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3" r:id="rId3"/>
    <p:sldId id="302" r:id="rId4"/>
    <p:sldId id="330" r:id="rId5"/>
    <p:sldId id="304" r:id="rId6"/>
    <p:sldId id="305" r:id="rId7"/>
    <p:sldId id="306" r:id="rId8"/>
    <p:sldId id="316" r:id="rId9"/>
    <p:sldId id="340" r:id="rId10"/>
    <p:sldId id="341" r:id="rId11"/>
    <p:sldId id="335" r:id="rId12"/>
    <p:sldId id="339" r:id="rId13"/>
    <p:sldId id="337" r:id="rId14"/>
    <p:sldId id="338" r:id="rId15"/>
    <p:sldId id="318" r:id="rId16"/>
    <p:sldId id="314" r:id="rId17"/>
    <p:sldId id="308" r:id="rId18"/>
    <p:sldId id="315" r:id="rId19"/>
    <p:sldId id="328" r:id="rId20"/>
    <p:sldId id="332" r:id="rId21"/>
    <p:sldId id="333" r:id="rId22"/>
    <p:sldId id="309" r:id="rId23"/>
    <p:sldId id="320" r:id="rId24"/>
    <p:sldId id="321" r:id="rId25"/>
    <p:sldId id="311" r:id="rId26"/>
    <p:sldId id="319" r:id="rId27"/>
    <p:sldId id="271" r:id="rId28"/>
    <p:sldId id="25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255" autoAdjust="0"/>
  </p:normalViewPr>
  <p:slideViewPr>
    <p:cSldViewPr snapToGrid="0">
      <p:cViewPr varScale="1">
        <p:scale>
          <a:sx n="86" d="100"/>
          <a:sy n="86" d="100"/>
        </p:scale>
        <p:origin x="3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entinacibersegura.org/noalgrooming/ley-de-grooming.php" TargetMode="External"/><Relationship Id="rId2" Type="http://schemas.openxmlformats.org/officeDocument/2006/relationships/hyperlink" Target="http://servicios.infoleg.gob.ar/infolegInternet/anexos/220000-224999/223586/norm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livesecurity.com/la-es/2016/02/16/grooming-riesgo-menores-internet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gentina.gob.ar/inad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ibercrimen@mpf.gov.ar" TargetMode="External"/><Relationship Id="rId4" Type="http://schemas.openxmlformats.org/officeDocument/2006/relationships/hyperlink" Target="mailto:0800@inadi.gob.a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livesecurity.com/la-es/2017/01/27/infografia-proteger-tu-informacion-personal/" TargetMode="External"/><Relationship Id="rId2" Type="http://schemas.openxmlformats.org/officeDocument/2006/relationships/hyperlink" Target="http://servicios.infoleg.gob.ar/infolegInternet/anexos/60000-64999/64790/norm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rvicios.infoleg.gob.ar/infolegInternet/anexos/40000-44999/42755/texact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9110" y="1973687"/>
            <a:ext cx="8645502" cy="2262781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dirty="0"/>
              <a:t>Seguridad en Sistemas</a:t>
            </a:r>
            <a:br>
              <a:rPr lang="es-ES" dirty="0"/>
            </a:br>
            <a:r>
              <a:rPr lang="es-ES" dirty="0"/>
              <a:t>Auditoria Informática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5726" y="4236468"/>
            <a:ext cx="8915399" cy="1126283"/>
          </a:xfrm>
        </p:spPr>
        <p:txBody>
          <a:bodyPr/>
          <a:lstStyle/>
          <a:p>
            <a:pPr algn="ctr"/>
            <a:endParaRPr lang="es-ES" dirty="0"/>
          </a:p>
          <a:p>
            <a:pPr algn="ctr"/>
            <a:r>
              <a:rPr lang="es-ES" dirty="0">
                <a:solidFill>
                  <a:schemeClr val="tx1"/>
                </a:solidFill>
              </a:rPr>
              <a:t>Ing. Maria Aparicio</a:t>
            </a:r>
          </a:p>
        </p:txBody>
      </p:sp>
    </p:spTree>
    <p:extLst>
      <p:ext uri="{BB962C8B-B14F-4D97-AF65-F5344CB8AC3E}">
        <p14:creationId xmlns:p14="http://schemas.microsoft.com/office/powerpoint/2010/main" val="39148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118" y="118081"/>
            <a:ext cx="10219765" cy="1043325"/>
          </a:xfrm>
        </p:spPr>
        <p:txBody>
          <a:bodyPr>
            <a:normAutofit/>
          </a:bodyPr>
          <a:lstStyle/>
          <a:p>
            <a:r>
              <a:rPr lang="es-ES" dirty="0"/>
              <a:t>Ley 25.326 – Protección de datos personales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2C9C57-8AF3-45E2-973E-8D5FE16A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18" y="1219310"/>
            <a:ext cx="11269563" cy="349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2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329" y="197980"/>
            <a:ext cx="10219765" cy="1043325"/>
          </a:xfrm>
        </p:spPr>
        <p:txBody>
          <a:bodyPr>
            <a:normAutofit/>
          </a:bodyPr>
          <a:lstStyle/>
          <a:p>
            <a:r>
              <a:rPr lang="es-ES" dirty="0"/>
              <a:t>Ley 11.723 – Propiedad intelectual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4DBA8B-2100-4271-8425-F525687A4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75" y="762000"/>
            <a:ext cx="10322649" cy="57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9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329" y="197980"/>
            <a:ext cx="10219765" cy="1043325"/>
          </a:xfrm>
        </p:spPr>
        <p:txBody>
          <a:bodyPr>
            <a:normAutofit/>
          </a:bodyPr>
          <a:lstStyle/>
          <a:p>
            <a:r>
              <a:rPr lang="es-ES" dirty="0"/>
              <a:t>Ley 11.723 – Propiedad intelectual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382C63-789D-4C5B-9974-F12DA6BA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46" y="1157335"/>
            <a:ext cx="10737895" cy="48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0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3926" y="144714"/>
            <a:ext cx="6544149" cy="698665"/>
          </a:xfrm>
        </p:spPr>
        <p:txBody>
          <a:bodyPr>
            <a:normAutofit/>
          </a:bodyPr>
          <a:lstStyle/>
          <a:p>
            <a:r>
              <a:rPr lang="es-ES" dirty="0"/>
              <a:t>Ley 26.388 Delito Informático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710BD8-6438-4CC0-B121-BB42AF3FF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1" y="843379"/>
            <a:ext cx="10983979" cy="57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5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3926" y="144714"/>
            <a:ext cx="6544149" cy="698665"/>
          </a:xfrm>
        </p:spPr>
        <p:txBody>
          <a:bodyPr>
            <a:normAutofit/>
          </a:bodyPr>
          <a:lstStyle/>
          <a:p>
            <a:r>
              <a:rPr lang="es-ES" dirty="0"/>
              <a:t>Ley 26.388 Delito Informático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6A3127-1690-46F1-9777-CCDCCC11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30" y="757068"/>
            <a:ext cx="8771139" cy="60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2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329" y="624109"/>
            <a:ext cx="10219765" cy="1043325"/>
          </a:xfrm>
        </p:spPr>
        <p:txBody>
          <a:bodyPr>
            <a:normAutofit fontScale="90000"/>
          </a:bodyPr>
          <a:lstStyle/>
          <a:p>
            <a:r>
              <a:rPr lang="es-ES" dirty="0"/>
              <a:t>Delito Informático – Desafíos para la investigación de los delitos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1842248" y="1871829"/>
            <a:ext cx="9568236" cy="4047566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Se llama </a:t>
            </a:r>
            <a:r>
              <a:rPr lang="es-ES" b="1" i="1" dirty="0" err="1"/>
              <a:t>grooming</a:t>
            </a:r>
            <a:r>
              <a:rPr lang="es-ES" dirty="0"/>
              <a:t> a la acción deliberada de un adulto de acosar sexualmente a un niño, niña o adolescente mediante el uso de Internet, a través de comunicaciones electrónicas, telecomunicaciones o cualquier otra tecnología de transmisión de datos (redes sociales, páginas web, aplicaciones de mensajerías como </a:t>
            </a:r>
            <a:r>
              <a:rPr lang="es-ES" dirty="0" err="1"/>
              <a:t>whatsapp</a:t>
            </a:r>
            <a:r>
              <a:rPr lang="es-ES" dirty="0"/>
              <a:t>, etc.)</a:t>
            </a:r>
          </a:p>
          <a:p>
            <a:pPr algn="just"/>
            <a:r>
              <a:rPr lang="es-AR" dirty="0"/>
              <a:t>Ley de </a:t>
            </a:r>
            <a:r>
              <a:rPr lang="es-AR" dirty="0" err="1">
                <a:hlinkClick r:id="rId2"/>
              </a:rPr>
              <a:t>Grooming</a:t>
            </a:r>
            <a:r>
              <a:rPr lang="es-AR" dirty="0">
                <a:hlinkClick r:id="rId2"/>
              </a:rPr>
              <a:t> (Ley 26.904)</a:t>
            </a:r>
            <a:r>
              <a:rPr lang="es-AR" dirty="0"/>
              <a:t>: Esta ley sancionada en noviembre de 2013, tras una </a:t>
            </a:r>
            <a:r>
              <a:rPr lang="es-AR" dirty="0">
                <a:hlinkClick r:id="rId3"/>
              </a:rPr>
              <a:t>intensa campaña</a:t>
            </a:r>
            <a:r>
              <a:rPr lang="es-AR" dirty="0"/>
              <a:t> de organizaciones a favor, pena un delito que sigue en </a:t>
            </a:r>
            <a:r>
              <a:rPr lang="es-AR" dirty="0">
                <a:hlinkClick r:id="rId4"/>
              </a:rPr>
              <a:t>alarmante aumento</a:t>
            </a:r>
            <a:r>
              <a:rPr lang="es-AR" dirty="0"/>
              <a:t>. Según su Artículo 1°, que se incorporó como artículo 131 al Código Penal: “Será penado con prisión de seis (6) meses a cuatro (4) años el que, por medio de comunicaciones electrónicas, telecomunicaciones o cualquier otra tecnología de transmisión de datos, contactare a una persona menor de edad, con el propósito de cometer cualquier delito contra la integridad sexual de la misma”.</a:t>
            </a:r>
            <a:endParaRPr lang="es-ES" dirty="0"/>
          </a:p>
          <a:p>
            <a:pPr algn="just"/>
            <a:endParaRPr lang="es-AR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585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4329" y="624109"/>
            <a:ext cx="10219765" cy="1043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/>
              <a:t>Delito Informático – Desafíos para la investigación de los delitos</a:t>
            </a:r>
            <a:endParaRPr lang="es-ES" dirty="0"/>
          </a:p>
        </p:txBody>
      </p:sp>
      <p:pic>
        <p:nvPicPr>
          <p:cNvPr id="3076" name="Picture 4" descr="https://www.welivesecurity.com/wp-content/uploads/2017/02/denunciar-delitos-informatic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b="41427"/>
          <a:stretch/>
        </p:blipFill>
        <p:spPr bwMode="auto">
          <a:xfrm>
            <a:off x="2638697" y="1667434"/>
            <a:ext cx="7464244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31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3530" t="9742" r="14585" b="10897"/>
          <a:stretch/>
        </p:blipFill>
        <p:spPr>
          <a:xfrm>
            <a:off x="2720598" y="2076332"/>
            <a:ext cx="6750805" cy="41901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3069" t="8131" r="17354" b="77559"/>
          <a:stretch/>
        </p:blipFill>
        <p:spPr>
          <a:xfrm>
            <a:off x="2782901" y="1278888"/>
            <a:ext cx="6750805" cy="74283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94329" y="507061"/>
            <a:ext cx="10375751" cy="7172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Delito Informático – Denunciar un delito informático</a:t>
            </a:r>
          </a:p>
        </p:txBody>
      </p:sp>
    </p:spTree>
    <p:extLst>
      <p:ext uri="{BB962C8B-B14F-4D97-AF65-F5344CB8AC3E}">
        <p14:creationId xmlns:p14="http://schemas.microsoft.com/office/powerpoint/2010/main" val="306969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94329" y="624109"/>
            <a:ext cx="10219765" cy="1043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Delito Informático – Desafíos para la investigación de los delitos</a:t>
            </a:r>
          </a:p>
        </p:txBody>
      </p:sp>
      <p:pic>
        <p:nvPicPr>
          <p:cNvPr id="3074" name="Picture 2" descr="https://www.welivesecurity.com/wp-content/uploads/2017/02/denunciar-delitos-informatic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38"/>
          <a:stretch/>
        </p:blipFill>
        <p:spPr bwMode="auto">
          <a:xfrm>
            <a:off x="1805149" y="1754777"/>
            <a:ext cx="5587151" cy="30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94328" y="4877315"/>
            <a:ext cx="10219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Ante </a:t>
            </a:r>
            <a:r>
              <a:rPr lang="es-ES" b="1" dirty="0"/>
              <a:t>contenidos de carácter injurioso en Internet</a:t>
            </a:r>
            <a:endParaRPr lang="es-ES" u="sng" dirty="0">
              <a:hlinkClick r:id="" action="ppaction://noaction"/>
            </a:endParaRPr>
          </a:p>
          <a:p>
            <a:r>
              <a:rPr lang="es-ES" u="sng" dirty="0">
                <a:hlinkClick r:id="" action="ppaction://noaction"/>
              </a:rPr>
              <a:t>Instituto </a:t>
            </a:r>
            <a:r>
              <a:rPr lang="es-ES" u="sng" dirty="0">
                <a:hlinkClick r:id="rId3"/>
              </a:rPr>
              <a:t>Nacional contra la Discriminación, la Xenofobia y el Racismo (INADI)</a:t>
            </a:r>
            <a:r>
              <a:rPr lang="es-ES" dirty="0"/>
              <a:t>, </a:t>
            </a:r>
          </a:p>
          <a:p>
            <a:r>
              <a:rPr lang="es-ES" dirty="0"/>
              <a:t>dependiente del Ministerio de Justicia y Derechos Humanos.</a:t>
            </a:r>
            <a:br>
              <a:rPr lang="es-ES" dirty="0"/>
            </a:br>
            <a:r>
              <a:rPr lang="es-ES" dirty="0"/>
              <a:t>Moreno 750 1er. piso (C1091AAP), Ciudad Autónoma de Buenos Aires.</a:t>
            </a:r>
            <a:br>
              <a:rPr lang="es-ES" dirty="0"/>
            </a:br>
            <a:r>
              <a:rPr lang="es-ES" dirty="0"/>
              <a:t>Conmutador: 4340-9400. Teléfono de asistencia gratuita las 24 horas: 0800 999 2345.</a:t>
            </a:r>
          </a:p>
          <a:p>
            <a:r>
              <a:rPr lang="es-ES" dirty="0"/>
              <a:t>Correo electrónico: </a:t>
            </a:r>
            <a:r>
              <a:rPr lang="es-ES" u="sng" dirty="0">
                <a:hlinkClick r:id="rId4"/>
              </a:rPr>
              <a:t>0800@inadi.gob.ar</a:t>
            </a:r>
            <a:r>
              <a:rPr lang="es-ES" dirty="0"/>
              <a:t>.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7498080" y="1754776"/>
            <a:ext cx="4528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 fiscal en cibercrimen de la Procuración General de la Nación, </a:t>
            </a:r>
          </a:p>
          <a:p>
            <a:r>
              <a:rPr lang="es-ES" dirty="0"/>
              <a:t>Dr. Horacio Azzolin, </a:t>
            </a:r>
            <a:r>
              <a:rPr lang="es-ES" u="sng" dirty="0">
                <a:hlinkClick r:id="rId5"/>
              </a:rPr>
              <a:t>cibercrimen@mpf.gov.ar</a:t>
            </a:r>
            <a:r>
              <a:rPr lang="es-ES" dirty="0"/>
              <a:t>, teléfono de contacto, 6089-9000, interno N° 9266.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58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63163" y="5263797"/>
            <a:ext cx="10276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informe releva las particularidades de los 34.468 reportes recibidos durante el periodo enero-diciembre 2024 y los compara con años previos, lo que muestra el salto en las cifras que se produjo en el contexto de la pandemia del virus COVID-19: mientras en abril de 2019 y marzo de 2020, la UFECI recibió 2.581 reportes, de enero y diciembre de 2021 la cifra aumentó a 22.364; en 2022 se recibieron 32.395 y en 2023 se registraron 28.456 casos.</a:t>
            </a: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957943" y="712030"/>
            <a:ext cx="1027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Unidad Fiscal Especializada en Ciberdelincuencia (UFECI), a cargo del fiscal general Horacio </a:t>
            </a:r>
            <a:r>
              <a:rPr lang="es-ES" dirty="0" err="1"/>
              <a:t>Azzolin</a:t>
            </a:r>
            <a:r>
              <a:rPr lang="es-ES" dirty="0"/>
              <a:t>, publicó su informe anual de gestión del 2024.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062964-A7EB-44A4-A6F6-27C69702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51" y="1542667"/>
            <a:ext cx="7343755" cy="373246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16A7A65-896A-4C8B-9B86-410B84B014D1}"/>
              </a:ext>
            </a:extLst>
          </p:cNvPr>
          <p:cNvSpPr txBox="1"/>
          <p:nvPr/>
        </p:nvSpPr>
        <p:spPr>
          <a:xfrm>
            <a:off x="957943" y="127255"/>
            <a:ext cx="5197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UFECI informe anual 2024</a:t>
            </a:r>
          </a:p>
        </p:txBody>
      </p:sp>
    </p:spTree>
    <p:extLst>
      <p:ext uri="{BB962C8B-B14F-4D97-AF65-F5344CB8AC3E}">
        <p14:creationId xmlns:p14="http://schemas.microsoft.com/office/powerpoint/2010/main" val="36212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624110"/>
            <a:ext cx="9568236" cy="1280890"/>
          </a:xfrm>
        </p:spPr>
        <p:txBody>
          <a:bodyPr/>
          <a:lstStyle/>
          <a:p>
            <a:r>
              <a:rPr lang="es-ES" dirty="0"/>
              <a:t>Delito y Fraude Informático -  Conceptos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6377" y="1420906"/>
            <a:ext cx="9568236" cy="4576482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Fraude:</a:t>
            </a:r>
          </a:p>
          <a:p>
            <a:pPr marL="400050" lvl="1" indent="0" algn="just">
              <a:buNone/>
            </a:pPr>
            <a:r>
              <a:rPr lang="es-ES" dirty="0"/>
              <a:t>Acción contraria a la verdad y a la rectitud, que perjudica a la persona contra quien se comete (RAE).</a:t>
            </a:r>
          </a:p>
          <a:p>
            <a:pPr marL="400050" lvl="1" indent="0" algn="just">
              <a:buNone/>
            </a:pPr>
            <a:r>
              <a:rPr lang="es-ES" dirty="0"/>
              <a:t>Un </a:t>
            </a:r>
            <a:r>
              <a:rPr lang="es-ES" b="1" dirty="0"/>
              <a:t>fraude</a:t>
            </a:r>
            <a:r>
              <a:rPr lang="es-ES" dirty="0"/>
              <a:t> es una acción que resulta </a:t>
            </a:r>
            <a:r>
              <a:rPr lang="es-ES" b="1" dirty="0"/>
              <a:t>contraria a la verdad y a la rectitud</a:t>
            </a:r>
            <a:r>
              <a:rPr lang="es-ES" dirty="0"/>
              <a:t>. El fraude se comete en perjuicio contra otra persona o contra una organización (como el estado o una empresa).</a:t>
            </a:r>
          </a:p>
          <a:p>
            <a:pPr marL="0" indent="0" algn="just">
              <a:buNone/>
            </a:pPr>
            <a:r>
              <a:rPr lang="es-ES" dirty="0"/>
              <a:t>Ejemplos:</a:t>
            </a:r>
          </a:p>
          <a:p>
            <a:pPr lvl="1" algn="just"/>
            <a:r>
              <a:rPr lang="es-ES" dirty="0"/>
              <a:t>Manipulación indebida, falsificación o alteración de registros y documentos.</a:t>
            </a:r>
          </a:p>
          <a:p>
            <a:pPr lvl="1" algn="just"/>
            <a:r>
              <a:rPr lang="es-ES" dirty="0"/>
              <a:t>Supresión u omisión de los efectos de la transacción en los registros y documentos.</a:t>
            </a:r>
          </a:p>
          <a:p>
            <a:pPr lvl="1" algn="just"/>
            <a:r>
              <a:rPr lang="es-ES" dirty="0"/>
              <a:t>Registración de transacciones inexistentes.</a:t>
            </a:r>
          </a:p>
          <a:p>
            <a:pPr lvl="1" algn="just"/>
            <a:r>
              <a:rPr lang="es-ES" dirty="0"/>
              <a:t>Uso indebido de las políticas contables.</a:t>
            </a:r>
          </a:p>
          <a:p>
            <a:pPr lvl="1" algn="just"/>
            <a:r>
              <a:rPr lang="es-ES" dirty="0"/>
              <a:t>Malversación de los activos.</a:t>
            </a:r>
          </a:p>
        </p:txBody>
      </p:sp>
      <p:pic>
        <p:nvPicPr>
          <p:cNvPr id="1026" name="Picture 2" descr="Resultado de imagen para fraude informa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53" y="4615275"/>
            <a:ext cx="2071461" cy="207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5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11993" y="796093"/>
            <a:ext cx="10276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modalidad de “fraude en línea” se mantiene como la maniobra más reportada (63% de los casos), seguida de “usurpación de identidad” (13,5%), “acceso ilegítimo” (8,3%), “phishing” (4,5%) y “acoso” (4,2%). También se registraron un 6,4% de otras modalidades que no llegan a ser representativas.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6A7A65-896A-4C8B-9B86-410B84B014D1}"/>
              </a:ext>
            </a:extLst>
          </p:cNvPr>
          <p:cNvSpPr txBox="1"/>
          <p:nvPr/>
        </p:nvSpPr>
        <p:spPr>
          <a:xfrm>
            <a:off x="957943" y="127255"/>
            <a:ext cx="4985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Fraudes más reportados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290796-3D40-449C-AEB7-FEDD3C2D3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86" y="2323320"/>
            <a:ext cx="8997033" cy="31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09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11993" y="796093"/>
            <a:ext cx="10276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relación con los fraudes en línea, el 56% corresponde a operaciones de compra-venta de bienes o servicios a través de Internet, un 18% son fraudes a través de las plataformas de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homebanking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 10% corresponde a esquemas de Ponzi o estafas piramidales y el 16% restante a otras modalidades.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16A7A65-896A-4C8B-9B86-410B84B014D1}"/>
              </a:ext>
            </a:extLst>
          </p:cNvPr>
          <p:cNvSpPr txBox="1"/>
          <p:nvPr/>
        </p:nvSpPr>
        <p:spPr>
          <a:xfrm>
            <a:off x="957943" y="127255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Fraudes en línea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A85408-6744-41C1-A985-3B98E05F4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29" y="2208552"/>
            <a:ext cx="9463571" cy="40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0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624110"/>
            <a:ext cx="9568236" cy="796796"/>
          </a:xfrm>
        </p:spPr>
        <p:txBody>
          <a:bodyPr>
            <a:normAutofit/>
          </a:bodyPr>
          <a:lstStyle/>
          <a:p>
            <a:r>
              <a:rPr lang="es-ES" dirty="0"/>
              <a:t>Políticas de Seguridad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653990" y="1420906"/>
            <a:ext cx="9568236" cy="4136516"/>
          </a:xfrm>
        </p:spPr>
        <p:txBody>
          <a:bodyPr>
            <a:noAutofit/>
          </a:bodyPr>
          <a:lstStyle/>
          <a:p>
            <a:pPr algn="just"/>
            <a:r>
              <a:rPr lang="es-ES" dirty="0"/>
              <a:t>Son documentos formales que establecen las directrices, normas, reglas y procedimientos que una organización debe seguir para proteger sus activos de información y garantizar la confidencialidad, integridad y disponibilidad de los datos.</a:t>
            </a:r>
            <a:endParaRPr lang="es-MX" dirty="0"/>
          </a:p>
          <a:p>
            <a:pPr algn="just"/>
            <a:r>
              <a:rPr lang="es-MX" dirty="0"/>
              <a:t> El encargado debe realizar los procedimientos para llevar a la práctica las políticas establecidas, de acuerdo con las necesidades del  </a:t>
            </a:r>
            <a:r>
              <a:rPr lang="es-MX" dirty="0" err="1"/>
              <a:t>Area</a:t>
            </a:r>
            <a:r>
              <a:rPr lang="es-MX" dirty="0"/>
              <a:t> Informática y su ámbito.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Reglas</a:t>
            </a:r>
          </a:p>
          <a:p>
            <a:pPr algn="just"/>
            <a:r>
              <a:rPr lang="es-AR" b="1" dirty="0"/>
              <a:t>Primera regla</a:t>
            </a:r>
            <a:r>
              <a:rPr lang="es-AR" dirty="0"/>
              <a:t>: </a:t>
            </a:r>
            <a:r>
              <a:rPr lang="es-AR" i="1" dirty="0"/>
              <a:t>toda política de seguridad debe de ser holística</a:t>
            </a:r>
            <a:r>
              <a:rPr lang="es-AR" dirty="0"/>
              <a:t>. </a:t>
            </a:r>
          </a:p>
          <a:p>
            <a:pPr algn="just"/>
            <a:r>
              <a:rPr lang="es-AR" b="1" dirty="0"/>
              <a:t>Segunda regla:</a:t>
            </a:r>
            <a:r>
              <a:rPr lang="es-AR" dirty="0"/>
              <a:t> </a:t>
            </a:r>
            <a:r>
              <a:rPr lang="es-AR" i="1" dirty="0"/>
              <a:t>la política debe adecuarse a nuestras necesidades y recursos</a:t>
            </a:r>
            <a:r>
              <a:rPr lang="es-AR" dirty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921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624110"/>
            <a:ext cx="9568236" cy="796796"/>
          </a:xfrm>
        </p:spPr>
        <p:txBody>
          <a:bodyPr>
            <a:normAutofit/>
          </a:bodyPr>
          <a:lstStyle/>
          <a:p>
            <a:r>
              <a:rPr lang="es-ES" dirty="0"/>
              <a:t>Políticas de Seguridad - Etapas</a:t>
            </a:r>
          </a:p>
        </p:txBody>
      </p:sp>
      <p:pic>
        <p:nvPicPr>
          <p:cNvPr id="7170" name="Picture 2" descr="polÃ­ticas de segur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37" y="1430383"/>
            <a:ext cx="5768781" cy="54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9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630" y="467355"/>
            <a:ext cx="9568236" cy="796796"/>
          </a:xfrm>
        </p:spPr>
        <p:txBody>
          <a:bodyPr>
            <a:normAutofit/>
          </a:bodyPr>
          <a:lstStyle/>
          <a:p>
            <a:r>
              <a:rPr lang="es-ES" dirty="0"/>
              <a:t>Políticas de Seguridad - Etapas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653989" y="1420905"/>
            <a:ext cx="10089519" cy="5114365"/>
          </a:xfrm>
        </p:spPr>
        <p:txBody>
          <a:bodyPr>
            <a:noAutofit/>
          </a:bodyPr>
          <a:lstStyle/>
          <a:p>
            <a:r>
              <a:rPr lang="es-AR" u="sng" dirty="0"/>
              <a:t>La definición de las necesidades</a:t>
            </a:r>
            <a:r>
              <a:rPr lang="es-AR" dirty="0"/>
              <a:t> de seguridad y de los riesgos informáticos del sistema así como sus posibles consecuencias. </a:t>
            </a:r>
            <a:br>
              <a:rPr lang="es-AR" dirty="0"/>
            </a:br>
            <a:r>
              <a:rPr lang="es-AR" dirty="0"/>
              <a:t>El objetivo de esta etapa es determinar las necesidades mediante la elaboración de un inventario del sistema, el estudio de los diferentes riesgos y de las posibles amenazas.</a:t>
            </a:r>
          </a:p>
          <a:p>
            <a:pPr algn="just"/>
            <a:r>
              <a:rPr lang="es-AR" u="sng" dirty="0"/>
              <a:t>La implementación</a:t>
            </a:r>
            <a:r>
              <a:rPr lang="es-AR" dirty="0"/>
              <a:t> de una política de seguridad consiste en establecer los métodos y mecanismos diseñados para que el sistema de información sea seguro, y aplicar las reglas definidas en la política de seguridad. </a:t>
            </a:r>
          </a:p>
          <a:p>
            <a:pPr algn="just"/>
            <a:r>
              <a:rPr lang="es-AR" u="sng" dirty="0"/>
              <a:t>Realizar una auditoría de seguridad</a:t>
            </a:r>
            <a:r>
              <a:rPr lang="es-AR" dirty="0"/>
              <a:t> para validar las medidas de protección adoptadas en el diseño de la política de seguridad. También se llama etapa de detección de incidentes, ya que éste es su fin último.</a:t>
            </a:r>
          </a:p>
          <a:p>
            <a:pPr algn="just"/>
            <a:r>
              <a:rPr lang="es-AR" u="sng" dirty="0"/>
              <a:t>La definición de las acciones</a:t>
            </a:r>
            <a:r>
              <a:rPr lang="es-AR" dirty="0"/>
              <a:t> a realizar en caso de detectar una amenaza es el resultado final de la política de seguridad. Se trata de prever y planificar una las medidas que han de tomarse cuando surja algún problema. Esta etapa también es conocida como etapa de reacción puesto que es la respuesta a la amenaza producida.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0468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589314"/>
            <a:ext cx="9568236" cy="796796"/>
          </a:xfrm>
        </p:spPr>
        <p:txBody>
          <a:bodyPr>
            <a:normAutofit/>
          </a:bodyPr>
          <a:lstStyle/>
          <a:p>
            <a:r>
              <a:rPr lang="es-ES" dirty="0"/>
              <a:t>Políticas de Seguridad – Sugerencias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198594" y="1420906"/>
            <a:ext cx="9043802" cy="5114365"/>
          </a:xfrm>
        </p:spPr>
        <p:txBody>
          <a:bodyPr>
            <a:noAutofit/>
          </a:bodyPr>
          <a:lstStyle/>
          <a:p>
            <a:pPr lvl="0"/>
            <a:r>
              <a:rPr lang="es-MX" dirty="0"/>
              <a:t>Las políticas deben de ser documentos cortos y fáciles de leer </a:t>
            </a:r>
            <a:endParaRPr lang="es-ES" dirty="0"/>
          </a:p>
          <a:p>
            <a:pPr lvl="0"/>
            <a:r>
              <a:rPr lang="es-MX" dirty="0"/>
              <a:t>Antes de empezar a desarrollar las políticas de una organización es conveniente determinar cuál es el método que se seguirá: </a:t>
            </a:r>
          </a:p>
          <a:p>
            <a:pPr lvl="0"/>
            <a:r>
              <a:rPr lang="es-ES" dirty="0"/>
              <a:t>Las políticas deben de ser apoyadas por la dirección  </a:t>
            </a:r>
          </a:p>
          <a:p>
            <a:pPr lvl="0"/>
            <a:r>
              <a:rPr lang="es-ES" dirty="0"/>
              <a:t>Deben de contener un balance entre protección y productividad </a:t>
            </a:r>
          </a:p>
          <a:p>
            <a:pPr lvl="0"/>
            <a:r>
              <a:rPr lang="es-ES" dirty="0"/>
              <a:t>Actualizarse regularmente para que reflejen la evolución de la organización.</a:t>
            </a:r>
            <a:r>
              <a:rPr lang="es-ES" i="1" dirty="0"/>
              <a:t> </a:t>
            </a:r>
            <a:endParaRPr lang="es-ES" dirty="0"/>
          </a:p>
          <a:p>
            <a:pPr lvl="0"/>
            <a:r>
              <a:rPr lang="es-ES" dirty="0"/>
              <a:t>Las políticas deben de ser un esfuerzo en conjunto de la organización y no un esfuerzo de una sola persona. </a:t>
            </a:r>
          </a:p>
          <a:p>
            <a:pPr lvl="0"/>
            <a:r>
              <a:rPr lang="es-ES" dirty="0"/>
              <a:t>Todos los afectados por las políticas deben de tener la oportunidad de revisarlas antes de ser emitidas. </a:t>
            </a:r>
          </a:p>
          <a:p>
            <a:pPr lvl="0"/>
            <a:r>
              <a:rPr lang="es-ES" dirty="0"/>
              <a:t>Deben reflejar derechos, obligaciones, así como sanciones en caso de presentarse. </a:t>
            </a:r>
          </a:p>
          <a:p>
            <a:r>
              <a:rPr lang="en-US" dirty="0"/>
              <a:t>Se </a:t>
            </a:r>
            <a:r>
              <a:rPr lang="es-AR" dirty="0"/>
              <a:t>definen</a:t>
            </a:r>
            <a:r>
              <a:rPr lang="en-US" dirty="0"/>
              <a:t> </a:t>
            </a:r>
            <a:r>
              <a:rPr lang="es-AR" dirty="0"/>
              <a:t>los</a:t>
            </a:r>
            <a:r>
              <a:rPr lang="en-US" dirty="0"/>
              <a:t> derechos y </a:t>
            </a:r>
            <a:r>
              <a:rPr lang="es-AR" dirty="0"/>
              <a:t>responsabilidades de los administradores del sistema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70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589314"/>
            <a:ext cx="9568236" cy="796796"/>
          </a:xfrm>
        </p:spPr>
        <p:txBody>
          <a:bodyPr>
            <a:normAutofit/>
          </a:bodyPr>
          <a:lstStyle/>
          <a:p>
            <a:r>
              <a:rPr lang="es-ES" dirty="0"/>
              <a:t>Políticas de Seguridad – Conclusión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36377" y="1510029"/>
            <a:ext cx="9180114" cy="16773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400" b="1" dirty="0"/>
              <a:t>Por lo tanto y como resumen, la política de seguridad es el documento de referencia que define los objetivos de seguridad y las medidas que deben implementarse para tener la certeza de alcanzar estos objetivos.</a:t>
            </a:r>
            <a:endParaRPr lang="es-ES" sz="2400" b="1" dirty="0"/>
          </a:p>
        </p:txBody>
      </p:sp>
      <p:pic>
        <p:nvPicPr>
          <p:cNvPr id="6146" name="Picture 2" descr="http://recursostic.educacion.es/observatorio/web/images/upload/elvira_mifsud/Introduccion_seguridad_html_19330e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9" y="3187337"/>
            <a:ext cx="3476806" cy="362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47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9968" y="2674513"/>
            <a:ext cx="8915400" cy="2090670"/>
          </a:xfrm>
        </p:spPr>
        <p:txBody>
          <a:bodyPr>
            <a:normAutofit/>
          </a:bodyPr>
          <a:lstStyle/>
          <a:p>
            <a:pPr algn="just"/>
            <a:r>
              <a:rPr lang="es-ES" sz="2400" i="1" dirty="0"/>
              <a:t>"En el mundo del software, los activos más importantes de la compañía se van a casa todas las noches. Si no se les trata bien, pueden no volver al día siguiente“</a:t>
            </a:r>
          </a:p>
          <a:p>
            <a:pPr algn="just"/>
            <a:endParaRPr lang="es-ES" sz="2400" dirty="0"/>
          </a:p>
          <a:p>
            <a:pPr marL="0" indent="0" algn="r">
              <a:buNone/>
            </a:pPr>
            <a:r>
              <a:rPr lang="es-ES" dirty="0"/>
              <a:t>Peter Chan</a:t>
            </a:r>
          </a:p>
          <a:p>
            <a:pPr algn="just"/>
            <a:endParaRPr lang="es-E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81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169459"/>
          </a:xfrm>
        </p:spPr>
        <p:txBody>
          <a:bodyPr/>
          <a:lstStyle/>
          <a:p>
            <a:r>
              <a:rPr lang="es-ES" dirty="0"/>
              <a:t>Seguridad en Sistemas -  Capitulo II - Ing. Jorge Giménez</a:t>
            </a:r>
          </a:p>
          <a:p>
            <a:r>
              <a:rPr lang="es-ES" dirty="0"/>
              <a:t>Seguridad en sistemas  - Capitulo II y III – Ing. José Daniel </a:t>
            </a:r>
            <a:r>
              <a:rPr lang="es-ES" dirty="0" err="1"/>
              <a:t>Zackour</a:t>
            </a:r>
            <a:r>
              <a:rPr lang="es-ES" dirty="0"/>
              <a:t> </a:t>
            </a:r>
          </a:p>
          <a:p>
            <a:r>
              <a:rPr lang="es-ES" dirty="0"/>
              <a:t>Apuntes de Aula Virtual</a:t>
            </a:r>
          </a:p>
          <a:p>
            <a:r>
              <a:rPr lang="es-ES" dirty="0"/>
              <a:t>Delitos informáticos. Argentina.gob.ar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439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624110"/>
            <a:ext cx="9568236" cy="1280890"/>
          </a:xfrm>
        </p:spPr>
        <p:txBody>
          <a:bodyPr/>
          <a:lstStyle/>
          <a:p>
            <a:r>
              <a:rPr lang="es-ES" dirty="0"/>
              <a:t>Delito y Fraude Informático -  Conceptos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6377" y="1420906"/>
            <a:ext cx="9568236" cy="497989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1200"/>
              </a:spcBef>
            </a:pPr>
            <a:r>
              <a:rPr lang="es-ES" b="1" dirty="0"/>
              <a:t>Delito:</a:t>
            </a:r>
          </a:p>
          <a:p>
            <a:pPr algn="just">
              <a:spcBef>
                <a:spcPts val="1200"/>
              </a:spcBef>
            </a:pPr>
            <a:r>
              <a:rPr lang="es-ES" dirty="0"/>
              <a:t>“Son todos aquellas conductas ilícitas susceptibles de ser sancionadas por el derecho penal, que hacen uso indebido de cualquier medio Informático” (Argibay Molina)</a:t>
            </a:r>
          </a:p>
          <a:p>
            <a:pPr algn="just">
              <a:spcBef>
                <a:spcPts val="1200"/>
              </a:spcBef>
            </a:pPr>
            <a:r>
              <a:rPr lang="es-ES" dirty="0"/>
              <a:t>"Cualquier comportamiento criminógeno en el cual la computadora ha estado involucrada como material o como objeto de la acción criminógena, o como mero símbolo“(Carlos </a:t>
            </a:r>
            <a:r>
              <a:rPr lang="es-ES" dirty="0" err="1"/>
              <a:t>Sarzana</a:t>
            </a:r>
            <a:r>
              <a:rPr lang="es-ES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es-ES" dirty="0"/>
              <a:t>“Es cualquier conducta criminógena o criminal que en su realización hace uso de la tecnología electrónica ya sea como método, medio o fin y que, en un sentido estricto, el delito Informático, es cualquier acto ilícito penal en el que las computadoras, sus técnicas y funciones desempeñan un papel ya sea como método, medio o fin“ (María de la Luz Lima)</a:t>
            </a:r>
          </a:p>
          <a:p>
            <a:pPr algn="just">
              <a:spcBef>
                <a:spcPts val="1200"/>
              </a:spcBef>
            </a:pPr>
            <a:endParaRPr lang="es-ES" dirty="0"/>
          </a:p>
          <a:p>
            <a:pPr algn="just">
              <a:spcBef>
                <a:spcPts val="1200"/>
              </a:spcBef>
            </a:pPr>
            <a:endParaRPr lang="es-ES" dirty="0"/>
          </a:p>
          <a:p>
            <a:pPr algn="just">
              <a:spcBef>
                <a:spcPts val="1200"/>
              </a:spcBef>
            </a:pPr>
            <a:r>
              <a:rPr lang="es-ES" dirty="0"/>
              <a:t>Por otra parte, debe mencionarse que se han formulado diferentes denominaciones para indicar las conductas ilícitas en las que se usa a la computadora, tales como "delitos informáticos", "delitos electrónicos", "delitos relacionados con la computadora", "crímenes por computadora", delincuencia relacionada con el ordenador".</a:t>
            </a:r>
          </a:p>
        </p:txBody>
      </p:sp>
    </p:spTree>
    <p:extLst>
      <p:ext uri="{BB962C8B-B14F-4D97-AF65-F5344CB8AC3E}">
        <p14:creationId xmlns:p14="http://schemas.microsoft.com/office/powerpoint/2010/main" val="329323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600" y="103832"/>
            <a:ext cx="9568236" cy="1280890"/>
          </a:xfrm>
        </p:spPr>
        <p:txBody>
          <a:bodyPr/>
          <a:lstStyle/>
          <a:p>
            <a:r>
              <a:rPr lang="es-ES" dirty="0"/>
              <a:t>Delito y Fraude Informático -  Conceptos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A9B09D-53DB-46B6-8EED-9FAF8A62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3" y="1025383"/>
            <a:ext cx="6708331" cy="160416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917753-E76F-45EA-B2AA-E5D50E18A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695" y="1025383"/>
            <a:ext cx="3827309" cy="16945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04CCE2D-7BF7-428C-8FC1-4A6479ADF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178" y="2756071"/>
            <a:ext cx="5294050" cy="84263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526605-8239-43C5-ACF4-31729CE677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178" y="3634857"/>
            <a:ext cx="5294050" cy="238261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050B885-9C7C-4A03-A9AC-6CD6D4073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72" y="2904740"/>
            <a:ext cx="5948156" cy="27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624110"/>
            <a:ext cx="9568236" cy="796796"/>
          </a:xfrm>
        </p:spPr>
        <p:txBody>
          <a:bodyPr/>
          <a:lstStyle/>
          <a:p>
            <a:r>
              <a:rPr lang="es-ES" dirty="0"/>
              <a:t>Delito y Fraude Informático -  Factores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6377" y="1420905"/>
            <a:ext cx="9568236" cy="4939553"/>
          </a:xfrm>
        </p:spPr>
        <p:txBody>
          <a:bodyPr>
            <a:normAutofit/>
          </a:bodyPr>
          <a:lstStyle/>
          <a:p>
            <a:pPr lvl="0" algn="just"/>
            <a:r>
              <a:rPr lang="es-ES_tradnl" dirty="0"/>
              <a:t>La conversión casi total de los procedimientos informativos manuales a procesos informáticos de todo nivel</a:t>
            </a:r>
            <a:endParaRPr lang="es-ES" dirty="0"/>
          </a:p>
          <a:p>
            <a:pPr algn="just"/>
            <a:r>
              <a:rPr lang="es-ES_tradnl" dirty="0"/>
              <a:t>La dependencia que se crea del entorno tecnológico</a:t>
            </a:r>
            <a:endParaRPr lang="es-ES" dirty="0"/>
          </a:p>
          <a:p>
            <a:pPr algn="just"/>
            <a:r>
              <a:rPr lang="es-ES_tradnl" dirty="0"/>
              <a:t>Los cambios permanentes en ese entorno que no permiten el dominio total de las características del hardware y software antes de que deban ser cambiados</a:t>
            </a:r>
            <a:endParaRPr lang="es-ES" dirty="0"/>
          </a:p>
          <a:p>
            <a:pPr algn="just"/>
            <a:r>
              <a:rPr lang="es-ES_tradnl" dirty="0"/>
              <a:t>La interconexión en redes o equipos multitarea de usuarios de baja capacitación que dificulta el control de acceso a la información</a:t>
            </a:r>
            <a:endParaRPr lang="es-ES" dirty="0"/>
          </a:p>
          <a:p>
            <a:pPr lvl="0" algn="just"/>
            <a:r>
              <a:rPr lang="es-ES_tradnl" dirty="0"/>
              <a:t>La vulnerabilidad de las redes públicas</a:t>
            </a:r>
            <a:endParaRPr lang="es-ES" dirty="0"/>
          </a:p>
          <a:p>
            <a:pPr lvl="0" algn="just"/>
            <a:r>
              <a:rPr lang="es-ES_tradnl" dirty="0"/>
              <a:t>El alto costo de la seguridad para enfrentar un posible ilícito sin degradar las prestaciones de los sistemas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889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624110"/>
            <a:ext cx="9568236" cy="796796"/>
          </a:xfrm>
        </p:spPr>
        <p:txBody>
          <a:bodyPr>
            <a:normAutofit/>
          </a:bodyPr>
          <a:lstStyle/>
          <a:p>
            <a:r>
              <a:rPr lang="es-ES" dirty="0"/>
              <a:t>Delito y Fraude Informático - Tipos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859" y="1420905"/>
            <a:ext cx="10515600" cy="5141260"/>
          </a:xfrm>
        </p:spPr>
        <p:txBody>
          <a:bodyPr>
            <a:normAutofit/>
          </a:bodyPr>
          <a:lstStyle/>
          <a:p>
            <a:pPr lvl="0"/>
            <a:r>
              <a:rPr lang="es-ES_tradnl" u="sng" dirty="0"/>
              <a:t>El computador como objeto de agresión:</a:t>
            </a:r>
            <a:r>
              <a:rPr lang="es-ES_tradnl" dirty="0"/>
              <a:t> </a:t>
            </a:r>
          </a:p>
          <a:p>
            <a:pPr lvl="1"/>
            <a:r>
              <a:rPr lang="es-ES_tradnl" dirty="0"/>
              <a:t>Agresión física a los equipos, con finalidad variada, realizada individual o colectivamente.</a:t>
            </a:r>
          </a:p>
          <a:p>
            <a:pPr lvl="1"/>
            <a:r>
              <a:rPr lang="es-ES_tradnl" dirty="0"/>
              <a:t>Destrucción total o parcial de líneas, equipos centrales, terminales, etc. </a:t>
            </a:r>
          </a:p>
          <a:p>
            <a:pPr lvl="1"/>
            <a:r>
              <a:rPr lang="es-ES_tradnl" dirty="0"/>
              <a:t>Robo de componentes.</a:t>
            </a:r>
            <a:endParaRPr lang="es-ES" dirty="0"/>
          </a:p>
          <a:p>
            <a:pPr lvl="0"/>
            <a:r>
              <a:rPr lang="es-ES_tradnl" u="sng" dirty="0"/>
              <a:t>El computador como generador de un entorno especial:</a:t>
            </a:r>
            <a:r>
              <a:rPr lang="es-ES_tradnl" dirty="0"/>
              <a:t> </a:t>
            </a:r>
          </a:p>
          <a:p>
            <a:pPr lvl="1"/>
            <a:r>
              <a:rPr lang="es-ES_tradnl" dirty="0"/>
              <a:t>Archivos con información sensible expuestos a accesos no autorizados.</a:t>
            </a:r>
            <a:endParaRPr lang="es-ES" dirty="0"/>
          </a:p>
          <a:p>
            <a:pPr lvl="0"/>
            <a:r>
              <a:rPr lang="es-ES_tradnl" u="sng" dirty="0"/>
              <a:t>Empleo del computador como instrumento del delito:</a:t>
            </a:r>
            <a:r>
              <a:rPr lang="es-ES_tradnl" dirty="0"/>
              <a:t> </a:t>
            </a:r>
          </a:p>
          <a:p>
            <a:pPr lvl="1"/>
            <a:r>
              <a:rPr lang="es-ES_tradnl" dirty="0"/>
              <a:t>Alteración de programas, </a:t>
            </a:r>
          </a:p>
          <a:p>
            <a:pPr lvl="1"/>
            <a:r>
              <a:rPr lang="es-ES_tradnl" dirty="0"/>
              <a:t>Cambio de Datos en archivos, desvío de fondos, anulación de facturas…</a:t>
            </a:r>
            <a:endParaRPr lang="es-ES" dirty="0"/>
          </a:p>
          <a:p>
            <a:pPr lvl="0"/>
            <a:r>
              <a:rPr lang="es-ES_tradnl" u="sng" dirty="0"/>
              <a:t>Uso del computador para defraudar a las víctimas:</a:t>
            </a:r>
          </a:p>
          <a:p>
            <a:pPr lvl="1"/>
            <a:r>
              <a:rPr lang="es-ES_tradnl" dirty="0"/>
              <a:t>Sobrefactura o cobra importes mayores, imputando el error al Sistema..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976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6377" y="624110"/>
            <a:ext cx="9568236" cy="796796"/>
          </a:xfrm>
        </p:spPr>
        <p:txBody>
          <a:bodyPr>
            <a:normAutofit/>
          </a:bodyPr>
          <a:lstStyle/>
          <a:p>
            <a:r>
              <a:rPr lang="es-ES" dirty="0"/>
              <a:t>Delito y Fraude Informático - Tipos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6377" y="1420905"/>
            <a:ext cx="9568236" cy="5141260"/>
          </a:xfrm>
        </p:spPr>
        <p:txBody>
          <a:bodyPr>
            <a:normAutofit/>
          </a:bodyPr>
          <a:lstStyle/>
          <a:p>
            <a:pPr lvl="0" algn="just"/>
            <a:r>
              <a:rPr lang="es-ES_tradnl" u="sng" dirty="0"/>
              <a:t>El robo de propiedad intelectual:</a:t>
            </a:r>
            <a:r>
              <a:rPr lang="es-ES_tradnl" dirty="0"/>
              <a:t> </a:t>
            </a:r>
          </a:p>
          <a:p>
            <a:pPr lvl="1" algn="just"/>
            <a:r>
              <a:rPr lang="es-ES_tradnl" dirty="0"/>
              <a:t>Software de aplicación</a:t>
            </a:r>
          </a:p>
          <a:p>
            <a:pPr lvl="1" algn="just"/>
            <a:r>
              <a:rPr lang="es-ES_tradnl" dirty="0"/>
              <a:t>Falta de legislación adecuada hace casi imposible el control de estos delitos.</a:t>
            </a:r>
            <a:endParaRPr lang="es-ES" dirty="0"/>
          </a:p>
          <a:p>
            <a:pPr lvl="0" algn="just"/>
            <a:r>
              <a:rPr lang="es-ES_tradnl" u="sng" dirty="0"/>
              <a:t>El daño por virus informáticos:</a:t>
            </a:r>
            <a:endParaRPr lang="es-ES" dirty="0"/>
          </a:p>
          <a:p>
            <a:pPr lvl="0" algn="just"/>
            <a:r>
              <a:rPr lang="es-ES_tradnl" u="sng" dirty="0"/>
              <a:t>La entrada no autorizada a redes:</a:t>
            </a:r>
            <a:r>
              <a:rPr lang="es-ES_tradnl" dirty="0"/>
              <a:t> Tanto LAN, WAN o Internet; uso de los productos o informaciones sin autorización o alteraciones en los contenidos de los mensajes.</a:t>
            </a:r>
            <a:endParaRPr lang="es-ES" dirty="0"/>
          </a:p>
          <a:p>
            <a:pPr marL="0" lv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937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4329" y="624109"/>
            <a:ext cx="10219765" cy="1043325"/>
          </a:xfrm>
        </p:spPr>
        <p:txBody>
          <a:bodyPr>
            <a:normAutofit fontScale="90000"/>
          </a:bodyPr>
          <a:lstStyle/>
          <a:p>
            <a:r>
              <a:rPr lang="es-ES" dirty="0"/>
              <a:t>Delito Informático – Leyes vigentes en Argentina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1842248" y="1963269"/>
            <a:ext cx="9568236" cy="4047566"/>
          </a:xfrm>
        </p:spPr>
        <p:txBody>
          <a:bodyPr>
            <a:noAutofit/>
          </a:bodyPr>
          <a:lstStyle/>
          <a:p>
            <a:pPr algn="just"/>
            <a:r>
              <a:rPr lang="es-AR" dirty="0"/>
              <a:t>Ley de Protección de </a:t>
            </a:r>
            <a:r>
              <a:rPr lang="es-AR" dirty="0">
                <a:hlinkClick r:id="rId2"/>
              </a:rPr>
              <a:t>Datos Personales (Ley 25326)</a:t>
            </a:r>
            <a:r>
              <a:rPr lang="es-AR" dirty="0"/>
              <a:t>: Se caracteriza por definir principios generales relativos a la </a:t>
            </a:r>
            <a:r>
              <a:rPr lang="es-AR" dirty="0">
                <a:hlinkClick r:id="rId3"/>
              </a:rPr>
              <a:t>protección de datos</a:t>
            </a:r>
            <a:r>
              <a:rPr lang="es-AR" dirty="0"/>
              <a:t>. Esto abarca desde derechos de los titulares hasta las figuras de usuarios y responsables de archivos, registros y bancos de datos. El control, las sanciones, la acción de protección de los datos personales e inclusive el spam están vinculados a esta Ley.</a:t>
            </a:r>
          </a:p>
          <a:p>
            <a:pPr algn="just"/>
            <a:endParaRPr lang="es-AR" dirty="0"/>
          </a:p>
          <a:p>
            <a:pPr algn="just"/>
            <a:r>
              <a:rPr lang="es-AR" dirty="0"/>
              <a:t>Ley de </a:t>
            </a:r>
            <a:r>
              <a:rPr lang="es-AR" dirty="0">
                <a:hlinkClick r:id="rId4"/>
              </a:rPr>
              <a:t>Propiedad Intelectual (Ley 11.723)</a:t>
            </a:r>
            <a:r>
              <a:rPr lang="es-AR" dirty="0"/>
              <a:t>: Establece el régimen legal de la propiedad intelectual, es decir, actúa sobre las obras científicas, literarias y artísticas. Además, comprende los “escritos de toda naturaleza y extensión, entre ellos los programas de computación fuente y objeto”.</a:t>
            </a:r>
          </a:p>
        </p:txBody>
      </p:sp>
    </p:spTree>
    <p:extLst>
      <p:ext uri="{BB962C8B-B14F-4D97-AF65-F5344CB8AC3E}">
        <p14:creationId xmlns:p14="http://schemas.microsoft.com/office/powerpoint/2010/main" val="39514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118" y="118081"/>
            <a:ext cx="10219765" cy="1043325"/>
          </a:xfrm>
        </p:spPr>
        <p:txBody>
          <a:bodyPr>
            <a:normAutofit/>
          </a:bodyPr>
          <a:lstStyle/>
          <a:p>
            <a:r>
              <a:rPr lang="es-ES" dirty="0"/>
              <a:t>Ley 25.326 – Protección de datos personales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C24F2E-FA76-4708-96CB-86E8FAF0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517" y="710214"/>
            <a:ext cx="9450179" cy="59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0259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6175</TotalTime>
  <Words>1849</Words>
  <Application>Microsoft Office PowerPoint</Application>
  <PresentationFormat>Panorámica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Espiral</vt:lpstr>
      <vt:lpstr>  Seguridad en Sistemas Auditoria Informática</vt:lpstr>
      <vt:lpstr>Delito y Fraude Informático -  Conceptos</vt:lpstr>
      <vt:lpstr>Delito y Fraude Informático -  Conceptos</vt:lpstr>
      <vt:lpstr>Delito y Fraude Informático -  Conceptos</vt:lpstr>
      <vt:lpstr>Delito y Fraude Informático -  Factores</vt:lpstr>
      <vt:lpstr>Delito y Fraude Informático - Tipos</vt:lpstr>
      <vt:lpstr>Delito y Fraude Informático - Tipos</vt:lpstr>
      <vt:lpstr>Delito Informático – Leyes vigentes en Argentina</vt:lpstr>
      <vt:lpstr>Ley 25.326 – Protección de datos personales</vt:lpstr>
      <vt:lpstr>Ley 25.326 – Protección de datos personales</vt:lpstr>
      <vt:lpstr>Ley 11.723 – Propiedad intelectual</vt:lpstr>
      <vt:lpstr>Ley 11.723 – Propiedad intelectual</vt:lpstr>
      <vt:lpstr>Ley 26.388 Delito Informático </vt:lpstr>
      <vt:lpstr>Ley 26.388 Delito Informático </vt:lpstr>
      <vt:lpstr>Delito Informático – Desafíos para la investigación de los delitos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Políticas de Seguridad</vt:lpstr>
      <vt:lpstr>Políticas de Seguridad - Etapas</vt:lpstr>
      <vt:lpstr>Políticas de Seguridad - Etapas</vt:lpstr>
      <vt:lpstr>Políticas de Seguridad – Sugerencias</vt:lpstr>
      <vt:lpstr>Políticas de Seguridad – Conclusión</vt:lpstr>
      <vt:lpstr>Presentación de PowerPoint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en Sistemas Auditoria Informática</dc:title>
  <dc:creator>Maria</dc:creator>
  <cp:lastModifiedBy>Jose Farrel</cp:lastModifiedBy>
  <cp:revision>122</cp:revision>
  <dcterms:created xsi:type="dcterms:W3CDTF">2015-08-18T19:56:17Z</dcterms:created>
  <dcterms:modified xsi:type="dcterms:W3CDTF">2025-09-04T05:56:19Z</dcterms:modified>
</cp:coreProperties>
</file>