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85" r:id="rId11"/>
    <p:sldId id="284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80" d="100"/>
          <a:sy n="80" d="100"/>
        </p:scale>
        <p:origin x="-107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F9EC56-A408-46FB-BCA1-03F87BBE17A2}" type="datetimeFigureOut">
              <a:rPr lang="es-ES" smtClean="0"/>
              <a:pPr/>
              <a:t>06/09/2016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E44C1C-0DE8-4830-9783-5AE431BBE9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1052736"/>
            <a:ext cx="6660232" cy="1080120"/>
          </a:xfrm>
        </p:spPr>
        <p:txBody>
          <a:bodyPr>
            <a:normAutofit fontScale="90000"/>
          </a:bodyPr>
          <a:lstStyle/>
          <a:p>
            <a:r>
              <a:rPr lang="es-AR" sz="2600" dirty="0" smtClean="0">
                <a:solidFill>
                  <a:schemeClr val="tx1"/>
                </a:solidFill>
                <a:effectLst/>
              </a:rPr>
              <a:t/>
            </a:r>
            <a:br>
              <a:rPr lang="es-AR" sz="2600" dirty="0" smtClean="0">
                <a:solidFill>
                  <a:schemeClr val="tx1"/>
                </a:solidFill>
                <a:effectLst/>
              </a:rPr>
            </a:br>
            <a:r>
              <a:rPr lang="es-AR" sz="2600" dirty="0" smtClean="0">
                <a:solidFill>
                  <a:schemeClr val="tx1"/>
                </a:solidFill>
                <a:effectLst/>
              </a:rPr>
              <a:t/>
            </a:r>
            <a:br>
              <a:rPr lang="es-AR" sz="2600" dirty="0" smtClean="0">
                <a:solidFill>
                  <a:schemeClr val="tx1"/>
                </a:solidFill>
                <a:effectLst/>
              </a:rPr>
            </a:br>
            <a:r>
              <a:rPr lang="es-AR" sz="2600" dirty="0" smtClean="0">
                <a:solidFill>
                  <a:schemeClr val="tx1"/>
                </a:solidFill>
                <a:effectLst/>
              </a:rPr>
              <a:t/>
            </a:r>
            <a:br>
              <a:rPr lang="es-AR" sz="2600" dirty="0" smtClean="0">
                <a:solidFill>
                  <a:schemeClr val="tx1"/>
                </a:solidFill>
                <a:effectLst/>
              </a:rPr>
            </a:br>
            <a:r>
              <a:rPr lang="es-AR" sz="2600" dirty="0" smtClean="0">
                <a:solidFill>
                  <a:schemeClr val="tx1"/>
                </a:solidFill>
                <a:effectLst/>
              </a:rPr>
              <a:t/>
            </a:r>
            <a:br>
              <a:rPr lang="es-AR" sz="2600" dirty="0" smtClean="0">
                <a:solidFill>
                  <a:schemeClr val="tx1"/>
                </a:solidFill>
                <a:effectLst/>
              </a:rPr>
            </a:br>
            <a:r>
              <a:rPr lang="es-AR" sz="2600" dirty="0" smtClean="0">
                <a:solidFill>
                  <a:schemeClr val="tx1"/>
                </a:solidFill>
                <a:effectLst/>
              </a:rPr>
              <a:t/>
            </a:r>
            <a:br>
              <a:rPr lang="es-AR" sz="2600" dirty="0" smtClean="0">
                <a:solidFill>
                  <a:schemeClr val="tx1"/>
                </a:solidFill>
                <a:effectLst/>
              </a:rPr>
            </a:br>
            <a:r>
              <a:rPr lang="es-AR" sz="2900" dirty="0" smtClean="0">
                <a:solidFill>
                  <a:schemeClr val="tx1"/>
                </a:solidFill>
                <a:effectLst/>
              </a:rPr>
              <a:t>Universidad Nacional de Jujuy</a:t>
            </a:r>
            <a:br>
              <a:rPr lang="es-AR" sz="2900" dirty="0" smtClean="0">
                <a:solidFill>
                  <a:schemeClr val="tx1"/>
                </a:solidFill>
                <a:effectLst/>
              </a:rPr>
            </a:br>
            <a:r>
              <a:rPr lang="es-AR" sz="2900" dirty="0" smtClean="0">
                <a:solidFill>
                  <a:schemeClr val="tx1"/>
                </a:solidFill>
                <a:effectLst/>
              </a:rPr>
              <a:t>Facultad de Ingeniería</a:t>
            </a:r>
            <a:r>
              <a:rPr lang="es-AR" sz="2600" dirty="0" smtClean="0"/>
              <a:t/>
            </a:r>
            <a:br>
              <a:rPr lang="es-AR" sz="2600" dirty="0" smtClean="0"/>
            </a:br>
            <a:endParaRPr lang="es-ES" sz="26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339752" y="2780928"/>
            <a:ext cx="6048672" cy="1448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b="1" dirty="0" smtClean="0">
                <a:latin typeface="+mj-lt"/>
                <a:ea typeface="+mj-ea"/>
                <a:cs typeface="+mj-cs"/>
              </a:rPr>
              <a:t>Cátedra: Prospección y Exploración Minera.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AR" b="1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Parte II Prospección</a:t>
            </a:r>
            <a:r>
              <a:rPr kumimoji="0" lang="es-AR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Depósitos Minerales.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AR" b="1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b="1" noProof="0" dirty="0" smtClean="0">
                <a:latin typeface="+mj-lt"/>
                <a:ea typeface="+mj-ea"/>
                <a:cs typeface="+mj-cs"/>
              </a:rPr>
              <a:t>Tema </a:t>
            </a:r>
            <a:r>
              <a:rPr kumimoji="0" lang="es-AR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 : Métodos de Investigación</a:t>
            </a:r>
            <a:endParaRPr kumimoji="0" lang="es-E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2276872"/>
            <a:ext cx="9144000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6309320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8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8"/>
            <a:ext cx="933581" cy="1061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99176" cy="6069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ES" sz="1800" b="1" dirty="0" smtClean="0"/>
              <a:t>Muestro de aguas o Método  de investigaciones hidrogeoquímicos</a:t>
            </a:r>
          </a:p>
          <a:p>
            <a:pPr>
              <a:buNone/>
            </a:pPr>
            <a:endParaRPr lang="es-ES" sz="1800" b="1" dirty="0" smtClean="0"/>
          </a:p>
          <a:p>
            <a:pPr lvl="1" algn="just"/>
            <a:r>
              <a:rPr lang="es-ES" sz="1800" dirty="0" smtClean="0"/>
              <a:t>Una distribución anómala de elementos en aguas subterráneas y meteóricas se denomina anomalía </a:t>
            </a:r>
            <a:r>
              <a:rPr lang="es-ES" sz="1800" dirty="0" err="1" smtClean="0"/>
              <a:t>hidrogeoquímica</a:t>
            </a:r>
            <a:r>
              <a:rPr lang="es-ES" sz="1800" dirty="0" smtClean="0"/>
              <a:t>. Como generalmente los elementos son transportados en forma disuelta en las aguas naturales, los elementos más aptos para la investigación geoquímica de aguas son los elementos relativamente móviles. </a:t>
            </a:r>
          </a:p>
          <a:p>
            <a:pPr lvl="1" algn="just"/>
            <a:r>
              <a:rPr lang="es-ES" sz="1800" dirty="0" smtClean="0"/>
              <a:t>La características de las aguas subterráneas pueden servir de indicio directo o indirecto, que indiquen la presencia de yacimientos metalíferos en un a región dada. El indicio directo es un contenido elevado en el elemento útil  y el indicio indirecto un contenido elevado en elementos indicadores.</a:t>
            </a:r>
          </a:p>
          <a:p>
            <a:pPr lvl="1" algn="just"/>
            <a:r>
              <a:rPr lang="es-ES" sz="1800" dirty="0" smtClean="0"/>
              <a:t>La muestras se extraen  en los cursos de agua, en estanques naturales y en perforaciones que suministren agua.</a:t>
            </a:r>
          </a:p>
          <a:p>
            <a:pPr lvl="1" algn="just"/>
            <a:r>
              <a:rPr lang="es-ES" sz="1800" dirty="0" smtClean="0"/>
              <a:t>Los puntos de agua estudiados se llevan al mapa geológico, inscribiendo sobre él las zonas de levado contenido y dispersión de los elementos estudiados</a:t>
            </a:r>
            <a:r>
              <a:rPr lang="es-ES" sz="1500" dirty="0" smtClean="0"/>
              <a:t>.</a:t>
            </a:r>
            <a:endParaRPr lang="es-ES" sz="1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476672"/>
            <a:ext cx="7611616" cy="1296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/>
              <a:t>La tabla siguiente compila los métodos analíticos principales  de la investigación geoquímica</a:t>
            </a:r>
            <a:endParaRPr lang="es-E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5334" t="14906" r="22400" b="12052"/>
          <a:stretch>
            <a:fillRect/>
          </a:stretch>
        </p:blipFill>
        <p:spPr bwMode="auto">
          <a:xfrm>
            <a:off x="1331640" y="1412776"/>
            <a:ext cx="5984359" cy="47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7992888" cy="6141296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Condiciones para la aplicación racional de los métodos de investigación</a:t>
            </a:r>
          </a:p>
          <a:p>
            <a:endParaRPr lang="es-ES" sz="1800" dirty="0" smtClean="0"/>
          </a:p>
          <a:p>
            <a:pPr lvl="1" algn="just">
              <a:buNone/>
            </a:pPr>
            <a:r>
              <a:rPr lang="es-ES" dirty="0" smtClean="0"/>
              <a:t>	</a:t>
            </a:r>
            <a:r>
              <a:rPr lang="es-ES" sz="1800" dirty="0" smtClean="0"/>
              <a:t>La correcta elección de los métodos y eficaz combinación solo es posible si se conocen los métodos propiamente dichos y las condiciones de su aplicación.</a:t>
            </a:r>
          </a:p>
          <a:p>
            <a:pPr lvl="1" algn="just">
              <a:buNone/>
            </a:pPr>
            <a:r>
              <a:rPr lang="es-ES" sz="1800" dirty="0" smtClean="0"/>
              <a:t>	Además las selecciones se toma con base en los costos, los conocimientos geológicos disponibles, una investigación preliminar y los conocimientos por </a:t>
            </a:r>
            <a:r>
              <a:rPr lang="es-ES" sz="1800" dirty="0" err="1" smtClean="0"/>
              <a:t>analogia</a:t>
            </a:r>
            <a:r>
              <a:rPr lang="es-ES" sz="1800" dirty="0" smtClean="0"/>
              <a:t> con áreas parecidas.</a:t>
            </a:r>
          </a:p>
          <a:p>
            <a:pPr lvl="1" algn="just">
              <a:buNone/>
            </a:pPr>
            <a:endParaRPr lang="es-ES" sz="1800" dirty="0" smtClean="0"/>
          </a:p>
          <a:p>
            <a:r>
              <a:rPr lang="es-ES" sz="1800" dirty="0" smtClean="0"/>
              <a:t>El </a:t>
            </a:r>
            <a:r>
              <a:rPr lang="es-ES" sz="1800" b="1" dirty="0" smtClean="0"/>
              <a:t>método del lavado </a:t>
            </a:r>
            <a:r>
              <a:rPr lang="es-ES" sz="1800" dirty="0" smtClean="0"/>
              <a:t>puede utilizarse para efectuar la investigación de los yacimientos de todos los minerales metalíferos que forman aureolas secundaria mecánicas, es eficaz sobre todo en regiones con afloramientos y de relieve moderadamente accidentado.  </a:t>
            </a:r>
          </a:p>
          <a:p>
            <a:pPr lvl="1"/>
            <a:endParaRPr lang="es-ES" sz="1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 algn="just"/>
            <a:r>
              <a:rPr lang="es-ES" sz="1800" dirty="0" smtClean="0"/>
              <a:t>El </a:t>
            </a:r>
            <a:r>
              <a:rPr lang="es-ES" sz="1800" b="1" dirty="0" smtClean="0"/>
              <a:t>trazado metalométrico</a:t>
            </a:r>
            <a:r>
              <a:rPr lang="es-ES" sz="1800" dirty="0" smtClean="0"/>
              <a:t> es aplicable a condición de que el espesor de los aluviones no sobrepase los tres metros.  Si fuese mayor es indispensable extraer las muestras </a:t>
            </a:r>
            <a:r>
              <a:rPr lang="es-ES" sz="1800" dirty="0" err="1" smtClean="0"/>
              <a:t>metalométricas</a:t>
            </a:r>
            <a:r>
              <a:rPr lang="es-ES" sz="1800" dirty="0" smtClean="0"/>
              <a:t> de calicatas. En el caso de superficies enmascaradas por los productos de la erosión de las rocas base, si la corteza alterada es gruesa, no es aplicable el método.</a:t>
            </a:r>
          </a:p>
          <a:p>
            <a:pPr algn="just"/>
            <a:r>
              <a:rPr lang="es-ES" sz="1800" b="1" dirty="0" smtClean="0"/>
              <a:t>El método </a:t>
            </a:r>
            <a:r>
              <a:rPr lang="es-ES" sz="1800" b="1" dirty="0" err="1" smtClean="0"/>
              <a:t>hidrogeoquímic</a:t>
            </a:r>
            <a:r>
              <a:rPr lang="es-ES" sz="1800" dirty="0" err="1" smtClean="0"/>
              <a:t>o</a:t>
            </a:r>
            <a:r>
              <a:rPr lang="es-ES" sz="1800" dirty="0" smtClean="0"/>
              <a:t> presenta los mejores resultados en la investigación de sales minerales, pero se presta igualmente  a la investigación de los elementos metálicos solubles de los yacimientos endógenos.</a:t>
            </a:r>
          </a:p>
          <a:p>
            <a:endParaRPr lang="es-E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388424" cy="6408712"/>
          </a:xfrm>
        </p:spPr>
        <p:txBody>
          <a:bodyPr/>
          <a:lstStyle/>
          <a:p>
            <a:pPr lvl="1">
              <a:buNone/>
            </a:pPr>
            <a:r>
              <a:rPr lang="es-AR" sz="1800" dirty="0" smtClean="0"/>
              <a:t>Introducción</a:t>
            </a:r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r>
              <a:rPr lang="es-AR" sz="1800" dirty="0" smtClean="0"/>
              <a:t>						</a:t>
            </a:r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endParaRPr lang="es-AR" sz="1800" dirty="0" smtClean="0"/>
          </a:p>
          <a:p>
            <a:pPr lvl="1">
              <a:buNone/>
            </a:pPr>
            <a:endParaRPr lang="es-AR" sz="1800" dirty="0" smtClean="0"/>
          </a:p>
        </p:txBody>
      </p:sp>
      <p:sp>
        <p:nvSpPr>
          <p:cNvPr id="6" name="5 Flecha derecha"/>
          <p:cNvSpPr/>
          <p:nvPr/>
        </p:nvSpPr>
        <p:spPr>
          <a:xfrm rot="5400000">
            <a:off x="4355976" y="141277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563888" y="548680"/>
            <a:ext cx="172819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b="1" dirty="0" smtClean="0"/>
              <a:t>Propiedades de los minerales</a:t>
            </a:r>
            <a:r>
              <a:rPr lang="es-AR" sz="1600" dirty="0" smtClean="0"/>
              <a:t> </a:t>
            </a:r>
            <a:endParaRPr lang="es-ES" sz="1600" dirty="0"/>
          </a:p>
        </p:txBody>
      </p:sp>
      <p:sp>
        <p:nvSpPr>
          <p:cNvPr id="8" name="7 Rectángulo"/>
          <p:cNvSpPr/>
          <p:nvPr/>
        </p:nvSpPr>
        <p:spPr>
          <a:xfrm>
            <a:off x="3563888" y="1628800"/>
            <a:ext cx="187220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b="1" dirty="0" smtClean="0"/>
              <a:t>Índices geológicos de prospección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3563888" y="2708920"/>
            <a:ext cx="187220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b="1" dirty="0" smtClean="0"/>
              <a:t>Métodos de investigación</a:t>
            </a:r>
            <a:endParaRPr lang="es-ES" sz="1600" b="1" dirty="0"/>
          </a:p>
        </p:txBody>
      </p:sp>
      <p:sp>
        <p:nvSpPr>
          <p:cNvPr id="10" name="9 Rectángulo"/>
          <p:cNvSpPr/>
          <p:nvPr/>
        </p:nvSpPr>
        <p:spPr>
          <a:xfrm>
            <a:off x="3491880" y="3717032"/>
            <a:ext cx="187220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b="1" dirty="0" smtClean="0"/>
              <a:t>Delimitar el área de interés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563888" y="4725144"/>
            <a:ext cx="187220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s-AR" sz="1600" b="1" dirty="0" smtClean="0"/>
              <a:t>Muestreo</a:t>
            </a:r>
          </a:p>
          <a:p>
            <a:pPr algn="ctr"/>
            <a:endParaRPr lang="es-AR" sz="1600" b="1" dirty="0" smtClean="0"/>
          </a:p>
        </p:txBody>
      </p:sp>
      <p:sp>
        <p:nvSpPr>
          <p:cNvPr id="21" name="20 Flecha derecha"/>
          <p:cNvSpPr/>
          <p:nvPr/>
        </p:nvSpPr>
        <p:spPr>
          <a:xfrm rot="5400000">
            <a:off x="4355976" y="249289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derecha"/>
          <p:cNvSpPr/>
          <p:nvPr/>
        </p:nvSpPr>
        <p:spPr>
          <a:xfrm rot="5400000">
            <a:off x="4355976" y="350100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 rot="5400000">
            <a:off x="4355976" y="450912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3563888" y="5661248"/>
            <a:ext cx="187220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>
              <a:buNone/>
            </a:pPr>
            <a:r>
              <a:rPr lang="es-AR" sz="1600" b="1" dirty="0" smtClean="0"/>
              <a:t>Estimar ley y tonelaje</a:t>
            </a:r>
          </a:p>
          <a:p>
            <a:pPr algn="ctr"/>
            <a:endParaRPr lang="es-AR" sz="1600" b="1" dirty="0" smtClean="0"/>
          </a:p>
        </p:txBody>
      </p:sp>
      <p:sp>
        <p:nvSpPr>
          <p:cNvPr id="26" name="25 Flecha derecha"/>
          <p:cNvSpPr/>
          <p:nvPr/>
        </p:nvSpPr>
        <p:spPr>
          <a:xfrm rot="5400000">
            <a:off x="4355976" y="5445224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208912" cy="6213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1800" b="1" dirty="0" smtClean="0"/>
              <a:t>Clasificación de los métodos de investigación minera</a:t>
            </a:r>
          </a:p>
          <a:p>
            <a:pPr>
              <a:buNone/>
            </a:pPr>
            <a:endParaRPr lang="es-ES" sz="1800" b="1" dirty="0" smtClean="0"/>
          </a:p>
          <a:p>
            <a:pPr marL="1074420" lvl="2" indent="-342900">
              <a:buFont typeface="+mj-lt"/>
              <a:buAutoNum type="arabicPeriod"/>
            </a:pPr>
            <a:r>
              <a:rPr lang="es-AR" dirty="0" smtClean="0"/>
              <a:t>Trabajos de superficie geólogo - mineralógicos.</a:t>
            </a:r>
            <a:endParaRPr lang="es-ES" dirty="0" smtClean="0"/>
          </a:p>
          <a:p>
            <a:pPr marL="1074420" lvl="2" indent="-342900">
              <a:buFont typeface="+mj-lt"/>
              <a:buAutoNum type="arabicPeriod"/>
            </a:pPr>
            <a:r>
              <a:rPr lang="es-AR" dirty="0" smtClean="0"/>
              <a:t>Métodos geoquímicos.</a:t>
            </a:r>
            <a:endParaRPr lang="es-ES" dirty="0" smtClean="0"/>
          </a:p>
          <a:p>
            <a:pPr marL="1074420" lvl="2" indent="-342900">
              <a:buFont typeface="+mj-lt"/>
              <a:buAutoNum type="arabicPeriod"/>
            </a:pPr>
            <a:r>
              <a:rPr lang="es-AR" dirty="0" smtClean="0"/>
              <a:t>Métodos aéreos.</a:t>
            </a:r>
            <a:endParaRPr lang="es-ES" dirty="0" smtClean="0"/>
          </a:p>
          <a:p>
            <a:pPr>
              <a:buNone/>
            </a:pPr>
            <a:endParaRPr lang="es-AR" sz="1800" dirty="0" smtClean="0"/>
          </a:p>
          <a:p>
            <a:pPr lvl="1" algn="just">
              <a:buNone/>
            </a:pPr>
            <a:r>
              <a:rPr lang="es-AR" sz="1800" dirty="0" smtClean="0"/>
              <a:t>	La investigación minera de cierto yacimiento mineral utiliza combinaciones de estos métodos, además de un </a:t>
            </a:r>
            <a:r>
              <a:rPr lang="es-AR" sz="1800" b="1" i="1" dirty="0" smtClean="0"/>
              <a:t>mapa geológico de la región.</a:t>
            </a:r>
          </a:p>
          <a:p>
            <a:pPr algn="just"/>
            <a:endParaRPr lang="es-AR" b="1" i="1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1800" b="1" i="1" u="sng" dirty="0" smtClean="0"/>
              <a:t>Trabajos de superficie geólogo - mineralógicos.</a:t>
            </a:r>
            <a:endParaRPr lang="es-ES" sz="1800" b="1" i="1" u="sng" dirty="0" smtClean="0"/>
          </a:p>
          <a:p>
            <a:pPr lvl="1"/>
            <a:r>
              <a:rPr lang="es-AR" sz="1800" b="1" dirty="0" smtClean="0"/>
              <a:t>Método detrito - fluvial.</a:t>
            </a:r>
            <a:endParaRPr lang="es-ES" sz="1800" b="1" dirty="0" smtClean="0"/>
          </a:p>
          <a:p>
            <a:pPr lvl="2" algn="just">
              <a:buFont typeface="Wingdings" pitchFamily="2" charset="2"/>
              <a:buChar char="Ø"/>
            </a:pPr>
            <a:r>
              <a:rPr lang="es-AR" dirty="0" smtClean="0"/>
              <a:t>Es uno de los métodos mas antiguos</a:t>
            </a:r>
            <a:endParaRPr lang="es-ES" dirty="0" smtClean="0"/>
          </a:p>
          <a:p>
            <a:pPr lvl="2" algn="just">
              <a:buFont typeface="Wingdings" pitchFamily="2" charset="2"/>
              <a:buChar char="Ø"/>
            </a:pPr>
            <a:r>
              <a:rPr lang="es-AR" dirty="0" smtClean="0"/>
              <a:t>Consiste básicamente en descubrir y en detectar la extensión de:</a:t>
            </a:r>
            <a:endParaRPr lang="es-ES" dirty="0" smtClean="0"/>
          </a:p>
          <a:p>
            <a:pPr lvl="4" algn="just">
              <a:buFont typeface="Arial" pitchFamily="34" charset="0"/>
              <a:buChar char="•"/>
            </a:pPr>
            <a:r>
              <a:rPr lang="es-AR" dirty="0" smtClean="0"/>
              <a:t> </a:t>
            </a:r>
            <a:r>
              <a:rPr lang="es-AR" sz="1800" dirty="0" smtClean="0"/>
              <a:t>residuos metalíferos (cuarzo aurífero)</a:t>
            </a:r>
            <a:endParaRPr lang="es-ES" sz="1800" dirty="0" smtClean="0"/>
          </a:p>
          <a:p>
            <a:pPr lvl="4" algn="just">
              <a:buFont typeface="Arial" pitchFamily="34" charset="0"/>
              <a:buChar char="•"/>
            </a:pPr>
            <a:r>
              <a:rPr lang="es-AR" sz="1800" dirty="0" smtClean="0"/>
              <a:t>derrubios de rocas encajantes.</a:t>
            </a:r>
          </a:p>
          <a:p>
            <a:pPr lvl="2" algn="just">
              <a:buFont typeface="Wingdings" pitchFamily="2" charset="2"/>
              <a:buChar char="Ø"/>
            </a:pPr>
            <a:r>
              <a:rPr lang="es-AR" dirty="0" smtClean="0"/>
              <a:t>El grado de redondez de los acarreos permite estimar la distancia de donde vienen.</a:t>
            </a:r>
            <a:endParaRPr lang="es-ES" dirty="0" smtClean="0"/>
          </a:p>
          <a:p>
            <a:pPr lvl="4">
              <a:buFont typeface="Arial" pitchFamily="34" charset="0"/>
              <a:buChar char="•"/>
            </a:pPr>
            <a:endParaRPr lang="es-AR" sz="1800" dirty="0" smtClean="0"/>
          </a:p>
          <a:p>
            <a:pPr lvl="4">
              <a:buFont typeface="Arial" pitchFamily="34" charset="0"/>
              <a:buChar char="•"/>
            </a:pPr>
            <a:endParaRPr lang="es-E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064896" cy="4701136"/>
          </a:xfrm>
        </p:spPr>
        <p:txBody>
          <a:bodyPr/>
          <a:lstStyle/>
          <a:p>
            <a:pPr lvl="1" algn="just"/>
            <a:r>
              <a:rPr lang="es-AR" sz="1800" b="1" dirty="0" smtClean="0"/>
              <a:t>Método de los guijarros del glaciar.</a:t>
            </a:r>
          </a:p>
          <a:p>
            <a:pPr lvl="1" algn="just">
              <a:buNone/>
            </a:pPr>
            <a:r>
              <a:rPr lang="es-AR" sz="1800" b="1" dirty="0" smtClean="0"/>
              <a:t>  </a:t>
            </a:r>
            <a:endParaRPr lang="es-ES" sz="1800" b="1" dirty="0" smtClean="0"/>
          </a:p>
          <a:p>
            <a:pPr lvl="2" algn="just">
              <a:buFont typeface="Wingdings" pitchFamily="2" charset="2"/>
              <a:buChar char="Ø"/>
            </a:pPr>
            <a:r>
              <a:rPr lang="es-AR" dirty="0" smtClean="0"/>
              <a:t>Solo se aplica con éxito en regiones donde las rocas bases están cubiertas por un manto de depósitos glaciales.</a:t>
            </a:r>
            <a:endParaRPr lang="es-ES" dirty="0" smtClean="0"/>
          </a:p>
          <a:p>
            <a:pPr lvl="2" algn="just">
              <a:buFont typeface="Wingdings" pitchFamily="2" charset="2"/>
              <a:buChar char="Ø"/>
            </a:pPr>
            <a:r>
              <a:rPr lang="es-AR" sz="1800" dirty="0" smtClean="0"/>
              <a:t>Consiste esencialmente en detectar los primeros guijarros indicadores de mineral  y posteriormente encontrar la fuente de diseminación</a:t>
            </a:r>
            <a:r>
              <a:rPr lang="es-AR" dirty="0" smtClean="0"/>
              <a:t>  de los acarreos de mineral y la de las rocas satélites.</a:t>
            </a:r>
            <a:endParaRPr lang="es-ES" dirty="0" smtClean="0"/>
          </a:p>
          <a:p>
            <a:pPr lvl="2" algn="just">
              <a:buFont typeface="Wingdings" pitchFamily="2" charset="2"/>
              <a:buChar char="Ø"/>
            </a:pPr>
            <a:r>
              <a:rPr lang="es-AR" sz="1800" dirty="0" smtClean="0"/>
              <a:t>Cuando se desplazan los glaciares, las rocas de base se trituran, se liman, se pulen y todo el material, comprendido el de la mena, se desplaza </a:t>
            </a:r>
            <a:r>
              <a:rPr lang="es-AR" dirty="0" smtClean="0"/>
              <a:t>y dispersa  con frecuencia a grandes distancias.</a:t>
            </a:r>
          </a:p>
          <a:p>
            <a:pPr lvl="2">
              <a:buNone/>
            </a:pPr>
            <a:endParaRPr lang="es-AR" dirty="0" smtClean="0"/>
          </a:p>
          <a:p>
            <a:pPr lvl="2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7920880" cy="6336704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sz="1800" b="1" dirty="0" smtClean="0"/>
              <a:t>Método de lavado.</a:t>
            </a:r>
          </a:p>
          <a:p>
            <a:pPr lvl="1" algn="just">
              <a:buNone/>
            </a:pPr>
            <a:endParaRPr lang="es-AR" sz="1800" b="1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AR" sz="1800" dirty="0" smtClean="0"/>
              <a:t>Consiste fundamentalmente en descubrir y en detectar la extensión de un mineral útil contenido en los concentrados.</a:t>
            </a:r>
            <a:endParaRPr lang="es-ES" sz="1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AR" sz="1800" dirty="0" smtClean="0"/>
              <a:t>Los concentrados se obtienen mediante el lavado, en bateas, de las arenas y gravas de aluvión o bien de las rocas madres trituradas, tomadas en un intervalo determinado a lo largo de los valles de los ríos. Esta operación se efectúa hasta que se encuentra el lugar de donde proviene el mineral útil (yacimiento base).</a:t>
            </a:r>
            <a:endParaRPr lang="es-ES" sz="1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AR" sz="1800" dirty="0" smtClean="0"/>
              <a:t>Este método puede aplicarse en la investigación de minerales útiles de densidad elevada y de gran resistencia. </a:t>
            </a:r>
            <a:r>
              <a:rPr lang="es-AR" sz="1800" dirty="0" err="1" smtClean="0"/>
              <a:t>Ej</a:t>
            </a:r>
            <a:r>
              <a:rPr lang="es-AR" sz="1800" dirty="0" smtClean="0"/>
              <a:t>: Au, Pt, diamante, casiterita, wolframita, </a:t>
            </a:r>
            <a:r>
              <a:rPr lang="es-AR" sz="1800" dirty="0" err="1" smtClean="0"/>
              <a:t>columbita</a:t>
            </a:r>
            <a:r>
              <a:rPr lang="es-AR" sz="1800" dirty="0" smtClean="0"/>
              <a:t>, tantalita. Estos minerales son susceptible de formar yacimientos tipo placeres.</a:t>
            </a:r>
            <a:endParaRPr lang="es-ES" sz="1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AR" sz="1800" dirty="0" smtClean="0"/>
              <a:t>Se emplea desde la prospección general a escala 1/100 000 hasta la investigación minera detallada a escala 1 / 1 000.</a:t>
            </a:r>
            <a:endParaRPr lang="es-ES" sz="1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AR" sz="1800" dirty="0" smtClean="0"/>
              <a:t>Es fundamental estudiar la red hidrográfica, hay que prestar atención a la estación del año y  a las características de las precipitaciones atmosféricas.</a:t>
            </a:r>
            <a:endParaRPr lang="es-ES" sz="1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AR" sz="1800" dirty="0" smtClean="0"/>
              <a:t>Con los resultados obtenidos se construyen mapas:</a:t>
            </a:r>
            <a:endParaRPr lang="es-ES" sz="1800" dirty="0" smtClean="0"/>
          </a:p>
          <a:p>
            <a:pPr lvl="2">
              <a:buFont typeface="Arial" pitchFamily="34" charset="0"/>
              <a:buChar char="•"/>
            </a:pPr>
            <a:r>
              <a:rPr lang="es-AR" dirty="0" smtClean="0"/>
              <a:t>Bajo la forma de </a:t>
            </a:r>
            <a:r>
              <a:rPr lang="es-AR" dirty="0" err="1" smtClean="0"/>
              <a:t>isolíneas</a:t>
            </a:r>
            <a:r>
              <a:rPr lang="es-AR" dirty="0" smtClean="0"/>
              <a:t>.</a:t>
            </a:r>
            <a:endParaRPr lang="es-ES" dirty="0" smtClean="0"/>
          </a:p>
          <a:p>
            <a:pPr lvl="2">
              <a:buFont typeface="Arial" pitchFamily="34" charset="0"/>
              <a:buChar char="•"/>
            </a:pPr>
            <a:r>
              <a:rPr lang="es-AR" dirty="0" smtClean="0"/>
              <a:t>Bajo la forma de líneas de espesor variable.     </a:t>
            </a:r>
            <a:r>
              <a:rPr lang="es-AR" sz="1800" dirty="0" smtClean="0"/>
              <a:t>                                       </a:t>
            </a:r>
            <a:endParaRPr lang="es-ES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787208" cy="61412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s-AR" b="1" i="1" u="sng" dirty="0" smtClean="0"/>
              <a:t>Métodos geoquímicos</a:t>
            </a:r>
          </a:p>
          <a:p>
            <a:pPr algn="just">
              <a:buNone/>
            </a:pPr>
            <a:r>
              <a:rPr lang="es-AR" b="1" i="1" dirty="0" smtClean="0"/>
              <a:t>	</a:t>
            </a:r>
            <a:r>
              <a:rPr lang="es-AR" sz="1800" dirty="0" smtClean="0"/>
              <a:t>Definición: </a:t>
            </a:r>
            <a:endParaRPr lang="es-ES" sz="1800" dirty="0" smtClean="0"/>
          </a:p>
          <a:p>
            <a:pPr lvl="1" algn="ctr">
              <a:buNone/>
            </a:pPr>
            <a:r>
              <a:rPr lang="es-ES" sz="1800" dirty="0" smtClean="0"/>
              <a:t>	Es un método indirecto, se ocupa de la determinación de la distribución y de la abundancia de los </a:t>
            </a:r>
            <a:r>
              <a:rPr lang="es-ES" sz="1800" b="1" dirty="0" smtClean="0"/>
              <a:t>elementos indicadores</a:t>
            </a:r>
            <a:r>
              <a:rPr lang="es-ES" sz="1800" dirty="0" smtClean="0"/>
              <a:t> y los </a:t>
            </a:r>
            <a:r>
              <a:rPr lang="es-ES" sz="1800" b="1" dirty="0" smtClean="0"/>
              <a:t>elementos exploradores</a:t>
            </a:r>
            <a:r>
              <a:rPr lang="es-ES" sz="1800" dirty="0" smtClean="0"/>
              <a:t> relacionados con un depósito mineral. </a:t>
            </a:r>
          </a:p>
          <a:p>
            <a:pPr lvl="1" algn="ctr">
              <a:buNone/>
            </a:pPr>
            <a:r>
              <a:rPr lang="es-ES" sz="1800" dirty="0" smtClean="0"/>
              <a:t>	Los métodos geoquímicos se basan en la medición sistemática de una o varias propiedades químicas de material naturalmente formado. El contenido de trazas de un elemento o de un grupo de elementos es la propiedad común, que se mide.</a:t>
            </a:r>
          </a:p>
          <a:p>
            <a:endParaRPr lang="es-ES" sz="1800" b="1" dirty="0" smtClean="0"/>
          </a:p>
          <a:p>
            <a:pPr>
              <a:buNone/>
            </a:pPr>
            <a:r>
              <a:rPr lang="es-ES" sz="1800" dirty="0" smtClean="0"/>
              <a:t>	Objetivo: </a:t>
            </a:r>
          </a:p>
          <a:p>
            <a:pPr lvl="1"/>
            <a:r>
              <a:rPr lang="es-ES" sz="1800" dirty="0" smtClean="0"/>
              <a:t>La exploración geoquímica está enfocada en el descubrimiento de distribuciones anómalas de elementos. </a:t>
            </a:r>
          </a:p>
          <a:p>
            <a:pPr>
              <a:buNone/>
            </a:pPr>
            <a:r>
              <a:rPr lang="es-ES" sz="1800" dirty="0" smtClean="0"/>
              <a:t>	</a:t>
            </a:r>
          </a:p>
          <a:p>
            <a:pPr>
              <a:buNone/>
            </a:pPr>
            <a:r>
              <a:rPr lang="es-ES" sz="1800" dirty="0" smtClean="0"/>
              <a:t>	No todas las anomalías están relacionas con aureolas de dispersión que forman yacimientos de minerales útiles.</a:t>
            </a:r>
          </a:p>
          <a:p>
            <a:pPr marL="457200" indent="-457200">
              <a:buFont typeface="+mj-lt"/>
              <a:buAutoNum type="arabicPeriod" startAt="2"/>
            </a:pPr>
            <a:endParaRPr lang="es-ES" b="1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7971656" cy="6213304"/>
          </a:xfrm>
        </p:spPr>
        <p:txBody>
          <a:bodyPr/>
          <a:lstStyle/>
          <a:p>
            <a:pPr algn="just"/>
            <a:r>
              <a:rPr lang="es-ES" sz="1800" b="1" dirty="0" smtClean="0"/>
              <a:t>Elementos indicadores</a:t>
            </a:r>
            <a:endParaRPr lang="es-ES" sz="1800" dirty="0" smtClean="0"/>
          </a:p>
          <a:p>
            <a:pPr algn="just">
              <a:buNone/>
            </a:pPr>
            <a:r>
              <a:rPr lang="es-ES" sz="1800" dirty="0" smtClean="0"/>
              <a:t>	Elemento indicador o elemento blanco es uno de los elementos principales del depósito mineral, que se espera encontrar.</a:t>
            </a:r>
          </a:p>
          <a:p>
            <a:pPr algn="just"/>
            <a:r>
              <a:rPr lang="es-ES" sz="1800" b="1" dirty="0" smtClean="0"/>
              <a:t>Elementos exploradores </a:t>
            </a:r>
          </a:p>
          <a:p>
            <a:pPr algn="just">
              <a:buNone/>
            </a:pPr>
            <a:r>
              <a:rPr lang="es-ES" sz="1800" b="1" dirty="0" smtClean="0"/>
              <a:t>	</a:t>
            </a:r>
            <a:r>
              <a:rPr lang="es-ES" sz="1800" dirty="0" smtClean="0"/>
              <a:t>Elemento explorador o elemento pionero es el elemento asociado con el depósito mineral, pero que puede ser detectado más fácilmente en comparación al elemento blanco.</a:t>
            </a:r>
          </a:p>
          <a:p>
            <a:endParaRPr lang="es-ES" dirty="0"/>
          </a:p>
        </p:txBody>
      </p:sp>
      <p:pic>
        <p:nvPicPr>
          <p:cNvPr id="4" name="3 Marcador de contenido"/>
          <p:cNvPicPr>
            <a:picLocks/>
          </p:cNvPicPr>
          <p:nvPr/>
        </p:nvPicPr>
        <p:blipFill>
          <a:blip r:embed="rId2" cstate="print"/>
          <a:srcRect l="27337" t="21944" r="24515" b="26332"/>
          <a:stretch>
            <a:fillRect/>
          </a:stretch>
        </p:blipFill>
        <p:spPr bwMode="auto">
          <a:xfrm>
            <a:off x="1259632" y="2564904"/>
            <a:ext cx="6264609" cy="378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7920880" cy="6213304"/>
          </a:xfrm>
        </p:spPr>
        <p:txBody>
          <a:bodyPr>
            <a:normAutofit lnSpcReduction="10000"/>
          </a:bodyPr>
          <a:lstStyle/>
          <a:p>
            <a:endParaRPr lang="es-ES" sz="1800" b="1" dirty="0" smtClean="0"/>
          </a:p>
          <a:p>
            <a:r>
              <a:rPr lang="es-ES" sz="1800" b="1" dirty="0" smtClean="0"/>
              <a:t>El muestreo geoquímico se realiza a:</a:t>
            </a:r>
          </a:p>
          <a:p>
            <a:pPr lvl="1"/>
            <a:r>
              <a:rPr lang="es-AR" sz="1800" dirty="0" smtClean="0"/>
              <a:t>Escala regional &gt; a 1.000 Km</a:t>
            </a:r>
            <a:r>
              <a:rPr lang="es-AR" sz="1800" baseline="30000" dirty="0" smtClean="0"/>
              <a:t>2 </a:t>
            </a:r>
            <a:r>
              <a:rPr lang="es-AR" sz="1800" dirty="0" smtClean="0"/>
              <a:t> - </a:t>
            </a:r>
            <a:r>
              <a:rPr lang="es-AR" sz="1800" i="1" dirty="0" smtClean="0"/>
              <a:t>estudios  prospección de reconocimiento general.</a:t>
            </a:r>
            <a:endParaRPr lang="es-ES" sz="1800" dirty="0" smtClean="0"/>
          </a:p>
          <a:p>
            <a:pPr lvl="1"/>
            <a:r>
              <a:rPr lang="es-AR" sz="1800" dirty="0" smtClean="0"/>
              <a:t>Escala local &gt; 500 Km</a:t>
            </a:r>
            <a:r>
              <a:rPr lang="es-AR" sz="1800" baseline="30000" dirty="0" smtClean="0"/>
              <a:t>2</a:t>
            </a:r>
            <a:endParaRPr lang="es-ES" sz="1800" dirty="0" smtClean="0"/>
          </a:p>
          <a:p>
            <a:pPr lvl="1"/>
            <a:r>
              <a:rPr lang="es-AR" sz="1800" dirty="0" smtClean="0"/>
              <a:t>Escala de mina = pocas hectáreas  - </a:t>
            </a:r>
            <a:r>
              <a:rPr lang="es-AR" sz="1800" i="1" dirty="0" smtClean="0"/>
              <a:t>estudios exploración detallados</a:t>
            </a:r>
            <a:r>
              <a:rPr lang="es-AR" sz="1800" dirty="0" smtClean="0"/>
              <a:t> .</a:t>
            </a:r>
          </a:p>
          <a:p>
            <a:pPr lvl="1"/>
            <a:endParaRPr lang="es-AR" sz="1800" dirty="0" smtClean="0"/>
          </a:p>
          <a:p>
            <a:r>
              <a:rPr lang="es-AR" sz="1800" b="1" dirty="0" smtClean="0"/>
              <a:t>Clasificación de los métodos geoquímico</a:t>
            </a:r>
            <a:r>
              <a:rPr lang="es-AR" sz="1800" dirty="0" smtClean="0"/>
              <a:t>s</a:t>
            </a:r>
            <a:endParaRPr lang="es-ES" sz="1800" dirty="0" smtClean="0"/>
          </a:p>
          <a:p>
            <a:pPr lvl="1">
              <a:buNone/>
            </a:pPr>
            <a:r>
              <a:rPr lang="es-AR" sz="1800" dirty="0" smtClean="0"/>
              <a:t>Los métodos geoquímicos se clasifican según el material analizado.</a:t>
            </a:r>
          </a:p>
          <a:p>
            <a:pPr lvl="1" algn="just">
              <a:buFont typeface="Wingdings" pitchFamily="2" charset="2"/>
              <a:buChar char="v"/>
            </a:pPr>
            <a:endParaRPr lang="es-ES" sz="1800" dirty="0" smtClean="0"/>
          </a:p>
          <a:p>
            <a:pPr lvl="1" algn="just">
              <a:buFont typeface="Wingdings" pitchFamily="2" charset="2"/>
              <a:buChar char="v"/>
            </a:pPr>
            <a:r>
              <a:rPr lang="es-ES" sz="1800" dirty="0" smtClean="0"/>
              <a:t>El muestreo sistemático</a:t>
            </a:r>
            <a:r>
              <a:rPr lang="es-ES" sz="1800" i="1" dirty="0" smtClean="0"/>
              <a:t> de</a:t>
            </a:r>
            <a:r>
              <a:rPr lang="es-ES" sz="1800" b="1" i="1" dirty="0" smtClean="0"/>
              <a:t> suelos residuales</a:t>
            </a:r>
            <a:r>
              <a:rPr lang="es-ES" sz="1800" dirty="0" smtClean="0"/>
              <a:t> se utiliza para buscar anomalías situadas directamente encima del cuerpo mineralizado debido a su sencillez y a la ventaja, que la composición del suelo residual depende altamente del cuerpo mineralizado subyacente. </a:t>
            </a:r>
          </a:p>
          <a:p>
            <a:pPr lvl="1">
              <a:buNone/>
            </a:pPr>
            <a:r>
              <a:rPr lang="es-ES" sz="1800" b="1" i="1" dirty="0" smtClean="0"/>
              <a:t>	Método metalométrico.</a:t>
            </a:r>
            <a:br>
              <a:rPr lang="es-ES" sz="1800" b="1" i="1" dirty="0" smtClean="0"/>
            </a:br>
            <a:endParaRPr lang="es-AR" sz="1800" dirty="0" smtClean="0"/>
          </a:p>
          <a:p>
            <a:pPr lvl="1">
              <a:buNone/>
            </a:pPr>
            <a:r>
              <a:rPr lang="es-ES" sz="1800" dirty="0" smtClean="0"/>
              <a:t/>
            </a:r>
            <a:br>
              <a:rPr lang="es-ES" sz="1800" dirty="0" smtClean="0"/>
            </a:br>
            <a:endParaRPr lang="es-E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7848872" cy="61412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1800" dirty="0" smtClean="0"/>
              <a:t>El muestreo de</a:t>
            </a:r>
            <a:r>
              <a:rPr lang="es-ES" sz="1800" b="1" i="1" dirty="0" smtClean="0"/>
              <a:t> plantas </a:t>
            </a:r>
            <a:r>
              <a:rPr lang="es-ES" sz="1800" dirty="0" smtClean="0"/>
              <a:t>(una sola especie de planta)</a:t>
            </a:r>
            <a:r>
              <a:rPr lang="es-ES" sz="1800" b="1" i="1" dirty="0" smtClean="0"/>
              <a:t> </a:t>
            </a:r>
            <a:r>
              <a:rPr lang="es-ES" sz="1800" dirty="0" smtClean="0"/>
              <a:t>puede ser recomendable bajo circunstancias, que impiden la aplicación del muestreo de suelos como por ejemplo en áreas cubiertas con nieve o en áreas, donde las raíces de las plantas penetran profundamente una capa del suelo. </a:t>
            </a:r>
            <a:r>
              <a:rPr lang="es-ES" sz="1800" b="1" i="1" dirty="0" smtClean="0"/>
              <a:t>Método </a:t>
            </a:r>
            <a:r>
              <a:rPr lang="es-ES" sz="1800" b="1" i="1" dirty="0" err="1" smtClean="0"/>
              <a:t>biogeoquímico</a:t>
            </a:r>
            <a:r>
              <a:rPr lang="es-ES" sz="1800" b="1" i="1" dirty="0" smtClean="0"/>
              <a:t>.</a:t>
            </a:r>
            <a:endParaRPr lang="es-ES" sz="1800" dirty="0" smtClean="0"/>
          </a:p>
          <a:p>
            <a:pPr lvl="1" algn="just">
              <a:buNone/>
            </a:pPr>
            <a:r>
              <a:rPr lang="es-ES" sz="1800" dirty="0" smtClean="0"/>
              <a:t>	</a:t>
            </a:r>
          </a:p>
          <a:p>
            <a:pPr algn="just">
              <a:buNone/>
            </a:pPr>
            <a:r>
              <a:rPr lang="es-ES" sz="1800" dirty="0" smtClean="0"/>
              <a:t>	Desventaja:  la variabilidad del contenido metálico, que depende de la edad de la planta y de la estación del año.</a:t>
            </a:r>
          </a:p>
          <a:p>
            <a:pPr lvl="1" algn="just">
              <a:buFont typeface="Wingdings" pitchFamily="2" charset="2"/>
              <a:buChar char="v"/>
            </a:pPr>
            <a:endParaRPr lang="es-ES" sz="1800" dirty="0" smtClean="0"/>
          </a:p>
          <a:p>
            <a:pPr algn="just">
              <a:buFont typeface="Wingdings" pitchFamily="2" charset="2"/>
              <a:buChar char="v"/>
            </a:pPr>
            <a:r>
              <a:rPr lang="es-ES" sz="1800" dirty="0" smtClean="0"/>
              <a:t>El muestreo de </a:t>
            </a:r>
            <a:r>
              <a:rPr lang="es-ES" sz="1800" b="1" i="1" dirty="0" smtClean="0"/>
              <a:t>rocas </a:t>
            </a:r>
            <a:r>
              <a:rPr lang="es-ES" sz="1800" dirty="0" smtClean="0"/>
              <a:t>está enfocado en la detección de anomalías de corrosión o difusión. Las anomalías de corrosión se pueden encontrar en las rocas de caja y en el suelo residual, que cubren el cuerpo mineralizado. </a:t>
            </a:r>
          </a:p>
          <a:p>
            <a:pPr algn="just">
              <a:buFont typeface="Wingdings" pitchFamily="2" charset="2"/>
              <a:buChar char="v"/>
            </a:pPr>
            <a:r>
              <a:rPr lang="es-ES" sz="1800" dirty="0" smtClean="0"/>
              <a:t>El muestreo de </a:t>
            </a:r>
            <a:r>
              <a:rPr lang="es-ES" sz="1800" b="1" i="1" dirty="0" smtClean="0"/>
              <a:t>gases de suelo </a:t>
            </a:r>
            <a:r>
              <a:rPr lang="es-ES" sz="1800" dirty="0" smtClean="0"/>
              <a:t>está fundado en la capacidad de ciertas asociaciones minerales (minerales radioactivos y los de Hg) de dispersarse de una manera independiente , desprendiendo al aire cercano al suelo productos gaseoso específicos</a:t>
            </a:r>
            <a:r>
              <a:rPr lang="es-ES" sz="1800" b="1" dirty="0" smtClean="0"/>
              <a:t>. Método de emanación de gas.</a:t>
            </a:r>
            <a:endParaRPr lang="es-ES" sz="1800" dirty="0" smtClean="0"/>
          </a:p>
          <a:p>
            <a:pPr algn="just">
              <a:buFont typeface="Wingdings" pitchFamily="2" charset="2"/>
              <a:buChar char="v"/>
            </a:pPr>
            <a:endParaRPr lang="es-ES" sz="1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1807</TotalTime>
  <Words>670</Words>
  <Application>Microsoft Office PowerPoint</Application>
  <PresentationFormat>Presentación en pantalla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Mirador</vt:lpstr>
      <vt:lpstr>     Universidad Nacional de Jujuy Facultad de Ingeniería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Jujuy Facultad de Ingeniería</dc:title>
  <dc:creator>Maria Cecilia Zuruguay</dc:creator>
  <cp:lastModifiedBy>Maria Cecilia Zuruguay</cp:lastModifiedBy>
  <cp:revision>4</cp:revision>
  <dcterms:created xsi:type="dcterms:W3CDTF">2016-09-04T02:45:38Z</dcterms:created>
  <dcterms:modified xsi:type="dcterms:W3CDTF">2016-09-06T12:53:14Z</dcterms:modified>
</cp:coreProperties>
</file>