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>
        <p:scale>
          <a:sx n="70" d="100"/>
          <a:sy n="70" d="100"/>
        </p:scale>
        <p:origin x="48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C76B6-2A9B-431D-82DD-2F5C1E3CC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FB3C7C-2AE5-4381-99CB-29408B0AF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AAA7F-467F-4CD1-A74C-698CC6BE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D774DC-C702-4080-A112-299FF2D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40BB1-4934-49B2-93C4-3826CFF2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036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C7F7D-5264-46BC-B901-C10EE508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6E0159-9862-467D-B8BE-95FB21FDB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B2F38C-0041-4086-BD9A-58BBD04A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D4A7D-0567-4BF0-8837-A73626A5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D0AC5D-CAF4-4696-BE44-A02A16F6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255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F25E0F-E5AC-49DB-9A83-BC9FEB938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D3C5F6-0DF9-4ACD-B6CF-7A2DB24F6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D0C5F6-D225-4893-80A4-2386881D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CB352-9873-4193-9DDF-6EF26FE6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728EF5-047F-43CF-8C13-EE22B8D7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240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BB279-60BF-43EB-9764-0F193455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CC1F12-A32A-471E-B945-535B03BF2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2EAA1-2E1C-44D0-B7DD-082460B2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55DB0C-DB45-4FE8-A5E1-51841307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9B16E7-26B4-41E8-9798-013C4DF3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864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3D1B0-5919-4B65-890D-C3413DE08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2A056B-C25D-4E39-B94B-926144B7B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AFEB6C-3954-4EC3-9FC4-EDEA7290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96AFD7-9D76-4BB1-999E-FDED2E92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6945A1-DE87-4598-B433-F12C89C7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331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2F88B-52ED-4350-8D51-FDE2E8D9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16A233-3FCE-4923-84A7-374AD1561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1EA4A7-769B-40D0-B262-1D275D2FF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883246-0202-4AE8-AF51-D0A10BDA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B86A43-A2F8-4957-AD2F-64946F39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5AA387-361D-4455-BCD6-91C3D0F3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907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9E492-ECC6-4DBC-ABF4-3F229FEA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24F375-A848-46DF-B524-C3F394710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FC67B0-881E-4697-9927-C67F9D0F8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78DB82-5F08-419A-8C96-E2CA7F7F6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FC217F-7A24-4C7E-982B-3C01085F2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92B2A0-FC24-43F2-958D-61306706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4C4626-03F0-4D85-A159-FDA61B3F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2CBB4B-B656-4139-9D3E-FBF31B64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51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27809-C1D7-4698-837A-1A9E5F2D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01947B-A488-4A4C-843E-C8AF55C41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7B52E0-2CFE-4B85-B16B-EFF69A99D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257784-0791-47C7-944A-3247C282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816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8B6FE7-1B15-4CD3-ADC8-3EE564459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35ADDB-9755-4F30-BCB3-3D8DAEA6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ECAF71-F6FE-439A-B8BC-6BF107EB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117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137F7-DF34-495F-BB26-6C7DE97F8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3BE54-8F48-4CD0-9DD7-7D66FA7C6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362CAA-8B2D-4AF3-8346-17A2777E2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4BE2EA-3C9B-43C9-A58B-BCBF991B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36C84A-1C51-4A21-A15E-83EB4A1B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109FEC-90E5-48EE-9770-2B923AB1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540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38A17-0DC2-4DA8-87DA-2ABDF758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1C4B74-000F-4510-B21F-645BAB47A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DF966F-47B7-467D-BD4C-7710A4002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6F6499-B6C7-4FF4-BA12-1E2A10A2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9FFF4C-2D2A-4D59-8C51-31816DB7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20B702-6797-4C15-9B62-1931862B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747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D02E72-0BA3-4508-A4AF-C89A1C4F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571C5C3-5DE1-4AFF-AE26-97FC8BA66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9D497-024C-45B4-B3DF-B27140053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7BB5-3B96-4FD8-80E0-347062E352F2}" type="datetimeFigureOut">
              <a:rPr lang="es-AR" smtClean="0"/>
              <a:t>24/9/2018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53E18-BBC7-4213-8D48-89F0A58E4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1DC1CA-7EC7-4EE4-86C7-65A996EE7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0064-3DEE-49ED-80F0-40BD14E8FC9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282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1FFD8-A40A-4252-9956-2AC03DF09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466" y="1132763"/>
            <a:ext cx="9144000" cy="3589361"/>
          </a:xfrm>
        </p:spPr>
        <p:txBody>
          <a:bodyPr>
            <a:normAutofit/>
          </a:bodyPr>
          <a:lstStyle/>
          <a:p>
            <a:r>
              <a:rPr lang="es-AR" b="1" u="sng" dirty="0"/>
              <a:t>Tema 3</a:t>
            </a:r>
            <a:br>
              <a:rPr lang="es-AR" b="1" u="sng" dirty="0"/>
            </a:br>
            <a:br>
              <a:rPr lang="es-AR" b="1" u="sng" dirty="0"/>
            </a:br>
            <a:r>
              <a:rPr lang="es-AR" b="1" dirty="0"/>
              <a:t>Criterios </a:t>
            </a:r>
            <a:r>
              <a:rPr lang="es-AR" b="1" dirty="0" err="1"/>
              <a:t>Geologicos</a:t>
            </a:r>
            <a:r>
              <a:rPr lang="es-AR" b="1" dirty="0"/>
              <a:t> para prospección de minerales</a:t>
            </a:r>
          </a:p>
        </p:txBody>
      </p:sp>
    </p:spTree>
    <p:extLst>
      <p:ext uri="{BB962C8B-B14F-4D97-AF65-F5344CB8AC3E}">
        <p14:creationId xmlns:p14="http://schemas.microsoft.com/office/powerpoint/2010/main" val="2398694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73E40-280B-4F99-988B-A051F37D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MAgmatogénico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BA263-70AA-4E86-8E95-C06EFC03E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Asociaciones Intimas de rocas ígneas y depósitos minerales como el origen </a:t>
            </a:r>
            <a:r>
              <a:rPr lang="es-AR" dirty="0" err="1"/>
              <a:t>contemporario</a:t>
            </a:r>
            <a:r>
              <a:rPr lang="es-AR" dirty="0"/>
              <a:t> de rocas ígneas.</a:t>
            </a:r>
          </a:p>
          <a:p>
            <a:r>
              <a:rPr lang="es-AR" dirty="0"/>
              <a:t>Las restricciones de depósitos de mineral a similares profundidades que otras rocas ígneas.</a:t>
            </a:r>
          </a:p>
          <a:p>
            <a:r>
              <a:rPr lang="es-AR" dirty="0"/>
              <a:t>Grados similares de asociación de depósitos con diques y mantos.</a:t>
            </a:r>
          </a:p>
          <a:p>
            <a:r>
              <a:rPr lang="es-AR" dirty="0"/>
              <a:t>La regular relación con la química de elementos traza con la formación de depósitos de mineral.</a:t>
            </a:r>
          </a:p>
        </p:txBody>
      </p:sp>
    </p:spTree>
    <p:extLst>
      <p:ext uri="{BB962C8B-B14F-4D97-AF65-F5344CB8AC3E}">
        <p14:creationId xmlns:p14="http://schemas.microsoft.com/office/powerpoint/2010/main" val="83363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6BEF88-00F6-41CA-9B8B-C09FFCCF2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1100"/>
            <a:ext cx="10515600" cy="4351338"/>
          </a:xfrm>
        </p:spPr>
        <p:txBody>
          <a:bodyPr/>
          <a:lstStyle/>
          <a:p>
            <a:r>
              <a:rPr lang="es-AR" dirty="0"/>
              <a:t>Magmas ácidos de composición granodiorítica son favorables para la formación de depósitos de </a:t>
            </a:r>
            <a:r>
              <a:rPr lang="es-AR" dirty="0" err="1"/>
              <a:t>skarn</a:t>
            </a:r>
            <a:r>
              <a:rPr lang="es-AR" dirty="0"/>
              <a:t>.</a:t>
            </a:r>
          </a:p>
          <a:p>
            <a:r>
              <a:rPr lang="es-AR" dirty="0"/>
              <a:t>Los depósitos minerales están generalmente relacionados con diferenciación de magma.</a:t>
            </a:r>
          </a:p>
          <a:p>
            <a:r>
              <a:rPr lang="es-AR" dirty="0"/>
              <a:t>Fluidos de diferenciación de altas temperaturas son el producto final de magmas altamente diferenciados.</a:t>
            </a:r>
          </a:p>
        </p:txBody>
      </p:sp>
    </p:spTree>
    <p:extLst>
      <p:ext uri="{BB962C8B-B14F-4D97-AF65-F5344CB8AC3E}">
        <p14:creationId xmlns:p14="http://schemas.microsoft.com/office/powerpoint/2010/main" val="65829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0D770-CA09-48BA-B778-AF702EA6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Geomorfologico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EEB46-94F2-4106-9E24-B71FCDC3F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Este criterio es especialmente útil para depósitos de placer por la presencia de minerales pesados, oro ye inclusive minerales radioactivos.</a:t>
            </a:r>
          </a:p>
          <a:p>
            <a:r>
              <a:rPr lang="es-AR" dirty="0"/>
              <a:t>Los sumideros pueden sugerir la presencia de yeso o depósitos de calizas.</a:t>
            </a:r>
          </a:p>
        </p:txBody>
      </p:sp>
    </p:spTree>
    <p:extLst>
      <p:ext uri="{BB962C8B-B14F-4D97-AF65-F5344CB8AC3E}">
        <p14:creationId xmlns:p14="http://schemas.microsoft.com/office/powerpoint/2010/main" val="283297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AC7FD8-EA8B-4FBB-9B41-34070A03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02043"/>
            <a:ext cx="10515600" cy="4351338"/>
          </a:xfrm>
        </p:spPr>
        <p:txBody>
          <a:bodyPr/>
          <a:lstStyle/>
          <a:p>
            <a:r>
              <a:rPr lang="es-AR" dirty="0"/>
              <a:t>Mapas de curvas de nivel y fotografías aéreas son </a:t>
            </a:r>
            <a:r>
              <a:rPr lang="es-AR" dirty="0" err="1"/>
              <a:t>muyu</a:t>
            </a:r>
            <a:r>
              <a:rPr lang="es-AR" dirty="0"/>
              <a:t> útiles en el estudio de modificaciones recientes de relieve asociados con depósitos de placeres.</a:t>
            </a:r>
          </a:p>
          <a:p>
            <a:r>
              <a:rPr lang="es-AR" dirty="0"/>
              <a:t>Los principales depósitos de placeres son oro, platino, casiterita, diamantes y otros minerales resistentes.</a:t>
            </a:r>
          </a:p>
        </p:txBody>
      </p:sp>
    </p:spTree>
    <p:extLst>
      <p:ext uri="{BB962C8B-B14F-4D97-AF65-F5344CB8AC3E}">
        <p14:creationId xmlns:p14="http://schemas.microsoft.com/office/powerpoint/2010/main" val="1084970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62034-00BD-4BFB-83B3-467DE987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Paleogrografico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F35BE8-5744-4BA6-9753-87782CCD2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Los depósitos minerales de origen superficial, ese origen exógeno está relacionado con depósitos de formaciones antiguas.</a:t>
            </a:r>
          </a:p>
          <a:p>
            <a:pPr lvl="1"/>
            <a:r>
              <a:rPr lang="es-AR" dirty="0"/>
              <a:t>Penillanuras: depósitos residuales de la erosión.</a:t>
            </a:r>
          </a:p>
          <a:p>
            <a:pPr lvl="1"/>
            <a:r>
              <a:rPr lang="es-AR" dirty="0" err="1"/>
              <a:t>Multiples</a:t>
            </a:r>
            <a:r>
              <a:rPr lang="es-AR" dirty="0"/>
              <a:t> cauces de lagos y </a:t>
            </a:r>
            <a:r>
              <a:rPr lang="es-AR" dirty="0" err="1"/>
              <a:t>rios</a:t>
            </a:r>
            <a:r>
              <a:rPr lang="es-AR" dirty="0"/>
              <a:t>: depósitos de oro en plataformas.</a:t>
            </a:r>
          </a:p>
          <a:p>
            <a:pPr lvl="1"/>
            <a:r>
              <a:rPr lang="es-AR" dirty="0"/>
              <a:t>Llanuras costeras: arenas rodadas de cobre y uranio.</a:t>
            </a:r>
          </a:p>
          <a:p>
            <a:pPr lvl="1"/>
            <a:r>
              <a:rPr lang="es-AR" dirty="0"/>
              <a:t>Lagunas costeras y cauces: Depósitos de oro, sulfuros salinos, sedimentos de cobre y minerales de uranio.</a:t>
            </a:r>
          </a:p>
          <a:p>
            <a:pPr lvl="1"/>
            <a:r>
              <a:rPr lang="es-AR" dirty="0"/>
              <a:t>Litorales marítimos: depósitos de fosfatos de Fe y Mn </a:t>
            </a:r>
          </a:p>
        </p:txBody>
      </p:sp>
    </p:spTree>
    <p:extLst>
      <p:ext uri="{BB962C8B-B14F-4D97-AF65-F5344CB8AC3E}">
        <p14:creationId xmlns:p14="http://schemas.microsoft.com/office/powerpoint/2010/main" val="427021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2A85BC-8D3B-4B73-86E0-FAD7F6189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682"/>
            <a:ext cx="10515600" cy="5694287"/>
          </a:xfrm>
        </p:spPr>
        <p:txBody>
          <a:bodyPr/>
          <a:lstStyle/>
          <a:p>
            <a:r>
              <a:rPr lang="es-AR" dirty="0"/>
              <a:t>Factores </a:t>
            </a:r>
            <a:r>
              <a:rPr lang="es-AR" dirty="0" err="1"/>
              <a:t>paleogeográficos</a:t>
            </a:r>
            <a:r>
              <a:rPr lang="es-AR" dirty="0"/>
              <a:t> que son significantes en la prospección de minerales incluyen:</a:t>
            </a:r>
          </a:p>
          <a:p>
            <a:pPr lvl="1"/>
            <a:r>
              <a:rPr lang="es-AR" dirty="0"/>
              <a:t>El relieve de la fuente áreas de acumulación.</a:t>
            </a:r>
          </a:p>
          <a:p>
            <a:pPr lvl="1"/>
            <a:r>
              <a:rPr lang="es-AR" dirty="0"/>
              <a:t>Clima.</a:t>
            </a:r>
          </a:p>
          <a:p>
            <a:pPr lvl="1"/>
            <a:r>
              <a:rPr lang="es-AR" dirty="0"/>
              <a:t>Patrones antiguos de drenaje.</a:t>
            </a:r>
          </a:p>
          <a:p>
            <a:pPr lvl="1"/>
            <a:r>
              <a:rPr lang="es-AR" dirty="0"/>
              <a:t>La forma de la línea de playa.</a:t>
            </a:r>
          </a:p>
          <a:p>
            <a:pPr lvl="1"/>
            <a:r>
              <a:rPr lang="es-AR" dirty="0"/>
              <a:t>La dirección de la corriente en el área de acumulación..</a:t>
            </a:r>
          </a:p>
          <a:p>
            <a:pPr marL="228600" lvl="1"/>
            <a:r>
              <a:rPr lang="es-AR" sz="2800" dirty="0"/>
              <a:t>Zonas de climas tropicales y subtropicales son ideales para la </a:t>
            </a:r>
            <a:r>
              <a:rPr lang="es-AR" sz="2800" dirty="0" err="1"/>
              <a:t>genesis</a:t>
            </a:r>
            <a:r>
              <a:rPr lang="es-AR" sz="2800" dirty="0"/>
              <a:t> de depósitos como hierro y manganeso.</a:t>
            </a:r>
          </a:p>
        </p:txBody>
      </p:sp>
    </p:spTree>
    <p:extLst>
      <p:ext uri="{BB962C8B-B14F-4D97-AF65-F5344CB8AC3E}">
        <p14:creationId xmlns:p14="http://schemas.microsoft.com/office/powerpoint/2010/main" val="56574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43138-E730-43FB-85B9-E4817324D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Paleoclimático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E41E40-EAD2-4A0F-AEDB-DF1D3EA1A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Este criterio de búsqueda de depósitos de mineral relacionados con la erosión.</a:t>
            </a:r>
          </a:p>
          <a:p>
            <a:r>
              <a:rPr lang="es-AR" dirty="0"/>
              <a:t>La erosión de rocas es bien conocida como tiempos geológicos.</a:t>
            </a:r>
          </a:p>
          <a:p>
            <a:r>
              <a:rPr lang="es-AR" dirty="0" err="1"/>
              <a:t>Eg</a:t>
            </a:r>
            <a:r>
              <a:rPr lang="es-AR" dirty="0"/>
              <a:t>: depósitos de caolín en las formaciones carboníferas de brechas, y depósitos </a:t>
            </a:r>
            <a:r>
              <a:rPr lang="es-AR" dirty="0" err="1"/>
              <a:t>paleoclimáticos</a:t>
            </a:r>
            <a:r>
              <a:rPr lang="es-AR" dirty="0"/>
              <a:t> de rocas sedimentarias de bauxita.</a:t>
            </a:r>
          </a:p>
          <a:p>
            <a:r>
              <a:rPr lang="es-AR" dirty="0"/>
              <a:t>Zonas de climas húmedos permiten la formación de depósitos de placeres laterita, etc.</a:t>
            </a:r>
          </a:p>
        </p:txBody>
      </p:sp>
    </p:spTree>
    <p:extLst>
      <p:ext uri="{BB962C8B-B14F-4D97-AF65-F5344CB8AC3E}">
        <p14:creationId xmlns:p14="http://schemas.microsoft.com/office/powerpoint/2010/main" val="343455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024DC-4E13-45BC-9C56-C627B7E3A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Criterios Históricos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D9CF44-7FFF-456F-A77A-7615F2D4E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Incluyen reportes de actividad minera antigua, viejos trabajos de mina, actividad arqueológica, relictos con presencia de minerales, fundiciones y nombre locales.</a:t>
            </a:r>
          </a:p>
          <a:p>
            <a:r>
              <a:rPr lang="es-AR" dirty="0"/>
              <a:t>Actividades minera antiguas está confinada principalmente a la exploración de oro, cobre, estaño, plata, etc..</a:t>
            </a:r>
          </a:p>
        </p:txBody>
      </p:sp>
    </p:spTree>
    <p:extLst>
      <p:ext uri="{BB962C8B-B14F-4D97-AF65-F5344CB8AC3E}">
        <p14:creationId xmlns:p14="http://schemas.microsoft.com/office/powerpoint/2010/main" val="58547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BF54C-65D5-4F69-8F47-53C7BE78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2E3A4E-8DA4-4CE1-9C3A-28B40D467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Criterio Geológico debería diferenciarse de la indicación de mineralización el cual directamente muestra la presencia de mineral.</a:t>
            </a:r>
          </a:p>
          <a:p>
            <a:r>
              <a:rPr lang="es-AR" dirty="0"/>
              <a:t>Los criterios son métodos indirectos para localizar depósitos minerales.</a:t>
            </a:r>
          </a:p>
          <a:p>
            <a:r>
              <a:rPr lang="es-AR" dirty="0"/>
              <a:t>Los criterios geológicos para prospección de mineral son:</a:t>
            </a:r>
          </a:p>
          <a:p>
            <a:pPr marL="450850" indent="0">
              <a:buNone/>
            </a:pPr>
            <a:r>
              <a:rPr lang="es-AR" sz="2000" dirty="0" err="1"/>
              <a:t>Crit</a:t>
            </a:r>
            <a:r>
              <a:rPr lang="es-AR" sz="2000" dirty="0"/>
              <a:t> estratigráfico, </a:t>
            </a:r>
            <a:r>
              <a:rPr lang="es-AR" sz="2000" dirty="0" err="1"/>
              <a:t>litoligico</a:t>
            </a:r>
            <a:r>
              <a:rPr lang="es-AR" sz="2000" dirty="0"/>
              <a:t>, estructural, </a:t>
            </a:r>
            <a:r>
              <a:rPr lang="es-AR" sz="2000" dirty="0" err="1"/>
              <a:t>magmatogenico</a:t>
            </a:r>
            <a:r>
              <a:rPr lang="es-AR" sz="2000" dirty="0"/>
              <a:t>, </a:t>
            </a:r>
            <a:r>
              <a:rPr lang="es-AR" sz="2000" dirty="0" err="1"/>
              <a:t>metamorfogenico</a:t>
            </a:r>
            <a:r>
              <a:rPr lang="es-AR" sz="2000" dirty="0"/>
              <a:t>, geomorfológico, </a:t>
            </a:r>
            <a:r>
              <a:rPr lang="es-AR" sz="2000" dirty="0" err="1"/>
              <a:t>paleogeográfico</a:t>
            </a:r>
            <a:r>
              <a:rPr lang="es-AR" sz="2000" dirty="0"/>
              <a:t>, </a:t>
            </a:r>
            <a:r>
              <a:rPr lang="es-AR" sz="2000" dirty="0" err="1"/>
              <a:t>paleoclimatico</a:t>
            </a:r>
            <a:r>
              <a:rPr lang="es-AR" sz="2000" dirty="0"/>
              <a:t> e histórico</a:t>
            </a:r>
          </a:p>
        </p:txBody>
      </p:sp>
    </p:spTree>
    <p:extLst>
      <p:ext uri="{BB962C8B-B14F-4D97-AF65-F5344CB8AC3E}">
        <p14:creationId xmlns:p14="http://schemas.microsoft.com/office/powerpoint/2010/main" val="3800006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1E93A96-6F90-4842-B4DC-4F9E3531B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454" y="54590"/>
            <a:ext cx="9057625" cy="67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8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CEE62-0EEF-46DD-A82D-CDC7B7B7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639F58-3353-4ED8-A33B-E1C7E033E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Introducción</a:t>
            </a:r>
          </a:p>
          <a:p>
            <a:r>
              <a:rPr lang="es-AR" dirty="0"/>
              <a:t>Criterios Geológicos para prospección de minerales</a:t>
            </a:r>
          </a:p>
          <a:p>
            <a:pPr lvl="1"/>
            <a:r>
              <a:rPr lang="es-AR" dirty="0"/>
              <a:t>Criterio Estratigráfico</a:t>
            </a:r>
          </a:p>
          <a:p>
            <a:pPr lvl="1"/>
            <a:r>
              <a:rPr lang="es-AR" dirty="0"/>
              <a:t>Criterio Litológico</a:t>
            </a:r>
          </a:p>
          <a:p>
            <a:pPr lvl="1"/>
            <a:r>
              <a:rPr lang="es-AR" dirty="0"/>
              <a:t>Criterio Estructural</a:t>
            </a:r>
          </a:p>
          <a:p>
            <a:pPr lvl="1"/>
            <a:r>
              <a:rPr lang="es-AR" dirty="0"/>
              <a:t>Criterio </a:t>
            </a:r>
            <a:r>
              <a:rPr lang="es-AR" dirty="0" err="1"/>
              <a:t>Magmatogénico</a:t>
            </a:r>
            <a:endParaRPr lang="es-AR" dirty="0"/>
          </a:p>
          <a:p>
            <a:pPr lvl="1"/>
            <a:r>
              <a:rPr lang="es-AR" dirty="0"/>
              <a:t>Criterio </a:t>
            </a:r>
            <a:r>
              <a:rPr lang="es-AR" dirty="0" err="1"/>
              <a:t>Metamorfogenico</a:t>
            </a:r>
            <a:endParaRPr lang="es-AR" dirty="0"/>
          </a:p>
          <a:p>
            <a:pPr lvl="1"/>
            <a:r>
              <a:rPr lang="es-AR" dirty="0"/>
              <a:t>Criterio Geomorfológico</a:t>
            </a:r>
          </a:p>
          <a:p>
            <a:pPr lvl="1"/>
            <a:r>
              <a:rPr lang="es-AR" dirty="0"/>
              <a:t>Criterio </a:t>
            </a:r>
            <a:r>
              <a:rPr lang="es-AR" dirty="0" err="1"/>
              <a:t>Paleogeografico</a:t>
            </a:r>
            <a:endParaRPr lang="es-AR" dirty="0"/>
          </a:p>
          <a:p>
            <a:pPr lvl="1"/>
            <a:r>
              <a:rPr lang="es-AR" dirty="0" err="1"/>
              <a:t>CriterioPaleo</a:t>
            </a:r>
            <a:r>
              <a:rPr lang="es-AR" dirty="0"/>
              <a:t> </a:t>
            </a:r>
            <a:r>
              <a:rPr lang="es-AR" dirty="0" err="1"/>
              <a:t>Climatico</a:t>
            </a:r>
            <a:endParaRPr lang="es-AR" dirty="0"/>
          </a:p>
          <a:p>
            <a:pPr lvl="1"/>
            <a:r>
              <a:rPr lang="es-AR" dirty="0"/>
              <a:t>Criterio Histórico</a:t>
            </a:r>
          </a:p>
          <a:p>
            <a:pPr marL="342900" lvl="1" indent="-342900"/>
            <a:r>
              <a:rPr lang="es-AR" sz="2800" dirty="0" err="1"/>
              <a:t>Conclusion</a:t>
            </a:r>
            <a:endParaRPr lang="es-AR" sz="2800" dirty="0"/>
          </a:p>
          <a:p>
            <a:pPr marL="342900" lvl="1" indent="-342900"/>
            <a:r>
              <a:rPr lang="es-AR" sz="2800" dirty="0"/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397797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92CA3-5603-47B6-9E73-9023B8FD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09DB3-97A5-4EC0-AF6E-8100BBA49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Prospección en la primera etapa del análisis geológico.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La búsqueda de minerales, </a:t>
            </a:r>
            <a:r>
              <a:rPr lang="es-AR" dirty="0" err="1"/>
              <a:t>fosiles</a:t>
            </a:r>
            <a:r>
              <a:rPr lang="es-AR" dirty="0"/>
              <a:t>, metales preciosos o especímenes minerales.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Prospección es una pequeña parte de la exploración, lo cual es un organizado y grande esfuerzo realizado por las compañías para encontrar depósitos minerales económicos.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Prospección es una labor física, que envuelve una búsqueda transversal, una detallada investigación de los signos de mineralización que puedan aflorar.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Los criterios para la prospección de minerales son:</a:t>
            </a:r>
          </a:p>
          <a:p>
            <a:pPr marL="457200" lvl="1" indent="0">
              <a:buNone/>
            </a:pPr>
            <a:r>
              <a:rPr lang="es-AR" dirty="0" err="1"/>
              <a:t>Crit</a:t>
            </a:r>
            <a:r>
              <a:rPr lang="es-AR" dirty="0"/>
              <a:t> estratigráfico, </a:t>
            </a:r>
            <a:r>
              <a:rPr lang="es-AR" dirty="0" err="1"/>
              <a:t>litoligico</a:t>
            </a:r>
            <a:r>
              <a:rPr lang="es-AR" dirty="0"/>
              <a:t>, estructural, </a:t>
            </a:r>
            <a:r>
              <a:rPr lang="es-AR" dirty="0" err="1"/>
              <a:t>magmatogenico</a:t>
            </a:r>
            <a:r>
              <a:rPr lang="es-AR" dirty="0"/>
              <a:t>, </a:t>
            </a:r>
            <a:r>
              <a:rPr lang="es-AR" dirty="0" err="1"/>
              <a:t>metamorfogenico</a:t>
            </a:r>
            <a:r>
              <a:rPr lang="es-AR" dirty="0"/>
              <a:t>, geomorfológico, </a:t>
            </a:r>
            <a:r>
              <a:rPr lang="es-AR" dirty="0" err="1"/>
              <a:t>paleogeográfico</a:t>
            </a:r>
            <a:r>
              <a:rPr lang="es-AR" dirty="0"/>
              <a:t>, </a:t>
            </a:r>
            <a:r>
              <a:rPr lang="es-AR" dirty="0" err="1"/>
              <a:t>paleoclimatico</a:t>
            </a:r>
            <a:r>
              <a:rPr lang="es-AR" dirty="0"/>
              <a:t> e histórico.</a:t>
            </a:r>
          </a:p>
        </p:txBody>
      </p:sp>
    </p:spTree>
    <p:extLst>
      <p:ext uri="{BB962C8B-B14F-4D97-AF65-F5344CB8AC3E}">
        <p14:creationId xmlns:p14="http://schemas.microsoft.com/office/powerpoint/2010/main" val="368933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E1100-1F00-4DBA-A932-925284D6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Estratigráfico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0F7A47-2D5A-4AB6-81A3-131CE2AE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Acumulaciones de muchos minerales económicos están asociados con condiciones </a:t>
            </a:r>
            <a:r>
              <a:rPr lang="es-AR" dirty="0" err="1"/>
              <a:t>paleogeográficas</a:t>
            </a:r>
            <a:r>
              <a:rPr lang="es-AR" dirty="0"/>
              <a:t> específicas.</a:t>
            </a:r>
          </a:p>
          <a:p>
            <a:r>
              <a:rPr lang="es-AR" dirty="0"/>
              <a:t>Esta relación es mantenida en todo el universo y por lo tanto es un importante criterio de prospección.</a:t>
            </a:r>
          </a:p>
          <a:p>
            <a:r>
              <a:rPr lang="es-AR" dirty="0"/>
              <a:t>Por Ejemplo: </a:t>
            </a:r>
          </a:p>
          <a:p>
            <a:pPr marL="1974850" indent="0">
              <a:buNone/>
            </a:pPr>
            <a:r>
              <a:rPr lang="es-AR" sz="2400" dirty="0" err="1"/>
              <a:t>Carbon</a:t>
            </a:r>
            <a:r>
              <a:rPr lang="es-AR" sz="2400" dirty="0"/>
              <a:t>, mineral de hierro y manganeso, fosforitas, bauxitas </a:t>
            </a:r>
            <a:r>
              <a:rPr lang="es-AR" sz="2400" dirty="0" err="1"/>
              <a:t>etc</a:t>
            </a:r>
            <a:r>
              <a:rPr lang="es-AR" sz="2400" dirty="0"/>
              <a:t>, que generalmente están confinadas en subdivisiones estratigráficas definidas.</a:t>
            </a:r>
          </a:p>
        </p:txBody>
      </p:sp>
    </p:spTree>
    <p:extLst>
      <p:ext uri="{BB962C8B-B14F-4D97-AF65-F5344CB8AC3E}">
        <p14:creationId xmlns:p14="http://schemas.microsoft.com/office/powerpoint/2010/main" val="13048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A67D1B8-85E1-4EC0-962A-33A37EF01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432" y="-176140"/>
            <a:ext cx="9675452" cy="723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4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D2D25-A97D-40E3-904E-A7AE6852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Litologico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EAD876-DCB6-4A44-822A-168990197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Estos están basados en la asociación de minerales económicos con tipos de rocas definidos.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Por </a:t>
            </a:r>
            <a:r>
              <a:rPr lang="es-AR" dirty="0" err="1"/>
              <a:t>ej</a:t>
            </a:r>
            <a:r>
              <a:rPr lang="es-AR" dirty="0"/>
              <a:t>: cromita, platino, diamante y corindón son depósitos asociados con rocas </a:t>
            </a:r>
            <a:r>
              <a:rPr lang="es-AR" dirty="0" err="1"/>
              <a:t>ultrabásicas</a:t>
            </a:r>
            <a:r>
              <a:rPr lang="es-AR" dirty="0"/>
              <a:t> como las dunitas, peridotitas,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Depósitos de asbestos, talco y magnesita están asociadas con rocas metamórficas por la acción de soluciones hidrotermales, como las serpentinas.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Depósitos de cobre, </a:t>
            </a:r>
            <a:r>
              <a:rPr lang="es-AR" dirty="0" err="1"/>
              <a:t>nickel</a:t>
            </a:r>
            <a:r>
              <a:rPr lang="es-AR" dirty="0"/>
              <a:t>, </a:t>
            </a:r>
            <a:r>
              <a:rPr lang="es-AR" dirty="0" err="1"/>
              <a:t>cobalt</a:t>
            </a:r>
            <a:r>
              <a:rPr lang="es-AR" dirty="0"/>
              <a:t>, plata, arsénico y apatita están formados en rocas básicas como el gabro, norita, diorita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/>
              <a:t>Estaño, </a:t>
            </a:r>
            <a:r>
              <a:rPr lang="es-AR" dirty="0" err="1"/>
              <a:t>muscovita</a:t>
            </a:r>
            <a:r>
              <a:rPr lang="es-AR" dirty="0"/>
              <a:t>, litio, tungsteno, oro, berilo, gemas </a:t>
            </a:r>
            <a:r>
              <a:rPr lang="es-AR" dirty="0" err="1"/>
              <a:t>etc</a:t>
            </a:r>
            <a:r>
              <a:rPr lang="es-AR" dirty="0"/>
              <a:t>, están asociadas con rocas de acidez intermedia como las sienitas, granito, granodiorita, etc.</a:t>
            </a:r>
          </a:p>
        </p:txBody>
      </p:sp>
    </p:spTree>
    <p:extLst>
      <p:ext uri="{BB962C8B-B14F-4D97-AF65-F5344CB8AC3E}">
        <p14:creationId xmlns:p14="http://schemas.microsoft.com/office/powerpoint/2010/main" val="206117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F7B1F-6F17-4E1F-8815-3B3B7BF4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tectónico estructural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60AC79-CF5D-40F1-814B-001F5A1B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/>
              <a:t>Los depósitos endógenos están asociados principalmente con regiones de pliegues y comúnmente contienen bandas de mineral.</a:t>
            </a:r>
          </a:p>
          <a:p>
            <a:r>
              <a:rPr lang="es-AR" dirty="0"/>
              <a:t>La mineralización bandeada de cierto tipo como los bandas de pirita, bandas de Pb-Zn, etc.</a:t>
            </a:r>
          </a:p>
          <a:p>
            <a:r>
              <a:rPr lang="es-AR" dirty="0"/>
              <a:t>Las bandas de mineral están generalmente confinadas con anticlinales.</a:t>
            </a:r>
          </a:p>
          <a:p>
            <a:r>
              <a:rPr lang="es-AR" dirty="0"/>
              <a:t>Anticlinales y a veces zonas de </a:t>
            </a:r>
            <a:r>
              <a:rPr lang="es-AR" dirty="0" err="1"/>
              <a:t>fracturamiento</a:t>
            </a:r>
            <a:r>
              <a:rPr lang="es-AR" dirty="0"/>
              <a:t> complejo y </a:t>
            </a:r>
            <a:r>
              <a:rPr lang="es-AR" dirty="0" err="1"/>
              <a:t>craquelación</a:t>
            </a:r>
            <a:r>
              <a:rPr lang="es-AR" dirty="0"/>
              <a:t>.</a:t>
            </a:r>
          </a:p>
          <a:p>
            <a:r>
              <a:rPr lang="es-AR" dirty="0"/>
              <a:t>Los carbones bituminosos están generalmente confinados a regiones de pliegues.</a:t>
            </a:r>
          </a:p>
          <a:p>
            <a:r>
              <a:rPr lang="es-AR" dirty="0"/>
              <a:t>Los carbones marrones ocurren solo en plataformas.</a:t>
            </a:r>
          </a:p>
          <a:p>
            <a:r>
              <a:rPr lang="es-AR" dirty="0"/>
              <a:t>Los depósitos de petróleo y gas están generalmente asociados a anticlinales.</a:t>
            </a:r>
          </a:p>
        </p:txBody>
      </p:sp>
    </p:spTree>
    <p:extLst>
      <p:ext uri="{BB962C8B-B14F-4D97-AF65-F5344CB8AC3E}">
        <p14:creationId xmlns:p14="http://schemas.microsoft.com/office/powerpoint/2010/main" val="196490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76D4E53-B819-46E9-B32E-D80014F1A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37" y="45"/>
            <a:ext cx="9096412" cy="681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57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A5FBE-006B-4EB5-AD6C-C99518D2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Criterio </a:t>
            </a:r>
            <a:r>
              <a:rPr lang="es-AR" b="1" dirty="0" err="1"/>
              <a:t>Metamorfogenico</a:t>
            </a:r>
            <a:endParaRPr lang="es-A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A6DB86-F08F-4D72-B973-E8DCF5FC3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Los depósitos metamórficos es formados por una movilización y concentración de elemento durante un metamorfismo regional.</a:t>
            </a:r>
          </a:p>
          <a:p>
            <a:r>
              <a:rPr lang="es-AR" dirty="0"/>
              <a:t>Pro Ejemplo: las facies de zeolita pueden contener depósitos de cobre (lago superior USA).</a:t>
            </a:r>
          </a:p>
          <a:p>
            <a:r>
              <a:rPr lang="es-AR" dirty="0"/>
              <a:t>Rocas de facies de esquisto verde pueden contener depósitos de grafito amorfo y asbestos.</a:t>
            </a:r>
          </a:p>
          <a:p>
            <a:r>
              <a:rPr lang="es-AR" dirty="0"/>
              <a:t>Rocas de facies de </a:t>
            </a:r>
            <a:r>
              <a:rPr lang="es-AR" dirty="0" err="1"/>
              <a:t>amphibolita</a:t>
            </a:r>
            <a:r>
              <a:rPr lang="es-AR" dirty="0"/>
              <a:t>/granulita pueden contener depósitos de grafito cristalino, rutilo, granate, etc.</a:t>
            </a:r>
          </a:p>
        </p:txBody>
      </p:sp>
    </p:spTree>
    <p:extLst>
      <p:ext uri="{BB962C8B-B14F-4D97-AF65-F5344CB8AC3E}">
        <p14:creationId xmlns:p14="http://schemas.microsoft.com/office/powerpoint/2010/main" val="136926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967</Words>
  <Application>Microsoft Office PowerPoint</Application>
  <PresentationFormat>Panorámica</PresentationFormat>
  <Paragraphs>86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Tema de Office</vt:lpstr>
      <vt:lpstr>Tema 3  Criterios Geologicos para prospección de minerales</vt:lpstr>
      <vt:lpstr>Contenido</vt:lpstr>
      <vt:lpstr>Introducción</vt:lpstr>
      <vt:lpstr>Criterio Estratigráfico</vt:lpstr>
      <vt:lpstr>Presentación de PowerPoint</vt:lpstr>
      <vt:lpstr>Criterio Litologico</vt:lpstr>
      <vt:lpstr>Criterio tectónico estructural</vt:lpstr>
      <vt:lpstr>Presentación de PowerPoint</vt:lpstr>
      <vt:lpstr>Criterio Metamorfogenico</vt:lpstr>
      <vt:lpstr>Criterio MAgmatogénico</vt:lpstr>
      <vt:lpstr>Presentación de PowerPoint</vt:lpstr>
      <vt:lpstr>Criterio Geomorfologico</vt:lpstr>
      <vt:lpstr>Presentación de PowerPoint</vt:lpstr>
      <vt:lpstr>Criterio Paleogrografico</vt:lpstr>
      <vt:lpstr>Presentación de PowerPoint</vt:lpstr>
      <vt:lpstr>Criterio Paleoclimático</vt:lpstr>
      <vt:lpstr>Criterios Históricos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Hopkins</dc:creator>
  <cp:lastModifiedBy>Jorge Hopkins</cp:lastModifiedBy>
  <cp:revision>18</cp:revision>
  <dcterms:created xsi:type="dcterms:W3CDTF">2018-09-24T23:47:51Z</dcterms:created>
  <dcterms:modified xsi:type="dcterms:W3CDTF">2018-09-28T03:05:09Z</dcterms:modified>
</cp:coreProperties>
</file>