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70" d="100"/>
          <a:sy n="70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16D63-31BF-4B94-B6C5-E20B2C63F515}" type="datetime4">
              <a:rPr lang="en-US" smtClean="0"/>
              <a:pPr/>
              <a:t>April 6,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April 6, 2020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Redes I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Unidad 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67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Ventajas</a:t>
            </a:r>
          </a:p>
          <a:p>
            <a:pPr lvl="1"/>
            <a:r>
              <a:rPr lang="es-MX" dirty="0" smtClean="0"/>
              <a:t>Gran </a:t>
            </a:r>
            <a:r>
              <a:rPr lang="es-MX" dirty="0"/>
              <a:t>facilidad de </a:t>
            </a:r>
            <a:r>
              <a:rPr lang="es-MX" dirty="0" smtClean="0"/>
              <a:t>instalación.</a:t>
            </a:r>
          </a:p>
          <a:p>
            <a:pPr lvl="1"/>
            <a:r>
              <a:rPr lang="es-MX" dirty="0" smtClean="0"/>
              <a:t>Posibilidad </a:t>
            </a:r>
            <a:r>
              <a:rPr lang="es-MX" dirty="0"/>
              <a:t>de desconectar elementos de red sin causar problemas. </a:t>
            </a:r>
          </a:p>
          <a:p>
            <a:pPr lvl="1"/>
            <a:r>
              <a:rPr lang="es-MX" dirty="0" smtClean="0"/>
              <a:t>Facilidad </a:t>
            </a:r>
            <a:r>
              <a:rPr lang="es-MX" dirty="0"/>
              <a:t>para la detección de fallo y su reparación. </a:t>
            </a:r>
            <a:endParaRPr lang="es-MX" dirty="0" smtClean="0"/>
          </a:p>
          <a:p>
            <a:r>
              <a:rPr lang="es-MX" dirty="0" smtClean="0"/>
              <a:t>Desventajas</a:t>
            </a:r>
          </a:p>
          <a:p>
            <a:pPr lvl="1"/>
            <a:r>
              <a:rPr lang="es-MX" dirty="0" smtClean="0"/>
              <a:t>Requiere </a:t>
            </a:r>
            <a:r>
              <a:rPr lang="es-MX" dirty="0"/>
              <a:t>más cable que la topología de bus. </a:t>
            </a:r>
            <a:endParaRPr lang="es-MX" dirty="0" smtClean="0"/>
          </a:p>
          <a:p>
            <a:pPr lvl="1"/>
            <a:r>
              <a:rPr lang="es-MX" dirty="0" smtClean="0"/>
              <a:t>Un </a:t>
            </a:r>
            <a:r>
              <a:rPr lang="es-MX" dirty="0"/>
              <a:t>fallo en el concentrador provoca el aislamiento de todos los nodos a él conectados. </a:t>
            </a:r>
            <a:endParaRPr lang="es-MX" dirty="0" smtClean="0"/>
          </a:p>
          <a:p>
            <a:pPr lvl="1"/>
            <a:r>
              <a:rPr lang="es-MX" dirty="0" smtClean="0"/>
              <a:t>Se </a:t>
            </a:r>
            <a:r>
              <a:rPr lang="es-MX" dirty="0" err="1" smtClean="0"/>
              <a:t>debencomprar</a:t>
            </a:r>
            <a:r>
              <a:rPr lang="es-MX" dirty="0" smtClean="0"/>
              <a:t> </a:t>
            </a:r>
            <a:r>
              <a:rPr lang="es-MX" dirty="0" err="1"/>
              <a:t>switches</a:t>
            </a:r>
            <a:r>
              <a:rPr lang="es-MX" dirty="0"/>
              <a:t>, </a:t>
            </a:r>
            <a:r>
              <a:rPr lang="es-MX" dirty="0" err="1"/>
              <a:t>hubs</a:t>
            </a:r>
            <a:r>
              <a:rPr lang="es-MX" dirty="0"/>
              <a:t> o concentradores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Topología Estrella</a:t>
            </a:r>
          </a:p>
        </p:txBody>
      </p:sp>
    </p:spTree>
    <p:extLst>
      <p:ext uri="{BB962C8B-B14F-4D97-AF65-F5344CB8AC3E}">
        <p14:creationId xmlns:p14="http://schemas.microsoft.com/office/powerpoint/2010/main" val="363571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</a:t>
            </a:r>
            <a:r>
              <a:rPr lang="es-MX" dirty="0"/>
              <a:t>una generalización de la topología en </a:t>
            </a:r>
            <a:r>
              <a:rPr lang="es-MX" dirty="0" err="1" smtClean="0"/>
              <a:t>bus.Esta</a:t>
            </a:r>
            <a:r>
              <a:rPr lang="es-MX" dirty="0" smtClean="0"/>
              <a:t> </a:t>
            </a:r>
            <a:r>
              <a:rPr lang="es-MX" dirty="0"/>
              <a:t>topología comienza en un punto denominado cabezal o raíz (</a:t>
            </a:r>
            <a:r>
              <a:rPr lang="es-MX" dirty="0" err="1"/>
              <a:t>headend</a:t>
            </a:r>
            <a:r>
              <a:rPr lang="es-MX" dirty="0"/>
              <a:t>). Uno </a:t>
            </a:r>
            <a:r>
              <a:rPr lang="es-MX" dirty="0" err="1"/>
              <a:t>ó</a:t>
            </a:r>
            <a:r>
              <a:rPr lang="es-MX" dirty="0"/>
              <a:t> más cables pueden salir de este punto y cada uno de ellos puede tener ramificaciones en cualquier otro punto. Una ramificación puede volver a ramificarse. En una topología en árbol no se deben formar ciclos.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</a:t>
            </a:r>
            <a:r>
              <a:rPr lang="es-MX" dirty="0" err="1" smtClean="0"/>
              <a:t>Arbol</a:t>
            </a: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67313"/>
            <a:ext cx="19145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31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Ventajas</a:t>
            </a:r>
          </a:p>
          <a:p>
            <a:pPr lvl="1"/>
            <a:r>
              <a:rPr lang="es-MX" dirty="0" smtClean="0"/>
              <a:t>Cableado </a:t>
            </a:r>
            <a:r>
              <a:rPr lang="es-MX" dirty="0"/>
              <a:t>punto a punto para segmentos individuales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 </a:t>
            </a:r>
            <a:r>
              <a:rPr lang="es-MX" dirty="0"/>
              <a:t>Soportado por multitud de vendedores de software y de hardware. </a:t>
            </a:r>
            <a:endParaRPr lang="es-MX" dirty="0" smtClean="0"/>
          </a:p>
          <a:p>
            <a:r>
              <a:rPr lang="es-MX" dirty="0" smtClean="0"/>
              <a:t>Desventajas</a:t>
            </a:r>
          </a:p>
          <a:p>
            <a:pPr lvl="1"/>
            <a:r>
              <a:rPr lang="es-MX" dirty="0" smtClean="0"/>
              <a:t>La </a:t>
            </a:r>
            <a:r>
              <a:rPr lang="es-MX" dirty="0"/>
              <a:t>medida de cada segmento viene determinada por el tipo de cable utilizado. </a:t>
            </a:r>
            <a:endParaRPr lang="es-MX" dirty="0" smtClean="0"/>
          </a:p>
          <a:p>
            <a:pPr lvl="1"/>
            <a:r>
              <a:rPr lang="es-MX" dirty="0" smtClean="0"/>
              <a:t>Si </a:t>
            </a:r>
            <a:r>
              <a:rPr lang="es-MX" dirty="0"/>
              <a:t>se viene abajo el segmento principal todo el segmento se viene abajo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Es </a:t>
            </a:r>
            <a:r>
              <a:rPr lang="es-MX" dirty="0"/>
              <a:t>más difícil la configuración.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Topología </a:t>
            </a:r>
            <a:r>
              <a:rPr lang="es-MX" dirty="0" err="1"/>
              <a:t>Arbol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157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similar a una estrella extendida. Sin embargo, en lugar de unirse los </a:t>
            </a:r>
            <a:r>
              <a:rPr lang="es-MX" dirty="0" err="1"/>
              <a:t>Hubs</a:t>
            </a:r>
            <a:r>
              <a:rPr lang="es-MX" dirty="0"/>
              <a:t> </a:t>
            </a:r>
            <a:r>
              <a:rPr lang="es-MX" dirty="0" err="1" smtClean="0"/>
              <a:t>Hubs</a:t>
            </a:r>
            <a:r>
              <a:rPr lang="es-MX" dirty="0" smtClean="0"/>
              <a:t> </a:t>
            </a:r>
            <a:r>
              <a:rPr lang="es-MX" dirty="0"/>
              <a:t>o </a:t>
            </a:r>
            <a:r>
              <a:rPr lang="es-MX" dirty="0" err="1"/>
              <a:t>Switch</a:t>
            </a:r>
            <a:r>
              <a:rPr lang="es-MX" dirty="0"/>
              <a:t>, </a:t>
            </a:r>
            <a:r>
              <a:rPr lang="es-MX" dirty="0" smtClean="0"/>
              <a:t>el </a:t>
            </a:r>
            <a:r>
              <a:rPr lang="es-MX" dirty="0"/>
              <a:t>sistema se une a un dispositivo que controla el tráfico en la topología.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Jerárquica</a:t>
            </a:r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01008"/>
            <a:ext cx="29146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85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83776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Se utiliza para proporcionar tanta protección como </a:t>
            </a:r>
            <a:r>
              <a:rPr lang="es-MX" dirty="0" smtClean="0"/>
              <a:t>sea </a:t>
            </a:r>
            <a:r>
              <a:rPr lang="es-MX" dirty="0"/>
              <a:t>posible frente a una interrupción del servicio. El uso de una topología en malla en los sistemas de control de una planta de energía nuclear sería un ejemplo excelente. </a:t>
            </a:r>
            <a:endParaRPr lang="es-MX" dirty="0" smtClean="0"/>
          </a:p>
          <a:p>
            <a:r>
              <a:rPr lang="es-MX" dirty="0" smtClean="0"/>
              <a:t>Cada </a:t>
            </a:r>
            <a:r>
              <a:rPr lang="es-MX" dirty="0"/>
              <a:t>host tiene sus propias conexiones a todos los otros host. </a:t>
            </a:r>
            <a:endParaRPr lang="es-MX" dirty="0" smtClean="0"/>
          </a:p>
          <a:p>
            <a:r>
              <a:rPr lang="es-MX" dirty="0" smtClean="0"/>
              <a:t>Aunque </a:t>
            </a:r>
            <a:r>
              <a:rPr lang="es-MX" dirty="0"/>
              <a:t>Internet tiene caminos múltiples a cualquier una ubicación, no adopta la topología de la malla completa.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Malla</a:t>
            </a:r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514" y="4293096"/>
            <a:ext cx="253571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54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topología lógica de una red es cómo las computadoras se comunican por el medio. </a:t>
            </a:r>
            <a:endParaRPr lang="es-MX" dirty="0" smtClean="0"/>
          </a:p>
          <a:p>
            <a:r>
              <a:rPr lang="es-MX" dirty="0" smtClean="0"/>
              <a:t>Los </a:t>
            </a:r>
            <a:r>
              <a:rPr lang="es-MX" dirty="0"/>
              <a:t>dos tipos mas </a:t>
            </a:r>
            <a:r>
              <a:rPr lang="es-MX" dirty="0" err="1"/>
              <a:t>comúnes</a:t>
            </a:r>
            <a:r>
              <a:rPr lang="es-MX" dirty="0"/>
              <a:t> </a:t>
            </a:r>
            <a:r>
              <a:rPr lang="es-MX" dirty="0" smtClean="0"/>
              <a:t>de </a:t>
            </a:r>
            <a:r>
              <a:rPr lang="es-MX" dirty="0"/>
              <a:t>topologías lógico son </a:t>
            </a:r>
            <a:r>
              <a:rPr lang="es-MX" dirty="0" smtClean="0"/>
              <a:t>la </a:t>
            </a:r>
            <a:r>
              <a:rPr lang="es-MX" dirty="0"/>
              <a:t>de </a:t>
            </a:r>
            <a:r>
              <a:rPr lang="es-MX" dirty="0" err="1"/>
              <a:t>broadcast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dirty="0"/>
              <a:t>transmisión de </a:t>
            </a:r>
            <a:r>
              <a:rPr lang="es-MX" dirty="0" err="1"/>
              <a:t>token</a:t>
            </a:r>
            <a:r>
              <a:rPr lang="es-MX" dirty="0"/>
              <a:t>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Lógica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12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Toplogías</a:t>
            </a:r>
            <a:r>
              <a:rPr lang="es-MX" dirty="0"/>
              <a:t>: Tipo Bus (barra), tipo </a:t>
            </a:r>
            <a:r>
              <a:rPr lang="es-MX" dirty="0" err="1"/>
              <a:t>Star</a:t>
            </a:r>
            <a:r>
              <a:rPr lang="es-MX" dirty="0"/>
              <a:t> (estrella), tipo Ring (anillo), tipo </a:t>
            </a:r>
            <a:r>
              <a:rPr lang="es-MX" dirty="0" err="1"/>
              <a:t>Starshaped</a:t>
            </a:r>
            <a:r>
              <a:rPr lang="es-MX" dirty="0"/>
              <a:t> Ring (Anillo estrellado): Forma general. Ventajas y desventajas de c/u. Limitaciones. Ejemplos. </a:t>
            </a:r>
            <a:endParaRPr lang="es-MX" dirty="0" smtClean="0"/>
          </a:p>
          <a:p>
            <a:r>
              <a:rPr lang="es-MX" dirty="0" smtClean="0"/>
              <a:t>Transmisiones </a:t>
            </a:r>
            <a:r>
              <a:rPr lang="es-MX" dirty="0"/>
              <a:t>Analógicas. </a:t>
            </a:r>
            <a:endParaRPr lang="es-MX" dirty="0" smtClean="0"/>
          </a:p>
          <a:p>
            <a:r>
              <a:rPr lang="es-MX" dirty="0" smtClean="0"/>
              <a:t>Transmisiones </a:t>
            </a:r>
            <a:r>
              <a:rPr lang="es-MX" dirty="0"/>
              <a:t>Digitales. </a:t>
            </a:r>
            <a:endParaRPr lang="es-MX" dirty="0" smtClean="0"/>
          </a:p>
          <a:p>
            <a:r>
              <a:rPr lang="es-MX" dirty="0" smtClean="0"/>
              <a:t>Transmisiones </a:t>
            </a:r>
            <a:r>
              <a:rPr lang="es-MX" dirty="0"/>
              <a:t>Digitales por medios analógicos.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451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término topologías se refiere a la forma según la cual se interconectan entre sí los puntos finales, o estaciones, conectados a la red. </a:t>
            </a:r>
          </a:p>
          <a:p>
            <a:r>
              <a:rPr lang="es-MX" dirty="0" smtClean="0"/>
              <a:t> </a:t>
            </a:r>
            <a:r>
              <a:rPr lang="es-MX" dirty="0"/>
              <a:t>Las topologías usuales en redes LAN </a:t>
            </a:r>
            <a:r>
              <a:rPr lang="es-MX" dirty="0" smtClean="0"/>
              <a:t>son:</a:t>
            </a:r>
          </a:p>
          <a:p>
            <a:pPr marL="393192" lvl="1" indent="0">
              <a:buNone/>
            </a:pPr>
            <a:r>
              <a:rPr lang="es-MX" dirty="0" smtClean="0"/>
              <a:t>Simétricas – LAN              Asimétricas - WAN</a:t>
            </a:r>
          </a:p>
          <a:p>
            <a:pPr marL="393192" lvl="1" indent="0">
              <a:buNone/>
            </a:pPr>
            <a:r>
              <a:rPr lang="es-MX" dirty="0" smtClean="0"/>
              <a:t>bus</a:t>
            </a:r>
            <a:r>
              <a:rPr lang="es-MX" dirty="0"/>
              <a:t>, </a:t>
            </a:r>
            <a:r>
              <a:rPr lang="es-MX" dirty="0" smtClean="0"/>
              <a:t>				árbol</a:t>
            </a:r>
          </a:p>
          <a:p>
            <a:pPr marL="393192" lvl="1" indent="0">
              <a:buNone/>
            </a:pPr>
            <a:r>
              <a:rPr lang="es-MX" dirty="0" smtClean="0"/>
              <a:t>anillo  				mixtas</a:t>
            </a:r>
          </a:p>
          <a:p>
            <a:pPr marL="393192" lvl="1" indent="0">
              <a:buNone/>
            </a:pPr>
            <a:r>
              <a:rPr lang="es-MX" dirty="0"/>
              <a:t>e</a:t>
            </a:r>
            <a:r>
              <a:rPr lang="es-MX" dirty="0" smtClean="0"/>
              <a:t>strella</a:t>
            </a:r>
          </a:p>
          <a:p>
            <a:pPr marL="393192" lvl="1" indent="0">
              <a:buNone/>
            </a:pPr>
            <a:r>
              <a:rPr lang="es-MX" dirty="0" smtClean="0"/>
              <a:t>malla</a:t>
            </a:r>
          </a:p>
          <a:p>
            <a:pPr lvl="1"/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793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Topologías Físicas</a:t>
            </a:r>
            <a:endParaRPr lang="es-MX" dirty="0"/>
          </a:p>
        </p:txBody>
      </p:sp>
      <p:pic>
        <p:nvPicPr>
          <p:cNvPr id="1026" name="Picture 2" descr="Resultado de imagen para topologias de 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39" y="1196752"/>
            <a:ext cx="8040991" cy="471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49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Consiste </a:t>
            </a:r>
            <a:r>
              <a:rPr lang="es-MX" dirty="0"/>
              <a:t>de un único cable </a:t>
            </a:r>
            <a:r>
              <a:rPr lang="es-MX" dirty="0" smtClean="0"/>
              <a:t>de </a:t>
            </a:r>
            <a:r>
              <a:rPr lang="es-MX" dirty="0"/>
              <a:t>un único cable de </a:t>
            </a:r>
            <a:r>
              <a:rPr lang="es-MX" dirty="0" err="1"/>
              <a:t>backbone</a:t>
            </a:r>
            <a:r>
              <a:rPr lang="es-MX" dirty="0"/>
              <a:t> </a:t>
            </a:r>
            <a:r>
              <a:rPr lang="es-MX" dirty="0" smtClean="0"/>
              <a:t>con </a:t>
            </a:r>
            <a:r>
              <a:rPr lang="es-MX" dirty="0"/>
              <a:t>un terminador en cada extremo al cual se conectan todos los host de la red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Bus</a:t>
            </a:r>
            <a:endParaRPr lang="es-MX" dirty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3044552" cy="333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59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s-MX" dirty="0" smtClean="0"/>
              <a:t>Ventajas </a:t>
            </a:r>
          </a:p>
          <a:p>
            <a:pPr lvl="1"/>
            <a:r>
              <a:rPr lang="es-MX" dirty="0" smtClean="0"/>
              <a:t>Es </a:t>
            </a:r>
            <a:r>
              <a:rPr lang="es-MX" dirty="0"/>
              <a:t>fácil conectar nuevos nodos a la red. </a:t>
            </a:r>
            <a:endParaRPr lang="es-MX" dirty="0" smtClean="0"/>
          </a:p>
          <a:p>
            <a:pPr lvl="1"/>
            <a:r>
              <a:rPr lang="es-MX" dirty="0" smtClean="0"/>
              <a:t>Requiere </a:t>
            </a:r>
            <a:r>
              <a:rPr lang="es-MX" dirty="0"/>
              <a:t>menos cable que una topología </a:t>
            </a:r>
            <a:r>
              <a:rPr lang="es-MX" dirty="0" smtClean="0"/>
              <a:t>estrella.</a:t>
            </a:r>
          </a:p>
          <a:p>
            <a:r>
              <a:rPr lang="es-MX" dirty="0" smtClean="0"/>
              <a:t>Desventajas </a:t>
            </a:r>
          </a:p>
          <a:p>
            <a:pPr lvl="1"/>
            <a:r>
              <a:rPr lang="es-MX" dirty="0" smtClean="0"/>
              <a:t>Toda </a:t>
            </a:r>
            <a:r>
              <a:rPr lang="es-MX" dirty="0"/>
              <a:t>la red se caería si hubiera una ruptura en el cable principal. </a:t>
            </a:r>
            <a:endParaRPr lang="es-MX" dirty="0" smtClean="0"/>
          </a:p>
          <a:p>
            <a:pPr lvl="1"/>
            <a:r>
              <a:rPr lang="es-MX" dirty="0" smtClean="0"/>
              <a:t>Se </a:t>
            </a:r>
            <a:r>
              <a:rPr lang="es-MX" dirty="0"/>
              <a:t>requieren terminadores. </a:t>
            </a:r>
            <a:endParaRPr lang="es-MX" dirty="0" smtClean="0"/>
          </a:p>
          <a:p>
            <a:pPr lvl="1"/>
            <a:r>
              <a:rPr lang="es-MX" dirty="0" smtClean="0"/>
              <a:t>Es </a:t>
            </a:r>
            <a:r>
              <a:rPr lang="es-MX" dirty="0"/>
              <a:t>difícil detectar el origen de un problema cuando toda la red "cae</a:t>
            </a:r>
            <a:r>
              <a:rPr lang="es-MX" dirty="0" smtClean="0"/>
              <a:t>".</a:t>
            </a:r>
          </a:p>
          <a:p>
            <a:pPr lvl="1"/>
            <a:r>
              <a:rPr lang="es-MX" dirty="0" smtClean="0"/>
              <a:t>No </a:t>
            </a:r>
            <a:r>
              <a:rPr lang="es-MX" dirty="0"/>
              <a:t>se debe utilizar como única solución en un gran edificio.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65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primer host se conecta con el siguiente y el último se conecta al primero, creando de esta manera un anillo físico con el cable.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Anillo</a:t>
            </a: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289" y="3356992"/>
            <a:ext cx="306614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42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Ventajas </a:t>
            </a:r>
          </a:p>
          <a:p>
            <a:pPr lvl="1"/>
            <a:r>
              <a:rPr lang="es-MX" dirty="0" smtClean="0"/>
              <a:t>Relativamente fácil de instalar</a:t>
            </a:r>
            <a:endParaRPr lang="es-MX" dirty="0"/>
          </a:p>
          <a:p>
            <a:r>
              <a:rPr lang="es-MX" dirty="0"/>
              <a:t>Desventajas </a:t>
            </a:r>
          </a:p>
          <a:p>
            <a:pPr lvl="1"/>
            <a:r>
              <a:rPr lang="es-MX" dirty="0" smtClean="0"/>
              <a:t>Cuando parte del anillo falle, la red deja de funcionar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Topología Anillo</a:t>
            </a:r>
          </a:p>
        </p:txBody>
      </p:sp>
    </p:spTree>
    <p:extLst>
      <p:ext uri="{BB962C8B-B14F-4D97-AF65-F5344CB8AC3E}">
        <p14:creationId xmlns:p14="http://schemas.microsoft.com/office/powerpoint/2010/main" val="248905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Todos los host se conectan a un concentrador central por medio del cableado. central por medio del cableado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Topología Estrella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026" y="3212976"/>
            <a:ext cx="341755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101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603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Concurrencia</vt:lpstr>
      <vt:lpstr>Redes I</vt:lpstr>
      <vt:lpstr>Introducción</vt:lpstr>
      <vt:lpstr>Topologías</vt:lpstr>
      <vt:lpstr>Topologías Físicas</vt:lpstr>
      <vt:lpstr>Topología Bus</vt:lpstr>
      <vt:lpstr>Presentación de PowerPoint</vt:lpstr>
      <vt:lpstr>Topología Anillo</vt:lpstr>
      <vt:lpstr>Topología Anillo</vt:lpstr>
      <vt:lpstr>Topología Estrella</vt:lpstr>
      <vt:lpstr>Topología Estrella</vt:lpstr>
      <vt:lpstr>Topología Arbol</vt:lpstr>
      <vt:lpstr>Topología Arbol</vt:lpstr>
      <vt:lpstr>Topología Jerárquica</vt:lpstr>
      <vt:lpstr>Topología Malla</vt:lpstr>
      <vt:lpstr>Topología Lógica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Consuelo Gomez</dc:creator>
  <cp:lastModifiedBy>Consuelo Gomez</cp:lastModifiedBy>
  <cp:revision>13</cp:revision>
  <dcterms:created xsi:type="dcterms:W3CDTF">2018-04-09T14:34:03Z</dcterms:created>
  <dcterms:modified xsi:type="dcterms:W3CDTF">2020-04-06T15:11:13Z</dcterms:modified>
</cp:coreProperties>
</file>