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56" r:id="rId4"/>
    <p:sldMasterId id="2147483668" r:id="rId5"/>
  </p:sldMasterIdLst>
  <p:notesMasterIdLst>
    <p:notesMasterId r:id="rId34"/>
  </p:notesMasterIdLst>
  <p:handoutMasterIdLst>
    <p:handoutMasterId r:id="rId35"/>
  </p:handoutMasterIdLst>
  <p:sldIdLst>
    <p:sldId id="476" r:id="rId6"/>
    <p:sldId id="447" r:id="rId7"/>
    <p:sldId id="449" r:id="rId8"/>
    <p:sldId id="450" r:id="rId9"/>
    <p:sldId id="448" r:id="rId10"/>
    <p:sldId id="451" r:id="rId11"/>
    <p:sldId id="452" r:id="rId12"/>
    <p:sldId id="453" r:id="rId13"/>
    <p:sldId id="454" r:id="rId14"/>
    <p:sldId id="455" r:id="rId15"/>
    <p:sldId id="456" r:id="rId16"/>
    <p:sldId id="457" r:id="rId17"/>
    <p:sldId id="458" r:id="rId18"/>
    <p:sldId id="459" r:id="rId19"/>
    <p:sldId id="460" r:id="rId20"/>
    <p:sldId id="461" r:id="rId21"/>
    <p:sldId id="462" r:id="rId22"/>
    <p:sldId id="463" r:id="rId23"/>
    <p:sldId id="464" r:id="rId24"/>
    <p:sldId id="465" r:id="rId25"/>
    <p:sldId id="467" r:id="rId26"/>
    <p:sldId id="466" r:id="rId27"/>
    <p:sldId id="468" r:id="rId28"/>
    <p:sldId id="469" r:id="rId29"/>
    <p:sldId id="475" r:id="rId30"/>
    <p:sldId id="474" r:id="rId31"/>
    <p:sldId id="473" r:id="rId32"/>
    <p:sldId id="47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E0E3"/>
    <a:srgbClr val="4970ED"/>
    <a:srgbClr val="ED5949"/>
    <a:srgbClr val="77CA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0"/>
    <p:restoredTop sz="86380" autoAdjust="0"/>
  </p:normalViewPr>
  <p:slideViewPr>
    <p:cSldViewPr>
      <p:cViewPr varScale="1">
        <p:scale>
          <a:sx n="56" d="100"/>
          <a:sy n="56" d="100"/>
        </p:scale>
        <p:origin x="204" y="78"/>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3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s-ES" dirty="0"/>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s-ES" smtClean="0"/>
              <a:pPr/>
              <a:t>23/10/2023</a:t>
            </a:fld>
            <a:endParaRPr lang="es-ES" dirty="0"/>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s-ES" dirty="0"/>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s-ES" smtClean="0"/>
              <a:pPr/>
              <a:t>‹Nº›</a:t>
            </a:fld>
            <a:endParaRPr lang="es-ES" dirty="0"/>
          </a:p>
        </p:txBody>
      </p:sp>
    </p:spTree>
    <p:extLst>
      <p:ext uri="{BB962C8B-B14F-4D97-AF65-F5344CB8AC3E}">
        <p14:creationId xmlns:p14="http://schemas.microsoft.com/office/powerpoint/2010/main" val="3111083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s-ES" dirty="0"/>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s-ES"/>
              <a:pPr/>
              <a:t>23/10/2023</a:t>
            </a:fld>
            <a:endParaRPr lang="es-ES" dirty="0"/>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s-ES" dirty="0"/>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s-ES"/>
              <a:t>Haga clic para modificar los estilos de título del patrón</a:t>
            </a:r>
          </a:p>
          <a:p>
            <a:pPr lvl="1"/>
            <a:r>
              <a:rPr lang="es-ES"/>
              <a:t>Segundo nivel</a:t>
            </a:r>
          </a:p>
          <a:p>
            <a:pPr lvl="2"/>
            <a:r>
              <a:rPr lang="es-ES"/>
              <a:t>Tercer nivel</a:t>
            </a:r>
          </a:p>
          <a:p>
            <a:pPr lvl="3"/>
            <a:r>
              <a:rPr lang="es-ES"/>
              <a:t>Cuarto nivel</a:t>
            </a:r>
          </a:p>
          <a:p>
            <a:pPr lvl="4"/>
            <a:r>
              <a:rPr lang="es-ES"/>
              <a:t>Quinto nivel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s-ES" dirty="0"/>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a:pPr/>
              <a:t>‹Nº›</a:t>
            </a:fld>
            <a:endParaRPr lang="es-ES" dirty="0"/>
          </a:p>
        </p:txBody>
      </p:sp>
    </p:spTree>
    <p:extLst>
      <p:ext uri="{BB962C8B-B14F-4D97-AF65-F5344CB8AC3E}">
        <p14:creationId xmlns:p14="http://schemas.microsoft.com/office/powerpoint/2010/main" val="4260786834"/>
      </p:ext>
    </p:extLst>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a:defRPr lang="es-ES" sz="1200" kern="1200">
        <a:solidFill>
          <a:schemeClr val="tx1"/>
        </a:solidFill>
        <a:latin typeface="+mn-lt"/>
        <a:ea typeface="+mn-ea"/>
        <a:cs typeface="+mn-cs"/>
      </a:defRPr>
    </a:lvl2pPr>
    <a:lvl3pPr marL="914400" algn="l" rtl="0">
      <a:defRPr lang="es-ES" sz="1200" kern="1200">
        <a:solidFill>
          <a:schemeClr val="tx1"/>
        </a:solidFill>
        <a:latin typeface="+mn-lt"/>
        <a:ea typeface="+mn-ea"/>
        <a:cs typeface="+mn-cs"/>
      </a:defRPr>
    </a:lvl3pPr>
    <a:lvl4pPr marL="1371600" algn="l" rtl="0">
      <a:defRPr lang="es-ES" sz="1200" kern="1200">
        <a:solidFill>
          <a:schemeClr val="tx1"/>
        </a:solidFill>
        <a:latin typeface="+mn-lt"/>
        <a:ea typeface="+mn-ea"/>
        <a:cs typeface="+mn-cs"/>
      </a:defRPr>
    </a:lvl4pPr>
    <a:lvl5pPr marL="1828800" algn="l" rtl="0">
      <a:defRPr lang="es-ES" sz="1200" kern="1200">
        <a:solidFill>
          <a:schemeClr val="tx1"/>
        </a:solidFill>
        <a:latin typeface="+mn-lt"/>
        <a:ea typeface="+mn-ea"/>
        <a:cs typeface="+mn-cs"/>
      </a:defRPr>
    </a:lvl5pPr>
    <a:lvl6pPr marL="2286000" algn="l" rtl="0">
      <a:defRPr lang="es-ES" sz="1200" kern="1200">
        <a:solidFill>
          <a:schemeClr val="tx1"/>
        </a:solidFill>
        <a:latin typeface="+mn-lt"/>
        <a:ea typeface="+mn-ea"/>
        <a:cs typeface="+mn-cs"/>
      </a:defRPr>
    </a:lvl6pPr>
    <a:lvl7pPr marL="2743200" algn="l" rtl="0">
      <a:defRPr lang="es-ES" sz="1200" kern="1200">
        <a:solidFill>
          <a:schemeClr val="tx1"/>
        </a:solidFill>
        <a:latin typeface="+mn-lt"/>
        <a:ea typeface="+mn-ea"/>
        <a:cs typeface="+mn-cs"/>
      </a:defRPr>
    </a:lvl7pPr>
    <a:lvl8pPr marL="3200400" algn="l" rtl="0">
      <a:defRPr lang="es-ES" sz="1200" kern="1200">
        <a:solidFill>
          <a:schemeClr val="tx1"/>
        </a:solidFill>
        <a:latin typeface="+mn-lt"/>
        <a:ea typeface="+mn-ea"/>
        <a:cs typeface="+mn-cs"/>
      </a:defRPr>
    </a:lvl8pPr>
    <a:lvl9pPr marL="3657600" algn="l" rtl="0">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a:t>
            </a:fld>
            <a:endParaRPr lang="es-ES" dirty="0"/>
          </a:p>
        </p:txBody>
      </p:sp>
    </p:spTree>
    <p:extLst>
      <p:ext uri="{BB962C8B-B14F-4D97-AF65-F5344CB8AC3E}">
        <p14:creationId xmlns:p14="http://schemas.microsoft.com/office/powerpoint/2010/main" val="2795161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11</a:t>
            </a:fld>
            <a:endParaRPr lang="es-ES" dirty="0"/>
          </a:p>
        </p:txBody>
      </p:sp>
    </p:spTree>
    <p:extLst>
      <p:ext uri="{BB962C8B-B14F-4D97-AF65-F5344CB8AC3E}">
        <p14:creationId xmlns:p14="http://schemas.microsoft.com/office/powerpoint/2010/main" val="1774252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12</a:t>
            </a:fld>
            <a:endParaRPr lang="es-ES" dirty="0"/>
          </a:p>
        </p:txBody>
      </p:sp>
    </p:spTree>
    <p:extLst>
      <p:ext uri="{BB962C8B-B14F-4D97-AF65-F5344CB8AC3E}">
        <p14:creationId xmlns:p14="http://schemas.microsoft.com/office/powerpoint/2010/main" val="3207595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13</a:t>
            </a:fld>
            <a:endParaRPr lang="es-ES" dirty="0"/>
          </a:p>
        </p:txBody>
      </p:sp>
    </p:spTree>
    <p:extLst>
      <p:ext uri="{BB962C8B-B14F-4D97-AF65-F5344CB8AC3E}">
        <p14:creationId xmlns:p14="http://schemas.microsoft.com/office/powerpoint/2010/main" val="17673560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14</a:t>
            </a:fld>
            <a:endParaRPr lang="es-ES" dirty="0"/>
          </a:p>
        </p:txBody>
      </p:sp>
    </p:spTree>
    <p:extLst>
      <p:ext uri="{BB962C8B-B14F-4D97-AF65-F5344CB8AC3E}">
        <p14:creationId xmlns:p14="http://schemas.microsoft.com/office/powerpoint/2010/main" val="1216980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15</a:t>
            </a:fld>
            <a:endParaRPr lang="es-ES" dirty="0"/>
          </a:p>
        </p:txBody>
      </p:sp>
    </p:spTree>
    <p:extLst>
      <p:ext uri="{BB962C8B-B14F-4D97-AF65-F5344CB8AC3E}">
        <p14:creationId xmlns:p14="http://schemas.microsoft.com/office/powerpoint/2010/main" val="42126465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16</a:t>
            </a:fld>
            <a:endParaRPr lang="es-ES" dirty="0"/>
          </a:p>
        </p:txBody>
      </p:sp>
    </p:spTree>
    <p:extLst>
      <p:ext uri="{BB962C8B-B14F-4D97-AF65-F5344CB8AC3E}">
        <p14:creationId xmlns:p14="http://schemas.microsoft.com/office/powerpoint/2010/main" val="37798927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17</a:t>
            </a:fld>
            <a:endParaRPr lang="es-ES" dirty="0"/>
          </a:p>
        </p:txBody>
      </p:sp>
    </p:spTree>
    <p:extLst>
      <p:ext uri="{BB962C8B-B14F-4D97-AF65-F5344CB8AC3E}">
        <p14:creationId xmlns:p14="http://schemas.microsoft.com/office/powerpoint/2010/main" val="37408005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18</a:t>
            </a:fld>
            <a:endParaRPr lang="es-ES" dirty="0"/>
          </a:p>
        </p:txBody>
      </p:sp>
    </p:spTree>
    <p:extLst>
      <p:ext uri="{BB962C8B-B14F-4D97-AF65-F5344CB8AC3E}">
        <p14:creationId xmlns:p14="http://schemas.microsoft.com/office/powerpoint/2010/main" val="3921029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19</a:t>
            </a:fld>
            <a:endParaRPr lang="es-ES" dirty="0"/>
          </a:p>
        </p:txBody>
      </p:sp>
    </p:spTree>
    <p:extLst>
      <p:ext uri="{BB962C8B-B14F-4D97-AF65-F5344CB8AC3E}">
        <p14:creationId xmlns:p14="http://schemas.microsoft.com/office/powerpoint/2010/main" val="30219558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20</a:t>
            </a:fld>
            <a:endParaRPr lang="es-ES" dirty="0"/>
          </a:p>
        </p:txBody>
      </p:sp>
    </p:spTree>
    <p:extLst>
      <p:ext uri="{BB962C8B-B14F-4D97-AF65-F5344CB8AC3E}">
        <p14:creationId xmlns:p14="http://schemas.microsoft.com/office/powerpoint/2010/main" val="1642897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3</a:t>
            </a:fld>
            <a:endParaRPr lang="es-ES" dirty="0"/>
          </a:p>
        </p:txBody>
      </p:sp>
    </p:spTree>
    <p:extLst>
      <p:ext uri="{BB962C8B-B14F-4D97-AF65-F5344CB8AC3E}">
        <p14:creationId xmlns:p14="http://schemas.microsoft.com/office/powerpoint/2010/main" val="5318663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21</a:t>
            </a:fld>
            <a:endParaRPr lang="es-ES" dirty="0"/>
          </a:p>
        </p:txBody>
      </p:sp>
    </p:spTree>
    <p:extLst>
      <p:ext uri="{BB962C8B-B14F-4D97-AF65-F5344CB8AC3E}">
        <p14:creationId xmlns:p14="http://schemas.microsoft.com/office/powerpoint/2010/main" val="25543992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22</a:t>
            </a:fld>
            <a:endParaRPr lang="es-ES" dirty="0"/>
          </a:p>
        </p:txBody>
      </p:sp>
    </p:spTree>
    <p:extLst>
      <p:ext uri="{BB962C8B-B14F-4D97-AF65-F5344CB8AC3E}">
        <p14:creationId xmlns:p14="http://schemas.microsoft.com/office/powerpoint/2010/main" val="20530668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23</a:t>
            </a:fld>
            <a:endParaRPr lang="es-ES" dirty="0"/>
          </a:p>
        </p:txBody>
      </p:sp>
    </p:spTree>
    <p:extLst>
      <p:ext uri="{BB962C8B-B14F-4D97-AF65-F5344CB8AC3E}">
        <p14:creationId xmlns:p14="http://schemas.microsoft.com/office/powerpoint/2010/main" val="25985438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24</a:t>
            </a:fld>
            <a:endParaRPr lang="es-ES" dirty="0"/>
          </a:p>
        </p:txBody>
      </p:sp>
    </p:spTree>
    <p:extLst>
      <p:ext uri="{BB962C8B-B14F-4D97-AF65-F5344CB8AC3E}">
        <p14:creationId xmlns:p14="http://schemas.microsoft.com/office/powerpoint/2010/main" val="1164931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4</a:t>
            </a:fld>
            <a:endParaRPr lang="es-ES" dirty="0"/>
          </a:p>
        </p:txBody>
      </p:sp>
    </p:spTree>
    <p:extLst>
      <p:ext uri="{BB962C8B-B14F-4D97-AF65-F5344CB8AC3E}">
        <p14:creationId xmlns:p14="http://schemas.microsoft.com/office/powerpoint/2010/main" val="1269059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5</a:t>
            </a:fld>
            <a:endParaRPr lang="es-ES" dirty="0"/>
          </a:p>
        </p:txBody>
      </p:sp>
    </p:spTree>
    <p:extLst>
      <p:ext uri="{BB962C8B-B14F-4D97-AF65-F5344CB8AC3E}">
        <p14:creationId xmlns:p14="http://schemas.microsoft.com/office/powerpoint/2010/main" val="533928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6</a:t>
            </a:fld>
            <a:endParaRPr lang="es-ES" dirty="0"/>
          </a:p>
        </p:txBody>
      </p:sp>
    </p:spTree>
    <p:extLst>
      <p:ext uri="{BB962C8B-B14F-4D97-AF65-F5344CB8AC3E}">
        <p14:creationId xmlns:p14="http://schemas.microsoft.com/office/powerpoint/2010/main" val="2458205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7</a:t>
            </a:fld>
            <a:endParaRPr lang="es-ES" dirty="0"/>
          </a:p>
        </p:txBody>
      </p:sp>
    </p:spTree>
    <p:extLst>
      <p:ext uri="{BB962C8B-B14F-4D97-AF65-F5344CB8AC3E}">
        <p14:creationId xmlns:p14="http://schemas.microsoft.com/office/powerpoint/2010/main" val="3162747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8</a:t>
            </a:fld>
            <a:endParaRPr lang="es-ES" dirty="0"/>
          </a:p>
        </p:txBody>
      </p:sp>
    </p:spTree>
    <p:extLst>
      <p:ext uri="{BB962C8B-B14F-4D97-AF65-F5344CB8AC3E}">
        <p14:creationId xmlns:p14="http://schemas.microsoft.com/office/powerpoint/2010/main" val="3246947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9</a:t>
            </a:fld>
            <a:endParaRPr lang="es-ES" dirty="0"/>
          </a:p>
        </p:txBody>
      </p:sp>
    </p:spTree>
    <p:extLst>
      <p:ext uri="{BB962C8B-B14F-4D97-AF65-F5344CB8AC3E}">
        <p14:creationId xmlns:p14="http://schemas.microsoft.com/office/powerpoint/2010/main" val="1780900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10</a:t>
            </a:fld>
            <a:endParaRPr lang="es-ES" dirty="0"/>
          </a:p>
        </p:txBody>
      </p:sp>
    </p:spTree>
    <p:extLst>
      <p:ext uri="{BB962C8B-B14F-4D97-AF65-F5344CB8AC3E}">
        <p14:creationId xmlns:p14="http://schemas.microsoft.com/office/powerpoint/2010/main" val="1827280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5C14FD69-4A85-4715-A222-ABB225B63BC6}" type="datetimeFigureOut">
              <a:rPr lang="es-ES" smtClean="0"/>
              <a:pPr/>
              <a:t>23/10/2023</a:t>
            </a:fld>
            <a:endParaRPr lang="es-ES" dirty="0"/>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dirty="0"/>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pPr algn="r"/>
            <a:fld id="{D4C49B74-5DB2-4B03-B1D2-7F6A3C51C318}" type="slidenum">
              <a:rPr lang="es-ES" smtClean="0"/>
              <a:pPr algn="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C14FD69-4A85-4715-A222-ABB225B63BC6}" type="datetimeFigureOut">
              <a:rPr lang="es-ES" smtClean="0"/>
              <a:pPr/>
              <a:t>23/10/2023</a:t>
            </a:fld>
            <a:endParaRPr lang="es-ES" sz="1000" dirty="0"/>
          </a:p>
        </p:txBody>
      </p:sp>
      <p:sp>
        <p:nvSpPr>
          <p:cNvPr id="5" name="4 Marcador de pie de página"/>
          <p:cNvSpPr>
            <a:spLocks noGrp="1"/>
          </p:cNvSpPr>
          <p:nvPr>
            <p:ph type="ftr" sz="quarter" idx="11"/>
          </p:nvPr>
        </p:nvSpPr>
        <p:spPr/>
        <p:txBody>
          <a:bodyPr/>
          <a:lstStyle/>
          <a:p>
            <a:pPr algn="ctr"/>
            <a:endParaRPr lang="es-ES" sz="1000" dirty="0"/>
          </a:p>
        </p:txBody>
      </p:sp>
      <p:sp>
        <p:nvSpPr>
          <p:cNvPr id="6" name="5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C14FD69-4A85-4715-A222-ABB225B63BC6}" type="datetimeFigureOut">
              <a:rPr lang="es-ES" smtClean="0"/>
              <a:pPr/>
              <a:t>23/10/2023</a:t>
            </a:fld>
            <a:endParaRPr lang="es-ES" sz="1000" dirty="0"/>
          </a:p>
        </p:txBody>
      </p:sp>
      <p:sp>
        <p:nvSpPr>
          <p:cNvPr id="5" name="4 Marcador de pie de página"/>
          <p:cNvSpPr>
            <a:spLocks noGrp="1"/>
          </p:cNvSpPr>
          <p:nvPr>
            <p:ph type="ftr" sz="quarter" idx="11"/>
          </p:nvPr>
        </p:nvSpPr>
        <p:spPr/>
        <p:txBody>
          <a:bodyPr/>
          <a:lstStyle/>
          <a:p>
            <a:pPr algn="ctr"/>
            <a:endParaRPr lang="es-ES" sz="1000" dirty="0"/>
          </a:p>
        </p:txBody>
      </p:sp>
      <p:sp>
        <p:nvSpPr>
          <p:cNvPr id="6" name="5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405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063220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333895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3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258001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324159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30857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6180706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686741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l">
              <a:defRPr sz="15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140490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4"/>
          </p:nvPr>
        </p:nvSpPr>
        <p:spPr/>
        <p:txBody>
          <a:bodyPr rtlCol="0"/>
          <a:lstStyle/>
          <a:p>
            <a:fld id="{5C14FD69-4A85-4715-A222-ABB225B63BC6}" type="datetimeFigureOut">
              <a:rPr lang="es-ES" smtClean="0"/>
              <a:pPr/>
              <a:t>23/10/2023</a:t>
            </a:fld>
            <a:endParaRPr lang="es-ES" sz="1000" dirty="0"/>
          </a:p>
        </p:txBody>
      </p:sp>
      <p:sp>
        <p:nvSpPr>
          <p:cNvPr id="9" name="8 Marcador de número de diapositiva"/>
          <p:cNvSpPr>
            <a:spLocks noGrp="1"/>
          </p:cNvSpPr>
          <p:nvPr>
            <p:ph type="sldNum" sz="quarter" idx="15"/>
          </p:nvPr>
        </p:nvSpPr>
        <p:spPr/>
        <p:txBody>
          <a:bodyPr rtlCol="0"/>
          <a:lstStyle/>
          <a:p>
            <a:pPr algn="r"/>
            <a:fld id="{D4C49B74-5DB2-4B03-B1D2-7F6A3C51C318}" type="slidenum">
              <a:rPr lang="es-ES" smtClean="0"/>
              <a:pPr algn="r"/>
              <a:t>‹Nº›</a:t>
            </a:fld>
            <a:endParaRPr lang="es-ES" sz="1000" dirty="0"/>
          </a:p>
        </p:txBody>
      </p:sp>
      <p:sp>
        <p:nvSpPr>
          <p:cNvPr id="10" name="9 Marcador de pie de página"/>
          <p:cNvSpPr>
            <a:spLocks noGrp="1"/>
          </p:cNvSpPr>
          <p:nvPr>
            <p:ph type="ftr" sz="quarter" idx="16"/>
          </p:nvPr>
        </p:nvSpPr>
        <p:spPr/>
        <p:txBody>
          <a:bodyPr rtlCol="0"/>
          <a:lstStyle/>
          <a:p>
            <a:pPr algn="ctr"/>
            <a:endParaRPr lang="es-ES" sz="1000"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18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7260325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36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3206828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D57F1E4F-1CFF-5643-939E-217C01CDF565}" type="slidenum">
              <a:rPr lang="en-US" dirty="0"/>
              <a:pPr/>
              <a:t>‹Nº›</a:t>
            </a:fld>
            <a:endParaRPr lang="en-US" dirty="0"/>
          </a:p>
        </p:txBody>
      </p:sp>
      <p:sp>
        <p:nvSpPr>
          <p:cNvPr id="14" name="TextBox 13"/>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601004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36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6525793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D57F1E4F-1CFF-5643-939E-217C01CDF565}" type="slidenum">
              <a:rPr lang="en-US" dirty="0"/>
              <a:pPr/>
              <a:t>‹Nº›</a:t>
            </a:fld>
            <a:endParaRPr lang="en-US" dirty="0"/>
          </a:p>
        </p:txBody>
      </p:sp>
      <p:sp>
        <p:nvSpPr>
          <p:cNvPr id="17" name="TextBox 16"/>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903772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36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42355972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7285258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716442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5C14FD69-4A85-4715-A222-ABB225B63BC6}" type="datetimeFigureOut">
              <a:rPr lang="es-ES" smtClean="0"/>
              <a:pPr/>
              <a:t>23/10/2023</a:t>
            </a:fld>
            <a:endParaRPr lang="es-ES" sz="1000" dirty="0"/>
          </a:p>
        </p:txBody>
      </p:sp>
      <p:sp>
        <p:nvSpPr>
          <p:cNvPr id="5" name="4 Marcador de pie de página"/>
          <p:cNvSpPr>
            <a:spLocks noGrp="1"/>
          </p:cNvSpPr>
          <p:nvPr>
            <p:ph type="ftr" sz="quarter" idx="11"/>
          </p:nvPr>
        </p:nvSpPr>
        <p:spPr bwMode="auto">
          <a:xfrm rot="5400000">
            <a:off x="7077456" y="4178808"/>
            <a:ext cx="3657600" cy="384048"/>
          </a:xfrm>
        </p:spPr>
        <p:txBody>
          <a:bodyPr/>
          <a:lstStyle/>
          <a:p>
            <a:pPr algn="ctr"/>
            <a:endParaRPr lang="es-ES" sz="1000" dirty="0"/>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pPr algn="r"/>
            <a:fld id="{D4C49B74-5DB2-4B03-B1D2-7F6A3C51C318}" type="slidenum">
              <a:rPr lang="es-ES" smtClean="0"/>
              <a:pPr algn="r"/>
              <a:t>‹Nº›</a:t>
            </a:fld>
            <a:endParaRPr lang="es-ES" sz="1000"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5C14FD69-4A85-4715-A222-ABB225B63BC6}" type="datetimeFigureOut">
              <a:rPr lang="es-ES" smtClean="0"/>
              <a:pPr/>
              <a:t>23/10/2023</a:t>
            </a:fld>
            <a:endParaRPr lang="es-ES" sz="1000" dirty="0"/>
          </a:p>
        </p:txBody>
      </p:sp>
      <p:sp>
        <p:nvSpPr>
          <p:cNvPr id="6" name="5 Marcador de pie de página"/>
          <p:cNvSpPr>
            <a:spLocks noGrp="1"/>
          </p:cNvSpPr>
          <p:nvPr>
            <p:ph type="ftr" sz="quarter" idx="11"/>
          </p:nvPr>
        </p:nvSpPr>
        <p:spPr/>
        <p:txBody>
          <a:bodyPr/>
          <a:lstStyle/>
          <a:p>
            <a:pPr algn="ctr"/>
            <a:endParaRPr lang="es-ES" sz="1000" dirty="0"/>
          </a:p>
        </p:txBody>
      </p:sp>
      <p:sp>
        <p:nvSpPr>
          <p:cNvPr id="7" name="6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a:t>Haga clic para modificar el estilo de título del patrón</a:t>
            </a:r>
            <a:endParaRPr kumimoji="0" lang="en-US"/>
          </a:p>
        </p:txBody>
      </p:sp>
      <p:sp>
        <p:nvSpPr>
          <p:cNvPr id="7" name="6 Marcador de fecha"/>
          <p:cNvSpPr>
            <a:spLocks noGrp="1"/>
          </p:cNvSpPr>
          <p:nvPr>
            <p:ph type="dt" sz="half" idx="10"/>
          </p:nvPr>
        </p:nvSpPr>
        <p:spPr/>
        <p:txBody>
          <a:bodyPr/>
          <a:lstStyle/>
          <a:p>
            <a:fld id="{5C14FD69-4A85-4715-A222-ABB225B63BC6}" type="datetimeFigureOut">
              <a:rPr lang="es-ES" smtClean="0"/>
              <a:pPr/>
              <a:t>23/10/2023</a:t>
            </a:fld>
            <a:endParaRPr lang="es-ES" sz="1000" dirty="0"/>
          </a:p>
        </p:txBody>
      </p:sp>
      <p:sp>
        <p:nvSpPr>
          <p:cNvPr id="8" name="7 Marcador de pie de página"/>
          <p:cNvSpPr>
            <a:spLocks noGrp="1"/>
          </p:cNvSpPr>
          <p:nvPr>
            <p:ph type="ftr" sz="quarter" idx="11"/>
          </p:nvPr>
        </p:nvSpPr>
        <p:spPr/>
        <p:txBody>
          <a:bodyPr/>
          <a:lstStyle/>
          <a:p>
            <a:pPr algn="ctr"/>
            <a:endParaRPr lang="es-ES" sz="1000" dirty="0"/>
          </a:p>
        </p:txBody>
      </p:sp>
      <p:sp>
        <p:nvSpPr>
          <p:cNvPr id="9" name="8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5C14FD69-4A85-4715-A222-ABB225B63BC6}" type="datetimeFigureOut">
              <a:rPr lang="es-ES" smtClean="0"/>
              <a:pPr/>
              <a:t>23/10/2023</a:t>
            </a:fld>
            <a:endParaRPr lang="es-ES" sz="1000" dirty="0"/>
          </a:p>
        </p:txBody>
      </p:sp>
      <p:sp>
        <p:nvSpPr>
          <p:cNvPr id="7" name="6 Marcador de número de diapositiva"/>
          <p:cNvSpPr>
            <a:spLocks noGrp="1"/>
          </p:cNvSpPr>
          <p:nvPr>
            <p:ph type="sldNum" sz="quarter" idx="11"/>
          </p:nvPr>
        </p:nvSpPr>
        <p:spPr/>
        <p:txBody>
          <a:bodyPr rtlCol="0"/>
          <a:lstStyle/>
          <a:p>
            <a:pPr algn="r"/>
            <a:fld id="{D4C49B74-5DB2-4B03-B1D2-7F6A3C51C318}" type="slidenum">
              <a:rPr lang="es-ES" smtClean="0"/>
              <a:pPr algn="r"/>
              <a:t>‹Nº›</a:t>
            </a:fld>
            <a:endParaRPr lang="es-ES" sz="1000" dirty="0"/>
          </a:p>
        </p:txBody>
      </p:sp>
      <p:sp>
        <p:nvSpPr>
          <p:cNvPr id="8" name="7 Marcador de pie de página"/>
          <p:cNvSpPr>
            <a:spLocks noGrp="1"/>
          </p:cNvSpPr>
          <p:nvPr>
            <p:ph type="ftr" sz="quarter" idx="12"/>
          </p:nvPr>
        </p:nvSpPr>
        <p:spPr/>
        <p:txBody>
          <a:bodyPr rtlCol="0"/>
          <a:lstStyle/>
          <a:p>
            <a:pPr algn="ctr"/>
            <a:endParaRPr lang="es-ES" sz="10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C14FD69-4A85-4715-A222-ABB225B63BC6}" type="datetimeFigureOut">
              <a:rPr lang="es-ES" smtClean="0"/>
              <a:pPr/>
              <a:t>23/10/2023</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4"/>
          </p:nvPr>
        </p:nvSpPr>
        <p:spPr/>
        <p:txBody>
          <a:bodyPr rtlCol="0"/>
          <a:lstStyle/>
          <a:p>
            <a:fld id="{5C14FD69-4A85-4715-A222-ABB225B63BC6}" type="datetimeFigureOut">
              <a:rPr lang="es-ES" smtClean="0"/>
              <a:pPr/>
              <a:t>23/10/2023</a:t>
            </a:fld>
            <a:endParaRPr lang="es-ES" sz="1000" dirty="0"/>
          </a:p>
        </p:txBody>
      </p:sp>
      <p:sp>
        <p:nvSpPr>
          <p:cNvPr id="22" name="21 Marcador de número de diapositiva"/>
          <p:cNvSpPr>
            <a:spLocks noGrp="1"/>
          </p:cNvSpPr>
          <p:nvPr>
            <p:ph type="sldNum" sz="quarter" idx="15"/>
          </p:nvPr>
        </p:nvSpPr>
        <p:spPr/>
        <p:txBody>
          <a:bodyPr rtlCol="0"/>
          <a:lstStyle/>
          <a:p>
            <a:pPr algn="r"/>
            <a:fld id="{D4C49B74-5DB2-4B03-B1D2-7F6A3C51C318}" type="slidenum">
              <a:rPr lang="es-ES" smtClean="0"/>
              <a:pPr algn="r"/>
              <a:t>‹Nº›</a:t>
            </a:fld>
            <a:endParaRPr lang="es-ES" sz="1000" dirty="0"/>
          </a:p>
        </p:txBody>
      </p:sp>
      <p:sp>
        <p:nvSpPr>
          <p:cNvPr id="23" name="22 Marcador de pie de página"/>
          <p:cNvSpPr>
            <a:spLocks noGrp="1"/>
          </p:cNvSpPr>
          <p:nvPr>
            <p:ph type="ftr" sz="quarter" idx="16"/>
          </p:nvPr>
        </p:nvSpPr>
        <p:spPr/>
        <p:txBody>
          <a:bodyPr rtlCol="0"/>
          <a:lstStyle/>
          <a:p>
            <a:pPr algn="ctr"/>
            <a:endParaRPr lang="es-ES" sz="1000"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5C14FD69-4A85-4715-A222-ABB225B63BC6}" type="datetimeFigureOut">
              <a:rPr lang="es-ES" smtClean="0"/>
              <a:pPr/>
              <a:t>23/10/2023</a:t>
            </a:fld>
            <a:endParaRPr lang="es-ES" sz="1000" dirty="0"/>
          </a:p>
        </p:txBody>
      </p:sp>
      <p:sp>
        <p:nvSpPr>
          <p:cNvPr id="18" name="17 Marcador de número de diapositiva"/>
          <p:cNvSpPr>
            <a:spLocks noGrp="1"/>
          </p:cNvSpPr>
          <p:nvPr>
            <p:ph type="sldNum" sz="quarter" idx="11"/>
          </p:nvPr>
        </p:nvSpPr>
        <p:spPr/>
        <p:txBody>
          <a:bodyPr rtlCol="0"/>
          <a:lstStyle/>
          <a:p>
            <a:pPr algn="r"/>
            <a:fld id="{D4C49B74-5DB2-4B03-B1D2-7F6A3C51C318}" type="slidenum">
              <a:rPr lang="es-ES" smtClean="0"/>
              <a:pPr algn="r"/>
              <a:t>‹Nº›</a:t>
            </a:fld>
            <a:endParaRPr lang="es-ES" sz="1000" dirty="0"/>
          </a:p>
        </p:txBody>
      </p:sp>
      <p:sp>
        <p:nvSpPr>
          <p:cNvPr id="21" name="20 Marcador de pie de página"/>
          <p:cNvSpPr>
            <a:spLocks noGrp="1"/>
          </p:cNvSpPr>
          <p:nvPr>
            <p:ph type="ftr" sz="quarter" idx="12"/>
          </p:nvPr>
        </p:nvSpPr>
        <p:spPr/>
        <p:txBody>
          <a:bodyPr rtlCol="0"/>
          <a:lstStyle/>
          <a:p>
            <a:pPr algn="ctr"/>
            <a:endParaRPr lang="es-ES" sz="100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56000">
              <a:schemeClr val="accent6">
                <a:lumMod val="0"/>
                <a:lumOff val="100000"/>
              </a:schemeClr>
            </a:gs>
            <a:gs pos="100000">
              <a:schemeClr val="accent6">
                <a:lumMod val="60000"/>
                <a:lumOff val="4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C14FD69-4A85-4715-A222-ABB225B63BC6}" type="datetimeFigureOut">
              <a:rPr lang="es-ES" smtClean="0"/>
              <a:pPr/>
              <a:t>23/10/2023</a:t>
            </a:fld>
            <a:endParaRPr lang="es-ES" sz="1000" dirty="0"/>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ctr"/>
            <a:endParaRPr lang="es-ES" sz="1000" dirty="0"/>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r"/>
            <a:fld id="{D4C49B74-5DB2-4B03-B1D2-7F6A3C51C318}" type="slidenum">
              <a:rPr lang="es-ES" smtClean="0"/>
              <a:pPr algn="r"/>
              <a:t>‹Nº›</a:t>
            </a:fld>
            <a:endParaRPr lang="es-ES" sz="1000" dirty="0"/>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56000">
              <a:schemeClr val="accent6">
                <a:lumMod val="0"/>
                <a:lumOff val="100000"/>
              </a:schemeClr>
            </a:gs>
            <a:gs pos="100000">
              <a:schemeClr val="accent6">
                <a:lumMod val="60000"/>
                <a:lumOff val="40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dirty="0"/>
              <a:pPr/>
              <a:t>10/23/2023</a:t>
            </a:fld>
            <a:endParaRPr lang="en-US" dirty="0"/>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1500">
                <a:solidFill>
                  <a:srgbClr val="FEFFFF"/>
                </a:solidFill>
              </a:defRPr>
            </a:lvl1p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73682949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ítulo 1"/>
          <p:cNvSpPr>
            <a:spLocks noGrp="1"/>
          </p:cNvSpPr>
          <p:nvPr>
            <p:ph type="ctrTitle"/>
          </p:nvPr>
        </p:nvSpPr>
        <p:spPr>
          <a:xfrm>
            <a:off x="1593356" y="1196752"/>
            <a:ext cx="6484127" cy="1697086"/>
          </a:xfrm>
        </p:spPr>
        <p:txBody>
          <a:bodyPr>
            <a:normAutofit fontScale="90000"/>
          </a:bodyPr>
          <a:lstStyle/>
          <a:p>
            <a:pPr algn="ctr"/>
            <a:br>
              <a:rPr lang="es-ES" dirty="0"/>
            </a:br>
            <a:r>
              <a:rPr lang="es-AR" sz="3300" b="1" dirty="0">
                <a:solidFill>
                  <a:srgbClr val="000000"/>
                </a:solidFill>
                <a:latin typeface="Arial" panose="020B0604020202020204" pitchFamily="34" charset="0"/>
                <a:ea typeface="Times New Roman" panose="02020603050405020304" pitchFamily="18" charset="0"/>
              </a:rPr>
              <a:t>Seguridad y Auditoría Informática</a:t>
            </a:r>
            <a:endParaRPr lang="es-ES" sz="3300" dirty="0"/>
          </a:p>
        </p:txBody>
      </p:sp>
      <p:sp>
        <p:nvSpPr>
          <p:cNvPr id="3" name="Subtítulo 2"/>
          <p:cNvSpPr>
            <a:spLocks noGrp="1"/>
          </p:cNvSpPr>
          <p:nvPr>
            <p:ph type="subTitle" idx="1"/>
          </p:nvPr>
        </p:nvSpPr>
        <p:spPr>
          <a:xfrm>
            <a:off x="1403648" y="3671942"/>
            <a:ext cx="6686549" cy="844712"/>
          </a:xfrm>
        </p:spPr>
        <p:txBody>
          <a:bodyPr/>
          <a:lstStyle/>
          <a:p>
            <a:pPr algn="ctr"/>
            <a:endParaRPr lang="es-ES" dirty="0"/>
          </a:p>
          <a:p>
            <a:pPr algn="ctr"/>
            <a:r>
              <a:rPr lang="es-ES" sz="1500" b="1" dirty="0">
                <a:solidFill>
                  <a:schemeClr val="tx1"/>
                </a:solidFill>
              </a:rPr>
              <a:t>Ing. María C Aparicio</a:t>
            </a:r>
          </a:p>
        </p:txBody>
      </p:sp>
    </p:spTree>
    <p:extLst>
      <p:ext uri="{BB962C8B-B14F-4D97-AF65-F5344CB8AC3E}">
        <p14:creationId xmlns:p14="http://schemas.microsoft.com/office/powerpoint/2010/main" val="2767071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7158" y="1571612"/>
            <a:ext cx="8143932" cy="4643470"/>
          </a:xfrm>
        </p:spPr>
        <p:txBody>
          <a:bodyPr>
            <a:noAutofit/>
          </a:bodyPr>
          <a:lstStyle/>
          <a:p>
            <a:pPr algn="just">
              <a:spcAft>
                <a:spcPts val="600"/>
              </a:spcAft>
              <a:buNone/>
            </a:pPr>
            <a:r>
              <a:rPr lang="es-MX" sz="1800" b="1" u="sng" dirty="0">
                <a:latin typeface="Arial" pitchFamily="34" charset="0"/>
                <a:cs typeface="Arial" pitchFamily="34" charset="0"/>
              </a:rPr>
              <a:t>3.- METODOLOGÍAS A TRAVÉS DEL COMPUTADOR:</a:t>
            </a:r>
            <a:endParaRPr lang="es-ES" sz="1800" dirty="0">
              <a:latin typeface="Arial" pitchFamily="34" charset="0"/>
              <a:cs typeface="Arial" pitchFamily="34" charset="0"/>
            </a:endParaRPr>
          </a:p>
          <a:p>
            <a:pPr algn="just">
              <a:spcAft>
                <a:spcPts val="600"/>
              </a:spcAft>
              <a:buNone/>
            </a:pPr>
            <a:r>
              <a:rPr lang="es-MX" sz="1800" dirty="0">
                <a:latin typeface="Arial" pitchFamily="34" charset="0"/>
                <a:cs typeface="Arial" pitchFamily="34" charset="0"/>
              </a:rPr>
              <a:t>Son formas genéricas de encarar el trabajo usando el computador como herramienta. Se pueden usar aisladas o combinadas.</a:t>
            </a:r>
          </a:p>
          <a:p>
            <a:pPr algn="just">
              <a:spcAft>
                <a:spcPts val="600"/>
              </a:spcAft>
              <a:buFont typeface="Wingdings" pitchFamily="2" charset="2"/>
              <a:buChar char="q"/>
            </a:pPr>
            <a:r>
              <a:rPr lang="es-MX" sz="1800" u="sng" dirty="0">
                <a:latin typeface="Arial" pitchFamily="34" charset="0"/>
                <a:cs typeface="Arial" pitchFamily="34" charset="0"/>
              </a:rPr>
              <a:t>MINICOMPAÑIA:</a:t>
            </a:r>
            <a:r>
              <a:rPr lang="es-MX" sz="1800" dirty="0">
                <a:latin typeface="Arial" pitchFamily="34" charset="0"/>
                <a:cs typeface="Arial" pitchFamily="34" charset="0"/>
              </a:rPr>
              <a:t> </a:t>
            </a:r>
            <a:endParaRPr lang="es-ES" sz="1800" dirty="0">
              <a:latin typeface="Arial" pitchFamily="34" charset="0"/>
              <a:cs typeface="Arial" pitchFamily="34" charset="0"/>
            </a:endParaRPr>
          </a:p>
          <a:p>
            <a:pPr marL="273050" indent="0" algn="just">
              <a:spcAft>
                <a:spcPts val="600"/>
              </a:spcAft>
              <a:buNone/>
            </a:pPr>
            <a:r>
              <a:rPr lang="es-MX" sz="1800" dirty="0">
                <a:latin typeface="Arial" pitchFamily="34" charset="0"/>
                <a:cs typeface="Arial" pitchFamily="34" charset="0"/>
              </a:rPr>
              <a:t>Permite comprobar el funcionamiento de rutinas, programas o aplicaciones parciales, en condiciones normales de producción. Se define como “una modalidad para correr a través de un Sistema transacciones de auditoría similares a las operativas, juntamente con los datos reales pero sin afectar los archivos d</a:t>
            </a:r>
          </a:p>
          <a:p>
            <a:pPr marL="273050" indent="0" algn="just">
              <a:spcAft>
                <a:spcPts val="600"/>
              </a:spcAft>
              <a:buNone/>
            </a:pPr>
            <a:r>
              <a:rPr lang="es-MX" sz="1800" dirty="0">
                <a:latin typeface="Arial" pitchFamily="34" charset="0"/>
                <a:cs typeface="Arial" pitchFamily="34" charset="0"/>
              </a:rPr>
              <a:t>La </a:t>
            </a:r>
            <a:r>
              <a:rPr lang="es-MX" sz="1800" dirty="0" err="1">
                <a:latin typeface="Arial" pitchFamily="34" charset="0"/>
                <a:cs typeface="Arial" pitchFamily="34" charset="0"/>
              </a:rPr>
              <a:t>minicompañia</a:t>
            </a:r>
            <a:r>
              <a:rPr lang="es-MX" sz="1800" dirty="0">
                <a:latin typeface="Arial" pitchFamily="34" charset="0"/>
                <a:cs typeface="Arial" pitchFamily="34" charset="0"/>
              </a:rPr>
              <a:t> prueba la corrección del tratamiento de los datos, aunque no la calidad de los mismos. e producción y las salidas normales del proceso”.</a:t>
            </a:r>
            <a:endParaRPr lang="es-ES" sz="18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714356"/>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7158" y="1357298"/>
            <a:ext cx="8143932" cy="4857784"/>
          </a:xfrm>
        </p:spPr>
        <p:txBody>
          <a:bodyPr>
            <a:noAutofit/>
          </a:bodyPr>
          <a:lstStyle/>
          <a:p>
            <a:pPr algn="just">
              <a:spcAft>
                <a:spcPts val="600"/>
              </a:spcAft>
              <a:buNone/>
            </a:pPr>
            <a:r>
              <a:rPr lang="es-MX" sz="1800" b="1" u="sng" dirty="0">
                <a:latin typeface="Arial" pitchFamily="34" charset="0"/>
                <a:cs typeface="Arial" pitchFamily="34" charset="0"/>
              </a:rPr>
              <a:t>3.- METODOLOGÍAS A TRAVÉS DEL COMPUTADOR:</a:t>
            </a:r>
            <a:endParaRPr lang="es-ES" sz="1800" dirty="0">
              <a:latin typeface="Arial" pitchFamily="34" charset="0"/>
              <a:cs typeface="Arial" pitchFamily="34" charset="0"/>
            </a:endParaRPr>
          </a:p>
          <a:p>
            <a:pPr algn="just">
              <a:spcAft>
                <a:spcPts val="600"/>
              </a:spcAft>
              <a:buFont typeface="Wingdings" pitchFamily="2" charset="2"/>
              <a:buChar char="q"/>
            </a:pPr>
            <a:r>
              <a:rPr lang="es-MX" sz="1800" u="sng" dirty="0">
                <a:latin typeface="Arial" pitchFamily="34" charset="0"/>
                <a:cs typeface="Arial" pitchFamily="34" charset="0"/>
              </a:rPr>
              <a:t>MINICOMPAÑIA – Requisitos</a:t>
            </a:r>
          </a:p>
          <a:p>
            <a:pPr marL="708660" lvl="1" indent="-342900" algn="just">
              <a:spcBef>
                <a:spcPts val="600"/>
              </a:spcBef>
              <a:spcAft>
                <a:spcPts val="600"/>
              </a:spcAft>
              <a:buFont typeface="+mj-lt"/>
              <a:buAutoNum type="arabicParenR"/>
            </a:pPr>
            <a:r>
              <a:rPr lang="es-MX" sz="1800" dirty="0">
                <a:latin typeface="Arial" pitchFamily="34" charset="0"/>
                <a:cs typeface="Arial" pitchFamily="34" charset="0"/>
              </a:rPr>
              <a:t>Los datos de prueba a preparar deben respetar los diseños y requerimientos de los datos de producción, no debiendo necesitar alteraciones de los programas de producción.</a:t>
            </a:r>
            <a:endParaRPr lang="es-ES" sz="1800" dirty="0">
              <a:latin typeface="Arial" pitchFamily="34" charset="0"/>
              <a:cs typeface="Arial" pitchFamily="34" charset="0"/>
            </a:endParaRPr>
          </a:p>
          <a:p>
            <a:pPr marL="708660" lvl="1" indent="-342900" algn="just">
              <a:spcBef>
                <a:spcPts val="600"/>
              </a:spcBef>
              <a:spcAft>
                <a:spcPts val="600"/>
              </a:spcAft>
              <a:buFont typeface="+mj-lt"/>
              <a:buAutoNum type="arabicParenR"/>
            </a:pPr>
            <a:r>
              <a:rPr lang="es-MX" sz="1800" dirty="0">
                <a:latin typeface="Arial" pitchFamily="34" charset="0"/>
                <a:cs typeface="Arial" pitchFamily="34" charset="0"/>
              </a:rPr>
              <a:t> Se debe conocer perfectamente cuales son los datos que se esperan obtener en cada caso que se introduce.</a:t>
            </a:r>
            <a:endParaRPr lang="es-ES" sz="1800" dirty="0">
              <a:latin typeface="Arial" pitchFamily="34" charset="0"/>
              <a:cs typeface="Arial" pitchFamily="34" charset="0"/>
            </a:endParaRPr>
          </a:p>
          <a:p>
            <a:pPr marL="708660" lvl="1" indent="-342900" algn="just">
              <a:spcBef>
                <a:spcPts val="600"/>
              </a:spcBef>
              <a:spcAft>
                <a:spcPts val="600"/>
              </a:spcAft>
              <a:buFont typeface="+mj-lt"/>
              <a:buAutoNum type="arabicParenR"/>
            </a:pPr>
            <a:r>
              <a:rPr lang="es-MX" sz="1800" dirty="0">
                <a:latin typeface="Arial" pitchFamily="34" charset="0"/>
                <a:cs typeface="Arial" pitchFamily="34" charset="0"/>
              </a:rPr>
              <a:t>Los registros ingresados deben ser ficticios, de forma que puedan luego ser eliminados sin haber afectado los archivos de producción, o bien se debe prever la introducción de otras transacciones que anulen los registros de prueba.</a:t>
            </a:r>
            <a:endParaRPr lang="es-ES" sz="1800" dirty="0">
              <a:latin typeface="Arial" pitchFamily="34" charset="0"/>
              <a:cs typeface="Arial" pitchFamily="34" charset="0"/>
            </a:endParaRPr>
          </a:p>
          <a:p>
            <a:pPr algn="just">
              <a:spcAft>
                <a:spcPts val="600"/>
              </a:spcAft>
              <a:buFont typeface="Wingdings" pitchFamily="2" charset="2"/>
              <a:buChar char="q"/>
            </a:pPr>
            <a:endParaRPr lang="es-ES" sz="18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714356"/>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7158" y="1357298"/>
            <a:ext cx="8143932" cy="4857784"/>
          </a:xfrm>
        </p:spPr>
        <p:txBody>
          <a:bodyPr>
            <a:noAutofit/>
          </a:bodyPr>
          <a:lstStyle/>
          <a:p>
            <a:pPr algn="just">
              <a:spcAft>
                <a:spcPts val="600"/>
              </a:spcAft>
              <a:buNone/>
            </a:pPr>
            <a:r>
              <a:rPr lang="es-MX" sz="1800" b="1" u="sng" dirty="0">
                <a:latin typeface="Arial" pitchFamily="34" charset="0"/>
                <a:cs typeface="Arial" pitchFamily="34" charset="0"/>
              </a:rPr>
              <a:t>3.- METODOLOGÍAS A TRAVÉS DEL COMPUTADOR:</a:t>
            </a:r>
            <a:endParaRPr lang="es-ES" sz="1800" dirty="0">
              <a:latin typeface="Arial" pitchFamily="34" charset="0"/>
              <a:cs typeface="Arial" pitchFamily="34" charset="0"/>
            </a:endParaRPr>
          </a:p>
          <a:p>
            <a:pPr algn="just">
              <a:spcAft>
                <a:spcPts val="600"/>
              </a:spcAft>
              <a:buFont typeface="Wingdings" pitchFamily="2" charset="2"/>
              <a:buChar char="q"/>
            </a:pPr>
            <a:r>
              <a:rPr lang="es-MX" sz="1800" u="sng" dirty="0">
                <a:latin typeface="Arial" pitchFamily="34" charset="0"/>
                <a:cs typeface="Arial" pitchFamily="34" charset="0"/>
              </a:rPr>
              <a:t>MINICOMPAÑIA – Características</a:t>
            </a:r>
          </a:p>
          <a:p>
            <a:pPr marL="708660" lvl="1" indent="-342900" algn="just">
              <a:spcBef>
                <a:spcPts val="600"/>
              </a:spcBef>
              <a:spcAft>
                <a:spcPts val="600"/>
              </a:spcAft>
              <a:buFont typeface="+mj-lt"/>
              <a:buAutoNum type="arabicParenR"/>
            </a:pPr>
            <a:r>
              <a:rPr lang="es-MX" sz="1800" dirty="0">
                <a:latin typeface="Arial" pitchFamily="34" charset="0"/>
                <a:cs typeface="Arial" pitchFamily="34" charset="0"/>
              </a:rPr>
              <a:t>Es el método más usado; a su vez, puede ser aprovechado por el personal de Sistema para probar modificaciones a programas y por los usuarios para entrenarse en el uso del Sistema.</a:t>
            </a:r>
            <a:endParaRPr lang="es-ES" sz="1800" dirty="0">
              <a:latin typeface="Arial" pitchFamily="34" charset="0"/>
              <a:cs typeface="Arial" pitchFamily="34" charset="0"/>
            </a:endParaRPr>
          </a:p>
          <a:p>
            <a:pPr marL="708660" lvl="1" indent="-342900" algn="just">
              <a:spcBef>
                <a:spcPts val="600"/>
              </a:spcBef>
              <a:spcAft>
                <a:spcPts val="600"/>
              </a:spcAft>
              <a:buFont typeface="+mj-lt"/>
              <a:buAutoNum type="arabicParenR"/>
            </a:pPr>
            <a:r>
              <a:rPr lang="es-MX" sz="1800" dirty="0">
                <a:latin typeface="Arial" pitchFamily="34" charset="0"/>
                <a:cs typeface="Arial" pitchFamily="34" charset="0"/>
              </a:rPr>
              <a:t>Es fácil de usar si se conoce el Sistema, ya que no necesita un conocimiento profundo del equipo.</a:t>
            </a:r>
            <a:endParaRPr lang="es-ES" sz="1800" dirty="0">
              <a:latin typeface="Arial" pitchFamily="34" charset="0"/>
              <a:cs typeface="Arial" pitchFamily="34" charset="0"/>
            </a:endParaRPr>
          </a:p>
          <a:p>
            <a:pPr marL="708660" lvl="1" indent="-342900" algn="just">
              <a:spcBef>
                <a:spcPts val="600"/>
              </a:spcBef>
              <a:spcAft>
                <a:spcPts val="600"/>
              </a:spcAft>
              <a:buFont typeface="+mj-lt"/>
              <a:buAutoNum type="arabicParenR"/>
            </a:pPr>
            <a:r>
              <a:rPr lang="es-MX" sz="1800" dirty="0">
                <a:latin typeface="Arial" pitchFamily="34" charset="0"/>
                <a:cs typeface="Arial" pitchFamily="34" charset="0"/>
              </a:rPr>
              <a:t>Se usa en condiciones reales de operación.</a:t>
            </a:r>
            <a:endParaRPr lang="es-ES" sz="1800" dirty="0">
              <a:latin typeface="Arial" pitchFamily="34" charset="0"/>
              <a:cs typeface="Arial" pitchFamily="34" charset="0"/>
            </a:endParaRPr>
          </a:p>
          <a:p>
            <a:pPr marL="708660" lvl="1" indent="-342900" algn="just">
              <a:spcBef>
                <a:spcPts val="600"/>
              </a:spcBef>
              <a:spcAft>
                <a:spcPts val="600"/>
              </a:spcAft>
              <a:buFont typeface="+mj-lt"/>
              <a:buAutoNum type="arabicParenR"/>
            </a:pPr>
            <a:r>
              <a:rPr lang="es-MX" sz="1800" dirty="0">
                <a:latin typeface="Arial" pitchFamily="34" charset="0"/>
                <a:cs typeface="Arial" pitchFamily="34" charset="0"/>
              </a:rPr>
              <a:t>Puede probar el Sistema completo (procesos manuales y sistemas relacionados), no sólo el procesamiento.</a:t>
            </a:r>
            <a:endParaRPr lang="es-ES" sz="1800" dirty="0">
              <a:latin typeface="Arial" pitchFamily="34" charset="0"/>
              <a:cs typeface="Arial" pitchFamily="34" charset="0"/>
            </a:endParaRPr>
          </a:p>
          <a:p>
            <a:pPr marL="708660" lvl="1" indent="-342900" algn="just">
              <a:spcBef>
                <a:spcPts val="600"/>
              </a:spcBef>
              <a:spcAft>
                <a:spcPts val="600"/>
              </a:spcAft>
              <a:buFont typeface="+mj-lt"/>
              <a:buAutoNum type="arabicParenR"/>
            </a:pPr>
            <a:r>
              <a:rPr lang="es-MX" sz="1800" dirty="0">
                <a:latin typeface="Arial" pitchFamily="34" charset="0"/>
                <a:cs typeface="Arial" pitchFamily="34" charset="0"/>
              </a:rPr>
              <a:t>Es permanente y puede ser </a:t>
            </a:r>
            <a:r>
              <a:rPr lang="es-MX" sz="1800" dirty="0" err="1">
                <a:latin typeface="Arial" pitchFamily="34" charset="0"/>
                <a:cs typeface="Arial" pitchFamily="34" charset="0"/>
              </a:rPr>
              <a:t>reusado</a:t>
            </a:r>
            <a:r>
              <a:rPr lang="es-MX" sz="1800" dirty="0">
                <a:latin typeface="Arial" pitchFamily="34" charset="0"/>
                <a:cs typeface="Arial" pitchFamily="34" charset="0"/>
              </a:rPr>
              <a:t>.</a:t>
            </a:r>
            <a:endParaRPr lang="es-ES" sz="1800" dirty="0">
              <a:latin typeface="Arial" pitchFamily="34" charset="0"/>
              <a:cs typeface="Arial" pitchFamily="34" charset="0"/>
            </a:endParaRPr>
          </a:p>
          <a:p>
            <a:pPr marL="708660" lvl="1" indent="-342900" algn="just">
              <a:spcBef>
                <a:spcPts val="600"/>
              </a:spcBef>
              <a:spcAft>
                <a:spcPts val="600"/>
              </a:spcAft>
              <a:buFont typeface="+mj-lt"/>
              <a:buAutoNum type="arabicParenR"/>
            </a:pPr>
            <a:r>
              <a:rPr lang="es-MX" sz="1800" dirty="0">
                <a:latin typeface="Arial" pitchFamily="34" charset="0"/>
                <a:cs typeface="Arial" pitchFamily="34" charset="0"/>
              </a:rPr>
              <a:t>No requiere recursos especiales mas allá de los habituales de producción.</a:t>
            </a:r>
            <a:endParaRPr lang="es-ES" dirty="0">
              <a:latin typeface="Arial" pitchFamily="34" charset="0"/>
              <a:cs typeface="Arial" pitchFamily="34" charset="0"/>
            </a:endParaRPr>
          </a:p>
          <a:p>
            <a:pPr algn="just">
              <a:spcAft>
                <a:spcPts val="600"/>
              </a:spcAft>
              <a:buFont typeface="Wingdings" pitchFamily="2" charset="2"/>
              <a:buChar char="q"/>
            </a:pPr>
            <a:endParaRPr lang="es-ES" sz="18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714356"/>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7158" y="1357298"/>
            <a:ext cx="8143932" cy="4857784"/>
          </a:xfrm>
        </p:spPr>
        <p:txBody>
          <a:bodyPr>
            <a:noAutofit/>
          </a:bodyPr>
          <a:lstStyle/>
          <a:p>
            <a:pPr algn="just">
              <a:spcAft>
                <a:spcPts val="600"/>
              </a:spcAft>
              <a:buNone/>
            </a:pPr>
            <a:r>
              <a:rPr lang="es-MX" sz="1800" b="1" u="sng" dirty="0">
                <a:latin typeface="Arial" pitchFamily="34" charset="0"/>
                <a:cs typeface="Arial" pitchFamily="34" charset="0"/>
              </a:rPr>
              <a:t>3.- METODOLOGÍAS A TRAVÉS DEL COMPUTADOR:</a:t>
            </a:r>
            <a:endParaRPr lang="es-ES" sz="1800" dirty="0">
              <a:latin typeface="Arial" pitchFamily="34" charset="0"/>
              <a:cs typeface="Arial" pitchFamily="34" charset="0"/>
            </a:endParaRPr>
          </a:p>
          <a:p>
            <a:pPr algn="just">
              <a:spcAft>
                <a:spcPts val="600"/>
              </a:spcAft>
              <a:buFont typeface="Wingdings" pitchFamily="2" charset="2"/>
              <a:buChar char="q"/>
            </a:pPr>
            <a:r>
              <a:rPr lang="es-MX" sz="1800" u="sng" dirty="0">
                <a:latin typeface="Arial" pitchFamily="34" charset="0"/>
                <a:cs typeface="Arial" pitchFamily="34" charset="0"/>
              </a:rPr>
              <a:t>MINICOMPAÑIA – Pasos para implementar</a:t>
            </a:r>
          </a:p>
          <a:p>
            <a:pPr marL="708660" lvl="1" indent="-342900" algn="just">
              <a:spcBef>
                <a:spcPts val="600"/>
              </a:spcBef>
              <a:spcAft>
                <a:spcPts val="600"/>
              </a:spcAft>
              <a:buFont typeface="+mj-lt"/>
              <a:buAutoNum type="arabicPeriod"/>
            </a:pPr>
            <a:r>
              <a:rPr lang="es-MX" sz="1800" dirty="0">
                <a:latin typeface="Arial" pitchFamily="34" charset="0"/>
                <a:cs typeface="Arial" pitchFamily="34" charset="0"/>
              </a:rPr>
              <a:t>Obtener la aprobación específica del máximo nivel para utilizarla, explicando detalladamente el método a usar.</a:t>
            </a:r>
            <a:endParaRPr lang="es-ES" sz="1800" dirty="0">
              <a:latin typeface="Arial" pitchFamily="34" charset="0"/>
              <a:cs typeface="Arial" pitchFamily="34" charset="0"/>
            </a:endParaRPr>
          </a:p>
          <a:p>
            <a:pPr marL="708660" lvl="1" indent="-342900" algn="just">
              <a:spcBef>
                <a:spcPts val="600"/>
              </a:spcBef>
              <a:spcAft>
                <a:spcPts val="600"/>
              </a:spcAft>
              <a:buFont typeface="+mj-lt"/>
              <a:buAutoNum type="arabicPeriod"/>
            </a:pPr>
            <a:r>
              <a:rPr lang="es-MX" sz="1800" dirty="0">
                <a:latin typeface="Arial" pitchFamily="34" charset="0"/>
                <a:cs typeface="Arial" pitchFamily="34" charset="0"/>
              </a:rPr>
              <a:t>Determinar que método se va a usar, el de los registros fantasmas o el de reversión, de acuerdo a las posibilidades del Sistema.</a:t>
            </a:r>
            <a:endParaRPr lang="es-ES" sz="1800" dirty="0">
              <a:latin typeface="Arial" pitchFamily="34" charset="0"/>
              <a:cs typeface="Arial" pitchFamily="34" charset="0"/>
            </a:endParaRPr>
          </a:p>
          <a:p>
            <a:pPr marL="708660" lvl="1" indent="-342900" algn="just">
              <a:spcBef>
                <a:spcPts val="600"/>
              </a:spcBef>
              <a:spcAft>
                <a:spcPts val="600"/>
              </a:spcAft>
              <a:buFont typeface="+mj-lt"/>
              <a:buAutoNum type="arabicPeriod"/>
            </a:pPr>
            <a:r>
              <a:rPr lang="es-MX" sz="1800" dirty="0">
                <a:latin typeface="Arial" pitchFamily="34" charset="0"/>
                <a:cs typeface="Arial" pitchFamily="34" charset="0"/>
              </a:rPr>
              <a:t>Tomar un conocimiento completo sobre el Sistema: objetivos, alcances, manuales de Sistema y Operación, inputs, outputs, uso y frecuencia de las facilidades; también es imprescindible conocer el destino final de los datos que ingresará y los que estos producirán durante el proceso.</a:t>
            </a:r>
            <a:endParaRPr lang="es-ES" sz="1800" dirty="0">
              <a:latin typeface="Arial" pitchFamily="34" charset="0"/>
              <a:cs typeface="Arial" pitchFamily="34" charset="0"/>
            </a:endParaRPr>
          </a:p>
          <a:p>
            <a:pPr marL="708660" lvl="1" indent="-342900" algn="just">
              <a:spcBef>
                <a:spcPts val="600"/>
              </a:spcBef>
              <a:spcAft>
                <a:spcPts val="600"/>
              </a:spcAft>
              <a:buFont typeface="+mj-lt"/>
              <a:buAutoNum type="arabicPeriod"/>
            </a:pPr>
            <a:r>
              <a:rPr lang="es-MX" sz="1800" dirty="0">
                <a:latin typeface="Arial" pitchFamily="34" charset="0"/>
                <a:cs typeface="Arial" pitchFamily="34" charset="0"/>
              </a:rPr>
              <a:t>Identificar los formatos de registros que se usan en cada transacción.</a:t>
            </a:r>
            <a:endParaRPr lang="es-ES" sz="1800" dirty="0">
              <a:latin typeface="Arial" pitchFamily="34" charset="0"/>
              <a:cs typeface="Arial" pitchFamily="34" charset="0"/>
            </a:endParaRPr>
          </a:p>
          <a:p>
            <a:pPr marL="708660" lvl="1" indent="-342900" algn="just">
              <a:spcBef>
                <a:spcPts val="600"/>
              </a:spcBef>
              <a:spcAft>
                <a:spcPts val="600"/>
              </a:spcAft>
              <a:buFont typeface="+mj-lt"/>
              <a:buAutoNum type="arabicPeriod"/>
            </a:pPr>
            <a:r>
              <a:rPr lang="es-MX" sz="1800" dirty="0">
                <a:latin typeface="Arial" pitchFamily="34" charset="0"/>
                <a:cs typeface="Arial" pitchFamily="34" charset="0"/>
              </a:rPr>
              <a:t>Generar datos válidos y no válidos y preparar una hoja de ruta de cómo se afectarán los datos en el transcurso de la prueba y documentarlos.</a:t>
            </a:r>
            <a:endParaRPr lang="es-ES" sz="18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714356"/>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7158" y="1357298"/>
            <a:ext cx="8143932" cy="4857784"/>
          </a:xfrm>
        </p:spPr>
        <p:txBody>
          <a:bodyPr>
            <a:noAutofit/>
          </a:bodyPr>
          <a:lstStyle/>
          <a:p>
            <a:pPr algn="just">
              <a:spcAft>
                <a:spcPts val="600"/>
              </a:spcAft>
              <a:buNone/>
            </a:pPr>
            <a:r>
              <a:rPr lang="es-MX" sz="1800" b="1" u="sng" dirty="0">
                <a:latin typeface="Arial" pitchFamily="34" charset="0"/>
                <a:cs typeface="Arial" pitchFamily="34" charset="0"/>
              </a:rPr>
              <a:t>3.- METODOLOGÍAS A TRAVÉS DEL COMPUTADOR:</a:t>
            </a:r>
            <a:endParaRPr lang="es-ES" sz="1800" dirty="0">
              <a:latin typeface="Arial" pitchFamily="34" charset="0"/>
              <a:cs typeface="Arial" pitchFamily="34" charset="0"/>
            </a:endParaRPr>
          </a:p>
          <a:p>
            <a:pPr algn="just">
              <a:spcAft>
                <a:spcPts val="600"/>
              </a:spcAft>
              <a:buFont typeface="Wingdings" pitchFamily="2" charset="2"/>
              <a:buChar char="q"/>
            </a:pPr>
            <a:r>
              <a:rPr lang="es-MX" sz="1800" u="sng" dirty="0">
                <a:latin typeface="Arial" pitchFamily="34" charset="0"/>
                <a:cs typeface="Arial" pitchFamily="34" charset="0"/>
              </a:rPr>
              <a:t>MINICOMPAÑIA – Pasos para implementar</a:t>
            </a:r>
          </a:p>
          <a:p>
            <a:pPr marL="342900" indent="-342900" algn="just">
              <a:spcAft>
                <a:spcPts val="600"/>
              </a:spcAft>
              <a:buFont typeface="+mj-lt"/>
              <a:buAutoNum type="arabicPeriod" startAt="6"/>
            </a:pPr>
            <a:r>
              <a:rPr lang="es-MX" sz="1800" dirty="0">
                <a:latin typeface="Arial" pitchFamily="34" charset="0"/>
                <a:cs typeface="Arial" pitchFamily="34" charset="0"/>
              </a:rPr>
              <a:t>Introducir los datos de auditoría en la corrida normal de los procesos del Sistema.</a:t>
            </a:r>
            <a:endParaRPr lang="es-ES" sz="1800" dirty="0">
              <a:latin typeface="Arial" pitchFamily="34" charset="0"/>
              <a:cs typeface="Arial" pitchFamily="34" charset="0"/>
            </a:endParaRPr>
          </a:p>
          <a:p>
            <a:pPr marL="342900" lvl="0" indent="-342900" algn="just">
              <a:spcAft>
                <a:spcPts val="600"/>
              </a:spcAft>
              <a:buFont typeface="+mj-lt"/>
              <a:buAutoNum type="arabicPeriod" startAt="6"/>
            </a:pPr>
            <a:r>
              <a:rPr lang="es-MX" sz="1800" dirty="0">
                <a:latin typeface="Arial" pitchFamily="34" charset="0"/>
                <a:cs typeface="Arial" pitchFamily="34" charset="0"/>
              </a:rPr>
              <a:t>Luego de haberse producido la corrida normal, recoger la información de los datos introducidos y proceder a eliminar los registros fantasmas con el método elegido o bien introducir los movimientos de reversión de los datos de prueba; si es necesario, pedir el reproceso de los datos reales una vez eliminados los de prueba.</a:t>
            </a:r>
            <a:endParaRPr lang="es-ES" sz="1800" dirty="0">
              <a:latin typeface="Arial" pitchFamily="34" charset="0"/>
              <a:cs typeface="Arial" pitchFamily="34" charset="0"/>
            </a:endParaRPr>
          </a:p>
          <a:p>
            <a:pPr marL="342900" lvl="0" indent="-342900" algn="just">
              <a:spcAft>
                <a:spcPts val="600"/>
              </a:spcAft>
              <a:buFont typeface="+mj-lt"/>
              <a:buAutoNum type="arabicPeriod" startAt="6"/>
            </a:pPr>
            <a:r>
              <a:rPr lang="es-MX" sz="1800" dirty="0">
                <a:latin typeface="Arial" pitchFamily="34" charset="0"/>
                <a:cs typeface="Arial" pitchFamily="34" charset="0"/>
              </a:rPr>
              <a:t>Comparar los datos obtenidos con los preestablecidos en la hoja de ruta e informar.</a:t>
            </a:r>
            <a:endParaRPr lang="es-ES" sz="1800" dirty="0">
              <a:latin typeface="Arial" pitchFamily="34" charset="0"/>
              <a:cs typeface="Arial" pitchFamily="34" charset="0"/>
            </a:endParaRPr>
          </a:p>
          <a:p>
            <a:pPr algn="just">
              <a:spcAft>
                <a:spcPts val="600"/>
              </a:spcAft>
              <a:buFont typeface="Wingdings" pitchFamily="2" charset="2"/>
              <a:buChar char="q"/>
            </a:pPr>
            <a:endParaRPr lang="es-ES" sz="18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714356"/>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7158" y="1357298"/>
            <a:ext cx="8143932" cy="4857784"/>
          </a:xfrm>
        </p:spPr>
        <p:txBody>
          <a:bodyPr>
            <a:noAutofit/>
          </a:bodyPr>
          <a:lstStyle/>
          <a:p>
            <a:pPr algn="just">
              <a:spcAft>
                <a:spcPts val="600"/>
              </a:spcAft>
              <a:buNone/>
            </a:pPr>
            <a:r>
              <a:rPr lang="es-MX" sz="1800" b="1" u="sng" dirty="0">
                <a:latin typeface="Arial" pitchFamily="34" charset="0"/>
                <a:cs typeface="Arial" pitchFamily="34" charset="0"/>
              </a:rPr>
              <a:t>3.- METODOLOGÍAS A TRAVÉS DEL COMPUTADOR:</a:t>
            </a:r>
            <a:endParaRPr lang="es-ES" sz="1800" dirty="0">
              <a:latin typeface="Arial" pitchFamily="34" charset="0"/>
              <a:cs typeface="Arial" pitchFamily="34" charset="0"/>
            </a:endParaRPr>
          </a:p>
          <a:p>
            <a:pPr algn="just">
              <a:spcAft>
                <a:spcPts val="600"/>
              </a:spcAft>
              <a:buFont typeface="Wingdings" pitchFamily="2" charset="2"/>
              <a:buChar char="q"/>
            </a:pPr>
            <a:r>
              <a:rPr lang="es-MX" sz="1800" u="sng" dirty="0">
                <a:latin typeface="Arial" pitchFamily="34" charset="0"/>
                <a:cs typeface="Arial" pitchFamily="34" charset="0"/>
              </a:rPr>
              <a:t>MINICOMPAÑIA – Ventajas</a:t>
            </a:r>
          </a:p>
          <a:p>
            <a:pPr lvl="1" algn="just"/>
            <a:r>
              <a:rPr lang="es-MX" sz="1800" dirty="0">
                <a:latin typeface="Arial" pitchFamily="34" charset="0"/>
                <a:cs typeface="Arial" pitchFamily="34" charset="0"/>
              </a:rPr>
              <a:t>Posibilita que el auditor conozca en forma completa el sistema y su vinculación con la organización.</a:t>
            </a:r>
            <a:endParaRPr lang="es-ES" sz="1800" dirty="0">
              <a:latin typeface="Arial" pitchFamily="34" charset="0"/>
              <a:cs typeface="Arial" pitchFamily="34" charset="0"/>
            </a:endParaRPr>
          </a:p>
          <a:p>
            <a:pPr lvl="1" algn="just"/>
            <a:r>
              <a:rPr lang="es-MX" sz="1800" dirty="0">
                <a:latin typeface="Arial" pitchFamily="34" charset="0"/>
                <a:cs typeface="Arial" pitchFamily="34" charset="0"/>
              </a:rPr>
              <a:t>Ayuda a la evaluación de las modificaciones al sistema (60 a 70% del tiempo de las áreas específicas de Sistemas).</a:t>
            </a:r>
            <a:endParaRPr lang="es-ES" sz="1800" dirty="0">
              <a:latin typeface="Arial" pitchFamily="34" charset="0"/>
              <a:cs typeface="Arial" pitchFamily="34" charset="0"/>
            </a:endParaRPr>
          </a:p>
          <a:p>
            <a:pPr lvl="1" algn="just"/>
            <a:r>
              <a:rPr lang="es-MX" sz="1800" dirty="0">
                <a:latin typeface="Arial" pitchFamily="34" charset="0"/>
                <a:cs typeface="Arial" pitchFamily="34" charset="0"/>
              </a:rPr>
              <a:t>Permite probar tanto la parte computarizada como la manual y los circuitos intermedios.</a:t>
            </a:r>
            <a:endParaRPr lang="es-ES" sz="1800" dirty="0">
              <a:latin typeface="Arial" pitchFamily="34" charset="0"/>
              <a:cs typeface="Arial" pitchFamily="34" charset="0"/>
            </a:endParaRPr>
          </a:p>
          <a:p>
            <a:pPr lvl="1" algn="just"/>
            <a:r>
              <a:rPr lang="es-MX" sz="1800" dirty="0">
                <a:latin typeface="Arial" pitchFamily="34" charset="0"/>
                <a:cs typeface="Arial" pitchFamily="34" charset="0"/>
              </a:rPr>
              <a:t>No depende de ninguna persona o procedimiento en especial.</a:t>
            </a:r>
            <a:endParaRPr lang="es-ES" sz="1800" dirty="0">
              <a:latin typeface="Arial" pitchFamily="34" charset="0"/>
              <a:cs typeface="Arial" pitchFamily="34" charset="0"/>
            </a:endParaRPr>
          </a:p>
          <a:p>
            <a:pPr lvl="1" algn="just"/>
            <a:r>
              <a:rPr lang="es-MX" sz="1800" dirty="0">
                <a:latin typeface="Arial" pitchFamily="34" charset="0"/>
                <a:cs typeface="Arial" pitchFamily="34" charset="0"/>
              </a:rPr>
              <a:t>Tiene un costo mínimo.</a:t>
            </a:r>
            <a:endParaRPr lang="es-ES" sz="1800" dirty="0">
              <a:latin typeface="Arial" pitchFamily="34" charset="0"/>
              <a:cs typeface="Arial" pitchFamily="34" charset="0"/>
            </a:endParaRPr>
          </a:p>
          <a:p>
            <a:pPr lvl="1" algn="just"/>
            <a:r>
              <a:rPr lang="es-MX" sz="1800" dirty="0">
                <a:latin typeface="Arial" pitchFamily="34" charset="0"/>
                <a:cs typeface="Arial" pitchFamily="34" charset="0"/>
              </a:rPr>
              <a:t>Con el uso permite crear juegos de prueba mas complejos y efectivos.</a:t>
            </a:r>
            <a:endParaRPr lang="es-ES" sz="1800" dirty="0">
              <a:latin typeface="Arial" pitchFamily="34" charset="0"/>
              <a:cs typeface="Arial" pitchFamily="34" charset="0"/>
            </a:endParaRPr>
          </a:p>
          <a:p>
            <a:pPr lvl="1" algn="just"/>
            <a:r>
              <a:rPr lang="es-MX" sz="1800" dirty="0">
                <a:latin typeface="Arial" pitchFamily="34" charset="0"/>
                <a:cs typeface="Arial" pitchFamily="34" charset="0"/>
              </a:rPr>
              <a:t>Produce una evidencia objetiva enfatizando la aplicación de políticas y procedimientos de la organización.</a:t>
            </a:r>
            <a:endParaRPr lang="es-ES" sz="1800" dirty="0">
              <a:latin typeface="Arial" pitchFamily="34" charset="0"/>
              <a:cs typeface="Arial" pitchFamily="34" charset="0"/>
            </a:endParaRPr>
          </a:p>
          <a:p>
            <a:pPr lvl="1" algn="just"/>
            <a:r>
              <a:rPr lang="es-MX" sz="1800" dirty="0">
                <a:latin typeface="Arial" pitchFamily="34" charset="0"/>
                <a:cs typeface="Arial" pitchFamily="34" charset="0"/>
              </a:rPr>
              <a:t>Su instalación y uso constituye un importante factor disuasivo a cualquier acción no autorizada.</a:t>
            </a:r>
            <a:endParaRPr lang="es-ES" sz="1800" dirty="0">
              <a:latin typeface="Arial" pitchFamily="34" charset="0"/>
              <a:cs typeface="Arial" pitchFamily="34" charset="0"/>
            </a:endParaRPr>
          </a:p>
          <a:p>
            <a:pPr>
              <a:buNone/>
            </a:pPr>
            <a:r>
              <a:rPr lang="es-MX" sz="1800" dirty="0"/>
              <a:t> </a:t>
            </a:r>
            <a:endParaRPr lang="es-ES" sz="1800" dirty="0"/>
          </a:p>
          <a:p>
            <a:pPr algn="just">
              <a:spcAft>
                <a:spcPts val="600"/>
              </a:spcAft>
              <a:buFont typeface="Wingdings" pitchFamily="2" charset="2"/>
              <a:buChar char="q"/>
            </a:pPr>
            <a:endParaRPr lang="es-ES" sz="18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714356"/>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7158" y="1357298"/>
            <a:ext cx="8143932" cy="4857784"/>
          </a:xfrm>
        </p:spPr>
        <p:txBody>
          <a:bodyPr>
            <a:noAutofit/>
          </a:bodyPr>
          <a:lstStyle/>
          <a:p>
            <a:pPr algn="just">
              <a:spcAft>
                <a:spcPts val="600"/>
              </a:spcAft>
              <a:buNone/>
            </a:pPr>
            <a:r>
              <a:rPr lang="es-MX" sz="1800" b="1" u="sng" dirty="0">
                <a:latin typeface="Arial" pitchFamily="34" charset="0"/>
                <a:cs typeface="Arial" pitchFamily="34" charset="0"/>
              </a:rPr>
              <a:t>3.- METODOLOGÍAS A TRAVÉS DEL COMPUTADOR:</a:t>
            </a:r>
            <a:endParaRPr lang="es-ES" sz="1800" dirty="0">
              <a:latin typeface="Arial" pitchFamily="34" charset="0"/>
              <a:cs typeface="Arial" pitchFamily="34" charset="0"/>
            </a:endParaRPr>
          </a:p>
          <a:p>
            <a:pPr algn="just">
              <a:spcAft>
                <a:spcPts val="600"/>
              </a:spcAft>
              <a:buFont typeface="Wingdings" pitchFamily="2" charset="2"/>
              <a:buChar char="q"/>
            </a:pPr>
            <a:r>
              <a:rPr lang="es-MX" sz="1800" u="sng" dirty="0">
                <a:latin typeface="Arial" pitchFamily="34" charset="0"/>
                <a:cs typeface="Arial" pitchFamily="34" charset="0"/>
              </a:rPr>
              <a:t>MINICOMPAÑIA – Desventajas</a:t>
            </a:r>
          </a:p>
          <a:p>
            <a:pPr lvl="1" algn="just">
              <a:spcBef>
                <a:spcPts val="600"/>
              </a:spcBef>
              <a:spcAft>
                <a:spcPts val="600"/>
              </a:spcAft>
            </a:pPr>
            <a:r>
              <a:rPr lang="es-MX" sz="1800" dirty="0">
                <a:latin typeface="Arial" pitchFamily="34" charset="0"/>
                <a:cs typeface="Arial" pitchFamily="34" charset="0"/>
              </a:rPr>
              <a:t>Si el uso de los registros de prueba, fantasmas o reversibles, no ha sido contemplada en el desarrollo del sistema, se tiene una carga adicional de análisis con cierto margen de error.</a:t>
            </a:r>
            <a:endParaRPr lang="es-ES" sz="1800" dirty="0">
              <a:latin typeface="Arial" pitchFamily="34" charset="0"/>
              <a:cs typeface="Arial" pitchFamily="34" charset="0"/>
            </a:endParaRPr>
          </a:p>
          <a:p>
            <a:pPr lvl="1" algn="just">
              <a:spcBef>
                <a:spcPts val="600"/>
              </a:spcBef>
              <a:spcAft>
                <a:spcPts val="600"/>
              </a:spcAft>
            </a:pPr>
            <a:r>
              <a:rPr lang="es-MX" sz="1800" dirty="0">
                <a:latin typeface="Arial" pitchFamily="34" charset="0"/>
                <a:cs typeface="Arial" pitchFamily="34" charset="0"/>
              </a:rPr>
              <a:t>El hecho de declarar cuales van a ser los datos fantasma pone en evidencia la dirección de la Auditoría, aunque no pueda ser evitada.</a:t>
            </a:r>
            <a:endParaRPr lang="es-ES" sz="1800" dirty="0">
              <a:latin typeface="Arial" pitchFamily="34" charset="0"/>
              <a:cs typeface="Arial" pitchFamily="34" charset="0"/>
            </a:endParaRPr>
          </a:p>
          <a:p>
            <a:pPr lvl="1" algn="just">
              <a:spcBef>
                <a:spcPts val="600"/>
              </a:spcBef>
              <a:spcAft>
                <a:spcPts val="600"/>
              </a:spcAft>
            </a:pPr>
            <a:r>
              <a:rPr lang="es-MX" sz="1800" dirty="0">
                <a:latin typeface="Arial" pitchFamily="34" charset="0"/>
                <a:cs typeface="Arial" pitchFamily="34" charset="0"/>
              </a:rPr>
              <a:t>No verifica la integridad de los datos, sólo el tratamiento de éstos.</a:t>
            </a:r>
            <a:endParaRPr lang="es-ES" sz="1800" dirty="0">
              <a:latin typeface="Arial" pitchFamily="34" charset="0"/>
              <a:cs typeface="Arial" pitchFamily="34" charset="0"/>
            </a:endParaRPr>
          </a:p>
          <a:p>
            <a:pPr>
              <a:buNone/>
            </a:pPr>
            <a:r>
              <a:rPr lang="es-MX" sz="1800" dirty="0"/>
              <a:t> </a:t>
            </a:r>
            <a:endParaRPr lang="es-ES" sz="1800" dirty="0"/>
          </a:p>
          <a:p>
            <a:pPr algn="just">
              <a:spcAft>
                <a:spcPts val="600"/>
              </a:spcAft>
              <a:buFont typeface="Wingdings" pitchFamily="2" charset="2"/>
              <a:buChar char="q"/>
            </a:pPr>
            <a:endParaRPr lang="es-ES" sz="18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714356"/>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7158" y="1357298"/>
            <a:ext cx="8143932" cy="4857784"/>
          </a:xfrm>
        </p:spPr>
        <p:txBody>
          <a:bodyPr>
            <a:noAutofit/>
          </a:bodyPr>
          <a:lstStyle/>
          <a:p>
            <a:pPr algn="just">
              <a:spcAft>
                <a:spcPts val="600"/>
              </a:spcAft>
              <a:buNone/>
            </a:pPr>
            <a:r>
              <a:rPr lang="es-MX" sz="1800" b="1" u="sng" dirty="0">
                <a:latin typeface="Arial" pitchFamily="34" charset="0"/>
                <a:cs typeface="Arial" pitchFamily="34" charset="0"/>
              </a:rPr>
              <a:t>3.- METODOLOGÍAS A TRAVÉS DEL COMPUTADOR:</a:t>
            </a:r>
            <a:endParaRPr lang="es-ES" sz="1800" dirty="0">
              <a:latin typeface="Arial" pitchFamily="34" charset="0"/>
              <a:cs typeface="Arial" pitchFamily="34" charset="0"/>
            </a:endParaRPr>
          </a:p>
          <a:p>
            <a:pPr algn="just">
              <a:spcAft>
                <a:spcPts val="600"/>
              </a:spcAft>
              <a:buFont typeface="Wingdings" pitchFamily="2" charset="2"/>
              <a:buChar char="q"/>
            </a:pPr>
            <a:r>
              <a:rPr lang="es-MX" sz="1800" b="1" u="sng" dirty="0">
                <a:latin typeface="Arial" pitchFamily="34" charset="0"/>
                <a:cs typeface="Arial" pitchFamily="34" charset="0"/>
              </a:rPr>
              <a:t>DATOS DE PRUEBA:</a:t>
            </a:r>
            <a:endParaRPr lang="es-ES" sz="1800" dirty="0">
              <a:latin typeface="Arial" pitchFamily="34" charset="0"/>
              <a:cs typeface="Arial" pitchFamily="34" charset="0"/>
            </a:endParaRPr>
          </a:p>
          <a:p>
            <a:pPr marL="273050" indent="0" algn="just">
              <a:spcAft>
                <a:spcPts val="600"/>
              </a:spcAft>
              <a:buNone/>
            </a:pPr>
            <a:r>
              <a:rPr lang="es-MX" sz="1800" dirty="0">
                <a:latin typeface="Arial" pitchFamily="34" charset="0"/>
                <a:cs typeface="Arial" pitchFamily="34" charset="0"/>
              </a:rPr>
              <a:t>Consiste en elaborar lotes de datos de prueba de programas, rutinas o funciones del Sistema auditado, procesándolas en condiciones de laboratorio. </a:t>
            </a:r>
          </a:p>
          <a:p>
            <a:pPr marL="273050" indent="0" algn="just">
              <a:spcAft>
                <a:spcPts val="600"/>
              </a:spcAft>
              <a:buNone/>
            </a:pPr>
            <a:r>
              <a:rPr lang="es-MX" sz="1800" dirty="0">
                <a:latin typeface="Arial" pitchFamily="34" charset="0"/>
                <a:cs typeface="Arial" pitchFamily="34" charset="0"/>
              </a:rPr>
              <a:t>Los resultados se comparan con los datos esperados a partir de un cálculo de escritorio. </a:t>
            </a:r>
          </a:p>
          <a:p>
            <a:pPr marL="273050" indent="0" algn="just">
              <a:spcAft>
                <a:spcPts val="600"/>
              </a:spcAft>
              <a:buNone/>
            </a:pPr>
            <a:r>
              <a:rPr lang="es-MX" sz="1800" dirty="0">
                <a:latin typeface="Arial" pitchFamily="34" charset="0"/>
                <a:cs typeface="Arial" pitchFamily="34" charset="0"/>
              </a:rPr>
              <a:t>No se usan datos ni condiciones reales, salvo los programas que serán luego pasados a producción. </a:t>
            </a:r>
          </a:p>
          <a:p>
            <a:pPr marL="273050" indent="0" algn="just">
              <a:spcAft>
                <a:spcPts val="600"/>
              </a:spcAft>
              <a:buNone/>
            </a:pPr>
            <a:r>
              <a:rPr lang="es-MX" sz="1800" dirty="0">
                <a:latin typeface="Arial" pitchFamily="34" charset="0"/>
                <a:cs typeface="Arial" pitchFamily="34" charset="0"/>
              </a:rPr>
              <a:t>Es una de las técnicas más usadas, dado que no requiere un nivel alto de especialización en el entorno operativo y no implica riesgos a los datos productivos. </a:t>
            </a:r>
          </a:p>
          <a:p>
            <a:pPr marL="273050" indent="0" algn="just">
              <a:spcAft>
                <a:spcPts val="600"/>
              </a:spcAft>
              <a:buNone/>
            </a:pPr>
            <a:r>
              <a:rPr lang="es-MX" sz="1800" dirty="0">
                <a:latin typeface="Arial" pitchFamily="34" charset="0"/>
                <a:cs typeface="Arial" pitchFamily="34" charset="0"/>
              </a:rPr>
              <a:t>Se usa antes de poner el Sistema en régimen y durante su vida útil con copias de las bibliotecas operativas.</a:t>
            </a:r>
            <a:endParaRPr lang="es-ES" sz="1800" dirty="0">
              <a:latin typeface="Arial" pitchFamily="34" charset="0"/>
              <a:cs typeface="Arial" pitchFamily="34" charset="0"/>
            </a:endParaRPr>
          </a:p>
          <a:p>
            <a:pPr algn="just">
              <a:spcAft>
                <a:spcPts val="600"/>
              </a:spcAft>
            </a:pPr>
            <a:r>
              <a:rPr lang="es-MX" sz="1800" dirty="0">
                <a:latin typeface="Arial" pitchFamily="34" charset="0"/>
                <a:cs typeface="Arial" pitchFamily="34" charset="0"/>
              </a:rPr>
              <a:t> </a:t>
            </a:r>
            <a:endParaRPr lang="es-ES" sz="1800" dirty="0">
              <a:latin typeface="Arial" pitchFamily="34" charset="0"/>
              <a:cs typeface="Arial" pitchFamily="34" charset="0"/>
            </a:endParaRPr>
          </a:p>
          <a:p>
            <a:pPr lvl="0" algn="just" fontAlgn="base">
              <a:spcAft>
                <a:spcPts val="600"/>
              </a:spcAft>
            </a:pPr>
            <a:r>
              <a:rPr lang="es-MX" sz="1800" u="sng" dirty="0">
                <a:latin typeface="Arial" pitchFamily="34" charset="0"/>
                <a:cs typeface="Arial" pitchFamily="34" charset="0"/>
              </a:rPr>
              <a:t>Ventajas:</a:t>
            </a:r>
            <a:endParaRPr lang="es-ES" sz="1800" dirty="0">
              <a:latin typeface="Arial" pitchFamily="34" charset="0"/>
              <a:cs typeface="Arial" pitchFamily="34" charset="0"/>
            </a:endParaRPr>
          </a:p>
          <a:p>
            <a:pPr lvl="0" algn="just">
              <a:spcAft>
                <a:spcPts val="600"/>
              </a:spcAft>
            </a:pPr>
            <a:r>
              <a:rPr lang="es-MX" sz="1800" dirty="0">
                <a:latin typeface="Arial" pitchFamily="34" charset="0"/>
                <a:cs typeface="Arial" pitchFamily="34" charset="0"/>
              </a:rPr>
              <a:t>Permite familiarizarse fácilmente con la aplicación.</a:t>
            </a:r>
            <a:endParaRPr lang="es-ES" sz="1800" dirty="0">
              <a:latin typeface="Arial" pitchFamily="34" charset="0"/>
              <a:cs typeface="Arial" pitchFamily="34" charset="0"/>
            </a:endParaRPr>
          </a:p>
          <a:p>
            <a:pPr lvl="0" algn="just">
              <a:spcAft>
                <a:spcPts val="600"/>
              </a:spcAft>
            </a:pPr>
            <a:r>
              <a:rPr lang="es-MX" sz="1800" dirty="0">
                <a:latin typeface="Arial" pitchFamily="34" charset="0"/>
                <a:cs typeface="Arial" pitchFamily="34" charset="0"/>
              </a:rPr>
              <a:t>Permite pruebas parciales y totales.</a:t>
            </a:r>
            <a:endParaRPr lang="es-ES" sz="1800" dirty="0">
              <a:latin typeface="Arial" pitchFamily="34" charset="0"/>
              <a:cs typeface="Arial" pitchFamily="34" charset="0"/>
            </a:endParaRPr>
          </a:p>
          <a:p>
            <a:pPr lvl="0" algn="just">
              <a:spcAft>
                <a:spcPts val="600"/>
              </a:spcAft>
            </a:pPr>
            <a:r>
              <a:rPr lang="es-MX" sz="1800" dirty="0">
                <a:latin typeface="Arial" pitchFamily="34" charset="0"/>
                <a:cs typeface="Arial" pitchFamily="34" charset="0"/>
              </a:rPr>
              <a:t>Al ir aumentando el conocimiento de la aplicación se puede ir enriqueciendo los lotes de prueba.</a:t>
            </a:r>
            <a:endParaRPr lang="es-ES" sz="1800" dirty="0">
              <a:latin typeface="Arial" pitchFamily="34" charset="0"/>
              <a:cs typeface="Arial" pitchFamily="34" charset="0"/>
            </a:endParaRPr>
          </a:p>
          <a:p>
            <a:pPr lvl="0" algn="just">
              <a:spcAft>
                <a:spcPts val="600"/>
              </a:spcAft>
            </a:pPr>
            <a:r>
              <a:rPr lang="es-MX" sz="1800" dirty="0">
                <a:latin typeface="Arial" pitchFamily="34" charset="0"/>
                <a:cs typeface="Arial" pitchFamily="34" charset="0"/>
              </a:rPr>
              <a:t>Permite dar un OK fundado antes de la puesta en producción definitiva.</a:t>
            </a:r>
            <a:endParaRPr lang="es-ES" sz="1800" dirty="0">
              <a:latin typeface="Arial" pitchFamily="34" charset="0"/>
              <a:cs typeface="Arial" pitchFamily="34" charset="0"/>
            </a:endParaRPr>
          </a:p>
          <a:p>
            <a:pPr lvl="0" algn="just">
              <a:spcAft>
                <a:spcPts val="600"/>
              </a:spcAft>
            </a:pPr>
            <a:r>
              <a:rPr lang="es-MX" sz="1800" dirty="0">
                <a:latin typeface="Arial" pitchFamily="34" charset="0"/>
                <a:cs typeface="Arial" pitchFamily="34" charset="0"/>
              </a:rPr>
              <a:t>Detecta fallas en el control interno antes que se manifiesten con los datos reales.</a:t>
            </a:r>
            <a:endParaRPr lang="es-ES" sz="1800" dirty="0">
              <a:latin typeface="Arial" pitchFamily="34" charset="0"/>
              <a:cs typeface="Arial" pitchFamily="34" charset="0"/>
            </a:endParaRPr>
          </a:p>
          <a:p>
            <a:pPr lvl="0" algn="just">
              <a:spcAft>
                <a:spcPts val="600"/>
              </a:spcAft>
            </a:pPr>
            <a:r>
              <a:rPr lang="es-MX" sz="1800" u="sng" dirty="0">
                <a:latin typeface="Arial" pitchFamily="34" charset="0"/>
                <a:cs typeface="Arial" pitchFamily="34" charset="0"/>
              </a:rPr>
              <a:t>Limitaciones:</a:t>
            </a:r>
            <a:endParaRPr lang="es-ES" sz="1800" dirty="0">
              <a:latin typeface="Arial" pitchFamily="34" charset="0"/>
              <a:cs typeface="Arial" pitchFamily="34" charset="0"/>
            </a:endParaRPr>
          </a:p>
          <a:p>
            <a:pPr lvl="0" algn="just">
              <a:spcAft>
                <a:spcPts val="600"/>
              </a:spcAft>
            </a:pPr>
            <a:r>
              <a:rPr lang="es-MX" sz="1800" dirty="0">
                <a:latin typeface="Arial" pitchFamily="34" charset="0"/>
                <a:cs typeface="Arial" pitchFamily="34" charset="0"/>
              </a:rPr>
              <a:t>El hecho de ser de laboratorio deja ciertas dudas para la AI, por ejemplo la verificación de si los programas probados son los mismos que se usarán en producción, como responderá el Sistema con una carga importante de datos reales, falta del elemento sorpresa para casos supuestamente delictivos y dificultades en la interface con el usuario que no se presentan en la prueba.</a:t>
            </a:r>
            <a:endParaRPr lang="es-ES" sz="1800" dirty="0">
              <a:latin typeface="Arial" pitchFamily="34" charset="0"/>
              <a:cs typeface="Arial" pitchFamily="34" charset="0"/>
            </a:endParaRPr>
          </a:p>
          <a:p>
            <a:pPr lvl="0" algn="just">
              <a:spcAft>
                <a:spcPts val="600"/>
              </a:spcAft>
            </a:pPr>
            <a:r>
              <a:rPr lang="es-MX" sz="1800" dirty="0">
                <a:latin typeface="Arial" pitchFamily="34" charset="0"/>
                <a:cs typeface="Arial" pitchFamily="34" charset="0"/>
              </a:rPr>
              <a:t>Puede consumir muchos recursos del centro de cómputos, con lo cual produce rechazo por el personal del área.</a:t>
            </a:r>
            <a:endParaRPr lang="es-ES" sz="1800" dirty="0">
              <a:latin typeface="Arial" pitchFamily="34" charset="0"/>
              <a:cs typeface="Arial" pitchFamily="34" charset="0"/>
            </a:endParaRPr>
          </a:p>
          <a:p>
            <a:pPr lvl="0" algn="just">
              <a:spcAft>
                <a:spcPts val="600"/>
              </a:spcAft>
            </a:pPr>
            <a:r>
              <a:rPr lang="es-MX" sz="1800" dirty="0">
                <a:latin typeface="Arial" pitchFamily="34" charset="0"/>
                <a:cs typeface="Arial" pitchFamily="34" charset="0"/>
              </a:rPr>
              <a:t>El esfuerzo de generación de datos puede ser importante en relación al resultado si se los usa por única vez.</a:t>
            </a:r>
            <a:endParaRPr lang="es-ES" sz="1800" dirty="0">
              <a:latin typeface="Arial" pitchFamily="34" charset="0"/>
              <a:cs typeface="Arial" pitchFamily="34" charset="0"/>
            </a:endParaRPr>
          </a:p>
          <a:p>
            <a:pPr lvl="0" algn="just">
              <a:spcAft>
                <a:spcPts val="600"/>
              </a:spcAft>
            </a:pPr>
            <a:r>
              <a:rPr lang="es-MX" sz="1800" dirty="0">
                <a:latin typeface="Arial" pitchFamily="34" charset="0"/>
                <a:cs typeface="Arial" pitchFamily="34" charset="0"/>
              </a:rPr>
              <a:t>En general no involucra al sector usuario, a menos que se logra la colaboración del mismo en la preparación de las pruebas.</a:t>
            </a:r>
            <a:endParaRPr lang="es-ES" sz="1800" dirty="0">
              <a:latin typeface="Arial" pitchFamily="34" charset="0"/>
              <a:cs typeface="Arial" pitchFamily="34" charset="0"/>
            </a:endParaRPr>
          </a:p>
          <a:p>
            <a:pPr algn="just">
              <a:spcAft>
                <a:spcPts val="600"/>
              </a:spcAft>
              <a:buFont typeface="Wingdings" pitchFamily="2" charset="2"/>
              <a:buChar char="q"/>
            </a:pPr>
            <a:endParaRPr lang="es-ES" sz="18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714356"/>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CuadroTexto"/>
          <p:cNvSpPr txBox="1"/>
          <p:nvPr/>
        </p:nvSpPr>
        <p:spPr>
          <a:xfrm>
            <a:off x="6786578" y="0"/>
            <a:ext cx="1928826" cy="307777"/>
          </a:xfrm>
          <a:prstGeom prst="rect">
            <a:avLst/>
          </a:prstGeom>
          <a:noFill/>
        </p:spPr>
        <p:txBody>
          <a:bodyPr wrap="square" rtlCol="0">
            <a:spAutoFit/>
          </a:bodyPr>
          <a:lstStyle/>
          <a:p>
            <a:r>
              <a:rPr lang="es-ES" sz="1400" dirty="0">
                <a:latin typeface="Arial" pitchFamily="34" charset="0"/>
                <a:cs typeface="Arial" pitchFamily="34" charset="0"/>
              </a:rPr>
              <a:t>Auditoria Informática</a:t>
            </a:r>
          </a:p>
        </p:txBody>
      </p:sp>
      <p:sp>
        <p:nvSpPr>
          <p:cNvPr id="8" name="7 CuadroTexto"/>
          <p:cNvSpPr txBox="1"/>
          <p:nvPr/>
        </p:nvSpPr>
        <p:spPr>
          <a:xfrm>
            <a:off x="4714876" y="6550223"/>
            <a:ext cx="4000528"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10" name="Subtitle 1"/>
          <p:cNvSpPr>
            <a:spLocks noGrp="1"/>
          </p:cNvSpPr>
          <p:nvPr>
            <p:ph type="subTitle" idx="4294967295"/>
          </p:nvPr>
        </p:nvSpPr>
        <p:spPr>
          <a:xfrm>
            <a:off x="500034" y="1071546"/>
            <a:ext cx="8143932" cy="5786454"/>
          </a:xfrm>
        </p:spPr>
        <p:txBody>
          <a:bodyPr>
            <a:noAutofit/>
          </a:bodyPr>
          <a:lstStyle/>
          <a:p>
            <a:pPr algn="just">
              <a:spcAft>
                <a:spcPts val="600"/>
              </a:spcAft>
              <a:buNone/>
            </a:pPr>
            <a:r>
              <a:rPr lang="es-MX" sz="1800" b="1" u="sng" dirty="0">
                <a:latin typeface="Arial" pitchFamily="34" charset="0"/>
                <a:cs typeface="Arial" pitchFamily="34" charset="0"/>
              </a:rPr>
              <a:t>3.- METODOLOGÍAS A TRAVÉS DEL COMPUTADOR:</a:t>
            </a:r>
            <a:endParaRPr lang="es-ES" sz="1800" dirty="0">
              <a:latin typeface="Arial" pitchFamily="34" charset="0"/>
              <a:cs typeface="Arial" pitchFamily="34" charset="0"/>
            </a:endParaRPr>
          </a:p>
          <a:p>
            <a:pPr algn="just">
              <a:spcAft>
                <a:spcPts val="600"/>
              </a:spcAft>
              <a:buFont typeface="Wingdings" pitchFamily="2" charset="2"/>
              <a:buChar char="q"/>
            </a:pPr>
            <a:r>
              <a:rPr lang="es-MX" sz="1800" b="1" u="sng" dirty="0">
                <a:latin typeface="Arial" pitchFamily="34" charset="0"/>
                <a:cs typeface="Arial" pitchFamily="34" charset="0"/>
              </a:rPr>
              <a:t>DATOS DE PRUEBA - </a:t>
            </a:r>
            <a:r>
              <a:rPr lang="es-MX" sz="1800" u="sng" dirty="0">
                <a:latin typeface="Arial" pitchFamily="34" charset="0"/>
                <a:cs typeface="Arial" pitchFamily="34" charset="0"/>
              </a:rPr>
              <a:t>Ventajas:</a:t>
            </a:r>
            <a:endParaRPr lang="es-ES" sz="1800" dirty="0">
              <a:latin typeface="Arial" pitchFamily="34" charset="0"/>
              <a:cs typeface="Arial" pitchFamily="34" charset="0"/>
            </a:endParaRPr>
          </a:p>
          <a:p>
            <a:pPr lvl="0" algn="just"/>
            <a:r>
              <a:rPr lang="es-MX" sz="1800" dirty="0">
                <a:latin typeface="Arial" pitchFamily="34" charset="0"/>
                <a:cs typeface="Arial" pitchFamily="34" charset="0"/>
              </a:rPr>
              <a:t>Permite familiarizarse fácilmente con la aplicación.</a:t>
            </a:r>
            <a:endParaRPr lang="es-ES" sz="1800" dirty="0">
              <a:latin typeface="Arial" pitchFamily="34" charset="0"/>
              <a:cs typeface="Arial" pitchFamily="34" charset="0"/>
            </a:endParaRPr>
          </a:p>
          <a:p>
            <a:pPr lvl="0" algn="just"/>
            <a:r>
              <a:rPr lang="es-MX" sz="1800" dirty="0">
                <a:latin typeface="Arial" pitchFamily="34" charset="0"/>
                <a:cs typeface="Arial" pitchFamily="34" charset="0"/>
              </a:rPr>
              <a:t>Permite pruebas parciales y totales.</a:t>
            </a:r>
            <a:endParaRPr lang="es-ES" sz="1800" dirty="0">
              <a:latin typeface="Arial" pitchFamily="34" charset="0"/>
              <a:cs typeface="Arial" pitchFamily="34" charset="0"/>
            </a:endParaRPr>
          </a:p>
          <a:p>
            <a:pPr lvl="0" algn="just"/>
            <a:r>
              <a:rPr lang="es-MX" sz="1800" dirty="0">
                <a:latin typeface="Arial" pitchFamily="34" charset="0"/>
                <a:cs typeface="Arial" pitchFamily="34" charset="0"/>
              </a:rPr>
              <a:t>Al ir aumentando el conocimiento de la aplicación se puede ir enriqueciendo los lotes de prueba.</a:t>
            </a:r>
            <a:endParaRPr lang="es-ES" sz="1800" dirty="0">
              <a:latin typeface="Arial" pitchFamily="34" charset="0"/>
              <a:cs typeface="Arial" pitchFamily="34" charset="0"/>
            </a:endParaRPr>
          </a:p>
          <a:p>
            <a:pPr lvl="0" algn="just"/>
            <a:r>
              <a:rPr lang="es-MX" sz="1800" dirty="0">
                <a:latin typeface="Arial" pitchFamily="34" charset="0"/>
                <a:cs typeface="Arial" pitchFamily="34" charset="0"/>
              </a:rPr>
              <a:t>Permite dar un OK fundado antes de la puesta en producción definitiva.</a:t>
            </a:r>
            <a:endParaRPr lang="es-ES" sz="1800" dirty="0">
              <a:latin typeface="Arial" pitchFamily="34" charset="0"/>
              <a:cs typeface="Arial" pitchFamily="34" charset="0"/>
            </a:endParaRPr>
          </a:p>
          <a:p>
            <a:pPr lvl="0" algn="just"/>
            <a:r>
              <a:rPr lang="es-MX" sz="1800" dirty="0">
                <a:latin typeface="Arial" pitchFamily="34" charset="0"/>
                <a:cs typeface="Arial" pitchFamily="34" charset="0"/>
              </a:rPr>
              <a:t>Detecta fallas en el control interno antes que se manifiesten con los datos reales.</a:t>
            </a:r>
            <a:endParaRPr lang="es-ES" sz="1800" dirty="0">
              <a:latin typeface="Arial" pitchFamily="34" charset="0"/>
              <a:cs typeface="Arial" pitchFamily="34" charset="0"/>
            </a:endParaRPr>
          </a:p>
          <a:p>
            <a:pPr lvl="0" algn="just">
              <a:spcAft>
                <a:spcPts val="600"/>
              </a:spcAft>
            </a:pPr>
            <a:r>
              <a:rPr lang="es-MX" sz="1800" u="sng" dirty="0">
                <a:latin typeface="Arial" pitchFamily="34" charset="0"/>
                <a:cs typeface="Arial" pitchFamily="34" charset="0"/>
              </a:rPr>
              <a:t>Limitaciones:</a:t>
            </a:r>
            <a:endParaRPr lang="es-ES" sz="1800" dirty="0">
              <a:latin typeface="Arial" pitchFamily="34" charset="0"/>
              <a:cs typeface="Arial" pitchFamily="34" charset="0"/>
            </a:endParaRPr>
          </a:p>
          <a:p>
            <a:pPr lvl="0" algn="just"/>
            <a:r>
              <a:rPr lang="es-MX" sz="1800" dirty="0">
                <a:latin typeface="Arial" pitchFamily="34" charset="0"/>
                <a:cs typeface="Arial" pitchFamily="34" charset="0"/>
              </a:rPr>
              <a:t>El hecho de ser de laboratorio deja ciertas dudas para la AI.</a:t>
            </a:r>
            <a:endParaRPr lang="es-ES" sz="1800" dirty="0">
              <a:latin typeface="Arial" pitchFamily="34" charset="0"/>
              <a:cs typeface="Arial" pitchFamily="34" charset="0"/>
            </a:endParaRPr>
          </a:p>
          <a:p>
            <a:pPr lvl="0" algn="just"/>
            <a:r>
              <a:rPr lang="es-MX" sz="1800" dirty="0">
                <a:latin typeface="Arial" pitchFamily="34" charset="0"/>
                <a:cs typeface="Arial" pitchFamily="34" charset="0"/>
              </a:rPr>
              <a:t>Puede consumir muchos recursos del centro de cómputos, con lo cual produce rechazo por el personal del área.</a:t>
            </a:r>
            <a:endParaRPr lang="es-ES" sz="1800" dirty="0">
              <a:latin typeface="Arial" pitchFamily="34" charset="0"/>
              <a:cs typeface="Arial" pitchFamily="34" charset="0"/>
            </a:endParaRPr>
          </a:p>
          <a:p>
            <a:pPr lvl="0" algn="just"/>
            <a:r>
              <a:rPr lang="es-MX" sz="1800" dirty="0">
                <a:latin typeface="Arial" pitchFamily="34" charset="0"/>
                <a:cs typeface="Arial" pitchFamily="34" charset="0"/>
              </a:rPr>
              <a:t>El esfuerzo de generación de datos puede ser importante en relación al resultado si se los usa por única vez.</a:t>
            </a:r>
            <a:endParaRPr lang="es-ES" sz="1800" dirty="0">
              <a:latin typeface="Arial" pitchFamily="34" charset="0"/>
              <a:cs typeface="Arial" pitchFamily="34" charset="0"/>
            </a:endParaRPr>
          </a:p>
          <a:p>
            <a:pPr lvl="0" algn="just"/>
            <a:r>
              <a:rPr lang="es-MX" sz="1800" dirty="0">
                <a:latin typeface="Arial" pitchFamily="34" charset="0"/>
                <a:cs typeface="Arial" pitchFamily="34" charset="0"/>
              </a:rPr>
              <a:t>En general no involucra al sector usuario, </a:t>
            </a:r>
            <a:endParaRPr lang="es-ES" sz="18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85720"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500034" y="857232"/>
            <a:ext cx="8143932" cy="5786454"/>
          </a:xfrm>
        </p:spPr>
        <p:txBody>
          <a:bodyPr>
            <a:noAutofit/>
          </a:bodyPr>
          <a:lstStyle/>
          <a:p>
            <a:r>
              <a:rPr lang="es-MX" sz="1800" b="1" u="sng" dirty="0">
                <a:latin typeface="Arial" pitchFamily="34" charset="0"/>
                <a:cs typeface="Arial" pitchFamily="34" charset="0"/>
              </a:rPr>
              <a:t>3.- METODOLOGÍAS A TRAVÉS DEL COMPUTADOR</a:t>
            </a:r>
          </a:p>
          <a:p>
            <a:pPr algn="just">
              <a:spcAft>
                <a:spcPts val="600"/>
              </a:spcAft>
              <a:buFont typeface="Wingdings" pitchFamily="2" charset="2"/>
              <a:buChar char="q"/>
            </a:pPr>
            <a:r>
              <a:rPr lang="es-MX" sz="1800" b="1" u="sng" dirty="0">
                <a:latin typeface="Arial" pitchFamily="34" charset="0"/>
                <a:cs typeface="Arial" pitchFamily="34" charset="0"/>
              </a:rPr>
              <a:t>MAPPING:</a:t>
            </a:r>
            <a:endParaRPr lang="es-ES" sz="1800" dirty="0">
              <a:latin typeface="Arial" pitchFamily="34" charset="0"/>
              <a:cs typeface="Arial" pitchFamily="34" charset="0"/>
            </a:endParaRPr>
          </a:p>
          <a:p>
            <a:pPr marL="273050" indent="0" algn="just">
              <a:spcAft>
                <a:spcPts val="600"/>
              </a:spcAft>
              <a:buNone/>
            </a:pPr>
            <a:r>
              <a:rPr lang="es-MX" sz="1800" dirty="0">
                <a:latin typeface="Arial" pitchFamily="34" charset="0"/>
                <a:cs typeface="Arial" pitchFamily="34" charset="0"/>
              </a:rPr>
              <a:t>Consiste en probar el alcance de la prueba de un Sistema y determinar aspectos de la lógica de un programa que no hayan sido probadas. </a:t>
            </a:r>
          </a:p>
          <a:p>
            <a:pPr marL="273050" indent="0" algn="just">
              <a:spcAft>
                <a:spcPts val="600"/>
              </a:spcAft>
              <a:buNone/>
            </a:pPr>
            <a:r>
              <a:rPr lang="es-MX" sz="1800" dirty="0">
                <a:latin typeface="Arial" pitchFamily="34" charset="0"/>
                <a:cs typeface="Arial" pitchFamily="34" charset="0"/>
              </a:rPr>
              <a:t>Se utilizan las mismas técnicas del </a:t>
            </a:r>
            <a:r>
              <a:rPr lang="es-MX" sz="1800" dirty="0" err="1">
                <a:latin typeface="Arial" pitchFamily="34" charset="0"/>
                <a:cs typeface="Arial" pitchFamily="34" charset="0"/>
              </a:rPr>
              <a:t>debuging</a:t>
            </a:r>
            <a:r>
              <a:rPr lang="es-MX" sz="1800" dirty="0">
                <a:latin typeface="Arial" pitchFamily="34" charset="0"/>
                <a:cs typeface="Arial" pitchFamily="34" charset="0"/>
              </a:rPr>
              <a:t> de programación; entre ellas, se puede comprobar:</a:t>
            </a:r>
            <a:endParaRPr lang="es-ES" sz="1800" dirty="0">
              <a:latin typeface="Arial" pitchFamily="34" charset="0"/>
              <a:cs typeface="Arial" pitchFamily="34" charset="0"/>
            </a:endParaRPr>
          </a:p>
          <a:p>
            <a:pPr lvl="1" algn="just">
              <a:spcBef>
                <a:spcPts val="600"/>
              </a:spcBef>
              <a:spcAft>
                <a:spcPts val="600"/>
              </a:spcAft>
            </a:pPr>
            <a:r>
              <a:rPr lang="es-MX" sz="1800" dirty="0">
                <a:latin typeface="Arial" pitchFamily="34" charset="0"/>
                <a:cs typeface="Arial" pitchFamily="34" charset="0"/>
              </a:rPr>
              <a:t>Cuales instrucciones del programa se ejecutan y cuales no.</a:t>
            </a:r>
            <a:endParaRPr lang="es-ES" sz="1800" dirty="0">
              <a:latin typeface="Arial" pitchFamily="34" charset="0"/>
              <a:cs typeface="Arial" pitchFamily="34" charset="0"/>
            </a:endParaRPr>
          </a:p>
          <a:p>
            <a:pPr lvl="1" algn="just">
              <a:spcBef>
                <a:spcPts val="600"/>
              </a:spcBef>
              <a:spcAft>
                <a:spcPts val="600"/>
              </a:spcAft>
            </a:pPr>
            <a:r>
              <a:rPr lang="es-MX" sz="1800" dirty="0">
                <a:latin typeface="Arial" pitchFamily="34" charset="0"/>
                <a:cs typeface="Arial" pitchFamily="34" charset="0"/>
              </a:rPr>
              <a:t>Cuantas veces se ejecuta cada instrucción.</a:t>
            </a:r>
            <a:endParaRPr lang="es-ES" sz="1800" dirty="0">
              <a:latin typeface="Arial" pitchFamily="34" charset="0"/>
              <a:cs typeface="Arial" pitchFamily="34" charset="0"/>
            </a:endParaRPr>
          </a:p>
          <a:p>
            <a:pPr lvl="1" algn="just">
              <a:spcBef>
                <a:spcPts val="600"/>
              </a:spcBef>
              <a:spcAft>
                <a:spcPts val="600"/>
              </a:spcAft>
            </a:pPr>
            <a:r>
              <a:rPr lang="es-MX" sz="1800" dirty="0">
                <a:latin typeface="Arial" pitchFamily="34" charset="0"/>
                <a:cs typeface="Arial" pitchFamily="34" charset="0"/>
              </a:rPr>
              <a:t>Si las instrucciones no ejecutadas constituyen un segmento o procedimiento.</a:t>
            </a:r>
            <a:endParaRPr lang="es-ES" sz="1800" dirty="0">
              <a:latin typeface="Arial" pitchFamily="34" charset="0"/>
              <a:cs typeface="Arial" pitchFamily="34" charset="0"/>
            </a:endParaRPr>
          </a:p>
          <a:p>
            <a:pPr lvl="1" algn="just">
              <a:spcBef>
                <a:spcPts val="600"/>
              </a:spcBef>
              <a:spcAft>
                <a:spcPts val="600"/>
              </a:spcAft>
            </a:pPr>
            <a:r>
              <a:rPr lang="es-MX" sz="1800" dirty="0">
                <a:latin typeface="Arial" pitchFamily="34" charset="0"/>
                <a:cs typeface="Arial" pitchFamily="34" charset="0"/>
              </a:rPr>
              <a:t>Si hay pasos que consumen tiempo excesivo de CPU.</a:t>
            </a:r>
            <a:endParaRPr lang="es-ES" sz="1800" dirty="0">
              <a:latin typeface="Arial" pitchFamily="34" charset="0"/>
              <a:cs typeface="Arial" pitchFamily="34" charset="0"/>
            </a:endParaRPr>
          </a:p>
          <a:p>
            <a:pPr lvl="1" algn="just">
              <a:spcBef>
                <a:spcPts val="600"/>
              </a:spcBef>
              <a:spcAft>
                <a:spcPts val="600"/>
              </a:spcAft>
            </a:pPr>
            <a:r>
              <a:rPr lang="es-MX" sz="1800" dirty="0">
                <a:latin typeface="Arial" pitchFamily="34" charset="0"/>
                <a:cs typeface="Arial" pitchFamily="34" charset="0"/>
              </a:rPr>
              <a:t>Valores de variables en los pasos intermedios del programa.</a:t>
            </a:r>
            <a:endParaRPr lang="es-ES" sz="18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85720"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285720" y="1071546"/>
            <a:ext cx="8429652" cy="5500726"/>
          </a:xfrm>
        </p:spPr>
        <p:txBody>
          <a:bodyPr>
            <a:noAutofit/>
          </a:bodyPr>
          <a:lstStyle/>
          <a:p>
            <a:pPr algn="just">
              <a:spcAft>
                <a:spcPts val="600"/>
              </a:spcAft>
              <a:buNone/>
            </a:pPr>
            <a:r>
              <a:rPr lang="es-MX" sz="1800" b="1" u="sng" dirty="0">
                <a:latin typeface="Arial" pitchFamily="34" charset="0"/>
                <a:cs typeface="Arial" pitchFamily="34" charset="0"/>
              </a:rPr>
              <a:t>1.-  ALREDEDOR DEL COMPUTADOR:</a:t>
            </a:r>
            <a:endParaRPr lang="es-ES" sz="1800" dirty="0">
              <a:latin typeface="Arial" pitchFamily="34" charset="0"/>
              <a:cs typeface="Arial" pitchFamily="34" charset="0"/>
            </a:endParaRPr>
          </a:p>
          <a:p>
            <a:pPr algn="just">
              <a:spcAft>
                <a:spcPts val="600"/>
              </a:spcAft>
              <a:buNone/>
            </a:pPr>
            <a:r>
              <a:rPr lang="es-MX" sz="1800" dirty="0">
                <a:latin typeface="Arial" pitchFamily="34" charset="0"/>
                <a:cs typeface="Arial" pitchFamily="34" charset="0"/>
              </a:rPr>
              <a:t>Son controles específicos de entorno de las actividades informáticas, sin utilizar directamente el computador. Pueden ser:</a:t>
            </a:r>
            <a:endParaRPr lang="es-ES" sz="1800" dirty="0">
              <a:latin typeface="Arial" pitchFamily="34" charset="0"/>
              <a:cs typeface="Arial" pitchFamily="34" charset="0"/>
            </a:endParaRPr>
          </a:p>
          <a:p>
            <a:pPr lvl="2" algn="just">
              <a:spcAft>
                <a:spcPts val="600"/>
              </a:spcAft>
            </a:pPr>
            <a:r>
              <a:rPr lang="es-MX" dirty="0">
                <a:latin typeface="Arial" pitchFamily="34" charset="0"/>
                <a:cs typeface="Arial" pitchFamily="34" charset="0"/>
              </a:rPr>
              <a:t>Existencia de métodos de resguardo de información</a:t>
            </a:r>
            <a:endParaRPr lang="es-ES" dirty="0">
              <a:latin typeface="Arial" pitchFamily="34" charset="0"/>
              <a:cs typeface="Arial" pitchFamily="34" charset="0"/>
            </a:endParaRPr>
          </a:p>
          <a:p>
            <a:pPr lvl="2" algn="just">
              <a:spcAft>
                <a:spcPts val="600"/>
              </a:spcAft>
            </a:pPr>
            <a:r>
              <a:rPr lang="es-MX" dirty="0">
                <a:latin typeface="Arial" pitchFamily="34" charset="0"/>
                <a:cs typeface="Arial" pitchFamily="34" charset="0"/>
              </a:rPr>
              <a:t>Verificación de métodos escritos de recuperación de back-up </a:t>
            </a:r>
            <a:endParaRPr lang="es-ES" dirty="0">
              <a:latin typeface="Arial" pitchFamily="34" charset="0"/>
              <a:cs typeface="Arial" pitchFamily="34" charset="0"/>
            </a:endParaRPr>
          </a:p>
          <a:p>
            <a:pPr lvl="2" algn="just">
              <a:spcAft>
                <a:spcPts val="600"/>
              </a:spcAft>
            </a:pPr>
            <a:r>
              <a:rPr lang="es-MX" dirty="0">
                <a:latin typeface="Arial" pitchFamily="34" charset="0"/>
                <a:cs typeface="Arial" pitchFamily="34" charset="0"/>
              </a:rPr>
              <a:t>Condiciones de alojamiento físico de los back-up (protección contra fuego, robo, catástrofes, etc.)</a:t>
            </a:r>
            <a:endParaRPr lang="es-ES" dirty="0">
              <a:latin typeface="Arial" pitchFamily="34" charset="0"/>
              <a:cs typeface="Arial" pitchFamily="34" charset="0"/>
            </a:endParaRPr>
          </a:p>
          <a:p>
            <a:pPr lvl="2" algn="just">
              <a:spcAft>
                <a:spcPts val="600"/>
              </a:spcAft>
            </a:pPr>
            <a:r>
              <a:rPr lang="es-MX" dirty="0">
                <a:latin typeface="Arial" pitchFamily="34" charset="0"/>
                <a:cs typeface="Arial" pitchFamily="34" charset="0"/>
              </a:rPr>
              <a:t>Forma de registro de los back-ups</a:t>
            </a:r>
            <a:endParaRPr lang="es-ES" dirty="0">
              <a:latin typeface="Arial" pitchFamily="34" charset="0"/>
              <a:cs typeface="Arial" pitchFamily="34" charset="0"/>
            </a:endParaRPr>
          </a:p>
          <a:p>
            <a:pPr lvl="2" algn="just">
              <a:spcAft>
                <a:spcPts val="600"/>
              </a:spcAft>
            </a:pPr>
            <a:r>
              <a:rPr lang="es-MX" dirty="0">
                <a:latin typeface="Arial" pitchFamily="34" charset="0"/>
                <a:cs typeface="Arial" pitchFamily="34" charset="0"/>
              </a:rPr>
              <a:t>Utilización de rótulos externos e internos</a:t>
            </a:r>
            <a:endParaRPr lang="es-ES" dirty="0">
              <a:latin typeface="Arial" pitchFamily="34" charset="0"/>
              <a:cs typeface="Arial" pitchFamily="34" charset="0"/>
            </a:endParaRPr>
          </a:p>
          <a:p>
            <a:pPr lvl="2" algn="just">
              <a:spcAft>
                <a:spcPts val="600"/>
              </a:spcAft>
            </a:pPr>
            <a:r>
              <a:rPr lang="es-MX" dirty="0">
                <a:latin typeface="Arial" pitchFamily="34" charset="0"/>
                <a:cs typeface="Arial" pitchFamily="34" charset="0"/>
              </a:rPr>
              <a:t>Comprobación de los vencimientos de los back-ups</a:t>
            </a:r>
            <a:endParaRPr lang="es-ES" dirty="0">
              <a:latin typeface="Arial" pitchFamily="34" charset="0"/>
              <a:cs typeface="Arial" pitchFamily="34" charset="0"/>
            </a:endParaRPr>
          </a:p>
          <a:p>
            <a:pPr lvl="2" algn="just">
              <a:spcAft>
                <a:spcPts val="600"/>
              </a:spcAft>
            </a:pPr>
            <a:r>
              <a:rPr lang="es-MX" dirty="0">
                <a:latin typeface="Arial" pitchFamily="34" charset="0"/>
                <a:cs typeface="Arial" pitchFamily="34" charset="0"/>
              </a:rPr>
              <a:t>Verificación de ensayos periódicos de recuperación</a:t>
            </a:r>
            <a:endParaRPr lang="es-ES" dirty="0">
              <a:latin typeface="Arial" pitchFamily="34" charset="0"/>
              <a:cs typeface="Arial" pitchFamily="34" charset="0"/>
            </a:endParaRPr>
          </a:p>
          <a:p>
            <a:pPr lvl="2" algn="just">
              <a:spcAft>
                <a:spcPts val="600"/>
              </a:spcAft>
            </a:pPr>
            <a:r>
              <a:rPr lang="es-MX" dirty="0">
                <a:latin typeface="Arial" pitchFamily="34" charset="0"/>
                <a:cs typeface="Arial" pitchFamily="34" charset="0"/>
              </a:rPr>
              <a:t>Existencia de Manuales de Operaciones, incluyendo recuperaciones de procesos abortados y su actualización.</a:t>
            </a:r>
          </a:p>
          <a:p>
            <a:pPr lvl="2" algn="just">
              <a:spcAft>
                <a:spcPts val="600"/>
              </a:spcAft>
            </a:pPr>
            <a:r>
              <a:rPr lang="es-MX" dirty="0">
                <a:latin typeface="Arial" pitchFamily="34" charset="0"/>
                <a:cs typeface="Arial" pitchFamily="34" charset="0"/>
              </a:rPr>
              <a:t>Existencia de convenios de mantenimiento</a:t>
            </a:r>
            <a:endParaRPr lang="es-ES" dirty="0">
              <a:latin typeface="Arial" pitchFamily="34" charset="0"/>
              <a:cs typeface="Arial" pitchFamily="34" charset="0"/>
            </a:endParaRPr>
          </a:p>
          <a:p>
            <a:pPr lvl="2" algn="just">
              <a:spcAft>
                <a:spcPts val="600"/>
              </a:spcAft>
            </a:pPr>
            <a:endParaRPr lang="es-ES"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571480"/>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500034" y="1000108"/>
            <a:ext cx="8143932" cy="5429288"/>
          </a:xfrm>
        </p:spPr>
        <p:txBody>
          <a:bodyPr>
            <a:noAutofit/>
          </a:bodyPr>
          <a:lstStyle/>
          <a:p>
            <a:r>
              <a:rPr lang="es-MX" sz="1800" b="1" u="sng" dirty="0">
                <a:latin typeface="Arial" pitchFamily="34" charset="0"/>
                <a:cs typeface="Arial" pitchFamily="34" charset="0"/>
              </a:rPr>
              <a:t>3.- METODOLOGÍAS A TRAVÉS DEL COMPUTADOR</a:t>
            </a:r>
          </a:p>
          <a:p>
            <a:pPr algn="just">
              <a:spcAft>
                <a:spcPts val="600"/>
              </a:spcAft>
              <a:buFont typeface="Wingdings" pitchFamily="2" charset="2"/>
              <a:buChar char="q"/>
            </a:pPr>
            <a:r>
              <a:rPr lang="es-MX" sz="1800" b="1" u="sng" dirty="0">
                <a:latin typeface="Arial" pitchFamily="34" charset="0"/>
                <a:cs typeface="Arial" pitchFamily="34" charset="0"/>
              </a:rPr>
              <a:t>MAPPING:</a:t>
            </a:r>
            <a:endParaRPr lang="es-ES" sz="1800" dirty="0">
              <a:latin typeface="Arial" pitchFamily="34" charset="0"/>
              <a:cs typeface="Arial" pitchFamily="34" charset="0"/>
            </a:endParaRPr>
          </a:p>
          <a:p>
            <a:pPr lvl="0" algn="just">
              <a:spcAft>
                <a:spcPts val="600"/>
              </a:spcAft>
              <a:buNone/>
            </a:pPr>
            <a:r>
              <a:rPr lang="es-ES_tradnl" sz="1800" u="sng" dirty="0">
                <a:latin typeface="Arial" pitchFamily="34" charset="0"/>
                <a:cs typeface="Arial" pitchFamily="34" charset="0"/>
              </a:rPr>
              <a:t>Ventajas:</a:t>
            </a:r>
            <a:endParaRPr lang="es-ES" sz="1800" dirty="0">
              <a:latin typeface="Arial" pitchFamily="34" charset="0"/>
              <a:cs typeface="Arial" pitchFamily="34" charset="0"/>
            </a:endParaRPr>
          </a:p>
          <a:p>
            <a:pPr lvl="0" algn="just"/>
            <a:r>
              <a:rPr lang="es-ES_tradnl" sz="1800" dirty="0">
                <a:latin typeface="Arial" pitchFamily="34" charset="0"/>
                <a:cs typeface="Arial" pitchFamily="34" charset="0"/>
              </a:rPr>
              <a:t>No es muy costoso.</a:t>
            </a:r>
            <a:endParaRPr lang="es-ES" sz="1800" dirty="0">
              <a:latin typeface="Arial" pitchFamily="34" charset="0"/>
              <a:cs typeface="Arial" pitchFamily="34" charset="0"/>
            </a:endParaRPr>
          </a:p>
          <a:p>
            <a:pPr lvl="0" algn="just"/>
            <a:r>
              <a:rPr lang="es-ES_tradnl" sz="1800" dirty="0">
                <a:latin typeface="Arial" pitchFamily="34" charset="0"/>
                <a:cs typeface="Arial" pitchFamily="34" charset="0"/>
              </a:rPr>
              <a:t>Incrementa la eficiencia de la operación por la detección de código no usado por arreglos o mal diseño.</a:t>
            </a:r>
            <a:endParaRPr lang="es-ES" sz="1800" dirty="0">
              <a:latin typeface="Arial" pitchFamily="34" charset="0"/>
              <a:cs typeface="Arial" pitchFamily="34" charset="0"/>
            </a:endParaRPr>
          </a:p>
          <a:p>
            <a:pPr lvl="0" algn="just"/>
            <a:r>
              <a:rPr lang="es-ES_tradnl" sz="1800" dirty="0">
                <a:latin typeface="Arial" pitchFamily="34" charset="0"/>
                <a:cs typeface="Arial" pitchFamily="34" charset="0"/>
              </a:rPr>
              <a:t>La ejecución es simple, se hace agregando la opción de </a:t>
            </a:r>
            <a:r>
              <a:rPr lang="es-ES_tradnl" sz="1800" dirty="0" err="1">
                <a:latin typeface="Arial" pitchFamily="34" charset="0"/>
                <a:cs typeface="Arial" pitchFamily="34" charset="0"/>
              </a:rPr>
              <a:t>Debug</a:t>
            </a:r>
            <a:r>
              <a:rPr lang="es-ES_tradnl" sz="1800" dirty="0">
                <a:latin typeface="Arial" pitchFamily="34" charset="0"/>
                <a:cs typeface="Arial" pitchFamily="34" charset="0"/>
              </a:rPr>
              <a:t> en la corrida.</a:t>
            </a:r>
            <a:endParaRPr lang="es-ES" sz="1800" dirty="0">
              <a:latin typeface="Arial" pitchFamily="34" charset="0"/>
              <a:cs typeface="Arial" pitchFamily="34" charset="0"/>
            </a:endParaRPr>
          </a:p>
          <a:p>
            <a:pPr lvl="0" algn="just"/>
            <a:r>
              <a:rPr lang="es-ES_tradnl" sz="1800" dirty="0">
                <a:latin typeface="Arial" pitchFamily="34" charset="0"/>
                <a:cs typeface="Arial" pitchFamily="34" charset="0"/>
              </a:rPr>
              <a:t>Permite el análisis parcial de subrutinas.</a:t>
            </a:r>
            <a:endParaRPr lang="es-ES" sz="1800" dirty="0">
              <a:latin typeface="Arial" pitchFamily="34" charset="0"/>
              <a:cs typeface="Arial" pitchFamily="34" charset="0"/>
            </a:endParaRPr>
          </a:p>
          <a:p>
            <a:pPr lvl="0" algn="just"/>
            <a:r>
              <a:rPr lang="es-ES_tradnl" sz="1800" dirty="0">
                <a:latin typeface="Arial" pitchFamily="34" charset="0"/>
                <a:cs typeface="Arial" pitchFamily="34" charset="0"/>
              </a:rPr>
              <a:t>Detecta las variables que cambian y se </a:t>
            </a:r>
            <a:r>
              <a:rPr lang="es-ES_tradnl" sz="1800" dirty="0" err="1">
                <a:latin typeface="Arial" pitchFamily="34" charset="0"/>
                <a:cs typeface="Arial" pitchFamily="34" charset="0"/>
              </a:rPr>
              <a:t>autoarreglan</a:t>
            </a:r>
            <a:r>
              <a:rPr lang="es-ES_tradnl" sz="1800" dirty="0">
                <a:latin typeface="Arial" pitchFamily="34" charset="0"/>
                <a:cs typeface="Arial" pitchFamily="34" charset="0"/>
              </a:rPr>
              <a:t> durante la ejecución.</a:t>
            </a:r>
            <a:endParaRPr lang="es-ES" sz="1800" dirty="0">
              <a:latin typeface="Arial" pitchFamily="34" charset="0"/>
              <a:cs typeface="Arial" pitchFamily="34" charset="0"/>
            </a:endParaRPr>
          </a:p>
          <a:p>
            <a:pPr lvl="0" algn="just">
              <a:spcAft>
                <a:spcPts val="600"/>
              </a:spcAft>
            </a:pPr>
            <a:r>
              <a:rPr lang="es-ES_tradnl" sz="1800" u="sng" dirty="0">
                <a:latin typeface="Arial" pitchFamily="34" charset="0"/>
                <a:cs typeface="Arial" pitchFamily="34" charset="0"/>
              </a:rPr>
              <a:t>Limitaciones:</a:t>
            </a:r>
            <a:r>
              <a:rPr lang="es-ES_tradnl" sz="1800" dirty="0">
                <a:latin typeface="Arial" pitchFamily="34" charset="0"/>
                <a:cs typeface="Arial" pitchFamily="34" charset="0"/>
              </a:rPr>
              <a:t> </a:t>
            </a:r>
            <a:endParaRPr lang="es-ES" sz="1800" dirty="0">
              <a:latin typeface="Arial" pitchFamily="34" charset="0"/>
              <a:cs typeface="Arial" pitchFamily="34" charset="0"/>
            </a:endParaRPr>
          </a:p>
          <a:p>
            <a:pPr lvl="0" algn="just"/>
            <a:r>
              <a:rPr lang="es-ES_tradnl" sz="1800" dirty="0">
                <a:latin typeface="Arial" pitchFamily="34" charset="0"/>
                <a:cs typeface="Arial" pitchFamily="34" charset="0"/>
              </a:rPr>
              <a:t>Para Sistemas muy complejos resulta impracticable dada la complejidad creciente que produce la concatenación de programas.</a:t>
            </a:r>
            <a:endParaRPr lang="es-ES" sz="1800" dirty="0">
              <a:latin typeface="Arial" pitchFamily="34" charset="0"/>
              <a:cs typeface="Arial" pitchFamily="34" charset="0"/>
            </a:endParaRPr>
          </a:p>
          <a:p>
            <a:pPr lvl="0" algn="just"/>
            <a:r>
              <a:rPr lang="es-ES_tradnl" sz="1800" dirty="0">
                <a:latin typeface="Arial" pitchFamily="34" charset="0"/>
                <a:cs typeface="Arial" pitchFamily="34" charset="0"/>
              </a:rPr>
              <a:t>No comprueba la secuencia correcta de ejecución del programa.</a:t>
            </a:r>
            <a:endParaRPr lang="es-ES" sz="1800" dirty="0">
              <a:latin typeface="Arial" pitchFamily="34" charset="0"/>
              <a:cs typeface="Arial" pitchFamily="34" charset="0"/>
            </a:endParaRPr>
          </a:p>
          <a:p>
            <a:pPr lvl="0" algn="just"/>
            <a:r>
              <a:rPr lang="es-ES_tradnl" sz="1800" dirty="0">
                <a:latin typeface="Arial" pitchFamily="34" charset="0"/>
                <a:cs typeface="Arial" pitchFamily="34" charset="0"/>
              </a:rPr>
              <a:t>No analiza la intención del programa dentro del contexto del Sistema.</a:t>
            </a:r>
            <a:endParaRPr lang="es-ES" sz="1800" dirty="0">
              <a:latin typeface="Arial" pitchFamily="34" charset="0"/>
              <a:cs typeface="Arial" pitchFamily="34" charset="0"/>
            </a:endParaRPr>
          </a:p>
          <a:p>
            <a:pPr lvl="1" algn="just">
              <a:spcBef>
                <a:spcPts val="600"/>
              </a:spcBef>
              <a:spcAft>
                <a:spcPts val="600"/>
              </a:spcAft>
              <a:buNone/>
            </a:pPr>
            <a:endParaRPr lang="es-ES" sz="18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85720"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500034" y="1000108"/>
            <a:ext cx="8143932" cy="5429288"/>
          </a:xfrm>
        </p:spPr>
        <p:txBody>
          <a:bodyPr>
            <a:noAutofit/>
          </a:bodyPr>
          <a:lstStyle/>
          <a:p>
            <a:pPr>
              <a:buNone/>
            </a:pPr>
            <a:r>
              <a:rPr lang="es-MX" sz="1800" b="1" u="sng" dirty="0">
                <a:latin typeface="Arial" pitchFamily="34" charset="0"/>
                <a:cs typeface="Arial" pitchFamily="34" charset="0"/>
              </a:rPr>
              <a:t>3.- METODOLOGÍAS A TRAVÉS DEL COMPUTADOR</a:t>
            </a:r>
          </a:p>
          <a:p>
            <a:pPr algn="just">
              <a:spcAft>
                <a:spcPts val="600"/>
              </a:spcAft>
              <a:buFont typeface="Wingdings" pitchFamily="2" charset="2"/>
              <a:buChar char="q"/>
            </a:pPr>
            <a:r>
              <a:rPr lang="es-ES_tradnl" sz="1800" b="1" u="sng" dirty="0">
                <a:latin typeface="Arial" pitchFamily="34" charset="0"/>
                <a:cs typeface="Arial" pitchFamily="34" charset="0"/>
              </a:rPr>
              <a:t>TAGGING:</a:t>
            </a:r>
            <a:r>
              <a:rPr lang="es-ES_tradnl" sz="1800" dirty="0">
                <a:latin typeface="Arial" pitchFamily="34" charset="0"/>
                <a:cs typeface="Arial" pitchFamily="34" charset="0"/>
              </a:rPr>
              <a:t> </a:t>
            </a:r>
            <a:endParaRPr lang="es-ES" sz="1800" dirty="0">
              <a:latin typeface="Arial" pitchFamily="34" charset="0"/>
              <a:cs typeface="Arial" pitchFamily="34" charset="0"/>
            </a:endParaRPr>
          </a:p>
          <a:p>
            <a:pPr marL="273050" indent="0" algn="just">
              <a:spcAft>
                <a:spcPts val="600"/>
              </a:spcAft>
              <a:buNone/>
            </a:pPr>
            <a:r>
              <a:rPr lang="es-ES_tradnl" sz="1800" dirty="0">
                <a:latin typeface="Arial" pitchFamily="34" charset="0"/>
                <a:cs typeface="Arial" pitchFamily="34" charset="0"/>
              </a:rPr>
              <a:t>Consiste en agregar un identificador a una transacción. </a:t>
            </a:r>
          </a:p>
          <a:p>
            <a:pPr marL="273050" indent="0" algn="just">
              <a:spcAft>
                <a:spcPts val="600"/>
              </a:spcAft>
              <a:buNone/>
            </a:pPr>
            <a:r>
              <a:rPr lang="es-ES_tradnl" sz="1800" dirty="0">
                <a:latin typeface="Arial" pitchFamily="34" charset="0"/>
                <a:cs typeface="Arial" pitchFamily="34" charset="0"/>
              </a:rPr>
              <a:t>El identificador o </a:t>
            </a:r>
            <a:r>
              <a:rPr lang="es-ES_tradnl" sz="1800" dirty="0" err="1">
                <a:latin typeface="Arial" pitchFamily="34" charset="0"/>
                <a:cs typeface="Arial" pitchFamily="34" charset="0"/>
              </a:rPr>
              <a:t>tag</a:t>
            </a:r>
            <a:r>
              <a:rPr lang="es-ES_tradnl" sz="1800" dirty="0">
                <a:latin typeface="Arial" pitchFamily="34" charset="0"/>
                <a:cs typeface="Arial" pitchFamily="34" charset="0"/>
              </a:rPr>
              <a:t> sirve par identificar esa transacción en puntos prefijados y durante toda el procesamiento de la aplicación, proporcionando una pista de auditoría especial respecto a la circulación de la transacción </a:t>
            </a:r>
            <a:r>
              <a:rPr lang="es-ES_tradnl" sz="1800" dirty="0" err="1">
                <a:latin typeface="Arial" pitchFamily="34" charset="0"/>
                <a:cs typeface="Arial" pitchFamily="34" charset="0"/>
              </a:rPr>
              <a:t>tagged</a:t>
            </a:r>
            <a:r>
              <a:rPr lang="es-ES_tradnl" sz="1800" dirty="0">
                <a:latin typeface="Arial" pitchFamily="34" charset="0"/>
                <a:cs typeface="Arial" pitchFamily="34" charset="0"/>
              </a:rPr>
              <a:t>.</a:t>
            </a:r>
          </a:p>
          <a:p>
            <a:pPr marL="273050" indent="0" algn="just">
              <a:spcAft>
                <a:spcPts val="600"/>
              </a:spcAft>
              <a:buNone/>
            </a:pPr>
            <a:r>
              <a:rPr lang="es-ES_tradnl" sz="1800" dirty="0">
                <a:latin typeface="Arial" pitchFamily="34" charset="0"/>
                <a:cs typeface="Arial" pitchFamily="34" charset="0"/>
              </a:rPr>
              <a:t>El </a:t>
            </a:r>
            <a:r>
              <a:rPr lang="es-ES_tradnl" sz="1800" dirty="0" err="1">
                <a:latin typeface="Arial" pitchFamily="34" charset="0"/>
                <a:cs typeface="Arial" pitchFamily="34" charset="0"/>
              </a:rPr>
              <a:t>tagging</a:t>
            </a:r>
            <a:r>
              <a:rPr lang="es-ES_tradnl" sz="1800" dirty="0">
                <a:latin typeface="Arial" pitchFamily="34" charset="0"/>
                <a:cs typeface="Arial" pitchFamily="34" charset="0"/>
              </a:rPr>
              <a:t> se puede hacer con una marca física en un registro o una rutina o procedimiento por el cual el programa seleccione determinados registros y los grabe aparte o los separe de otra forma . </a:t>
            </a:r>
            <a:endParaRPr lang="es-ES" sz="1800" dirty="0">
              <a:latin typeface="Arial" pitchFamily="34" charset="0"/>
              <a:cs typeface="Arial" pitchFamily="34" charset="0"/>
            </a:endParaRPr>
          </a:p>
          <a:p>
            <a:pPr marL="273050" indent="0" algn="just">
              <a:spcAft>
                <a:spcPts val="600"/>
              </a:spcAft>
              <a:buNone/>
            </a:pPr>
            <a:r>
              <a:rPr lang="es-ES" sz="1800" dirty="0">
                <a:latin typeface="Arial" pitchFamily="34" charset="0"/>
                <a:cs typeface="Arial" pitchFamily="34" charset="0"/>
              </a:rPr>
              <a:t>Esta técnica permite verificar procedimientos completos, donde actúen varios programas interactivos o </a:t>
            </a:r>
            <a:r>
              <a:rPr lang="es-ES" sz="1800" dirty="0" err="1">
                <a:latin typeface="Arial" pitchFamily="34" charset="0"/>
                <a:cs typeface="Arial" pitchFamily="34" charset="0"/>
              </a:rPr>
              <a:t>batch</a:t>
            </a:r>
            <a:r>
              <a:rPr lang="es-ES" sz="1800" dirty="0">
                <a:latin typeface="Arial" pitchFamily="34" charset="0"/>
                <a:cs typeface="Arial" pitchFamily="34" charset="0"/>
              </a:rPr>
              <a:t>, pudiendo ser combinados con procesos manuales ya que se analiza el resultado final del ciclo de procesamiento desde el momento del marcado. </a:t>
            </a:r>
            <a:endParaRPr lang="es-ES_tradnl" sz="18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85720"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500034" y="1214422"/>
            <a:ext cx="8143932" cy="4714908"/>
          </a:xfrm>
        </p:spPr>
        <p:txBody>
          <a:bodyPr>
            <a:noAutofit/>
          </a:bodyPr>
          <a:lstStyle/>
          <a:p>
            <a:pPr algn="just">
              <a:spcAft>
                <a:spcPts val="600"/>
              </a:spcAft>
              <a:buNone/>
            </a:pPr>
            <a:r>
              <a:rPr lang="es-MX" sz="1800" b="1" u="sng" dirty="0">
                <a:latin typeface="Arial" pitchFamily="34" charset="0"/>
                <a:cs typeface="Arial" pitchFamily="34" charset="0"/>
              </a:rPr>
              <a:t>4.- </a:t>
            </a:r>
            <a:r>
              <a:rPr lang="es-ES" sz="1800" b="1" u="sng" dirty="0">
                <a:latin typeface="Arial" pitchFamily="34" charset="0"/>
                <a:cs typeface="Arial" pitchFamily="34" charset="0"/>
              </a:rPr>
              <a:t>COBIT: </a:t>
            </a:r>
            <a:endParaRPr lang="es-ES" sz="1800" dirty="0">
              <a:latin typeface="Arial" pitchFamily="34" charset="0"/>
              <a:cs typeface="Arial" pitchFamily="34" charset="0"/>
            </a:endParaRPr>
          </a:p>
          <a:p>
            <a:pPr algn="just">
              <a:spcAft>
                <a:spcPts val="600"/>
              </a:spcAft>
              <a:buNone/>
            </a:pPr>
            <a:r>
              <a:rPr lang="es-ES" sz="1800" dirty="0">
                <a:latin typeface="Arial" pitchFamily="34" charset="0"/>
                <a:cs typeface="Arial" pitchFamily="34" charset="0"/>
              </a:rPr>
              <a:t>Es la primer norma de nivel internacional aceptada para la AI. Su uso se extiende a prácticamente todo el mundo, tratando fundamentalmente de dar pautas para que los resultados de las Auditorías sean mensurables con exactitud y comparables.</a:t>
            </a:r>
          </a:p>
          <a:p>
            <a:pPr algn="just">
              <a:spcAft>
                <a:spcPts val="600"/>
              </a:spcAft>
              <a:buNone/>
            </a:pPr>
            <a:endParaRPr lang="es-ES" sz="1800" dirty="0">
              <a:latin typeface="Arial" pitchFamily="34" charset="0"/>
              <a:cs typeface="Arial" pitchFamily="34" charset="0"/>
            </a:endParaRPr>
          </a:p>
          <a:p>
            <a:pPr algn="just">
              <a:spcAft>
                <a:spcPts val="600"/>
              </a:spcAft>
              <a:buNone/>
            </a:pPr>
            <a:r>
              <a:rPr lang="es-ES" sz="1800" b="1" u="sng" dirty="0">
                <a:latin typeface="Arial" pitchFamily="34" charset="0"/>
                <a:cs typeface="Arial" pitchFamily="34" charset="0"/>
              </a:rPr>
              <a:t>DETERMINACIÓN DE LOS OBJETIVOS DE CONTROL</a:t>
            </a:r>
            <a:endParaRPr lang="es-ES" sz="1800" dirty="0">
              <a:latin typeface="Arial" pitchFamily="34" charset="0"/>
              <a:cs typeface="Arial" pitchFamily="34" charset="0"/>
            </a:endParaRPr>
          </a:p>
          <a:p>
            <a:pPr algn="just">
              <a:spcAft>
                <a:spcPts val="600"/>
              </a:spcAft>
              <a:buNone/>
            </a:pPr>
            <a:r>
              <a:rPr lang="es-ES" sz="1800" dirty="0">
                <a:latin typeface="Arial" pitchFamily="34" charset="0"/>
                <a:cs typeface="Arial" pitchFamily="34" charset="0"/>
              </a:rPr>
              <a:t>En esta etapa se definen los objetivos de control que nos proporciona el marco metodológico formal COBIT (Objetivos de Control Para la Información y Tecnologías Afines), que está ampliamente aceptado por la comunidad internacional de auditores de sistemas de información como una norma estándar.</a:t>
            </a:r>
          </a:p>
          <a:p>
            <a:pPr algn="just">
              <a:spcAft>
                <a:spcPts val="600"/>
              </a:spcAft>
              <a:buNone/>
            </a:pPr>
            <a:r>
              <a:rPr lang="es-ES" sz="1800" dirty="0">
                <a:latin typeface="Arial" pitchFamily="34" charset="0"/>
                <a:cs typeface="Arial" pitchFamily="34" charset="0"/>
              </a:rPr>
              <a:t>La metodología COBIT será la herramienta de análisis durante la ejecución de una auditoría.</a:t>
            </a:r>
          </a:p>
          <a:p>
            <a:pPr>
              <a:buNone/>
            </a:pPr>
            <a:endParaRPr lang="es-ES_tradnl" sz="18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85720"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500034" y="1071546"/>
            <a:ext cx="8143932" cy="3714776"/>
          </a:xfrm>
        </p:spPr>
        <p:txBody>
          <a:bodyPr>
            <a:noAutofit/>
          </a:bodyPr>
          <a:lstStyle/>
          <a:p>
            <a:pPr algn="just">
              <a:spcAft>
                <a:spcPts val="600"/>
              </a:spcAft>
              <a:buNone/>
            </a:pPr>
            <a:r>
              <a:rPr lang="es-MX" sz="1800" b="1" u="sng" dirty="0">
                <a:latin typeface="Arial" pitchFamily="34" charset="0"/>
                <a:cs typeface="Arial" pitchFamily="34" charset="0"/>
              </a:rPr>
              <a:t>4.- </a:t>
            </a:r>
            <a:r>
              <a:rPr lang="es-ES" sz="1800" b="1" u="sng" dirty="0">
                <a:latin typeface="Arial" pitchFamily="34" charset="0"/>
                <a:cs typeface="Arial" pitchFamily="34" charset="0"/>
              </a:rPr>
              <a:t>COBIT - MARCO METODOLÓGICO</a:t>
            </a:r>
            <a:endParaRPr lang="es-ES" sz="1800" dirty="0">
              <a:latin typeface="Arial" pitchFamily="34" charset="0"/>
              <a:cs typeface="Arial" pitchFamily="34" charset="0"/>
            </a:endParaRPr>
          </a:p>
          <a:p>
            <a:pPr algn="just"/>
            <a:r>
              <a:rPr lang="es-ES" sz="1800" b="1" dirty="0">
                <a:latin typeface="Arial" pitchFamily="34" charset="0"/>
                <a:cs typeface="Arial" pitchFamily="34" charset="0"/>
              </a:rPr>
              <a:t> Control</a:t>
            </a:r>
            <a:r>
              <a:rPr lang="es-ES" sz="1800" dirty="0">
                <a:latin typeface="Arial" pitchFamily="34" charset="0"/>
                <a:cs typeface="Arial" pitchFamily="34" charset="0"/>
              </a:rPr>
              <a:t>: se define como las políticas, procedimientos, prácticas y estructuras organizacionales diseñadas para garantizar razonablemente que los objetivos del negocio serán alcanzados y que eventos no deseables serán prevenidos o detectados y corregidos.</a:t>
            </a:r>
          </a:p>
          <a:p>
            <a:pPr algn="just"/>
            <a:endParaRPr lang="es-ES" sz="1800" dirty="0">
              <a:latin typeface="Arial" pitchFamily="34" charset="0"/>
              <a:cs typeface="Arial" pitchFamily="34" charset="0"/>
            </a:endParaRPr>
          </a:p>
          <a:p>
            <a:pPr algn="just"/>
            <a:r>
              <a:rPr lang="es-ES" sz="1800" dirty="0">
                <a:latin typeface="Arial" pitchFamily="34" charset="0"/>
                <a:cs typeface="Arial" pitchFamily="34" charset="0"/>
              </a:rPr>
              <a:t> </a:t>
            </a:r>
            <a:r>
              <a:rPr lang="es-ES" sz="1800" b="1" dirty="0">
                <a:latin typeface="Arial" pitchFamily="34" charset="0"/>
                <a:cs typeface="Arial" pitchFamily="34" charset="0"/>
              </a:rPr>
              <a:t>Objetivo de Control: </a:t>
            </a:r>
            <a:r>
              <a:rPr lang="es-ES" sz="1800" dirty="0">
                <a:latin typeface="Arial" pitchFamily="34" charset="0"/>
                <a:cs typeface="Arial" pitchFamily="34" charset="0"/>
              </a:rPr>
              <a:t>Un objetivo de Control en Tecnología de Información (TI) es una definición del resultado o propósito, que se desea alcanzar implementando procedimientos de control específicos dentro de cualquier actividad relacionada con las  tecnologías de Información (TI).</a:t>
            </a: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85720"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pic>
        <p:nvPicPr>
          <p:cNvPr id="5122" name="Picture 2" descr="http://www.meycor-soft.com/sites/default/files/field/image/cobit_logo.27280646_std.jpg"/>
          <p:cNvPicPr>
            <a:picLocks noChangeAspect="1" noChangeArrowheads="1"/>
          </p:cNvPicPr>
          <p:nvPr/>
        </p:nvPicPr>
        <p:blipFill>
          <a:blip r:embed="rId3"/>
          <a:srcRect/>
          <a:stretch>
            <a:fillRect/>
          </a:stretch>
        </p:blipFill>
        <p:spPr bwMode="auto">
          <a:xfrm>
            <a:off x="3428992" y="4286256"/>
            <a:ext cx="2857520" cy="2300222"/>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500034" y="1000108"/>
            <a:ext cx="8143932" cy="5429288"/>
          </a:xfrm>
        </p:spPr>
        <p:txBody>
          <a:bodyPr>
            <a:noAutofit/>
          </a:bodyPr>
          <a:lstStyle/>
          <a:p>
            <a:pPr algn="just">
              <a:spcAft>
                <a:spcPts val="600"/>
              </a:spcAft>
              <a:buNone/>
            </a:pPr>
            <a:r>
              <a:rPr lang="es-MX" sz="1800" b="1" u="sng" dirty="0">
                <a:latin typeface="Arial" pitchFamily="34" charset="0"/>
                <a:cs typeface="Arial" pitchFamily="34" charset="0"/>
              </a:rPr>
              <a:t>4.- </a:t>
            </a:r>
            <a:r>
              <a:rPr lang="es-ES" sz="1800" b="1" u="sng" dirty="0">
                <a:latin typeface="Arial" pitchFamily="34" charset="0"/>
                <a:cs typeface="Arial" pitchFamily="34" charset="0"/>
              </a:rPr>
              <a:t>COBIT - </a:t>
            </a:r>
            <a:r>
              <a:rPr lang="es-ES" sz="1800" b="1" dirty="0">
                <a:latin typeface="Arial" pitchFamily="34" charset="0"/>
                <a:cs typeface="Arial" pitchFamily="34" charset="0"/>
              </a:rPr>
              <a:t>Características Generales:</a:t>
            </a:r>
            <a:endParaRPr lang="es-ES" sz="1800" dirty="0">
              <a:latin typeface="Arial" pitchFamily="34" charset="0"/>
              <a:cs typeface="Arial" pitchFamily="34" charset="0"/>
            </a:endParaRPr>
          </a:p>
          <a:p>
            <a:pPr algn="just">
              <a:buNone/>
            </a:pPr>
            <a:r>
              <a:rPr lang="es-ES" sz="1800" dirty="0">
                <a:latin typeface="Arial" pitchFamily="34" charset="0"/>
                <a:cs typeface="Arial" pitchFamily="34" charset="0"/>
              </a:rPr>
              <a:t>Es importante mencionar la Misión de COBIT: “Investigar, Desarrollar, Publicar y Promover un conjunto de Objetivos de Control en tecnología de información con autoridad, actualizados, de carácter internacional y aceptados generalmente para el uso cotidiano de gerentes de empresas y auditores”.</a:t>
            </a:r>
          </a:p>
          <a:p>
            <a:pPr algn="just">
              <a:buNone/>
            </a:pPr>
            <a:r>
              <a:rPr lang="es-ES" sz="1800" dirty="0">
                <a:latin typeface="Arial" pitchFamily="34" charset="0"/>
                <a:cs typeface="Arial" pitchFamily="34" charset="0"/>
              </a:rPr>
              <a:t>COBIT se ha desarrollado como norma "aplicable y generalmente aceptada" de buenos usos y costumbres de control de las Tecnologías de la información.</a:t>
            </a:r>
          </a:p>
          <a:p>
            <a:pPr algn="just">
              <a:buNone/>
            </a:pPr>
            <a:r>
              <a:rPr lang="es-ES" sz="1800" dirty="0">
                <a:latin typeface="Arial" pitchFamily="34" charset="0"/>
                <a:cs typeface="Arial" pitchFamily="34" charset="0"/>
              </a:rPr>
              <a:t>La norma es relativamente pequeña y pretende, donde sea posible, ser pragmática y responder a las necesidades empresariales, a la vez de ser independiente de las plataformas técnicas adoptadas en las organizaciones.</a:t>
            </a:r>
          </a:p>
          <a:p>
            <a:pPr algn="just">
              <a:buNone/>
            </a:pPr>
            <a:r>
              <a:rPr lang="es-ES" sz="1800" dirty="0">
                <a:latin typeface="Arial" pitchFamily="34" charset="0"/>
                <a:cs typeface="Arial" pitchFamily="34" charset="0"/>
              </a:rPr>
              <a:t>El producto COBIT utiliza Objetivos de Control mejorados con estándares específicos de tipo técnico, profesional, normativo e industrial existentes y emergentes; estos objetivos de control se han desarrollado para su aplicación en el amplio espectro de sistemas de información en las empresas.</a:t>
            </a: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85720"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692696"/>
            <a:ext cx="6204943" cy="583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96278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descr="Cómo lograr Aseguramiento de TI Utilizando COBIT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581" y="764704"/>
            <a:ext cx="7680852" cy="576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652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Introducción a COBIT 2019 - Un enfoque de mejora contínua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96752"/>
            <a:ext cx="7944817" cy="446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49222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BIBLIOGRAFIA</a:t>
            </a:r>
          </a:p>
        </p:txBody>
      </p:sp>
      <p:sp>
        <p:nvSpPr>
          <p:cNvPr id="3" name="Marcador de contenido 2"/>
          <p:cNvSpPr>
            <a:spLocks noGrp="1"/>
          </p:cNvSpPr>
          <p:nvPr>
            <p:ph idx="1"/>
          </p:nvPr>
        </p:nvSpPr>
        <p:spPr>
          <a:xfrm>
            <a:off x="683568" y="1916832"/>
            <a:ext cx="7406630" cy="3960440"/>
          </a:xfrm>
        </p:spPr>
        <p:txBody>
          <a:bodyPr>
            <a:normAutofit/>
          </a:bodyPr>
          <a:lstStyle/>
          <a:p>
            <a:r>
              <a:rPr lang="es-ES" sz="2000" dirty="0">
                <a:latin typeface="Arial" panose="020B0604020202020204" pitchFamily="34" charset="0"/>
                <a:cs typeface="Arial" panose="020B0604020202020204" pitchFamily="34" charset="0"/>
              </a:rPr>
              <a:t>Auditorias en Sistemas (</a:t>
            </a:r>
            <a:r>
              <a:rPr lang="es-ES" sz="2000" dirty="0" err="1">
                <a:latin typeface="Arial" panose="020B0604020202020204" pitchFamily="34" charset="0"/>
                <a:cs typeface="Arial" panose="020B0604020202020204" pitchFamily="34" charset="0"/>
              </a:rPr>
              <a:t>pag</a:t>
            </a:r>
            <a:r>
              <a:rPr lang="es-ES" sz="2000" dirty="0">
                <a:latin typeface="Arial" panose="020B0604020202020204" pitchFamily="34" charset="0"/>
                <a:cs typeface="Arial" panose="020B0604020202020204" pitchFamily="34" charset="0"/>
              </a:rPr>
              <a:t> 138 ) Ing. Jorge Giménez</a:t>
            </a:r>
          </a:p>
          <a:p>
            <a:endParaRPr lang="es-ES" sz="2000" dirty="0">
              <a:latin typeface="Arial" panose="020B0604020202020204" pitchFamily="34" charset="0"/>
              <a:cs typeface="Arial" panose="020B0604020202020204" pitchFamily="34" charset="0"/>
            </a:endParaRPr>
          </a:p>
          <a:p>
            <a:r>
              <a:rPr lang="es-ES" sz="2000" dirty="0">
                <a:latin typeface="Arial" panose="020B0604020202020204" pitchFamily="34" charset="0"/>
                <a:cs typeface="Arial" panose="020B0604020202020204" pitchFamily="34" charset="0"/>
              </a:rPr>
              <a:t>Capitulo 12 (</a:t>
            </a:r>
            <a:r>
              <a:rPr lang="es-ES" sz="2000" dirty="0" err="1">
                <a:latin typeface="Arial" panose="020B0604020202020204" pitchFamily="34" charset="0"/>
                <a:cs typeface="Arial" panose="020B0604020202020204" pitchFamily="34" charset="0"/>
              </a:rPr>
              <a:t>pag</a:t>
            </a:r>
            <a:r>
              <a:rPr lang="es-ES" sz="2000" dirty="0">
                <a:latin typeface="Arial" panose="020B0604020202020204" pitchFamily="34" charset="0"/>
                <a:cs typeface="Arial" panose="020B0604020202020204" pitchFamily="34" charset="0"/>
              </a:rPr>
              <a:t> 557)  Auditorias en sistemas computacionales</a:t>
            </a:r>
          </a:p>
          <a:p>
            <a:endParaRPr lang="es-ES" sz="2000" dirty="0">
              <a:latin typeface="Arial" panose="020B0604020202020204" pitchFamily="34" charset="0"/>
              <a:cs typeface="Arial" panose="020B0604020202020204" pitchFamily="34" charset="0"/>
            </a:endParaRPr>
          </a:p>
          <a:p>
            <a:r>
              <a:rPr lang="es-ES" sz="2000" dirty="0">
                <a:latin typeface="Arial" panose="020B0604020202020204" pitchFamily="34" charset="0"/>
                <a:cs typeface="Arial" panose="020B0604020202020204" pitchFamily="34" charset="0"/>
              </a:rPr>
              <a:t>Apuntes y video de Aula Virtual</a:t>
            </a:r>
          </a:p>
          <a:p>
            <a:pPr marL="0" indent="0">
              <a:buNone/>
            </a:pP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8126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467742" y="885804"/>
            <a:ext cx="8429652" cy="5929330"/>
          </a:xfrm>
        </p:spPr>
        <p:txBody>
          <a:bodyPr>
            <a:noAutofit/>
          </a:bodyPr>
          <a:lstStyle/>
          <a:p>
            <a:pPr algn="just">
              <a:spcAft>
                <a:spcPts val="600"/>
              </a:spcAft>
              <a:buNone/>
            </a:pPr>
            <a:r>
              <a:rPr lang="es-MX" sz="1800" b="1" u="sng" dirty="0">
                <a:latin typeface="Arial" pitchFamily="34" charset="0"/>
                <a:cs typeface="Arial" pitchFamily="34" charset="0"/>
              </a:rPr>
              <a:t>1.-  ALREDEDOR DEL COMPUTADOR:</a:t>
            </a:r>
            <a:endParaRPr lang="es-ES" sz="1800" dirty="0">
              <a:latin typeface="Arial" pitchFamily="34" charset="0"/>
              <a:cs typeface="Arial" pitchFamily="34" charset="0"/>
            </a:endParaRPr>
          </a:p>
          <a:p>
            <a:pPr lvl="2" algn="just">
              <a:spcAft>
                <a:spcPts val="600"/>
              </a:spcAft>
            </a:pPr>
            <a:r>
              <a:rPr lang="es-MX" dirty="0">
                <a:latin typeface="Arial" pitchFamily="34" charset="0"/>
                <a:cs typeface="Arial" pitchFamily="34" charset="0"/>
              </a:rPr>
              <a:t>Verificación del conocimiento específico de los operadores de Sistemas</a:t>
            </a:r>
            <a:endParaRPr lang="es-ES" dirty="0">
              <a:latin typeface="Arial" pitchFamily="34" charset="0"/>
              <a:cs typeface="Arial" pitchFamily="34" charset="0"/>
            </a:endParaRPr>
          </a:p>
          <a:p>
            <a:pPr lvl="2" algn="just">
              <a:spcAft>
                <a:spcPts val="600"/>
              </a:spcAft>
            </a:pPr>
            <a:r>
              <a:rPr lang="es-MX" dirty="0">
                <a:latin typeface="Arial" pitchFamily="34" charset="0"/>
                <a:cs typeface="Arial" pitchFamily="34" charset="0"/>
              </a:rPr>
              <a:t>Organización del área Sistemas, con discriminación de funciones</a:t>
            </a:r>
            <a:endParaRPr lang="es-ES" dirty="0">
              <a:latin typeface="Arial" pitchFamily="34" charset="0"/>
              <a:cs typeface="Arial" pitchFamily="34" charset="0"/>
            </a:endParaRPr>
          </a:p>
          <a:p>
            <a:pPr lvl="2" algn="just">
              <a:spcAft>
                <a:spcPts val="600"/>
              </a:spcAft>
            </a:pPr>
            <a:r>
              <a:rPr lang="es-MX" dirty="0">
                <a:latin typeface="Arial" pitchFamily="34" charset="0"/>
                <a:cs typeface="Arial" pitchFamily="34" charset="0"/>
              </a:rPr>
              <a:t>Documentación actualizada y completa de programas, sistemas y procedimientos</a:t>
            </a:r>
            <a:endParaRPr lang="es-ES" dirty="0">
              <a:latin typeface="Arial" pitchFamily="34" charset="0"/>
              <a:cs typeface="Arial" pitchFamily="34" charset="0"/>
            </a:endParaRPr>
          </a:p>
          <a:p>
            <a:pPr lvl="2" algn="just">
              <a:spcAft>
                <a:spcPts val="600"/>
              </a:spcAft>
            </a:pPr>
            <a:r>
              <a:rPr lang="es-MX" dirty="0">
                <a:latin typeface="Arial" pitchFamily="34" charset="0"/>
                <a:cs typeface="Arial" pitchFamily="34" charset="0"/>
              </a:rPr>
              <a:t>Control de versiones de los programas</a:t>
            </a:r>
            <a:endParaRPr lang="es-ES" dirty="0">
              <a:latin typeface="Arial" pitchFamily="34" charset="0"/>
              <a:cs typeface="Arial" pitchFamily="34" charset="0"/>
            </a:endParaRPr>
          </a:p>
          <a:p>
            <a:pPr lvl="2" algn="just">
              <a:spcAft>
                <a:spcPts val="600"/>
              </a:spcAft>
            </a:pPr>
            <a:r>
              <a:rPr lang="es-MX" dirty="0">
                <a:latin typeface="Arial" pitchFamily="34" charset="0"/>
                <a:cs typeface="Arial" pitchFamily="34" charset="0"/>
              </a:rPr>
              <a:t>Procedimientos de puesta en producción</a:t>
            </a:r>
            <a:endParaRPr lang="es-ES" dirty="0">
              <a:latin typeface="Arial" pitchFamily="34" charset="0"/>
              <a:cs typeface="Arial" pitchFamily="34" charset="0"/>
            </a:endParaRPr>
          </a:p>
          <a:p>
            <a:pPr lvl="2" algn="just">
              <a:spcAft>
                <a:spcPts val="600"/>
              </a:spcAft>
            </a:pPr>
            <a:r>
              <a:rPr lang="es-MX" dirty="0">
                <a:latin typeface="Arial" pitchFamily="34" charset="0"/>
                <a:cs typeface="Arial" pitchFamily="34" charset="0"/>
              </a:rPr>
              <a:t>Certificación de propiedad de los sistemas</a:t>
            </a:r>
            <a:endParaRPr lang="es-ES" dirty="0">
              <a:latin typeface="Arial" pitchFamily="34" charset="0"/>
              <a:cs typeface="Arial" pitchFamily="34" charset="0"/>
            </a:endParaRPr>
          </a:p>
          <a:p>
            <a:pPr lvl="2" algn="just">
              <a:spcAft>
                <a:spcPts val="600"/>
              </a:spcAft>
            </a:pPr>
            <a:r>
              <a:rPr lang="es-MX" dirty="0">
                <a:latin typeface="Arial" pitchFamily="34" charset="0"/>
                <a:cs typeface="Arial" pitchFamily="34" charset="0"/>
              </a:rPr>
              <a:t>Existencia de la bitácora del centro de cómputos</a:t>
            </a:r>
            <a:endParaRPr lang="es-ES" dirty="0">
              <a:latin typeface="Arial" pitchFamily="34" charset="0"/>
              <a:cs typeface="Arial" pitchFamily="34" charset="0"/>
            </a:endParaRPr>
          </a:p>
          <a:p>
            <a:pPr lvl="2" algn="just">
              <a:spcAft>
                <a:spcPts val="600"/>
              </a:spcAft>
            </a:pPr>
            <a:r>
              <a:rPr lang="es-MX" dirty="0">
                <a:latin typeface="Arial" pitchFamily="34" charset="0"/>
                <a:cs typeface="Arial" pitchFamily="34" charset="0"/>
              </a:rPr>
              <a:t>Correcta identificación de los outputs</a:t>
            </a:r>
            <a:r>
              <a:rPr lang="es-MX" sz="1200" dirty="0">
                <a:latin typeface="Arial" pitchFamily="34" charset="0"/>
                <a:cs typeface="Arial" pitchFamily="34" charset="0"/>
              </a:rPr>
              <a:t>.</a:t>
            </a:r>
          </a:p>
          <a:p>
            <a:pPr lvl="2" algn="just">
              <a:spcAft>
                <a:spcPts val="600"/>
              </a:spcAft>
            </a:pPr>
            <a:r>
              <a:rPr lang="es-MX" dirty="0">
                <a:latin typeface="Arial" pitchFamily="34" charset="0"/>
                <a:cs typeface="Arial" pitchFamily="34" charset="0"/>
              </a:rPr>
              <a:t>Métodos para delimitación de acceso (por SO y por aplicativos)</a:t>
            </a:r>
            <a:endParaRPr lang="es-ES" dirty="0">
              <a:latin typeface="Arial" pitchFamily="34" charset="0"/>
              <a:cs typeface="Arial" pitchFamily="34" charset="0"/>
            </a:endParaRPr>
          </a:p>
          <a:p>
            <a:pPr lvl="2" algn="just">
              <a:spcAft>
                <a:spcPts val="600"/>
              </a:spcAft>
            </a:pPr>
            <a:r>
              <a:rPr lang="es-MX" dirty="0">
                <a:latin typeface="Arial" pitchFamily="34" charset="0"/>
                <a:cs typeface="Arial" pitchFamily="34" charset="0"/>
              </a:rPr>
              <a:t>Constancias de habilitación y uso de </a:t>
            </a:r>
            <a:r>
              <a:rPr lang="es-MX" dirty="0" err="1">
                <a:latin typeface="Arial" pitchFamily="34" charset="0"/>
                <a:cs typeface="Arial" pitchFamily="34" charset="0"/>
              </a:rPr>
              <a:t>passwords</a:t>
            </a:r>
            <a:endParaRPr lang="es-ES" dirty="0">
              <a:latin typeface="Arial" pitchFamily="34" charset="0"/>
              <a:cs typeface="Arial" pitchFamily="34" charset="0"/>
            </a:endParaRPr>
          </a:p>
          <a:p>
            <a:pPr lvl="2" algn="just">
              <a:spcAft>
                <a:spcPts val="600"/>
              </a:spcAft>
            </a:pPr>
            <a:r>
              <a:rPr lang="es-MX" dirty="0">
                <a:latin typeface="Arial" pitchFamily="34" charset="0"/>
                <a:cs typeface="Arial" pitchFamily="34" charset="0"/>
              </a:rPr>
              <a:t>Autorización para definir perfiles de usuario</a:t>
            </a:r>
          </a:p>
          <a:p>
            <a:pPr lvl="2" algn="just">
              <a:spcAft>
                <a:spcPts val="600"/>
              </a:spcAft>
            </a:pPr>
            <a:r>
              <a:rPr lang="es-MX" dirty="0">
                <a:latin typeface="Arial" pitchFamily="34" charset="0"/>
                <a:cs typeface="Arial" pitchFamily="34" charset="0"/>
              </a:rPr>
              <a:t>Resguardos físicos para documentación sensible que se reciba en el centro de cómputos</a:t>
            </a:r>
            <a:endParaRPr lang="es-ES" dirty="0">
              <a:latin typeface="Arial" pitchFamily="34" charset="0"/>
              <a:cs typeface="Arial" pitchFamily="34" charset="0"/>
            </a:endParaRPr>
          </a:p>
          <a:p>
            <a:pPr lvl="2" algn="just">
              <a:spcAft>
                <a:spcPts val="600"/>
              </a:spcAft>
            </a:pPr>
            <a:endParaRPr lang="es-MX" dirty="0">
              <a:latin typeface="Arial" pitchFamily="34" charset="0"/>
              <a:cs typeface="Arial" pitchFamily="34" charset="0"/>
            </a:endParaRPr>
          </a:p>
          <a:p>
            <a:pPr lvl="2" algn="just">
              <a:spcAft>
                <a:spcPts val="600"/>
              </a:spcAft>
            </a:pPr>
            <a:endParaRPr lang="es-ES"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484443" y="928670"/>
            <a:ext cx="8429652" cy="5715040"/>
          </a:xfrm>
        </p:spPr>
        <p:txBody>
          <a:bodyPr>
            <a:noAutofit/>
          </a:bodyPr>
          <a:lstStyle/>
          <a:p>
            <a:pPr algn="just">
              <a:spcAft>
                <a:spcPts val="600"/>
              </a:spcAft>
              <a:buNone/>
            </a:pPr>
            <a:r>
              <a:rPr lang="es-MX" sz="1800" b="1" u="sng" dirty="0">
                <a:latin typeface="Arial" pitchFamily="34" charset="0"/>
                <a:cs typeface="Arial" pitchFamily="34" charset="0"/>
              </a:rPr>
              <a:t>1.-  ALREDEDOR DEL COMPUTADOR:</a:t>
            </a:r>
            <a:endParaRPr lang="es-ES" sz="1800" dirty="0">
              <a:latin typeface="Arial" pitchFamily="34" charset="0"/>
              <a:cs typeface="Arial" pitchFamily="34" charset="0"/>
            </a:endParaRPr>
          </a:p>
          <a:p>
            <a:pPr lvl="0" algn="just">
              <a:spcAft>
                <a:spcPts val="600"/>
              </a:spcAft>
            </a:pPr>
            <a:r>
              <a:rPr lang="es-MX" sz="1800" dirty="0">
                <a:latin typeface="Arial" pitchFamily="34" charset="0"/>
                <a:cs typeface="Arial" pitchFamily="34" charset="0"/>
              </a:rPr>
              <a:t>Seguridad física externa: restricciones de ingreso; registros de ingreso/egreso; detectores de humo; protección contra incendios; tipo de ambiente (mobiliario, paredes, revestimientos, etc.); aire acondicionado, equipamiento redundante, mantenimiento, regulación, limpieza de ductos, etc.; protección contra asaltos, catástrofes naturales, contaminación (terminales), etc.;  instalación y acceso al cableado lógico; protección de las líneas de comunicación; redundancia de las instalaciones; abastecimiento eléctrico (líneas, UPS, grupos electrógenos, protección contra rayos y corrientes residuales); iluminación de emergencia; controles sobre equipos de contingencia</a:t>
            </a:r>
            <a:endParaRPr lang="es-ES" sz="1800" dirty="0">
              <a:latin typeface="Arial" pitchFamily="34" charset="0"/>
              <a:cs typeface="Arial" pitchFamily="34" charset="0"/>
            </a:endParaRPr>
          </a:p>
          <a:p>
            <a:pPr lvl="0" algn="just">
              <a:spcAft>
                <a:spcPts val="600"/>
              </a:spcAft>
            </a:pPr>
            <a:r>
              <a:rPr lang="es-MX" sz="1800" dirty="0">
                <a:latin typeface="Arial" pitchFamily="34" charset="0"/>
                <a:cs typeface="Arial" pitchFamily="34" charset="0"/>
              </a:rPr>
              <a:t>Designación y actuación del Comité de Sistemas y el Responsable de Seguridad</a:t>
            </a:r>
            <a:endParaRPr lang="es-ES" sz="1800" dirty="0">
              <a:latin typeface="Arial" pitchFamily="34" charset="0"/>
              <a:cs typeface="Arial" pitchFamily="34" charset="0"/>
            </a:endParaRPr>
          </a:p>
          <a:p>
            <a:pPr lvl="0" algn="just">
              <a:spcAft>
                <a:spcPts val="600"/>
              </a:spcAft>
            </a:pPr>
            <a:r>
              <a:rPr lang="es-MX" sz="1800" dirty="0">
                <a:latin typeface="Arial" pitchFamily="34" charset="0"/>
                <a:cs typeface="Arial" pitchFamily="34" charset="0"/>
              </a:rPr>
              <a:t>Constancias de guardado de las claves de Administración de Seguridad</a:t>
            </a:r>
            <a:endParaRPr lang="es-ES" sz="1800" dirty="0">
              <a:latin typeface="Arial" pitchFamily="34" charset="0"/>
              <a:cs typeface="Arial" pitchFamily="34" charset="0"/>
            </a:endParaRPr>
          </a:p>
          <a:p>
            <a:pPr lvl="0" algn="just">
              <a:spcAft>
                <a:spcPts val="600"/>
              </a:spcAft>
            </a:pPr>
            <a:r>
              <a:rPr lang="es-MX" sz="1800" dirty="0">
                <a:latin typeface="Arial" pitchFamily="34" charset="0"/>
                <a:cs typeface="Arial" pitchFamily="34" charset="0"/>
              </a:rPr>
              <a:t>Existencia de Planes de Contingencia para distintos niveles de acontecimientos</a:t>
            </a:r>
            <a:endParaRPr lang="es-ES" sz="1800" dirty="0">
              <a:latin typeface="Arial" pitchFamily="34" charset="0"/>
              <a:cs typeface="Arial" pitchFamily="34" charset="0"/>
            </a:endParaRPr>
          </a:p>
          <a:p>
            <a:pPr lvl="0" algn="just">
              <a:spcAft>
                <a:spcPts val="600"/>
              </a:spcAft>
            </a:pPr>
            <a:r>
              <a:rPr lang="es-MX" sz="1800" dirty="0">
                <a:latin typeface="Arial" pitchFamily="34" charset="0"/>
                <a:cs typeface="Arial" pitchFamily="34" charset="0"/>
              </a:rPr>
              <a:t>Contrataciones vigentes con proveedores de hardware y software</a:t>
            </a:r>
            <a:endParaRPr lang="es-ES" sz="1800" dirty="0">
              <a:latin typeface="Arial" pitchFamily="34" charset="0"/>
              <a:cs typeface="Arial" pitchFamily="34" charset="0"/>
            </a:endParaRPr>
          </a:p>
          <a:p>
            <a:pPr lvl="0" algn="just">
              <a:spcAft>
                <a:spcPts val="600"/>
              </a:spcAft>
            </a:pPr>
            <a:r>
              <a:rPr lang="es-MX" sz="1800" dirty="0">
                <a:latin typeface="Arial" pitchFamily="34" charset="0"/>
                <a:cs typeface="Arial" pitchFamily="34" charset="0"/>
              </a:rPr>
              <a:t>Verificación de circuitos de recepción y entrega de documentación.</a:t>
            </a:r>
            <a:endParaRPr lang="es-ES" sz="1800" dirty="0">
              <a:latin typeface="Arial" pitchFamily="34" charset="0"/>
              <a:cs typeface="Arial" pitchFamily="34" charset="0"/>
            </a:endParaRPr>
          </a:p>
          <a:p>
            <a:pPr algn="just">
              <a:spcAft>
                <a:spcPts val="600"/>
              </a:spcAft>
              <a:buNone/>
            </a:pPr>
            <a:endParaRPr lang="es-ES" sz="1800" dirty="0">
              <a:latin typeface="Arial" pitchFamily="34" charset="0"/>
              <a:cs typeface="Arial" pitchFamily="34" charset="0"/>
            </a:endParaRPr>
          </a:p>
          <a:p>
            <a:pPr algn="just">
              <a:spcAft>
                <a:spcPts val="600"/>
              </a:spcAft>
              <a:buNone/>
            </a:pPr>
            <a:endParaRPr sz="18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285720" y="928670"/>
            <a:ext cx="8429652" cy="5929330"/>
          </a:xfrm>
        </p:spPr>
        <p:txBody>
          <a:bodyPr>
            <a:noAutofit/>
          </a:bodyPr>
          <a:lstStyle/>
          <a:p>
            <a:pPr algn="just">
              <a:spcAft>
                <a:spcPts val="600"/>
              </a:spcAft>
              <a:buNone/>
            </a:pPr>
            <a:r>
              <a:rPr lang="es-MX" sz="1800" b="1" u="sng" dirty="0">
                <a:latin typeface="Arial" pitchFamily="34" charset="0"/>
                <a:cs typeface="Arial" pitchFamily="34" charset="0"/>
              </a:rPr>
              <a:t>2.- USANDO EL COMPUTADOR:</a:t>
            </a:r>
            <a:endParaRPr lang="es-ES" sz="1800" dirty="0">
              <a:latin typeface="Arial" pitchFamily="34" charset="0"/>
              <a:cs typeface="Arial" pitchFamily="34" charset="0"/>
            </a:endParaRPr>
          </a:p>
          <a:p>
            <a:pPr algn="just">
              <a:spcAft>
                <a:spcPts val="600"/>
              </a:spcAft>
              <a:buNone/>
            </a:pPr>
            <a:r>
              <a:rPr lang="es-MX" sz="1800" dirty="0">
                <a:latin typeface="Arial" pitchFamily="34" charset="0"/>
                <a:cs typeface="Arial" pitchFamily="34" charset="0"/>
              </a:rPr>
              <a:t>El uso directo del computador amplía sensiblemente las posibilidades de la AI; sin embargo, nunca reemplaza la Auditoría Alrededor del Computador, sino que son complementarias, ya que ésta dará los elementos de juicio para el entorno de funcionamiento y el uso necesario de controles externos al procesamiento. Las principales ventajas que se obtienen al usar el computador para lograr elementos de juicio válidos y suficientes son las siguientes:</a:t>
            </a:r>
            <a:endParaRPr lang="es-ES" sz="1800" dirty="0">
              <a:latin typeface="Arial" pitchFamily="34" charset="0"/>
              <a:cs typeface="Arial" pitchFamily="34" charset="0"/>
            </a:endParaRPr>
          </a:p>
          <a:p>
            <a:pPr lvl="1" algn="just"/>
            <a:r>
              <a:rPr lang="es-MX" sz="1800" dirty="0">
                <a:latin typeface="Arial" pitchFamily="34" charset="0"/>
                <a:cs typeface="Arial" pitchFamily="34" charset="0"/>
              </a:rPr>
              <a:t>Posibilidad de realizar análisis 100% de los datos, eliminando la incertidumbre de los muestreos.</a:t>
            </a:r>
            <a:endParaRPr lang="es-ES" sz="1800" dirty="0">
              <a:latin typeface="Arial" pitchFamily="34" charset="0"/>
              <a:cs typeface="Arial" pitchFamily="34" charset="0"/>
            </a:endParaRPr>
          </a:p>
          <a:p>
            <a:pPr lvl="1" algn="just"/>
            <a:r>
              <a:rPr lang="es-MX" sz="1800" dirty="0">
                <a:latin typeface="Arial" pitchFamily="34" charset="0"/>
                <a:cs typeface="Arial" pitchFamily="34" charset="0"/>
              </a:rPr>
              <a:t>Celeridad y seguridad en el procesamiento.</a:t>
            </a:r>
            <a:endParaRPr lang="es-ES" sz="1800" dirty="0">
              <a:latin typeface="Arial" pitchFamily="34" charset="0"/>
              <a:cs typeface="Arial" pitchFamily="34" charset="0"/>
            </a:endParaRPr>
          </a:p>
          <a:p>
            <a:pPr lvl="1" algn="just"/>
            <a:r>
              <a:rPr lang="es-MX" sz="1800" dirty="0">
                <a:latin typeface="Arial" pitchFamily="34" charset="0"/>
                <a:cs typeface="Arial" pitchFamily="34" charset="0"/>
              </a:rPr>
              <a:t>Rápida separación y cuantificación de los datos que reúnen una característica determinada.</a:t>
            </a:r>
            <a:endParaRPr lang="es-ES" sz="1800" dirty="0">
              <a:latin typeface="Arial" pitchFamily="34" charset="0"/>
              <a:cs typeface="Arial" pitchFamily="34" charset="0"/>
            </a:endParaRPr>
          </a:p>
          <a:p>
            <a:pPr lvl="1" algn="just"/>
            <a:r>
              <a:rPr lang="es-MX" sz="1800" dirty="0">
                <a:latin typeface="Arial" pitchFamily="34" charset="0"/>
                <a:cs typeface="Arial" pitchFamily="34" charset="0"/>
              </a:rPr>
              <a:t>Posibilidad de seleccionar muestras totalmente al azar sin influencia sistemática.</a:t>
            </a:r>
            <a:endParaRPr lang="es-ES" sz="1800" dirty="0">
              <a:latin typeface="Arial" pitchFamily="34" charset="0"/>
              <a:cs typeface="Arial" pitchFamily="34" charset="0"/>
            </a:endParaRPr>
          </a:p>
          <a:p>
            <a:pPr lvl="1" algn="just"/>
            <a:r>
              <a:rPr lang="es-MX" sz="1800" dirty="0">
                <a:latin typeface="Arial" pitchFamily="34" charset="0"/>
                <a:cs typeface="Arial" pitchFamily="34" charset="0"/>
              </a:rPr>
              <a:t>Posibilidad de seleccionar ítems de particular interés del auditor sin intervención de otro personal (TXT).</a:t>
            </a:r>
            <a:endParaRPr lang="es-ES" sz="1800" dirty="0">
              <a:latin typeface="Arial" pitchFamily="34" charset="0"/>
              <a:cs typeface="Arial" pitchFamily="34" charset="0"/>
            </a:endParaRPr>
          </a:p>
          <a:p>
            <a:pPr lvl="1" algn="just"/>
            <a:r>
              <a:rPr lang="es-MX" sz="1800" dirty="0">
                <a:latin typeface="Arial" pitchFamily="34" charset="0"/>
                <a:cs typeface="Arial" pitchFamily="34" charset="0"/>
              </a:rPr>
              <a:t>Introducir datos de prueba y comparar con resultados esperados</a:t>
            </a:r>
            <a:r>
              <a:rPr lang="es-MX" sz="1500" dirty="0">
                <a:latin typeface="Arial" pitchFamily="34" charset="0"/>
                <a:cs typeface="Arial" pitchFamily="34" charset="0"/>
              </a:rPr>
              <a:t>.</a:t>
            </a:r>
            <a:endParaRPr sz="180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285720" y="1500174"/>
            <a:ext cx="8429652" cy="3857652"/>
          </a:xfrm>
        </p:spPr>
        <p:txBody>
          <a:bodyPr>
            <a:noAutofit/>
          </a:bodyPr>
          <a:lstStyle/>
          <a:p>
            <a:pPr algn="just">
              <a:spcAft>
                <a:spcPts val="600"/>
              </a:spcAft>
              <a:buNone/>
            </a:pPr>
            <a:r>
              <a:rPr lang="es-MX" sz="1800" b="1" u="sng" dirty="0">
                <a:latin typeface="Arial" pitchFamily="34" charset="0"/>
                <a:cs typeface="Arial" pitchFamily="34" charset="0"/>
              </a:rPr>
              <a:t>2.- USANDO EL COMPUTADOR:</a:t>
            </a:r>
            <a:endParaRPr lang="es-ES" sz="1800" dirty="0">
              <a:latin typeface="Arial" pitchFamily="34" charset="0"/>
              <a:cs typeface="Arial" pitchFamily="34" charset="0"/>
            </a:endParaRPr>
          </a:p>
          <a:p>
            <a:pPr algn="just">
              <a:spcAft>
                <a:spcPts val="600"/>
              </a:spcAft>
              <a:buNone/>
            </a:pPr>
            <a:r>
              <a:rPr lang="es-ES_tradnl" sz="1800" dirty="0">
                <a:latin typeface="Arial" pitchFamily="34" charset="0"/>
                <a:cs typeface="Arial" pitchFamily="34" charset="0"/>
              </a:rPr>
              <a:t>Los requerimientos para utilizar el computador como centro de la AI tiene algunas restricciones:</a:t>
            </a:r>
            <a:r>
              <a:rPr lang="es-MX" sz="1800" dirty="0">
                <a:latin typeface="Arial" pitchFamily="34" charset="0"/>
                <a:cs typeface="Arial" pitchFamily="34" charset="0"/>
              </a:rPr>
              <a:t> </a:t>
            </a:r>
            <a:endParaRPr lang="es-ES" sz="1800" dirty="0">
              <a:latin typeface="Arial" pitchFamily="34" charset="0"/>
              <a:cs typeface="Arial" pitchFamily="34" charset="0"/>
            </a:endParaRPr>
          </a:p>
          <a:p>
            <a:pPr lvl="1" algn="just">
              <a:spcBef>
                <a:spcPts val="600"/>
              </a:spcBef>
              <a:spcAft>
                <a:spcPts val="600"/>
              </a:spcAft>
            </a:pPr>
            <a:r>
              <a:rPr lang="es-MX" sz="1800" dirty="0">
                <a:latin typeface="Arial" pitchFamily="34" charset="0"/>
                <a:cs typeface="Arial" pitchFamily="34" charset="0"/>
              </a:rPr>
              <a:t>Se debe contar con suficientes pistas de auditoría</a:t>
            </a:r>
            <a:endParaRPr lang="es-ES" sz="1800" dirty="0">
              <a:latin typeface="Arial" pitchFamily="34" charset="0"/>
              <a:cs typeface="Arial" pitchFamily="34" charset="0"/>
            </a:endParaRPr>
          </a:p>
          <a:p>
            <a:pPr lvl="1" algn="just">
              <a:spcBef>
                <a:spcPts val="600"/>
              </a:spcBef>
              <a:spcAft>
                <a:spcPts val="600"/>
              </a:spcAft>
            </a:pPr>
            <a:r>
              <a:rPr lang="es-MX" sz="1800" dirty="0">
                <a:latin typeface="Arial" pitchFamily="34" charset="0"/>
                <a:cs typeface="Arial" pitchFamily="34" charset="0"/>
              </a:rPr>
              <a:t>Tener documentación de apoyo idónea</a:t>
            </a:r>
            <a:endParaRPr lang="es-ES" sz="1800" dirty="0">
              <a:latin typeface="Arial" pitchFamily="34" charset="0"/>
              <a:cs typeface="Arial" pitchFamily="34" charset="0"/>
            </a:endParaRPr>
          </a:p>
          <a:p>
            <a:pPr lvl="1" algn="just">
              <a:spcBef>
                <a:spcPts val="600"/>
              </a:spcBef>
              <a:spcAft>
                <a:spcPts val="600"/>
              </a:spcAft>
            </a:pPr>
            <a:r>
              <a:rPr lang="es-MX" sz="1800" dirty="0">
                <a:latin typeface="Arial" pitchFamily="34" charset="0"/>
                <a:cs typeface="Arial" pitchFamily="34" charset="0"/>
              </a:rPr>
              <a:t>Poseer información de las salidas adecuadas</a:t>
            </a:r>
            <a:endParaRPr lang="es-ES" sz="1800" dirty="0">
              <a:latin typeface="Arial" pitchFamily="34" charset="0"/>
              <a:cs typeface="Arial" pitchFamily="34" charset="0"/>
            </a:endParaRPr>
          </a:p>
          <a:p>
            <a:pPr lvl="1" algn="just">
              <a:spcBef>
                <a:spcPts val="600"/>
              </a:spcBef>
              <a:spcAft>
                <a:spcPts val="600"/>
              </a:spcAft>
            </a:pPr>
            <a:r>
              <a:rPr lang="es-MX" sz="1800" dirty="0">
                <a:latin typeface="Arial" pitchFamily="34" charset="0"/>
                <a:cs typeface="Arial" pitchFamily="34" charset="0"/>
              </a:rPr>
              <a:t>Conseguir medios de totales de control de los archivos durante los procesos</a:t>
            </a:r>
            <a:endParaRPr lang="es-ES" sz="1800" dirty="0">
              <a:latin typeface="Arial" pitchFamily="34" charset="0"/>
              <a:cs typeface="Arial" pitchFamily="34" charset="0"/>
            </a:endParaRPr>
          </a:p>
          <a:p>
            <a:pPr lvl="1" algn="just">
              <a:spcBef>
                <a:spcPts val="600"/>
              </a:spcBef>
              <a:spcAft>
                <a:spcPts val="600"/>
              </a:spcAft>
            </a:pPr>
            <a:r>
              <a:rPr lang="es-MX" sz="1800" dirty="0">
                <a:latin typeface="Arial" pitchFamily="34" charset="0"/>
                <a:cs typeface="Arial" pitchFamily="34" charset="0"/>
              </a:rPr>
              <a:t>Obtener muestras de las transacciones interactivas</a:t>
            </a:r>
            <a:endParaRPr lang="es-ES" sz="1800" dirty="0">
              <a:latin typeface="Arial" pitchFamily="34" charset="0"/>
              <a:cs typeface="Arial" pitchFamily="34" charset="0"/>
            </a:endParaRPr>
          </a:p>
          <a:p>
            <a:pPr lvl="1" algn="just">
              <a:spcBef>
                <a:spcPts val="600"/>
              </a:spcBef>
              <a:spcAft>
                <a:spcPts val="600"/>
              </a:spcAft>
            </a:pPr>
            <a:r>
              <a:rPr lang="es-MX" sz="1800" dirty="0">
                <a:latin typeface="Arial" pitchFamily="34" charset="0"/>
                <a:cs typeface="Arial" pitchFamily="34" charset="0"/>
              </a:rPr>
              <a:t>Poseer informaciones intermedias durante el procesamiento de los datos.</a:t>
            </a:r>
            <a:endParaRPr lang="es-ES" sz="18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714356"/>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285720" y="1285860"/>
            <a:ext cx="8429652" cy="4929222"/>
          </a:xfrm>
        </p:spPr>
        <p:txBody>
          <a:bodyPr>
            <a:noAutofit/>
          </a:bodyPr>
          <a:lstStyle/>
          <a:p>
            <a:pPr algn="just">
              <a:spcAft>
                <a:spcPts val="600"/>
              </a:spcAft>
              <a:buNone/>
            </a:pPr>
            <a:r>
              <a:rPr lang="es-MX" sz="1800" b="1" u="sng" dirty="0">
                <a:latin typeface="Arial" pitchFamily="34" charset="0"/>
                <a:cs typeface="Arial" pitchFamily="34" charset="0"/>
              </a:rPr>
              <a:t>2.- USANDO EL COMPUTADOR – VARIANTES</a:t>
            </a:r>
          </a:p>
          <a:p>
            <a:pPr lvl="0" algn="just">
              <a:spcAft>
                <a:spcPts val="600"/>
              </a:spcAft>
              <a:buFont typeface="Wingdings" pitchFamily="2" charset="2"/>
              <a:buChar char="q"/>
            </a:pPr>
            <a:r>
              <a:rPr lang="es-MX" sz="1800" u="sng" dirty="0">
                <a:latin typeface="Arial" pitchFamily="34" charset="0"/>
                <a:cs typeface="Arial" pitchFamily="34" charset="0"/>
              </a:rPr>
              <a:t>Paquetes de Auditoría:</a:t>
            </a:r>
            <a:r>
              <a:rPr lang="es-MX" sz="1800" dirty="0">
                <a:latin typeface="Arial" pitchFamily="34" charset="0"/>
                <a:cs typeface="Arial" pitchFamily="34" charset="0"/>
              </a:rPr>
              <a:t> Programas o sistemas parametrizables por el auditor para casos particulares que se usan en los equipos de producción. </a:t>
            </a:r>
          </a:p>
          <a:p>
            <a:pPr marL="273050" lvl="0" indent="0" algn="just">
              <a:spcAft>
                <a:spcPts val="600"/>
              </a:spcAft>
              <a:buNone/>
            </a:pPr>
            <a:r>
              <a:rPr lang="es-MX" sz="1800" dirty="0">
                <a:latin typeface="Arial" pitchFamily="34" charset="0"/>
                <a:cs typeface="Arial" pitchFamily="34" charset="0"/>
              </a:rPr>
              <a:t>Pueden adquirirse por separado o vienen incluidos en los SO (caso OS/400). Dentro de sus funciones pueden estar: lectura de archivos, </a:t>
            </a:r>
            <a:r>
              <a:rPr lang="es-MX" sz="1800" dirty="0" err="1">
                <a:latin typeface="Arial" pitchFamily="34" charset="0"/>
                <a:cs typeface="Arial" pitchFamily="34" charset="0"/>
              </a:rPr>
              <a:t>querys</a:t>
            </a:r>
            <a:r>
              <a:rPr lang="es-MX" sz="1800" dirty="0">
                <a:latin typeface="Arial" pitchFamily="34" charset="0"/>
                <a:cs typeface="Arial" pitchFamily="34" charset="0"/>
              </a:rPr>
              <a:t> on-line, realización de cálculos, armado de informes especiales, rastreo de datos; en OS/400: cantidad de tentativas rechazadas de ingreso de </a:t>
            </a:r>
            <a:r>
              <a:rPr lang="es-MX" sz="1800" dirty="0" err="1">
                <a:latin typeface="Arial" pitchFamily="34" charset="0"/>
                <a:cs typeface="Arial" pitchFamily="34" charset="0"/>
              </a:rPr>
              <a:t>passwords</a:t>
            </a:r>
            <a:r>
              <a:rPr lang="es-MX" sz="1800" dirty="0">
                <a:latin typeface="Arial" pitchFamily="34" charset="0"/>
                <a:cs typeface="Arial" pitchFamily="34" charset="0"/>
              </a:rPr>
              <a:t>, errores de acceso, creación, borrado o modificación de objetos, arranque y parada de trabajos, retención, liberación cambios y desconexiones de trabajos, violaciones a la firewall, en los programas: bloqueo de instrucciones, violación de dominio de objetos, restauración de programas que adoptan perfil del usuario; en los perfiles de usuario cambios, creaciones y autorizaciones del de grupo; en herramientas especiales: arranque de herramientas de servicio del sistema, arranque de copia de pantalla. Son caros pero fáciles de usar y la capacitación del auditor permite su uso repetido en distintas instalaciones.</a:t>
            </a:r>
            <a:endParaRPr lang="es-ES" sz="1800" dirty="0">
              <a:latin typeface="Arial" pitchFamily="34" charset="0"/>
              <a:cs typeface="Arial" pitchFamily="34" charset="0"/>
            </a:endParaRPr>
          </a:p>
          <a:p>
            <a:pPr algn="just">
              <a:spcAft>
                <a:spcPts val="600"/>
              </a:spcAft>
              <a:buNone/>
            </a:pPr>
            <a:endParaRPr lang="es-MX" sz="1800" b="1" u="sng" dirty="0">
              <a:latin typeface="Arial" pitchFamily="34" charset="0"/>
              <a:cs typeface="Arial" pitchFamily="34" charset="0"/>
            </a:endParaRPr>
          </a:p>
          <a:p>
            <a:pPr algn="just">
              <a:spcAft>
                <a:spcPts val="600"/>
              </a:spcAft>
              <a:buNone/>
            </a:pPr>
            <a:endParaRPr lang="es-ES" sz="18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714356"/>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285720" y="1285860"/>
            <a:ext cx="8429652" cy="4929222"/>
          </a:xfrm>
        </p:spPr>
        <p:txBody>
          <a:bodyPr>
            <a:noAutofit/>
          </a:bodyPr>
          <a:lstStyle/>
          <a:p>
            <a:pPr algn="just">
              <a:spcAft>
                <a:spcPts val="600"/>
              </a:spcAft>
              <a:buNone/>
            </a:pPr>
            <a:r>
              <a:rPr lang="es-MX" sz="1800" b="1" u="sng" dirty="0">
                <a:latin typeface="Arial" pitchFamily="34" charset="0"/>
                <a:cs typeface="Arial" pitchFamily="34" charset="0"/>
              </a:rPr>
              <a:t>2.- USANDO EL COMPUTADOR – VARIANTES</a:t>
            </a:r>
          </a:p>
          <a:p>
            <a:pPr lvl="0" algn="just">
              <a:spcAft>
                <a:spcPts val="600"/>
              </a:spcAft>
              <a:buFont typeface="Wingdings" pitchFamily="2" charset="2"/>
              <a:buChar char="q"/>
            </a:pPr>
            <a:r>
              <a:rPr lang="es-MX" sz="1800" u="sng" dirty="0">
                <a:latin typeface="Arial" pitchFamily="34" charset="0"/>
                <a:cs typeface="Arial" pitchFamily="34" charset="0"/>
              </a:rPr>
              <a:t>Programas de Auditoría específicos:</a:t>
            </a:r>
            <a:r>
              <a:rPr lang="es-MX" sz="1800" dirty="0">
                <a:latin typeface="Arial" pitchFamily="34" charset="0"/>
                <a:cs typeface="Arial" pitchFamily="34" charset="0"/>
              </a:rPr>
              <a:t> </a:t>
            </a:r>
          </a:p>
          <a:p>
            <a:pPr marL="273050" lvl="0" indent="0" algn="just">
              <a:spcAft>
                <a:spcPts val="600"/>
              </a:spcAft>
              <a:buNone/>
            </a:pPr>
            <a:r>
              <a:rPr lang="es-MX" sz="1800" dirty="0">
                <a:latin typeface="Arial" pitchFamily="34" charset="0"/>
                <a:cs typeface="Arial" pitchFamily="34" charset="0"/>
              </a:rPr>
              <a:t>Se desarrollan a pedido del auditor para un fin específico. </a:t>
            </a:r>
          </a:p>
          <a:p>
            <a:pPr marL="273050" lvl="0" indent="0" algn="just">
              <a:spcAft>
                <a:spcPts val="600"/>
              </a:spcAft>
              <a:buNone/>
            </a:pPr>
            <a:r>
              <a:rPr lang="es-MX" sz="1800" dirty="0">
                <a:latin typeface="Arial" pitchFamily="34" charset="0"/>
                <a:cs typeface="Arial" pitchFamily="34" charset="0"/>
              </a:rPr>
              <a:t>Requieren un esfuerzo de diseño y programación apreciable si se lo compara con su uso limitado a una situación especial. </a:t>
            </a:r>
          </a:p>
          <a:p>
            <a:pPr marL="273050" lvl="0" indent="0" algn="just">
              <a:spcAft>
                <a:spcPts val="600"/>
              </a:spcAft>
              <a:buNone/>
            </a:pPr>
            <a:r>
              <a:rPr lang="es-MX" sz="1800" dirty="0">
                <a:latin typeface="Arial" pitchFamily="34" charset="0"/>
                <a:cs typeface="Arial" pitchFamily="34" charset="0"/>
              </a:rPr>
              <a:t>También aumenta el costo de capacitación del auditor para utilizarlo. </a:t>
            </a:r>
          </a:p>
          <a:p>
            <a:pPr marL="273050" lvl="0" indent="0" algn="just">
              <a:spcAft>
                <a:spcPts val="600"/>
              </a:spcAft>
              <a:buNone/>
            </a:pPr>
            <a:r>
              <a:rPr lang="es-MX" sz="1800" dirty="0">
                <a:latin typeface="Arial" pitchFamily="34" charset="0"/>
                <a:cs typeface="Arial" pitchFamily="34" charset="0"/>
              </a:rPr>
              <a:t>Se usa en casos muy particulares; en caso que el equipo de AI tenga capacidad para hacerlo, debe extremarse el cuidado en el tratamiento de datos de producción, debiendo trabajar preferiblemente con copias de las bases o archivos a auditar.</a:t>
            </a:r>
            <a:endParaRPr lang="es-ES" sz="18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714356"/>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1"/>
          <p:cNvSpPr>
            <a:spLocks noGrp="1"/>
          </p:cNvSpPr>
          <p:nvPr>
            <p:ph type="subTitle" idx="4294967295"/>
          </p:nvPr>
        </p:nvSpPr>
        <p:spPr>
          <a:xfrm>
            <a:off x="357158" y="1285860"/>
            <a:ext cx="8143932" cy="4929222"/>
          </a:xfrm>
        </p:spPr>
        <p:txBody>
          <a:bodyPr>
            <a:noAutofit/>
          </a:bodyPr>
          <a:lstStyle/>
          <a:p>
            <a:pPr algn="just">
              <a:spcAft>
                <a:spcPts val="600"/>
              </a:spcAft>
              <a:buNone/>
            </a:pPr>
            <a:r>
              <a:rPr lang="es-MX" sz="1800" b="1" u="sng" dirty="0">
                <a:latin typeface="Arial" pitchFamily="34" charset="0"/>
                <a:cs typeface="Arial" pitchFamily="34" charset="0"/>
              </a:rPr>
              <a:t>2.- USANDO EL COMPUTADOR – VARIANTES</a:t>
            </a:r>
          </a:p>
          <a:p>
            <a:pPr lvl="0" algn="just">
              <a:spcAft>
                <a:spcPts val="600"/>
              </a:spcAft>
              <a:buFont typeface="Wingdings" pitchFamily="2" charset="2"/>
              <a:buChar char="q"/>
            </a:pPr>
            <a:r>
              <a:rPr lang="es-MX" sz="1800" u="sng" dirty="0">
                <a:latin typeface="Arial" pitchFamily="34" charset="0"/>
                <a:cs typeface="Arial" pitchFamily="34" charset="0"/>
              </a:rPr>
              <a:t>Programas utilitarios específicos:</a:t>
            </a:r>
          </a:p>
          <a:p>
            <a:pPr marL="273050" lvl="0" indent="0" algn="just">
              <a:spcAft>
                <a:spcPts val="600"/>
              </a:spcAft>
              <a:buNone/>
            </a:pPr>
            <a:r>
              <a:rPr lang="es-MX" sz="1800" dirty="0">
                <a:latin typeface="Arial" pitchFamily="34" charset="0"/>
                <a:cs typeface="Arial" pitchFamily="34" charset="0"/>
              </a:rPr>
              <a:t>Son programas especialmente desarrollados par el uso en AI por medio de una PC en la que se vuelcan archivos TXT obtenidos de los equipos en producción. </a:t>
            </a:r>
          </a:p>
          <a:p>
            <a:pPr marL="273050" lvl="0" indent="0" algn="just">
              <a:spcAft>
                <a:spcPts val="600"/>
              </a:spcAft>
              <a:buNone/>
            </a:pPr>
            <a:r>
              <a:rPr lang="es-MX" sz="1800" dirty="0">
                <a:latin typeface="Arial" pitchFamily="34" charset="0"/>
                <a:cs typeface="Arial" pitchFamily="34" charset="0"/>
              </a:rPr>
              <a:t>Son de alto costo pero de fácil utilización, teniendo además la ventaja de no requerir prácticamente la intervención del área auditada. SIAC y ACL son los más difundidos, por su entorno amigable y la gran cantidad de funciones que permiten, basados en la conversión de los archivos ingresados en bases de datos relacionales y su posibilidad de explotación en base a </a:t>
            </a:r>
            <a:r>
              <a:rPr lang="es-MX" sz="1800" dirty="0" err="1">
                <a:latin typeface="Arial" pitchFamily="34" charset="0"/>
                <a:cs typeface="Arial" pitchFamily="34" charset="0"/>
              </a:rPr>
              <a:t>querys</a:t>
            </a:r>
            <a:r>
              <a:rPr lang="es-MX" sz="1800" dirty="0">
                <a:latin typeface="Arial" pitchFamily="34" charset="0"/>
                <a:cs typeface="Arial" pitchFamily="34" charset="0"/>
              </a:rPr>
              <a:t>, asociación de claves, etc.</a:t>
            </a:r>
            <a:endParaRPr lang="es-ES" sz="1800"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714356"/>
            <a:ext cx="7429520" cy="500066"/>
          </a:xfrm>
          <a:prstGeom prst="rect">
            <a:avLst/>
          </a:prstGeom>
        </p:spPr>
        <p:txBody>
          <a:bodyPr>
            <a:norm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Métodos de Auditoria Informática</a:t>
            </a: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4.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DE95A0C693CEB341887D38A4A2B58B45040072C752107C5A7B47AA91A1EE638E6F1F" ma:contentTypeVersion="24" ma:contentTypeDescription="Create a new document." ma:contentTypeScope="" ma:versionID="0c22a9e4ee5a4d59bacc0eca4cef97cb"/>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3722D8BD-807B-4A41-93C9-0E581F3C4C1F}">
  <ds:schemaRefs>
    <ds:schemaRef ds:uri="http://schemas.microsoft.com/sharepoint/v3/contenttype/forms"/>
  </ds:schemaRefs>
</ds:datastoreItem>
</file>

<file path=customXml/itemProps2.xml><?xml version="1.0" encoding="utf-8"?>
<ds:datastoreItem xmlns:ds="http://schemas.openxmlformats.org/officeDocument/2006/customXml" ds:itemID="{68EF03C4-44DE-46A6-83B9-F81098DF0B89}">
  <ds:schemaRefs>
    <ds:schemaRef ds:uri="http://schemas.microsoft.com/office/2006/metadata/contentType"/>
    <ds:schemaRef ds:uri="http://schemas.microsoft.com/office/2006/metadata/properties/metaAttributes"/>
  </ds:schemaRefs>
</ds:datastoreItem>
</file>

<file path=customXml/itemProps3.xml><?xml version="1.0" encoding="utf-8"?>
<ds:datastoreItem xmlns:ds="http://schemas.openxmlformats.org/officeDocument/2006/customXml" ds:itemID="{E84655DC-E572-4564-A9C9-0B9D8003F12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Oriel</Template>
  <TotalTime>5035</TotalTime>
  <Words>3088</Words>
  <Application>Microsoft Office PowerPoint</Application>
  <PresentationFormat>Presentación en pantalla (4:3)</PresentationFormat>
  <Paragraphs>237</Paragraphs>
  <Slides>28</Slides>
  <Notes>23</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28</vt:i4>
      </vt:variant>
    </vt:vector>
  </HeadingPairs>
  <TitlesOfParts>
    <vt:vector size="37" baseType="lpstr">
      <vt:lpstr>Arial</vt:lpstr>
      <vt:lpstr>Calibri</vt:lpstr>
      <vt:lpstr>Century Gothic</vt:lpstr>
      <vt:lpstr>Century Schoolbook</vt:lpstr>
      <vt:lpstr>Wingdings</vt:lpstr>
      <vt:lpstr>Wingdings 2</vt:lpstr>
      <vt:lpstr>Wingdings 3</vt:lpstr>
      <vt:lpstr>Mirador</vt:lpstr>
      <vt:lpstr>Espiral</vt:lpstr>
      <vt:lpstr> Seguridad y Auditoría Informática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BIBLIOGRAFIA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Tecnologias de la Informacion y de la Comunicacion</dc:title>
  <dc:creator>User OEM</dc:creator>
  <cp:lastModifiedBy>Usuario</cp:lastModifiedBy>
  <cp:revision>469</cp:revision>
  <dcterms:created xsi:type="dcterms:W3CDTF">2011-08-28T12:11:05Z</dcterms:created>
  <dcterms:modified xsi:type="dcterms:W3CDTF">2023-10-23T21:06:30Z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