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315" r:id="rId3"/>
    <p:sldId id="312" r:id="rId4"/>
    <p:sldId id="303" r:id="rId5"/>
    <p:sldId id="304" r:id="rId6"/>
    <p:sldId id="309" r:id="rId7"/>
    <p:sldId id="311" r:id="rId8"/>
    <p:sldId id="297" r:id="rId9"/>
    <p:sldId id="298" r:id="rId10"/>
    <p:sldId id="306" r:id="rId11"/>
    <p:sldId id="305" r:id="rId12"/>
    <p:sldId id="257" r:id="rId13"/>
    <p:sldId id="270" r:id="rId14"/>
    <p:sldId id="287" r:id="rId15"/>
    <p:sldId id="284" r:id="rId16"/>
    <p:sldId id="285" r:id="rId17"/>
    <p:sldId id="286" r:id="rId18"/>
    <p:sldId id="259" r:id="rId19"/>
    <p:sldId id="260" r:id="rId20"/>
    <p:sldId id="261" r:id="rId21"/>
    <p:sldId id="262" r:id="rId22"/>
    <p:sldId id="272" r:id="rId23"/>
    <p:sldId id="266" r:id="rId24"/>
    <p:sldId id="277" r:id="rId25"/>
    <p:sldId id="267" r:id="rId26"/>
    <p:sldId id="264" r:id="rId27"/>
    <p:sldId id="268" r:id="rId28"/>
    <p:sldId id="269" r:id="rId29"/>
    <p:sldId id="276" r:id="rId30"/>
    <p:sldId id="278" r:id="rId31"/>
    <p:sldId id="279" r:id="rId32"/>
    <p:sldId id="280" r:id="rId33"/>
    <p:sldId id="273" r:id="rId34"/>
    <p:sldId id="275" r:id="rId35"/>
    <p:sldId id="308" r:id="rId36"/>
    <p:sldId id="307" r:id="rId37"/>
    <p:sldId id="313" r:id="rId38"/>
    <p:sldId id="314" r:id="rId39"/>
    <p:sldId id="316" r:id="rId40"/>
    <p:sldId id="317" r:id="rId41"/>
    <p:sldId id="318" r:id="rId42"/>
    <p:sldId id="319" r:id="rId43"/>
    <p:sldId id="320" r:id="rId44"/>
    <p:sldId id="321" r:id="rId45"/>
    <p:sldId id="322" r:id="rId46"/>
    <p:sldId id="323" r:id="rId47"/>
    <p:sldId id="324" r:id="rId48"/>
    <p:sldId id="325" r:id="rId49"/>
    <p:sldId id="326" r:id="rId50"/>
    <p:sldId id="327" r:id="rId51"/>
    <p:sldId id="328" r:id="rId52"/>
    <p:sldId id="329" r:id="rId53"/>
    <p:sldId id="330" r:id="rId54"/>
    <p:sldId id="331" r:id="rId55"/>
    <p:sldId id="332" r:id="rId56"/>
    <p:sldId id="333" r:id="rId57"/>
    <p:sldId id="334" r:id="rId58"/>
    <p:sldId id="288" r:id="rId59"/>
    <p:sldId id="293" r:id="rId60"/>
    <p:sldId id="292" r:id="rId61"/>
    <p:sldId id="290" r:id="rId62"/>
    <p:sldId id="291" r:id="rId63"/>
    <p:sldId id="289" r:id="rId64"/>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FFCC66"/>
    <a:srgbClr val="CCFF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32787"/>
    <p:restoredTop sz="90929"/>
  </p:normalViewPr>
  <p:slideViewPr>
    <p:cSldViewPr>
      <p:cViewPr varScale="1">
        <p:scale>
          <a:sx n="75" d="100"/>
          <a:sy n="75" d="100"/>
        </p:scale>
        <p:origin x="652"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4034" name="Group 2"/>
          <p:cNvGrpSpPr>
            <a:grpSpLocks/>
          </p:cNvGrpSpPr>
          <p:nvPr/>
        </p:nvGrpSpPr>
        <p:grpSpPr bwMode="auto">
          <a:xfrm>
            <a:off x="-3175" y="2438400"/>
            <a:ext cx="9147175" cy="1063625"/>
            <a:chOff x="-2" y="1536"/>
            <a:chExt cx="5762" cy="670"/>
          </a:xfrm>
        </p:grpSpPr>
        <p:grpSp>
          <p:nvGrpSpPr>
            <p:cNvPr id="44035" name="Group 3"/>
            <p:cNvGrpSpPr>
              <a:grpSpLocks/>
            </p:cNvGrpSpPr>
            <p:nvPr/>
          </p:nvGrpSpPr>
          <p:grpSpPr bwMode="auto">
            <a:xfrm flipH="1">
              <a:off x="-2" y="1562"/>
              <a:ext cx="5762" cy="638"/>
              <a:chOff x="-2" y="1562"/>
              <a:chExt cx="5762" cy="638"/>
            </a:xfrm>
          </p:grpSpPr>
          <p:sp>
            <p:nvSpPr>
              <p:cNvPr id="44036" name="Freeform 4"/>
              <p:cNvSpPr>
                <a:spLocks/>
              </p:cNvSpPr>
              <p:nvPr/>
            </p:nvSpPr>
            <p:spPr bwMode="ltGray">
              <a:xfrm rot="-5400000">
                <a:off x="2559" y="-993"/>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endParaRPr lang="es-AR"/>
              </a:p>
            </p:txBody>
          </p:sp>
          <p:sp>
            <p:nvSpPr>
              <p:cNvPr id="44037" name="Freeform 5"/>
              <p:cNvSpPr>
                <a:spLocks/>
              </p:cNvSpPr>
              <p:nvPr/>
            </p:nvSpPr>
            <p:spPr bwMode="ltGray">
              <a:xfrm rot="-5400000">
                <a:off x="1323"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s-AR"/>
              </a:p>
            </p:txBody>
          </p:sp>
          <p:sp>
            <p:nvSpPr>
              <p:cNvPr id="44038" name="Freeform 6"/>
              <p:cNvSpPr>
                <a:spLocks/>
              </p:cNvSpPr>
              <p:nvPr/>
            </p:nvSpPr>
            <p:spPr bwMode="ltGray">
              <a:xfrm rot="-5400000">
                <a:off x="982"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endParaRPr lang="es-AR"/>
              </a:p>
            </p:txBody>
          </p:sp>
          <p:sp>
            <p:nvSpPr>
              <p:cNvPr id="44039" name="Freeform 7"/>
              <p:cNvSpPr>
                <a:spLocks/>
              </p:cNvSpPr>
              <p:nvPr/>
            </p:nvSpPr>
            <p:spPr bwMode="ltGray">
              <a:xfrm rot="-5400000">
                <a:off x="-57" y="1752"/>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endParaRPr lang="es-AR"/>
              </a:p>
            </p:txBody>
          </p:sp>
          <p:sp>
            <p:nvSpPr>
              <p:cNvPr id="44040" name="Freeform 8"/>
              <p:cNvSpPr>
                <a:spLocks/>
              </p:cNvSpPr>
              <p:nvPr/>
            </p:nvSpPr>
            <p:spPr bwMode="ltGray">
              <a:xfrm rot="-5400000">
                <a:off x="664" y="1733"/>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endParaRPr lang="es-AR"/>
              </a:p>
            </p:txBody>
          </p:sp>
          <p:sp>
            <p:nvSpPr>
              <p:cNvPr id="44041" name="Freeform 9"/>
              <p:cNvSpPr>
                <a:spLocks/>
              </p:cNvSpPr>
              <p:nvPr/>
            </p:nvSpPr>
            <p:spPr bwMode="ltGray">
              <a:xfrm rot="-5400000">
                <a:off x="442" y="1699"/>
                <a:ext cx="624" cy="362"/>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s-AR"/>
              </a:p>
            </p:txBody>
          </p:sp>
          <p:sp>
            <p:nvSpPr>
              <p:cNvPr id="44042" name="Freeform 10"/>
              <p:cNvSpPr>
                <a:spLocks/>
              </p:cNvSpPr>
              <p:nvPr/>
            </p:nvSpPr>
            <p:spPr bwMode="ltGray">
              <a:xfrm rot="-5400000">
                <a:off x="156" y="1726"/>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s-AR"/>
              </a:p>
            </p:txBody>
          </p:sp>
          <p:sp>
            <p:nvSpPr>
              <p:cNvPr id="44043" name="Freeform 11"/>
              <p:cNvSpPr>
                <a:spLocks/>
              </p:cNvSpPr>
              <p:nvPr/>
            </p:nvSpPr>
            <p:spPr bwMode="ltGray">
              <a:xfrm rot="-5400000">
                <a:off x="3211" y="1664"/>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s-AR"/>
              </a:p>
            </p:txBody>
          </p:sp>
          <p:sp>
            <p:nvSpPr>
              <p:cNvPr id="44044" name="Freeform 12"/>
              <p:cNvSpPr>
                <a:spLocks/>
              </p:cNvSpPr>
              <p:nvPr/>
            </p:nvSpPr>
            <p:spPr bwMode="ltGray">
              <a:xfrm rot="-5400000">
                <a:off x="2870" y="1664"/>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endParaRPr lang="es-AR"/>
              </a:p>
            </p:txBody>
          </p:sp>
          <p:sp>
            <p:nvSpPr>
              <p:cNvPr id="44045" name="Freeform 13"/>
              <p:cNvSpPr>
                <a:spLocks/>
              </p:cNvSpPr>
              <p:nvPr/>
            </p:nvSpPr>
            <p:spPr bwMode="ltGray">
              <a:xfrm rot="-5400000">
                <a:off x="1830"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endParaRPr lang="es-AR"/>
              </a:p>
            </p:txBody>
          </p:sp>
          <p:sp>
            <p:nvSpPr>
              <p:cNvPr id="44046" name="Freeform 14"/>
              <p:cNvSpPr>
                <a:spLocks/>
              </p:cNvSpPr>
              <p:nvPr/>
            </p:nvSpPr>
            <p:spPr bwMode="ltGray">
              <a:xfrm rot="-5400000">
                <a:off x="2551" y="1728"/>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endParaRPr lang="es-AR"/>
              </a:p>
            </p:txBody>
          </p:sp>
          <p:sp>
            <p:nvSpPr>
              <p:cNvPr id="44047" name="Freeform 15"/>
              <p:cNvSpPr>
                <a:spLocks/>
              </p:cNvSpPr>
              <p:nvPr/>
            </p:nvSpPr>
            <p:spPr bwMode="ltGray">
              <a:xfrm rot="-5400000">
                <a:off x="2330"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s-AR"/>
              </a:p>
            </p:txBody>
          </p:sp>
          <p:sp>
            <p:nvSpPr>
              <p:cNvPr id="44048" name="Freeform 16"/>
              <p:cNvSpPr>
                <a:spLocks/>
              </p:cNvSpPr>
              <p:nvPr/>
            </p:nvSpPr>
            <p:spPr bwMode="ltGray">
              <a:xfrm rot="-5400000">
                <a:off x="2043"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endParaRPr lang="es-AR"/>
              </a:p>
            </p:txBody>
          </p:sp>
          <p:sp>
            <p:nvSpPr>
              <p:cNvPr id="44049" name="Freeform 17"/>
              <p:cNvSpPr>
                <a:spLocks/>
              </p:cNvSpPr>
              <p:nvPr/>
            </p:nvSpPr>
            <p:spPr bwMode="ltGray">
              <a:xfrm rot="-5400000">
                <a:off x="4077"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endParaRPr lang="es-AR"/>
              </a:p>
            </p:txBody>
          </p:sp>
          <p:sp>
            <p:nvSpPr>
              <p:cNvPr id="44050" name="Freeform 18"/>
              <p:cNvSpPr>
                <a:spLocks/>
              </p:cNvSpPr>
              <p:nvPr/>
            </p:nvSpPr>
            <p:spPr bwMode="ltGray">
              <a:xfrm rot="-5400000">
                <a:off x="3736"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endParaRPr lang="es-AR"/>
              </a:p>
            </p:txBody>
          </p:sp>
          <p:sp>
            <p:nvSpPr>
              <p:cNvPr id="44051" name="Freeform 19"/>
              <p:cNvSpPr>
                <a:spLocks/>
              </p:cNvSpPr>
              <p:nvPr/>
            </p:nvSpPr>
            <p:spPr bwMode="ltGray">
              <a:xfrm rot="-5400000">
                <a:off x="4584"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endParaRPr lang="es-AR"/>
              </a:p>
            </p:txBody>
          </p:sp>
          <p:sp>
            <p:nvSpPr>
              <p:cNvPr id="44052" name="Freeform 20"/>
              <p:cNvSpPr>
                <a:spLocks/>
              </p:cNvSpPr>
              <p:nvPr/>
            </p:nvSpPr>
            <p:spPr bwMode="ltGray">
              <a:xfrm>
                <a:off x="5469" y="1562"/>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endParaRPr lang="es-AR"/>
              </a:p>
            </p:txBody>
          </p:sp>
          <p:sp>
            <p:nvSpPr>
              <p:cNvPr id="44053" name="Freeform 21"/>
              <p:cNvSpPr>
                <a:spLocks/>
              </p:cNvSpPr>
              <p:nvPr/>
            </p:nvSpPr>
            <p:spPr bwMode="ltGray">
              <a:xfrm rot="-5400000">
                <a:off x="5084"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s-AR"/>
              </a:p>
            </p:txBody>
          </p:sp>
          <p:sp>
            <p:nvSpPr>
              <p:cNvPr id="44054" name="Freeform 22"/>
              <p:cNvSpPr>
                <a:spLocks/>
              </p:cNvSpPr>
              <p:nvPr/>
            </p:nvSpPr>
            <p:spPr bwMode="ltGray">
              <a:xfrm rot="-5400000">
                <a:off x="4797"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s-AR"/>
              </a:p>
            </p:txBody>
          </p:sp>
        </p:grpSp>
        <p:sp>
          <p:nvSpPr>
            <p:cNvPr id="44055" name="Freeform 23"/>
            <p:cNvSpPr>
              <a:spLocks/>
            </p:cNvSpPr>
            <p:nvPr/>
          </p:nvSpPr>
          <p:spPr bwMode="ltGray">
            <a:xfrm flipH="1">
              <a:off x="-2" y="1536"/>
              <a:ext cx="5762"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w="9525" cap="flat">
              <a:noFill/>
              <a:prstDash val="solid"/>
              <a:miter lim="800000"/>
              <a:headEnd type="none" w="med" len="med"/>
              <a:tailEnd type="none" w="med" len="med"/>
            </a:ln>
            <a:effectLst/>
          </p:spPr>
          <p:txBody>
            <a:bodyPr wrap="none" anchor="ctr"/>
            <a:lstStyle/>
            <a:p>
              <a:endParaRPr lang="es-AR"/>
            </a:p>
          </p:txBody>
        </p:sp>
        <p:sp>
          <p:nvSpPr>
            <p:cNvPr id="44056" name="Freeform 24"/>
            <p:cNvSpPr>
              <a:spLocks/>
            </p:cNvSpPr>
            <p:nvPr/>
          </p:nvSpPr>
          <p:spPr bwMode="ltGray">
            <a:xfrm flipH="1">
              <a:off x="-2" y="2017"/>
              <a:ext cx="5761"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w="9525" cap="flat">
              <a:noFill/>
              <a:prstDash val="solid"/>
              <a:miter lim="800000"/>
              <a:headEnd/>
              <a:tailEnd/>
            </a:ln>
            <a:effectLst/>
          </p:spPr>
          <p:txBody>
            <a:bodyPr wrap="none" anchor="ctr"/>
            <a:lstStyle/>
            <a:p>
              <a:endParaRPr lang="es-AR"/>
            </a:p>
          </p:txBody>
        </p:sp>
      </p:grpSp>
      <p:sp>
        <p:nvSpPr>
          <p:cNvPr id="44057" name="Rectangle 25"/>
          <p:cNvSpPr>
            <a:spLocks noGrp="1" noChangeArrowheads="1"/>
          </p:cNvSpPr>
          <p:nvPr>
            <p:ph type="ctrTitle"/>
          </p:nvPr>
        </p:nvSpPr>
        <p:spPr>
          <a:xfrm>
            <a:off x="1173163" y="198438"/>
            <a:ext cx="7772400" cy="2286000"/>
          </a:xfrm>
        </p:spPr>
        <p:txBody>
          <a:bodyPr anchor="b">
            <a:spAutoFit/>
          </a:bodyPr>
          <a:lstStyle>
            <a:lvl1pPr>
              <a:defRPr sz="7200"/>
            </a:lvl1pPr>
          </a:lstStyle>
          <a:p>
            <a:r>
              <a:rPr lang="es-ES"/>
              <a:t>Haga clic para modificar el estilo de título del patrón</a:t>
            </a:r>
          </a:p>
        </p:txBody>
      </p:sp>
      <p:sp>
        <p:nvSpPr>
          <p:cNvPr id="44058" name="Rectangle 26"/>
          <p:cNvSpPr>
            <a:spLocks noGrp="1" noChangeArrowheads="1"/>
          </p:cNvSpPr>
          <p:nvPr>
            <p:ph type="subTitle" idx="1"/>
          </p:nvPr>
        </p:nvSpPr>
        <p:spPr>
          <a:xfrm>
            <a:off x="1166813" y="3886200"/>
            <a:ext cx="6400800" cy="1752600"/>
          </a:xfrm>
        </p:spPr>
        <p:txBody>
          <a:bodyPr/>
          <a:lstStyle>
            <a:lvl1pPr marL="0" indent="0">
              <a:buFont typeface="Wingdings" pitchFamily="2" charset="2"/>
              <a:buNone/>
              <a:defRPr sz="4000"/>
            </a:lvl1pPr>
          </a:lstStyle>
          <a:p>
            <a:r>
              <a:rPr lang="es-ES"/>
              <a:t>Haga clic para modificar el estilo de subtítulo del patrón</a:t>
            </a:r>
          </a:p>
        </p:txBody>
      </p:sp>
      <p:sp>
        <p:nvSpPr>
          <p:cNvPr id="44059" name="Rectangle 27"/>
          <p:cNvSpPr>
            <a:spLocks noGrp="1" noChangeArrowheads="1"/>
          </p:cNvSpPr>
          <p:nvPr>
            <p:ph type="dt" sz="half" idx="2"/>
          </p:nvPr>
        </p:nvSpPr>
        <p:spPr>
          <a:xfrm>
            <a:off x="1166813" y="6248400"/>
            <a:ext cx="1905000" cy="457200"/>
          </a:xfrm>
        </p:spPr>
        <p:txBody>
          <a:bodyPr/>
          <a:lstStyle>
            <a:lvl1pPr>
              <a:defRPr>
                <a:solidFill>
                  <a:srgbClr val="000000"/>
                </a:solidFill>
              </a:defRPr>
            </a:lvl1pPr>
          </a:lstStyle>
          <a:p>
            <a:endParaRPr lang="es-ES"/>
          </a:p>
        </p:txBody>
      </p:sp>
      <p:sp>
        <p:nvSpPr>
          <p:cNvPr id="44060" name="Rectangle 28"/>
          <p:cNvSpPr>
            <a:spLocks noGrp="1" noChangeArrowheads="1"/>
          </p:cNvSpPr>
          <p:nvPr>
            <p:ph type="ftr" sz="quarter" idx="3"/>
          </p:nvPr>
        </p:nvSpPr>
        <p:spPr/>
        <p:txBody>
          <a:bodyPr/>
          <a:lstStyle>
            <a:lvl1pPr>
              <a:defRPr>
                <a:solidFill>
                  <a:srgbClr val="000000"/>
                </a:solidFill>
              </a:defRPr>
            </a:lvl1pPr>
          </a:lstStyle>
          <a:p>
            <a:endParaRPr lang="es-ES"/>
          </a:p>
        </p:txBody>
      </p:sp>
      <p:sp>
        <p:nvSpPr>
          <p:cNvPr id="44061" name="Rectangle 29"/>
          <p:cNvSpPr>
            <a:spLocks noGrp="1" noChangeArrowheads="1"/>
          </p:cNvSpPr>
          <p:nvPr>
            <p:ph type="sldNum" sz="quarter" idx="4"/>
          </p:nvPr>
        </p:nvSpPr>
        <p:spPr/>
        <p:txBody>
          <a:bodyPr/>
          <a:lstStyle>
            <a:lvl1pPr>
              <a:defRPr>
                <a:solidFill>
                  <a:srgbClr val="000000"/>
                </a:solidFill>
              </a:defRPr>
            </a:lvl1pPr>
          </a:lstStyle>
          <a:p>
            <a:fld id="{4201C12B-32AC-445D-B279-B8D0C52BF7C0}"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80A2DCCF-B48A-4C24-89D3-16DE4A70AAE1}"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2463" y="457200"/>
            <a:ext cx="1943100" cy="5638800"/>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1173163" y="457200"/>
            <a:ext cx="5676900" cy="56388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B9A2182B-B516-43D7-96AD-6CCDBB7D6AC1}"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ítulo, imágenes prediseñadas y texto">
    <p:spTree>
      <p:nvGrpSpPr>
        <p:cNvPr id="1" name=""/>
        <p:cNvGrpSpPr/>
        <p:nvPr/>
      </p:nvGrpSpPr>
      <p:grpSpPr>
        <a:xfrm>
          <a:off x="0" y="0"/>
          <a:ext cx="0" cy="0"/>
          <a:chOff x="0" y="0"/>
          <a:chExt cx="0" cy="0"/>
        </a:xfrm>
      </p:grpSpPr>
      <p:sp>
        <p:nvSpPr>
          <p:cNvPr id="2" name="1 Título"/>
          <p:cNvSpPr>
            <a:spLocks noGrp="1"/>
          </p:cNvSpPr>
          <p:nvPr>
            <p:ph type="title"/>
          </p:nvPr>
        </p:nvSpPr>
        <p:spPr>
          <a:xfrm>
            <a:off x="1173163" y="457200"/>
            <a:ext cx="7772400" cy="1143000"/>
          </a:xfrm>
        </p:spPr>
        <p:txBody>
          <a:bodyPr/>
          <a:lstStyle/>
          <a:p>
            <a:r>
              <a:rPr lang="es-ES" smtClean="0"/>
              <a:t>Haga clic para modificar el estilo de título del patrón</a:t>
            </a:r>
            <a:endParaRPr lang="es-AR"/>
          </a:p>
        </p:txBody>
      </p:sp>
      <p:sp>
        <p:nvSpPr>
          <p:cNvPr id="3" name="2 Marcador de imágenes prediseñadas"/>
          <p:cNvSpPr>
            <a:spLocks noGrp="1"/>
          </p:cNvSpPr>
          <p:nvPr>
            <p:ph type="clipArt" sz="half" idx="1"/>
          </p:nvPr>
        </p:nvSpPr>
        <p:spPr>
          <a:xfrm>
            <a:off x="1173163" y="1981200"/>
            <a:ext cx="3810000" cy="4114800"/>
          </a:xfrm>
        </p:spPr>
        <p:txBody>
          <a:bodyPr/>
          <a:lstStyle/>
          <a:p>
            <a:endParaRPr lang="es-AR"/>
          </a:p>
        </p:txBody>
      </p:sp>
      <p:sp>
        <p:nvSpPr>
          <p:cNvPr id="4" name="3 Marcador de texto"/>
          <p:cNvSpPr>
            <a:spLocks noGrp="1"/>
          </p:cNvSpPr>
          <p:nvPr>
            <p:ph type="body" sz="half" idx="2"/>
          </p:nvPr>
        </p:nvSpPr>
        <p:spPr>
          <a:xfrm>
            <a:off x="5135563"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a:xfrm>
            <a:off x="1173163" y="6265863"/>
            <a:ext cx="1905000" cy="457200"/>
          </a:xfrm>
        </p:spPr>
        <p:txBody>
          <a:bodyPr/>
          <a:lstStyle>
            <a:lvl1pPr>
              <a:defRPr/>
            </a:lvl1pPr>
          </a:lstStyle>
          <a:p>
            <a:endParaRPr lang="es-ES"/>
          </a:p>
        </p:txBody>
      </p:sp>
      <p:sp>
        <p:nvSpPr>
          <p:cNvPr id="6" name="5 Marcador de pie de página"/>
          <p:cNvSpPr>
            <a:spLocks noGrp="1"/>
          </p:cNvSpPr>
          <p:nvPr>
            <p:ph type="ftr" sz="quarter" idx="11"/>
          </p:nvPr>
        </p:nvSpPr>
        <p:spPr>
          <a:xfrm>
            <a:off x="3581400" y="6248400"/>
            <a:ext cx="2895600" cy="457200"/>
          </a:xfrm>
        </p:spPr>
        <p:txBody>
          <a:bodyPr/>
          <a:lstStyle>
            <a:lvl1pPr>
              <a:defRPr/>
            </a:lvl1pPr>
          </a:lstStyle>
          <a:p>
            <a:endParaRPr lang="es-ES"/>
          </a:p>
        </p:txBody>
      </p:sp>
      <p:sp>
        <p:nvSpPr>
          <p:cNvPr id="7" name="6 Marcador de número de diapositiva"/>
          <p:cNvSpPr>
            <a:spLocks noGrp="1"/>
          </p:cNvSpPr>
          <p:nvPr>
            <p:ph type="sldNum" sz="quarter" idx="12"/>
          </p:nvPr>
        </p:nvSpPr>
        <p:spPr>
          <a:xfrm>
            <a:off x="7010400" y="6248400"/>
            <a:ext cx="1905000" cy="457200"/>
          </a:xfrm>
        </p:spPr>
        <p:txBody>
          <a:bodyPr/>
          <a:lstStyle>
            <a:lvl1pPr>
              <a:defRPr/>
            </a:lvl1pPr>
          </a:lstStyle>
          <a:p>
            <a:fld id="{6CF8DC20-2F1A-4885-BAF5-715C342041E6}"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F44E6AD7-B970-4508-93BD-5D3C825540A6}"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E26C7D19-D62F-45AD-89CB-F51043F4B078}"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5A311D8E-2DA0-4853-A863-640E0923A7EB}"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4D516741-67CA-4298-8824-61F0C4BCFFB0}"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16773FE3-3909-4DF9-96CF-2B3BA68C24D6}"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E30BBC6C-09A6-43CD-81E6-A9AAAC7CEB7B}"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076B337B-F95A-42F9-9478-B8352E26AC80}"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2C5DD6F3-3A91-4E42-908C-EA74D98BF15D}"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3010" name="Group 2"/>
          <p:cNvGrpSpPr>
            <a:grpSpLocks/>
          </p:cNvGrpSpPr>
          <p:nvPr/>
        </p:nvGrpSpPr>
        <p:grpSpPr bwMode="auto">
          <a:xfrm>
            <a:off x="0" y="-4763"/>
            <a:ext cx="1063625" cy="6858001"/>
            <a:chOff x="0" y="-3"/>
            <a:chExt cx="670" cy="4320"/>
          </a:xfrm>
        </p:grpSpPr>
        <p:grpSp>
          <p:nvGrpSpPr>
            <p:cNvPr id="43011" name="Group 3"/>
            <p:cNvGrpSpPr>
              <a:grpSpLocks/>
            </p:cNvGrpSpPr>
            <p:nvPr/>
          </p:nvGrpSpPr>
          <p:grpSpPr bwMode="auto">
            <a:xfrm rot="16200000" flipH="1">
              <a:off x="-1815" y="1838"/>
              <a:ext cx="4320" cy="638"/>
              <a:chOff x="-2" y="1562"/>
              <a:chExt cx="5762" cy="638"/>
            </a:xfrm>
          </p:grpSpPr>
          <p:sp>
            <p:nvSpPr>
              <p:cNvPr id="43012" name="Freeform 4"/>
              <p:cNvSpPr>
                <a:spLocks/>
              </p:cNvSpPr>
              <p:nvPr/>
            </p:nvSpPr>
            <p:spPr bwMode="ltGray">
              <a:xfrm rot="-5400000">
                <a:off x="2559" y="-993"/>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endParaRPr lang="es-AR"/>
              </a:p>
            </p:txBody>
          </p:sp>
          <p:sp>
            <p:nvSpPr>
              <p:cNvPr id="43013" name="Freeform 5"/>
              <p:cNvSpPr>
                <a:spLocks/>
              </p:cNvSpPr>
              <p:nvPr/>
            </p:nvSpPr>
            <p:spPr bwMode="ltGray">
              <a:xfrm rot="-5400000">
                <a:off x="1323"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s-AR"/>
              </a:p>
            </p:txBody>
          </p:sp>
          <p:sp>
            <p:nvSpPr>
              <p:cNvPr id="43014" name="Freeform 6"/>
              <p:cNvSpPr>
                <a:spLocks/>
              </p:cNvSpPr>
              <p:nvPr/>
            </p:nvSpPr>
            <p:spPr bwMode="ltGray">
              <a:xfrm rot="-5400000">
                <a:off x="982"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endParaRPr lang="es-AR"/>
              </a:p>
            </p:txBody>
          </p:sp>
          <p:sp>
            <p:nvSpPr>
              <p:cNvPr id="43015" name="Freeform 7"/>
              <p:cNvSpPr>
                <a:spLocks/>
              </p:cNvSpPr>
              <p:nvPr/>
            </p:nvSpPr>
            <p:spPr bwMode="ltGray">
              <a:xfrm rot="-5400000">
                <a:off x="-57" y="1752"/>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endParaRPr lang="es-AR"/>
              </a:p>
            </p:txBody>
          </p:sp>
          <p:sp>
            <p:nvSpPr>
              <p:cNvPr id="43016" name="Freeform 8"/>
              <p:cNvSpPr>
                <a:spLocks/>
              </p:cNvSpPr>
              <p:nvPr/>
            </p:nvSpPr>
            <p:spPr bwMode="ltGray">
              <a:xfrm rot="-5400000">
                <a:off x="664" y="1733"/>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endParaRPr lang="es-AR"/>
              </a:p>
            </p:txBody>
          </p:sp>
          <p:sp>
            <p:nvSpPr>
              <p:cNvPr id="43017" name="Freeform 9"/>
              <p:cNvSpPr>
                <a:spLocks/>
              </p:cNvSpPr>
              <p:nvPr/>
            </p:nvSpPr>
            <p:spPr bwMode="ltGray">
              <a:xfrm rot="-5400000">
                <a:off x="442" y="1699"/>
                <a:ext cx="624" cy="362"/>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s-AR"/>
              </a:p>
            </p:txBody>
          </p:sp>
          <p:sp>
            <p:nvSpPr>
              <p:cNvPr id="43018" name="Freeform 10"/>
              <p:cNvSpPr>
                <a:spLocks/>
              </p:cNvSpPr>
              <p:nvPr/>
            </p:nvSpPr>
            <p:spPr bwMode="ltGray">
              <a:xfrm rot="-5400000">
                <a:off x="156" y="1726"/>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s-AR"/>
              </a:p>
            </p:txBody>
          </p:sp>
          <p:sp>
            <p:nvSpPr>
              <p:cNvPr id="43019" name="Freeform 11"/>
              <p:cNvSpPr>
                <a:spLocks/>
              </p:cNvSpPr>
              <p:nvPr/>
            </p:nvSpPr>
            <p:spPr bwMode="ltGray">
              <a:xfrm rot="-5400000">
                <a:off x="3211" y="1664"/>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s-AR"/>
              </a:p>
            </p:txBody>
          </p:sp>
          <p:sp>
            <p:nvSpPr>
              <p:cNvPr id="43020" name="Freeform 12"/>
              <p:cNvSpPr>
                <a:spLocks/>
              </p:cNvSpPr>
              <p:nvPr/>
            </p:nvSpPr>
            <p:spPr bwMode="ltGray">
              <a:xfrm rot="-5400000">
                <a:off x="2870" y="1664"/>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endParaRPr lang="es-AR"/>
              </a:p>
            </p:txBody>
          </p:sp>
          <p:sp>
            <p:nvSpPr>
              <p:cNvPr id="43021" name="Freeform 13"/>
              <p:cNvSpPr>
                <a:spLocks/>
              </p:cNvSpPr>
              <p:nvPr/>
            </p:nvSpPr>
            <p:spPr bwMode="ltGray">
              <a:xfrm rot="-5400000">
                <a:off x="1830"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endParaRPr lang="es-AR"/>
              </a:p>
            </p:txBody>
          </p:sp>
          <p:sp>
            <p:nvSpPr>
              <p:cNvPr id="43022" name="Freeform 14"/>
              <p:cNvSpPr>
                <a:spLocks/>
              </p:cNvSpPr>
              <p:nvPr/>
            </p:nvSpPr>
            <p:spPr bwMode="ltGray">
              <a:xfrm rot="-5400000">
                <a:off x="2551" y="1728"/>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endParaRPr lang="es-AR"/>
              </a:p>
            </p:txBody>
          </p:sp>
          <p:sp>
            <p:nvSpPr>
              <p:cNvPr id="43023" name="Freeform 15"/>
              <p:cNvSpPr>
                <a:spLocks/>
              </p:cNvSpPr>
              <p:nvPr/>
            </p:nvSpPr>
            <p:spPr bwMode="ltGray">
              <a:xfrm rot="-5400000">
                <a:off x="2330"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s-AR"/>
              </a:p>
            </p:txBody>
          </p:sp>
          <p:sp>
            <p:nvSpPr>
              <p:cNvPr id="43024" name="Freeform 16"/>
              <p:cNvSpPr>
                <a:spLocks/>
              </p:cNvSpPr>
              <p:nvPr/>
            </p:nvSpPr>
            <p:spPr bwMode="ltGray">
              <a:xfrm rot="-5400000">
                <a:off x="2043"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endParaRPr lang="es-AR"/>
              </a:p>
            </p:txBody>
          </p:sp>
          <p:sp>
            <p:nvSpPr>
              <p:cNvPr id="43025" name="Freeform 17"/>
              <p:cNvSpPr>
                <a:spLocks/>
              </p:cNvSpPr>
              <p:nvPr/>
            </p:nvSpPr>
            <p:spPr bwMode="ltGray">
              <a:xfrm rot="-5400000">
                <a:off x="4077"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endParaRPr lang="es-AR"/>
              </a:p>
            </p:txBody>
          </p:sp>
          <p:sp>
            <p:nvSpPr>
              <p:cNvPr id="43026" name="Freeform 18"/>
              <p:cNvSpPr>
                <a:spLocks/>
              </p:cNvSpPr>
              <p:nvPr/>
            </p:nvSpPr>
            <p:spPr bwMode="ltGray">
              <a:xfrm rot="-5400000">
                <a:off x="3736"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endParaRPr lang="es-AR"/>
              </a:p>
            </p:txBody>
          </p:sp>
          <p:sp>
            <p:nvSpPr>
              <p:cNvPr id="43027" name="Freeform 19"/>
              <p:cNvSpPr>
                <a:spLocks/>
              </p:cNvSpPr>
              <p:nvPr/>
            </p:nvSpPr>
            <p:spPr bwMode="ltGray">
              <a:xfrm rot="-5400000">
                <a:off x="4584"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endParaRPr lang="es-AR"/>
              </a:p>
            </p:txBody>
          </p:sp>
          <p:sp>
            <p:nvSpPr>
              <p:cNvPr id="43028" name="Freeform 20"/>
              <p:cNvSpPr>
                <a:spLocks/>
              </p:cNvSpPr>
              <p:nvPr/>
            </p:nvSpPr>
            <p:spPr bwMode="ltGray">
              <a:xfrm>
                <a:off x="5469" y="1562"/>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endParaRPr lang="es-AR"/>
              </a:p>
            </p:txBody>
          </p:sp>
          <p:sp>
            <p:nvSpPr>
              <p:cNvPr id="43029" name="Freeform 21"/>
              <p:cNvSpPr>
                <a:spLocks/>
              </p:cNvSpPr>
              <p:nvPr/>
            </p:nvSpPr>
            <p:spPr bwMode="ltGray">
              <a:xfrm rot="-5400000">
                <a:off x="5084"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s-AR"/>
              </a:p>
            </p:txBody>
          </p:sp>
          <p:sp>
            <p:nvSpPr>
              <p:cNvPr id="43030" name="Freeform 22"/>
              <p:cNvSpPr>
                <a:spLocks/>
              </p:cNvSpPr>
              <p:nvPr/>
            </p:nvSpPr>
            <p:spPr bwMode="ltGray">
              <a:xfrm rot="-5400000">
                <a:off x="4797"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s-AR"/>
              </a:p>
            </p:txBody>
          </p:sp>
        </p:grpSp>
        <p:sp>
          <p:nvSpPr>
            <p:cNvPr id="43031" name="Freeform 23"/>
            <p:cNvSpPr>
              <a:spLocks/>
            </p:cNvSpPr>
            <p:nvPr/>
          </p:nvSpPr>
          <p:spPr bwMode="ltGray">
            <a:xfrm rot="16200000" flipH="1">
              <a:off x="-1954" y="1951"/>
              <a:ext cx="4320"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w="9525" cap="flat">
              <a:noFill/>
              <a:prstDash val="solid"/>
              <a:miter lim="800000"/>
              <a:headEnd type="none" w="med" len="med"/>
              <a:tailEnd type="none" w="med" len="med"/>
            </a:ln>
            <a:effectLst/>
          </p:spPr>
          <p:txBody>
            <a:bodyPr wrap="none" anchor="ctr"/>
            <a:lstStyle/>
            <a:p>
              <a:endParaRPr lang="es-AR"/>
            </a:p>
          </p:txBody>
        </p:sp>
        <p:sp>
          <p:nvSpPr>
            <p:cNvPr id="43032" name="Freeform 24"/>
            <p:cNvSpPr>
              <a:spLocks/>
            </p:cNvSpPr>
            <p:nvPr/>
          </p:nvSpPr>
          <p:spPr bwMode="ltGray">
            <a:xfrm rot="16200000" flipH="1">
              <a:off x="-1584" y="2062"/>
              <a:ext cx="4319"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w="9525" cap="flat">
              <a:noFill/>
              <a:prstDash val="solid"/>
              <a:miter lim="800000"/>
              <a:headEnd type="none" w="med" len="med"/>
              <a:tailEnd type="none" w="med" len="med"/>
            </a:ln>
            <a:effectLst/>
          </p:spPr>
          <p:txBody>
            <a:bodyPr wrap="none" anchor="ctr"/>
            <a:lstStyle/>
            <a:p>
              <a:endParaRPr lang="es-AR"/>
            </a:p>
          </p:txBody>
        </p:sp>
      </p:grpSp>
      <p:sp>
        <p:nvSpPr>
          <p:cNvPr id="43033" name="Rectangle 25"/>
          <p:cNvSpPr>
            <a:spLocks noGrp="1" noChangeArrowheads="1"/>
          </p:cNvSpPr>
          <p:nvPr>
            <p:ph type="title"/>
          </p:nvPr>
        </p:nvSpPr>
        <p:spPr bwMode="auto">
          <a:xfrm>
            <a:off x="1173163"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43034" name="Rectangle 26"/>
          <p:cNvSpPr>
            <a:spLocks noGrp="1" noChangeArrowheads="1"/>
          </p:cNvSpPr>
          <p:nvPr>
            <p:ph type="body" idx="1"/>
          </p:nvPr>
        </p:nvSpPr>
        <p:spPr bwMode="auto">
          <a:xfrm>
            <a:off x="1173163"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3035" name="Rectangle 27"/>
          <p:cNvSpPr>
            <a:spLocks noGrp="1" noChangeArrowheads="1"/>
          </p:cNvSpPr>
          <p:nvPr>
            <p:ph type="dt" sz="half" idx="2"/>
          </p:nvPr>
        </p:nvSpPr>
        <p:spPr bwMode="auto">
          <a:xfrm>
            <a:off x="1173163" y="62658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endParaRPr lang="es-ES"/>
          </a:p>
        </p:txBody>
      </p:sp>
      <p:sp>
        <p:nvSpPr>
          <p:cNvPr id="43036" name="Rectangle 28"/>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endParaRPr lang="es-ES"/>
          </a:p>
        </p:txBody>
      </p:sp>
      <p:sp>
        <p:nvSpPr>
          <p:cNvPr id="43037" name="Rectangle 29"/>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fld id="{412ABC18-35D6-4801-B249-4DDE373E35D5}"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Documento_de_Microsoft_Word_97-2003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71472" y="785794"/>
            <a:ext cx="7772400" cy="1569660"/>
          </a:xfrm>
        </p:spPr>
        <p:txBody>
          <a:bodyPr/>
          <a:lstStyle/>
          <a:p>
            <a:pPr algn="ctr"/>
            <a:r>
              <a:rPr lang="es-AR" sz="4800" b="1" dirty="0" smtClean="0">
                <a:latin typeface="Tekton" pitchFamily="34" charset="0"/>
              </a:rPr>
              <a:t>Introducción al Planeamiento Estratégico</a:t>
            </a:r>
            <a:endParaRPr lang="es-ES" sz="4800" b="1" dirty="0">
              <a:latin typeface="Tekton" pitchFamily="34" charset="0"/>
            </a:endParaRPr>
          </a:p>
        </p:txBody>
      </p:sp>
      <p:sp>
        <p:nvSpPr>
          <p:cNvPr id="2051" name="Rectangle 3"/>
          <p:cNvSpPr>
            <a:spLocks noGrp="1" noChangeArrowheads="1"/>
          </p:cNvSpPr>
          <p:nvPr>
            <p:ph type="subTitle" idx="1"/>
          </p:nvPr>
        </p:nvSpPr>
        <p:spPr>
          <a:xfrm>
            <a:off x="1166813" y="3886200"/>
            <a:ext cx="5976955" cy="1752600"/>
          </a:xfrm>
        </p:spPr>
        <p:txBody>
          <a:bodyPr/>
          <a:lstStyle/>
          <a:p>
            <a:r>
              <a:rPr lang="es-AR" sz="2800" dirty="0" smtClean="0"/>
              <a:t>Apuntes de Clases</a:t>
            </a:r>
          </a:p>
          <a:p>
            <a:r>
              <a:rPr lang="es-AR" sz="2800" dirty="0" smtClean="0"/>
              <a:t>Cátedra Economía y Administración</a:t>
            </a:r>
          </a:p>
          <a:p>
            <a:r>
              <a:rPr lang="es-AR" sz="2800" dirty="0" smtClean="0"/>
              <a:t> Facultad de </a:t>
            </a:r>
            <a:r>
              <a:rPr lang="es-AR" sz="2800" dirty="0" smtClean="0"/>
              <a:t>Ingeniería. </a:t>
            </a:r>
            <a:r>
              <a:rPr lang="es-AR" sz="2800" dirty="0" err="1" smtClean="0"/>
              <a:t>U.N.Ju</a:t>
            </a:r>
            <a:endParaRPr lang="es-E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sz="3200" b="1" dirty="0" smtClean="0">
                <a:latin typeface="+mn-lt"/>
              </a:rPr>
              <a:t>LAS VENTAJAS COMPETITIVAS Y CADENA DE VALOR </a:t>
            </a:r>
            <a:r>
              <a:rPr lang="es-AR" sz="3200" dirty="0" smtClean="0">
                <a:latin typeface="+mn-lt"/>
              </a:rPr>
              <a:t/>
            </a:r>
            <a:br>
              <a:rPr lang="es-AR" sz="3200" dirty="0" smtClean="0">
                <a:latin typeface="+mn-lt"/>
              </a:rPr>
            </a:br>
            <a:endParaRPr lang="es-AR" sz="3200" dirty="0">
              <a:latin typeface="+mn-lt"/>
            </a:endParaRPr>
          </a:p>
        </p:txBody>
      </p:sp>
      <p:sp>
        <p:nvSpPr>
          <p:cNvPr id="3" name="2 Marcador de contenido"/>
          <p:cNvSpPr>
            <a:spLocks noGrp="1"/>
          </p:cNvSpPr>
          <p:nvPr>
            <p:ph idx="1"/>
          </p:nvPr>
        </p:nvSpPr>
        <p:spPr>
          <a:xfrm>
            <a:off x="1173163" y="1412776"/>
            <a:ext cx="7772400" cy="4683224"/>
          </a:xfrm>
        </p:spPr>
        <p:txBody>
          <a:bodyPr/>
          <a:lstStyle/>
          <a:p>
            <a:pPr algn="just"/>
            <a:r>
              <a:rPr lang="es-MX" sz="2000" dirty="0" smtClean="0"/>
              <a:t>Una </a:t>
            </a:r>
            <a:r>
              <a:rPr lang="es-MX" sz="2000" b="1" u="sng" dirty="0" smtClean="0">
                <a:solidFill>
                  <a:srgbClr val="FF0000"/>
                </a:solidFill>
              </a:rPr>
              <a:t>ventaja competitiva</a:t>
            </a:r>
            <a:r>
              <a:rPr lang="es-MX" sz="2000" u="sng" dirty="0" smtClean="0">
                <a:solidFill>
                  <a:srgbClr val="FF0000"/>
                </a:solidFill>
              </a:rPr>
              <a:t> </a:t>
            </a:r>
            <a:r>
              <a:rPr lang="es-MX" sz="2000" dirty="0" smtClean="0"/>
              <a:t>se define como un atributo superior y estratégico que un producto o marca tiene sobre sus rivales en el marco de su industria de competencia. Es decir, es aquello en lo que una empresa es mejor que sus competidores y con lo que es capaz de entregar mayor valor a sus clientes. Entonces, desarrollar conscientemente una ventaja competitiva es esencial para cualquiera que desee sobresalir de la competencia y atraer a un mayor número de clientes. </a:t>
            </a:r>
          </a:p>
          <a:p>
            <a:endParaRPr lang="es-MX" sz="2000" dirty="0" smtClean="0"/>
          </a:p>
          <a:p>
            <a:pPr algn="just"/>
            <a:r>
              <a:rPr lang="es-MX" sz="2000" dirty="0" smtClean="0"/>
              <a:t>Para hacer sustentable dicha ventaja, es esencial ofrecer productos con un mayor </a:t>
            </a:r>
            <a:r>
              <a:rPr lang="es-MX" sz="2000" b="1" u="sng" dirty="0" smtClean="0">
                <a:solidFill>
                  <a:srgbClr val="FF0000"/>
                </a:solidFill>
              </a:rPr>
              <a:t>valor agregado</a:t>
            </a:r>
            <a:r>
              <a:rPr lang="es-MX" sz="2000" dirty="0" smtClean="0"/>
              <a:t>, así como tener procesos y/u ofrecer un servicio al cliente que no puedan ser duplicados o imitados por la competencia</a:t>
            </a:r>
            <a:endParaRPr lang="es-AR" sz="2000" dirty="0">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sz="3200" b="1" dirty="0" smtClean="0">
                <a:latin typeface="+mn-lt"/>
              </a:rPr>
              <a:t>LAS VENTAJAS COMPETITIVAS Y CADENA DE VALOR </a:t>
            </a:r>
            <a:r>
              <a:rPr lang="es-AR" sz="3200" dirty="0" smtClean="0">
                <a:latin typeface="+mn-lt"/>
              </a:rPr>
              <a:t/>
            </a:r>
            <a:br>
              <a:rPr lang="es-AR" sz="3200" dirty="0" smtClean="0">
                <a:latin typeface="+mn-lt"/>
              </a:rPr>
            </a:br>
            <a:endParaRPr lang="es-AR" sz="3200" dirty="0">
              <a:latin typeface="+mn-lt"/>
            </a:endParaRPr>
          </a:p>
        </p:txBody>
      </p:sp>
      <p:sp>
        <p:nvSpPr>
          <p:cNvPr id="3" name="2 Marcador de contenido"/>
          <p:cNvSpPr>
            <a:spLocks noGrp="1"/>
          </p:cNvSpPr>
          <p:nvPr>
            <p:ph idx="1"/>
          </p:nvPr>
        </p:nvSpPr>
        <p:spPr/>
        <p:txBody>
          <a:bodyPr/>
          <a:lstStyle/>
          <a:p>
            <a:r>
              <a:rPr lang="es-ES" sz="2000" dirty="0" smtClean="0">
                <a:solidFill>
                  <a:schemeClr val="tx2"/>
                </a:solidFill>
              </a:rPr>
              <a:t>"Una empresa que tiene ventajas competitivas es aquella que, de </a:t>
            </a:r>
            <a:r>
              <a:rPr lang="es-ES" sz="2000" b="1" dirty="0" smtClean="0">
                <a:solidFill>
                  <a:srgbClr val="FF0000"/>
                </a:solidFill>
              </a:rPr>
              <a:t>forma consciente ( a través del planeamiento estratégico/</a:t>
            </a:r>
            <a:r>
              <a:rPr lang="es-ES" sz="2000" b="1" dirty="0" err="1" smtClean="0">
                <a:solidFill>
                  <a:srgbClr val="FF0000"/>
                </a:solidFill>
              </a:rPr>
              <a:t>feedback</a:t>
            </a:r>
            <a:r>
              <a:rPr lang="es-ES" sz="2000" b="1" dirty="0" smtClean="0">
                <a:solidFill>
                  <a:srgbClr val="FF0000"/>
                </a:solidFill>
              </a:rPr>
              <a:t>)</a:t>
            </a:r>
            <a:r>
              <a:rPr lang="es-ES" sz="2000" dirty="0" smtClean="0">
                <a:solidFill>
                  <a:schemeClr val="tx2"/>
                </a:solidFill>
              </a:rPr>
              <a:t>, realiza un esfuerzo constante, con el fin de crear las condiciones que le permitan elevar los niveles de preferencia hacia sus productos o servicios por parte de sus integrantes de su mercado (clientes/usuarios) , y/o elevar barreras que impidan que sus posiciones de mercado sean erosionadas por competidores”</a:t>
            </a:r>
            <a:endParaRPr lang="es-AR" sz="2000" dirty="0" smtClean="0">
              <a:solidFill>
                <a:schemeClr val="tx2"/>
              </a:solidFill>
            </a:endParaRPr>
          </a:p>
          <a:p>
            <a:r>
              <a:rPr lang="es-ES" sz="2000" dirty="0" smtClean="0">
                <a:solidFill>
                  <a:schemeClr val="tx2"/>
                </a:solidFill>
              </a:rPr>
              <a:t>La </a:t>
            </a:r>
            <a:r>
              <a:rPr lang="es-ES" sz="2000" b="1" dirty="0" smtClean="0">
                <a:solidFill>
                  <a:srgbClr val="FF0000"/>
                </a:solidFill>
              </a:rPr>
              <a:t>cadena de valor</a:t>
            </a:r>
            <a:r>
              <a:rPr lang="es-ES" sz="2000" dirty="0" smtClean="0">
                <a:solidFill>
                  <a:srgbClr val="FF0000"/>
                </a:solidFill>
              </a:rPr>
              <a:t> </a:t>
            </a:r>
            <a:r>
              <a:rPr lang="es-ES" sz="2000" dirty="0" smtClean="0">
                <a:solidFill>
                  <a:schemeClr val="tx2"/>
                </a:solidFill>
              </a:rPr>
              <a:t>nos permite describir la empresa como una serie de actividades, procesos  u operaciones interrelacionadas, que finalmente explican la forma en que la empresa genera su margen de utilidad y ganancias.</a:t>
            </a:r>
            <a:endParaRPr lang="es-AR" sz="2000" dirty="0">
              <a:solidFill>
                <a:schemeClr val="tx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362200" y="533400"/>
            <a:ext cx="6248400" cy="923925"/>
          </a:xfrm>
          <a:solidFill>
            <a:schemeClr val="hlink"/>
          </a:solidFill>
        </p:spPr>
        <p:txBody>
          <a:bodyPr/>
          <a:lstStyle/>
          <a:p>
            <a:r>
              <a:rPr lang="es-AR" sz="3600" b="1" u="sng" dirty="0">
                <a:latin typeface="Tekton" pitchFamily="34" charset="0"/>
              </a:rPr>
              <a:t>Planeamiento </a:t>
            </a:r>
            <a:r>
              <a:rPr lang="es-AR" sz="3600" b="1" u="sng" dirty="0" smtClean="0">
                <a:latin typeface="Tekton" pitchFamily="34" charset="0"/>
              </a:rPr>
              <a:t>Estratégico</a:t>
            </a:r>
            <a:endParaRPr lang="es-ES" sz="3600" b="1" u="sng" dirty="0">
              <a:latin typeface="Tekton" pitchFamily="34" charset="0"/>
            </a:endParaRPr>
          </a:p>
        </p:txBody>
      </p:sp>
      <p:sp>
        <p:nvSpPr>
          <p:cNvPr id="3075" name="Rectangle 3"/>
          <p:cNvSpPr>
            <a:spLocks noGrp="1" noChangeArrowheads="1"/>
          </p:cNvSpPr>
          <p:nvPr>
            <p:ph type="body" idx="1"/>
          </p:nvPr>
        </p:nvSpPr>
        <p:spPr>
          <a:xfrm>
            <a:off x="1066800" y="1752600"/>
            <a:ext cx="7391400" cy="4419600"/>
          </a:xfrm>
        </p:spPr>
        <p:txBody>
          <a:bodyPr/>
          <a:lstStyle/>
          <a:p>
            <a:pPr algn="just">
              <a:lnSpc>
                <a:spcPct val="90000"/>
              </a:lnSpc>
              <a:buFont typeface="Wingdings" pitchFamily="2" charset="2"/>
              <a:buNone/>
            </a:pPr>
            <a:r>
              <a:rPr lang="es-AR" sz="1800" dirty="0">
                <a:solidFill>
                  <a:schemeClr val="accent2"/>
                </a:solidFill>
                <a:latin typeface="Verdana" pitchFamily="34" charset="0"/>
                <a:cs typeface="Times New Roman" pitchFamily="18" charset="0"/>
              </a:rPr>
              <a:t>Es un proceso racional, formal, deliberado y consciente, por el cual una  organización o empresa define sus </a:t>
            </a:r>
            <a:r>
              <a:rPr lang="es-AR" sz="1800" b="1" dirty="0">
                <a:solidFill>
                  <a:schemeClr val="accent2"/>
                </a:solidFill>
                <a:latin typeface="Verdana" pitchFamily="34" charset="0"/>
                <a:cs typeface="Times New Roman" pitchFamily="18" charset="0"/>
              </a:rPr>
              <a:t>objetivos</a:t>
            </a:r>
            <a:r>
              <a:rPr lang="es-AR" sz="1800" dirty="0">
                <a:solidFill>
                  <a:schemeClr val="accent2"/>
                </a:solidFill>
                <a:latin typeface="Verdana" pitchFamily="34" charset="0"/>
                <a:cs typeface="Times New Roman" pitchFamily="18" charset="0"/>
              </a:rPr>
              <a:t>  (¿qué se quiere hacer?), sus </a:t>
            </a:r>
            <a:r>
              <a:rPr lang="es-AR" sz="1800" b="1" dirty="0">
                <a:solidFill>
                  <a:schemeClr val="accent2"/>
                </a:solidFill>
                <a:latin typeface="Verdana" pitchFamily="34" charset="0"/>
                <a:cs typeface="Times New Roman" pitchFamily="18" charset="0"/>
              </a:rPr>
              <a:t>metas </a:t>
            </a:r>
            <a:r>
              <a:rPr lang="es-AR" sz="1800" dirty="0">
                <a:solidFill>
                  <a:schemeClr val="accent2"/>
                </a:solidFill>
                <a:latin typeface="Verdana" pitchFamily="34" charset="0"/>
                <a:cs typeface="Times New Roman" pitchFamily="18" charset="0"/>
              </a:rPr>
              <a:t>(¿cuánto? - ¿cuándo?), y sus </a:t>
            </a:r>
            <a:r>
              <a:rPr lang="es-AR" sz="1800" b="1" dirty="0">
                <a:solidFill>
                  <a:schemeClr val="accent2"/>
                </a:solidFill>
                <a:latin typeface="Verdana" pitchFamily="34" charset="0"/>
                <a:cs typeface="Times New Roman" pitchFamily="18" charset="0"/>
              </a:rPr>
              <a:t>estrategias</a:t>
            </a:r>
            <a:r>
              <a:rPr lang="es-AR" sz="1800" dirty="0">
                <a:solidFill>
                  <a:schemeClr val="accent2"/>
                </a:solidFill>
                <a:latin typeface="Verdana" pitchFamily="34" charset="0"/>
                <a:cs typeface="Times New Roman" pitchFamily="18" charset="0"/>
              </a:rPr>
              <a:t> (¿cómo?), o sea las diferentes opciones para concretar los objetivos propuestos y/o deseados</a:t>
            </a:r>
            <a:r>
              <a:rPr lang="es-AR" sz="1800" dirty="0" smtClean="0">
                <a:solidFill>
                  <a:schemeClr val="accent2"/>
                </a:solidFill>
                <a:latin typeface="Verdana" pitchFamily="34" charset="0"/>
                <a:cs typeface="Times New Roman" pitchFamily="18" charset="0"/>
              </a:rPr>
              <a:t>.</a:t>
            </a:r>
          </a:p>
          <a:p>
            <a:pPr algn="just">
              <a:lnSpc>
                <a:spcPct val="90000"/>
              </a:lnSpc>
              <a:buFont typeface="Wingdings" pitchFamily="2" charset="2"/>
              <a:buNone/>
            </a:pPr>
            <a:endParaRPr lang="es-AR" sz="1800" dirty="0">
              <a:solidFill>
                <a:schemeClr val="accent2"/>
              </a:solidFill>
              <a:cs typeface="Times New Roman" pitchFamily="18" charset="0"/>
            </a:endParaRPr>
          </a:p>
          <a:p>
            <a:pPr algn="just">
              <a:lnSpc>
                <a:spcPct val="90000"/>
              </a:lnSpc>
            </a:pPr>
            <a:r>
              <a:rPr lang="es-AR" sz="1800" dirty="0">
                <a:latin typeface="Calibri" pitchFamily="34" charset="0"/>
                <a:cs typeface="Times New Roman" pitchFamily="18" charset="0"/>
              </a:rPr>
              <a:t>........ se dice que es un </a:t>
            </a:r>
            <a:r>
              <a:rPr lang="es-AR" sz="1800" b="1" i="1" dirty="0">
                <a:solidFill>
                  <a:srgbClr val="FF0066"/>
                </a:solidFill>
                <a:latin typeface="Calibri" pitchFamily="34" charset="0"/>
                <a:cs typeface="Times New Roman" pitchFamily="18" charset="0"/>
              </a:rPr>
              <a:t>proceso</a:t>
            </a:r>
            <a:r>
              <a:rPr lang="es-AR" sz="1800" b="1" dirty="0">
                <a:latin typeface="Calibri" pitchFamily="34" charset="0"/>
                <a:cs typeface="Times New Roman" pitchFamily="18" charset="0"/>
              </a:rPr>
              <a:t> </a:t>
            </a:r>
            <a:r>
              <a:rPr lang="es-AR" sz="1800" dirty="0">
                <a:latin typeface="Calibri" pitchFamily="34" charset="0"/>
                <a:cs typeface="Times New Roman" pitchFamily="18" charset="0"/>
              </a:rPr>
              <a:t>porque requiere una serie de pasos ordenados  metódicamente.</a:t>
            </a:r>
          </a:p>
          <a:p>
            <a:pPr algn="just">
              <a:lnSpc>
                <a:spcPct val="90000"/>
              </a:lnSpc>
            </a:pPr>
            <a:r>
              <a:rPr lang="es-AR" sz="1800" dirty="0">
                <a:latin typeface="Calibri" pitchFamily="34" charset="0"/>
                <a:cs typeface="Times New Roman" pitchFamily="18" charset="0"/>
              </a:rPr>
              <a:t>....... se dice que es </a:t>
            </a:r>
            <a:r>
              <a:rPr lang="es-AR" sz="1800" b="1" i="1" dirty="0">
                <a:solidFill>
                  <a:srgbClr val="FF0066"/>
                </a:solidFill>
                <a:latin typeface="Calibri" pitchFamily="34" charset="0"/>
                <a:cs typeface="Times New Roman" pitchFamily="18" charset="0"/>
              </a:rPr>
              <a:t>racional</a:t>
            </a:r>
            <a:r>
              <a:rPr lang="es-AR" sz="1800" dirty="0">
                <a:latin typeface="Calibri" pitchFamily="34" charset="0"/>
                <a:cs typeface="Times New Roman" pitchFamily="18" charset="0"/>
              </a:rPr>
              <a:t>, porque surge de un análisis lógico y sistemático que se denomina </a:t>
            </a:r>
            <a:r>
              <a:rPr lang="es-AR" sz="1800" i="1" dirty="0">
                <a:latin typeface="Calibri" pitchFamily="34" charset="0"/>
                <a:cs typeface="Times New Roman" pitchFamily="18" charset="0"/>
              </a:rPr>
              <a:t>pensamiento estratégico.</a:t>
            </a:r>
            <a:endParaRPr lang="es-AR" sz="1800" dirty="0">
              <a:latin typeface="Calibri" pitchFamily="34" charset="0"/>
              <a:cs typeface="Times New Roman" pitchFamily="18" charset="0"/>
            </a:endParaRPr>
          </a:p>
          <a:p>
            <a:pPr algn="just">
              <a:lnSpc>
                <a:spcPct val="90000"/>
              </a:lnSpc>
            </a:pPr>
            <a:r>
              <a:rPr lang="es-AR" sz="1800" dirty="0">
                <a:latin typeface="Calibri" pitchFamily="34" charset="0"/>
                <a:cs typeface="Times New Roman" pitchFamily="18" charset="0"/>
              </a:rPr>
              <a:t>....... se dice que es </a:t>
            </a:r>
            <a:r>
              <a:rPr lang="es-AR" sz="1800" b="1" i="1" dirty="0">
                <a:solidFill>
                  <a:srgbClr val="FF0066"/>
                </a:solidFill>
                <a:latin typeface="Calibri" pitchFamily="34" charset="0"/>
                <a:cs typeface="Times New Roman" pitchFamily="18" charset="0"/>
              </a:rPr>
              <a:t>formal</a:t>
            </a:r>
            <a:r>
              <a:rPr lang="es-AR" sz="1800" dirty="0">
                <a:latin typeface="Calibri" pitchFamily="34" charset="0"/>
                <a:cs typeface="Times New Roman" pitchFamily="18" charset="0"/>
              </a:rPr>
              <a:t>, porque debe ser formulado por escrito, definiendo cualitativa y cuantitativamente los objetivos.</a:t>
            </a:r>
          </a:p>
          <a:p>
            <a:pPr algn="just">
              <a:lnSpc>
                <a:spcPct val="90000"/>
              </a:lnSpc>
            </a:pPr>
            <a:r>
              <a:rPr lang="es-AR" sz="1800" dirty="0">
                <a:latin typeface="Calibri" pitchFamily="34" charset="0"/>
                <a:cs typeface="Times New Roman" pitchFamily="18" charset="0"/>
              </a:rPr>
              <a:t>.......por ultimo, se dice que es </a:t>
            </a:r>
            <a:r>
              <a:rPr lang="es-AR" sz="1800" b="1" i="1" dirty="0">
                <a:solidFill>
                  <a:srgbClr val="FF0066"/>
                </a:solidFill>
                <a:latin typeface="Calibri" pitchFamily="34" charset="0"/>
                <a:cs typeface="Times New Roman" pitchFamily="18" charset="0"/>
              </a:rPr>
              <a:t>deliberado y consciente</a:t>
            </a:r>
            <a:r>
              <a:rPr lang="es-AR" sz="1800" dirty="0">
                <a:latin typeface="Calibri" pitchFamily="34" charset="0"/>
                <a:cs typeface="Times New Roman" pitchFamily="18" charset="0"/>
              </a:rPr>
              <a:t>, porque es buscado por los directivos o ejecutivos de una manera </a:t>
            </a:r>
            <a:r>
              <a:rPr lang="es-AR" sz="1800" b="1" dirty="0">
                <a:latin typeface="Calibri" pitchFamily="34" charset="0"/>
                <a:cs typeface="Times New Roman" pitchFamily="18" charset="0"/>
              </a:rPr>
              <a:t>proactiva</a:t>
            </a:r>
            <a:r>
              <a:rPr lang="es-AR" sz="1800" dirty="0">
                <a:latin typeface="Calibri" pitchFamily="34" charset="0"/>
                <a:cs typeface="Times New Roman" pitchFamily="18" charset="0"/>
              </a:rPr>
              <a:t>, dejando de lado la absoluta improvisación e intuición practica.</a:t>
            </a:r>
          </a:p>
          <a:p>
            <a:pPr>
              <a:lnSpc>
                <a:spcPct val="90000"/>
              </a:lnSpc>
            </a:pPr>
            <a:endParaRPr lang="es-E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1905000" y="2438400"/>
            <a:ext cx="6553200" cy="3200400"/>
          </a:xfrm>
        </p:spPr>
        <p:txBody>
          <a:bodyPr/>
          <a:lstStyle/>
          <a:p>
            <a:pPr algn="just"/>
            <a:endParaRPr lang="es-AR" sz="2400">
              <a:latin typeface="Verdana" pitchFamily="34" charset="0"/>
              <a:cs typeface="Times New Roman" pitchFamily="18" charset="0"/>
            </a:endParaRPr>
          </a:p>
          <a:p>
            <a:pPr algn="just">
              <a:buFont typeface="Wingdings" pitchFamily="2" charset="2"/>
              <a:buNone/>
            </a:pPr>
            <a:r>
              <a:rPr lang="es-AR" sz="1800" b="1">
                <a:latin typeface="Verdana" pitchFamily="34" charset="0"/>
                <a:cs typeface="Times New Roman" pitchFamily="18" charset="0"/>
              </a:rPr>
              <a:t>     </a:t>
            </a:r>
            <a:r>
              <a:rPr lang="es-AR" sz="1800" b="1" i="1">
                <a:latin typeface="Verdana" pitchFamily="34" charset="0"/>
                <a:cs typeface="Times New Roman" pitchFamily="18" charset="0"/>
              </a:rPr>
              <a:t>El planeamiento estratégico, es un proceso administrativo que consiste en desarrollar y mantener una relación viable entre los </a:t>
            </a:r>
            <a:r>
              <a:rPr lang="es-AR" sz="1800" b="1" i="1">
                <a:solidFill>
                  <a:srgbClr val="FF0066"/>
                </a:solidFill>
                <a:latin typeface="Verdana" pitchFamily="34" charset="0"/>
                <a:cs typeface="Times New Roman" pitchFamily="18" charset="0"/>
              </a:rPr>
              <a:t>objetivos</a:t>
            </a:r>
            <a:r>
              <a:rPr lang="es-AR" sz="1800" b="1" i="1">
                <a:latin typeface="Verdana" pitchFamily="34" charset="0"/>
                <a:cs typeface="Times New Roman" pitchFamily="18" charset="0"/>
              </a:rPr>
              <a:t> y </a:t>
            </a:r>
            <a:r>
              <a:rPr lang="es-AR" sz="1800" b="1" i="1">
                <a:solidFill>
                  <a:srgbClr val="FF0066"/>
                </a:solidFill>
                <a:latin typeface="Verdana" pitchFamily="34" charset="0"/>
                <a:cs typeface="Times New Roman" pitchFamily="18" charset="0"/>
              </a:rPr>
              <a:t>recursos</a:t>
            </a:r>
            <a:r>
              <a:rPr lang="es-AR" sz="1800" b="1" i="1">
                <a:latin typeface="Verdana" pitchFamily="34" charset="0"/>
                <a:cs typeface="Times New Roman" pitchFamily="18" charset="0"/>
              </a:rPr>
              <a:t> de una organización,  mediante la satisfacción de las necesidades y deseos de los clientes o usuarios; y las oportunidades cambiantes del mercado</a:t>
            </a:r>
            <a:r>
              <a:rPr lang="es-AR" sz="1800" i="1">
                <a:latin typeface="Verdana" pitchFamily="34" charset="0"/>
                <a:cs typeface="Times New Roman" pitchFamily="18" charset="0"/>
              </a:rPr>
              <a:t>.</a:t>
            </a:r>
            <a:endParaRPr lang="es-AR" sz="1800" i="1">
              <a:cs typeface="Times New Roman" pitchFamily="18" charset="0"/>
            </a:endParaRPr>
          </a:p>
          <a:p>
            <a:endParaRPr lang="es-ES" sz="1800" i="1"/>
          </a:p>
        </p:txBody>
      </p:sp>
      <p:sp>
        <p:nvSpPr>
          <p:cNvPr id="18437" name="Rectangle 5"/>
          <p:cNvSpPr>
            <a:spLocks noGrp="1" noChangeArrowheads="1"/>
          </p:cNvSpPr>
          <p:nvPr>
            <p:ph type="title"/>
          </p:nvPr>
        </p:nvSpPr>
        <p:spPr>
          <a:xfrm>
            <a:off x="2285984" y="500042"/>
            <a:ext cx="6248400" cy="923925"/>
          </a:xfrm>
          <a:solidFill>
            <a:schemeClr val="hlink"/>
          </a:solidFill>
          <a:ln/>
        </p:spPr>
        <p:txBody>
          <a:bodyPr/>
          <a:lstStyle/>
          <a:p>
            <a:r>
              <a:rPr lang="es-AR" sz="3600" b="1" u="sng" dirty="0">
                <a:latin typeface="Tekton" pitchFamily="34" charset="0"/>
              </a:rPr>
              <a:t>Planeamiento </a:t>
            </a:r>
            <a:r>
              <a:rPr lang="es-AR" sz="3600" b="1" u="sng" dirty="0" smtClean="0">
                <a:latin typeface="Tekton" pitchFamily="34" charset="0"/>
              </a:rPr>
              <a:t>Estratégico</a:t>
            </a:r>
            <a:endParaRPr lang="es-ES" sz="3600" b="1" u="sng" dirty="0">
              <a:latin typeface="Tekton"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1142976" y="1285860"/>
            <a:ext cx="7772400" cy="584775"/>
          </a:xfrm>
        </p:spPr>
        <p:txBody>
          <a:bodyPr/>
          <a:lstStyle/>
          <a:p>
            <a:pPr algn="ctr"/>
            <a:r>
              <a:rPr lang="es-AR" sz="3200" b="1" dirty="0">
                <a:latin typeface="Tekton" pitchFamily="34" charset="0"/>
              </a:rPr>
              <a:t>PLANEAMIENTO ESTRATEGICO</a:t>
            </a:r>
            <a:endParaRPr lang="es-ES" sz="3200" b="1" dirty="0">
              <a:latin typeface="Tekton" pitchFamily="34" charset="0"/>
            </a:endParaRPr>
          </a:p>
        </p:txBody>
      </p:sp>
      <p:sp>
        <p:nvSpPr>
          <p:cNvPr id="48131" name="Rectangle 3"/>
          <p:cNvSpPr>
            <a:spLocks noGrp="1" noChangeArrowheads="1"/>
          </p:cNvSpPr>
          <p:nvPr>
            <p:ph type="subTitle" idx="1"/>
          </p:nvPr>
        </p:nvSpPr>
        <p:spPr>
          <a:xfrm>
            <a:off x="2214546" y="4000504"/>
            <a:ext cx="6400800" cy="1752600"/>
          </a:xfrm>
        </p:spPr>
        <p:txBody>
          <a:bodyPr/>
          <a:lstStyle/>
          <a:p>
            <a:r>
              <a:rPr lang="es-AR" sz="6000" b="1" dirty="0" smtClean="0">
                <a:solidFill>
                  <a:srgbClr val="FF0000"/>
                </a:solidFill>
              </a:rPr>
              <a:t>ETAPAS</a:t>
            </a:r>
            <a:endParaRPr lang="es-ES" sz="6000" b="1"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1219200" y="1905000"/>
            <a:ext cx="7543800" cy="4419600"/>
          </a:xfrm>
        </p:spPr>
        <p:txBody>
          <a:bodyPr/>
          <a:lstStyle/>
          <a:p>
            <a:r>
              <a:rPr lang="es-AR" sz="2400" b="1" u="sng">
                <a:solidFill>
                  <a:schemeClr val="bg2"/>
                </a:solidFill>
                <a:latin typeface="Verdana" pitchFamily="34" charset="0"/>
                <a:cs typeface="Times New Roman" pitchFamily="18" charset="0"/>
              </a:rPr>
              <a:t>Etapa previa:</a:t>
            </a:r>
            <a:r>
              <a:rPr lang="es-AR" sz="1800" b="1" u="sng">
                <a:solidFill>
                  <a:schemeClr val="bg2"/>
                </a:solidFill>
                <a:latin typeface="Verdana" pitchFamily="34" charset="0"/>
                <a:cs typeface="Times New Roman" pitchFamily="18" charset="0"/>
              </a:rPr>
              <a:t> </a:t>
            </a:r>
            <a:endParaRPr lang="es-AR" sz="1800">
              <a:solidFill>
                <a:schemeClr val="bg2"/>
              </a:solidFill>
              <a:cs typeface="Times New Roman" pitchFamily="18" charset="0"/>
            </a:endParaRPr>
          </a:p>
          <a:p>
            <a:pPr algn="ctr">
              <a:buFont typeface="Wingdings" pitchFamily="2" charset="2"/>
              <a:buNone/>
            </a:pPr>
            <a:endParaRPr lang="es-AR" sz="1800">
              <a:latin typeface="Verdana" pitchFamily="34" charset="0"/>
              <a:cs typeface="Times New Roman" pitchFamily="18" charset="0"/>
            </a:endParaRPr>
          </a:p>
          <a:p>
            <a:pPr algn="ctr">
              <a:buFont typeface="Wingdings" pitchFamily="2" charset="2"/>
              <a:buNone/>
            </a:pPr>
            <a:endParaRPr lang="es-AR" sz="1800">
              <a:latin typeface="Verdana" pitchFamily="34" charset="0"/>
              <a:cs typeface="Times New Roman" pitchFamily="18" charset="0"/>
            </a:endParaRPr>
          </a:p>
          <a:p>
            <a:pPr algn="ctr">
              <a:buFont typeface="Wingdings" pitchFamily="2" charset="2"/>
              <a:buNone/>
            </a:pPr>
            <a:r>
              <a:rPr lang="es-AR" sz="1800">
                <a:latin typeface="Verdana" pitchFamily="34" charset="0"/>
                <a:cs typeface="Times New Roman" pitchFamily="18" charset="0"/>
              </a:rPr>
              <a:t> </a:t>
            </a:r>
            <a:endParaRPr lang="es-AR" sz="1800">
              <a:cs typeface="Times New Roman" pitchFamily="18" charset="0"/>
            </a:endParaRPr>
          </a:p>
          <a:p>
            <a:pPr algn="ctr">
              <a:buFont typeface="Wingdings" pitchFamily="2" charset="2"/>
              <a:buNone/>
            </a:pPr>
            <a:r>
              <a:rPr lang="es-AR" sz="1800">
                <a:latin typeface="Verdana" pitchFamily="34" charset="0"/>
                <a:cs typeface="Times New Roman" pitchFamily="18" charset="0"/>
              </a:rPr>
              <a:t> </a:t>
            </a:r>
            <a:r>
              <a:rPr lang="es-AR" sz="2400" b="1">
                <a:solidFill>
                  <a:srgbClr val="FF0000"/>
                </a:solidFill>
                <a:latin typeface="Verdana" pitchFamily="34" charset="0"/>
                <a:cs typeface="Times New Roman" pitchFamily="18" charset="0"/>
              </a:rPr>
              <a:t>Definicion de visión y misión organizacional</a:t>
            </a:r>
            <a:endParaRPr lang="es-AR" sz="2400" b="1">
              <a:cs typeface="Times New Roman" pitchFamily="18" charset="0"/>
            </a:endParaRPr>
          </a:p>
          <a:p>
            <a:pPr algn="ctr">
              <a:buFont typeface="Wingdings" pitchFamily="2" charset="2"/>
              <a:buNone/>
            </a:pPr>
            <a:r>
              <a:rPr lang="es-AR" sz="1800">
                <a:latin typeface="Verdana" pitchFamily="34" charset="0"/>
                <a:cs typeface="Times New Roman" pitchFamily="18" charset="0"/>
              </a:rPr>
              <a:t> </a:t>
            </a:r>
            <a:endParaRPr lang="es-AR" sz="1800">
              <a:cs typeface="Times New Roman" pitchFamily="18" charset="0"/>
            </a:endParaRPr>
          </a:p>
          <a:p>
            <a:pPr algn="ctr">
              <a:buFont typeface="Wingdings" pitchFamily="2" charset="2"/>
              <a:buNone/>
            </a:pPr>
            <a:r>
              <a:rPr lang="es-AR" sz="1800">
                <a:latin typeface="Verdana" pitchFamily="34" charset="0"/>
                <a:cs typeface="Times New Roman" pitchFamily="18" charset="0"/>
              </a:rPr>
              <a:t>	</a:t>
            </a:r>
          </a:p>
          <a:p>
            <a:pPr algn="ctr">
              <a:buFont typeface="Wingdings" pitchFamily="2" charset="2"/>
              <a:buNone/>
            </a:pPr>
            <a:endParaRPr lang="es-AR" sz="1800">
              <a:latin typeface="Verdana" pitchFamily="34" charset="0"/>
              <a:cs typeface="Times New Roman" pitchFamily="18" charset="0"/>
            </a:endParaRPr>
          </a:p>
        </p:txBody>
      </p:sp>
      <p:sp>
        <p:nvSpPr>
          <p:cNvPr id="5" name="Rectangle 5"/>
          <p:cNvSpPr txBox="1">
            <a:spLocks noChangeArrowheads="1"/>
          </p:cNvSpPr>
          <p:nvPr/>
        </p:nvSpPr>
        <p:spPr bwMode="auto">
          <a:xfrm>
            <a:off x="1447800" y="533400"/>
            <a:ext cx="7391400" cy="923925"/>
          </a:xfrm>
          <a:prstGeom prst="rect">
            <a:avLst/>
          </a:prstGeom>
          <a:solidFill>
            <a:schemeClr val="hlink"/>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AR" sz="3200" b="1" i="0" u="sng" strike="noStrike" kern="0" cap="none" spc="0" normalizeH="0" baseline="0" noProof="0" smtClean="0">
                <a:ln>
                  <a:noFill/>
                </a:ln>
                <a:solidFill>
                  <a:schemeClr val="tx2"/>
                </a:solidFill>
                <a:effectLst/>
                <a:uLnTx/>
                <a:uFillTx/>
                <a:latin typeface="Tekton" pitchFamily="34" charset="0"/>
                <a:ea typeface="+mj-ea"/>
                <a:cs typeface="+mj-cs"/>
              </a:rPr>
              <a:t>Planeamiento Estratégico. Etapas</a:t>
            </a:r>
            <a:endParaRPr kumimoji="0" lang="es-ES" sz="3200" b="1" i="0" u="sng" strike="noStrike" kern="0" cap="none" spc="0" normalizeH="0" baseline="0" noProof="0" dirty="0">
              <a:ln>
                <a:noFill/>
              </a:ln>
              <a:solidFill>
                <a:schemeClr val="tx2"/>
              </a:solidFill>
              <a:effectLst/>
              <a:uLnTx/>
              <a:uFillTx/>
              <a:latin typeface="Tekton" pitchFamily="34" charset="0"/>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1219200" y="1600200"/>
            <a:ext cx="7543800" cy="4953000"/>
          </a:xfrm>
        </p:spPr>
        <p:txBody>
          <a:bodyPr/>
          <a:lstStyle/>
          <a:p>
            <a:pPr algn="just">
              <a:lnSpc>
                <a:spcPct val="90000"/>
              </a:lnSpc>
            </a:pPr>
            <a:r>
              <a:rPr lang="es-AR" sz="2400" b="1" u="sng">
                <a:solidFill>
                  <a:schemeClr val="bg2"/>
                </a:solidFill>
                <a:latin typeface="Verdana" pitchFamily="34" charset="0"/>
                <a:cs typeface="Times New Roman" pitchFamily="18" charset="0"/>
              </a:rPr>
              <a:t>Etapa previa:</a:t>
            </a:r>
            <a:r>
              <a:rPr lang="es-AR" sz="1800" b="1" u="sng">
                <a:solidFill>
                  <a:schemeClr val="bg2"/>
                </a:solidFill>
                <a:latin typeface="Verdana" pitchFamily="34" charset="0"/>
                <a:cs typeface="Times New Roman" pitchFamily="18" charset="0"/>
              </a:rPr>
              <a:t> </a:t>
            </a:r>
            <a:endParaRPr lang="es-AR" sz="1800">
              <a:solidFill>
                <a:schemeClr val="bg2"/>
              </a:solidFill>
              <a:cs typeface="Times New Roman" pitchFamily="18" charset="0"/>
            </a:endParaRPr>
          </a:p>
          <a:p>
            <a:pPr algn="just">
              <a:lnSpc>
                <a:spcPct val="90000"/>
              </a:lnSpc>
              <a:buFont typeface="Wingdings" pitchFamily="2" charset="2"/>
              <a:buNone/>
            </a:pPr>
            <a:r>
              <a:rPr lang="es-AR" sz="1800">
                <a:latin typeface="Verdana" pitchFamily="34" charset="0"/>
                <a:cs typeface="Times New Roman" pitchFamily="18" charset="0"/>
              </a:rPr>
              <a:t> </a:t>
            </a:r>
            <a:endParaRPr lang="es-AR" sz="1800">
              <a:cs typeface="Times New Roman" pitchFamily="18" charset="0"/>
            </a:endParaRPr>
          </a:p>
          <a:p>
            <a:pPr algn="just">
              <a:lnSpc>
                <a:spcPct val="90000"/>
              </a:lnSpc>
              <a:buFont typeface="Wingdings" pitchFamily="2" charset="2"/>
              <a:buNone/>
            </a:pPr>
            <a:r>
              <a:rPr lang="es-AR" sz="1800">
                <a:latin typeface="Verdana" pitchFamily="34" charset="0"/>
                <a:cs typeface="Times New Roman" pitchFamily="18" charset="0"/>
              </a:rPr>
              <a:t> </a:t>
            </a:r>
            <a:r>
              <a:rPr lang="es-AR" sz="2400" b="1">
                <a:solidFill>
                  <a:srgbClr val="FF0000"/>
                </a:solidFill>
                <a:latin typeface="Verdana" pitchFamily="34" charset="0"/>
                <a:cs typeface="Times New Roman" pitchFamily="18" charset="0"/>
              </a:rPr>
              <a:t>Definicion de visión </a:t>
            </a:r>
            <a:endParaRPr lang="es-AR" sz="1400">
              <a:solidFill>
                <a:srgbClr val="FF0000"/>
              </a:solidFill>
              <a:latin typeface="Verdana" pitchFamily="34" charset="0"/>
              <a:cs typeface="Times New Roman" pitchFamily="18" charset="0"/>
            </a:endParaRPr>
          </a:p>
          <a:p>
            <a:pPr algn="just">
              <a:lnSpc>
                <a:spcPct val="90000"/>
              </a:lnSpc>
              <a:buFont typeface="Wingdings" pitchFamily="2" charset="2"/>
              <a:buNone/>
            </a:pPr>
            <a:r>
              <a:rPr lang="es-ES" sz="2000">
                <a:latin typeface="Verdana" pitchFamily="34" charset="0"/>
                <a:cs typeface="Times New Roman" pitchFamily="18" charset="0"/>
              </a:rPr>
              <a:t>La </a:t>
            </a:r>
            <a:r>
              <a:rPr lang="es-ES" sz="2000" b="1">
                <a:latin typeface="Verdana" pitchFamily="34" charset="0"/>
                <a:cs typeface="Times New Roman" pitchFamily="18" charset="0"/>
              </a:rPr>
              <a:t>visión</a:t>
            </a:r>
            <a:r>
              <a:rPr lang="es-ES" sz="2000">
                <a:latin typeface="Verdana" pitchFamily="34" charset="0"/>
                <a:cs typeface="Times New Roman" pitchFamily="18" charset="0"/>
              </a:rPr>
              <a:t> es un conjunto de valores y creencias que se expresan a través de la definición de un estado deseado ideal que se pretende alcanzar. </a:t>
            </a:r>
          </a:p>
          <a:p>
            <a:pPr algn="just">
              <a:lnSpc>
                <a:spcPct val="90000"/>
              </a:lnSpc>
              <a:buFont typeface="Wingdings" pitchFamily="2" charset="2"/>
              <a:buNone/>
            </a:pPr>
            <a:r>
              <a:rPr lang="es-ES" sz="2000">
                <a:latin typeface="Verdana" pitchFamily="34" charset="0"/>
                <a:cs typeface="Times New Roman" pitchFamily="18" charset="0"/>
              </a:rPr>
              <a:t> </a:t>
            </a:r>
          </a:p>
          <a:p>
            <a:pPr algn="just">
              <a:lnSpc>
                <a:spcPct val="90000"/>
              </a:lnSpc>
              <a:buFont typeface="Wingdings" pitchFamily="2" charset="2"/>
              <a:buNone/>
            </a:pPr>
            <a:r>
              <a:rPr lang="es-ES" sz="2000">
                <a:latin typeface="Verdana" pitchFamily="34" charset="0"/>
                <a:cs typeface="Times New Roman" pitchFamily="18" charset="0"/>
              </a:rPr>
              <a:t>Como tal, la formulación de la visión no puede considerarse un paso más, sino que es el eslabón fundamental, ” el primer absoluto” , porque con la definición de la visión es que se logra la especificación de lo que desea ser la organización como un todo de energía circulante. </a:t>
            </a:r>
            <a:endParaRPr lang="es-AR" sz="2000">
              <a:latin typeface="Verdana" pitchFamily="34" charset="0"/>
              <a:cs typeface="Times New Roman" pitchFamily="18" charset="0"/>
            </a:endParaRPr>
          </a:p>
          <a:p>
            <a:pPr algn="just">
              <a:lnSpc>
                <a:spcPct val="90000"/>
              </a:lnSpc>
              <a:buFont typeface="Wingdings" pitchFamily="2" charset="2"/>
              <a:buNone/>
            </a:pPr>
            <a:endParaRPr lang="es-AR" sz="2000">
              <a:latin typeface="Verdana" pitchFamily="34" charset="0"/>
              <a:cs typeface="Times New Roman" pitchFamily="18" charset="0"/>
            </a:endParaRPr>
          </a:p>
          <a:p>
            <a:pPr algn="just">
              <a:lnSpc>
                <a:spcPct val="90000"/>
              </a:lnSpc>
              <a:buFont typeface="Wingdings" pitchFamily="2" charset="2"/>
              <a:buNone/>
            </a:pPr>
            <a:r>
              <a:rPr lang="es-ES" sz="2000">
                <a:latin typeface="Verdana" pitchFamily="34" charset="0"/>
                <a:cs typeface="Times New Roman" pitchFamily="18" charset="0"/>
              </a:rPr>
              <a:t>Esta concepción fortalece el liderazgo estratégico</a:t>
            </a:r>
            <a:r>
              <a:rPr lang="es-AR" sz="2000">
                <a:latin typeface="Verdana" pitchFamily="34" charset="0"/>
                <a:cs typeface="Times New Roman" pitchFamily="18" charset="0"/>
              </a:rPr>
              <a:t>.-	</a:t>
            </a:r>
          </a:p>
          <a:p>
            <a:pPr algn="just">
              <a:lnSpc>
                <a:spcPct val="90000"/>
              </a:lnSpc>
              <a:buFont typeface="Wingdings" pitchFamily="2" charset="2"/>
              <a:buNone/>
            </a:pPr>
            <a:endParaRPr lang="es-AR" sz="2000">
              <a:latin typeface="Verdana" pitchFamily="34" charset="0"/>
              <a:cs typeface="Times New Roman" pitchFamily="18" charset="0"/>
            </a:endParaRPr>
          </a:p>
        </p:txBody>
      </p:sp>
      <p:sp>
        <p:nvSpPr>
          <p:cNvPr id="46083" name="Rectangle 3"/>
          <p:cNvSpPr>
            <a:spLocks noGrp="1" noChangeArrowheads="1"/>
          </p:cNvSpPr>
          <p:nvPr>
            <p:ph type="title"/>
          </p:nvPr>
        </p:nvSpPr>
        <p:spPr>
          <a:xfrm>
            <a:off x="1447800" y="533400"/>
            <a:ext cx="7391400" cy="923925"/>
          </a:xfrm>
          <a:solidFill>
            <a:schemeClr val="hlink"/>
          </a:solidFill>
          <a:ln/>
        </p:spPr>
        <p:txBody>
          <a:bodyPr/>
          <a:lstStyle/>
          <a:p>
            <a:r>
              <a:rPr lang="es-AR" sz="2800" b="1" u="sng" dirty="0">
                <a:latin typeface="Tekton" pitchFamily="34" charset="0"/>
              </a:rPr>
              <a:t>Planeamiento </a:t>
            </a:r>
            <a:r>
              <a:rPr lang="es-AR" sz="2800" b="1" u="sng" dirty="0" smtClean="0">
                <a:latin typeface="Tekton" pitchFamily="34" charset="0"/>
              </a:rPr>
              <a:t>Estratégico. Etapas</a:t>
            </a:r>
            <a:endParaRPr lang="es-ES" sz="2800" b="1" u="sng" dirty="0">
              <a:latin typeface="Tekton"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1219200" y="1600200"/>
            <a:ext cx="7543800" cy="5257800"/>
          </a:xfrm>
        </p:spPr>
        <p:txBody>
          <a:bodyPr/>
          <a:lstStyle/>
          <a:p>
            <a:pPr algn="just"/>
            <a:r>
              <a:rPr lang="es-AR" sz="2400" b="1" u="sng">
                <a:solidFill>
                  <a:schemeClr val="bg2"/>
                </a:solidFill>
                <a:latin typeface="Verdana" pitchFamily="34" charset="0"/>
                <a:cs typeface="Times New Roman" pitchFamily="18" charset="0"/>
              </a:rPr>
              <a:t>Etapa previa:</a:t>
            </a:r>
            <a:r>
              <a:rPr lang="es-AR" sz="1800" b="1" u="sng">
                <a:solidFill>
                  <a:schemeClr val="bg2"/>
                </a:solidFill>
                <a:latin typeface="Verdana" pitchFamily="34" charset="0"/>
                <a:cs typeface="Times New Roman" pitchFamily="18" charset="0"/>
              </a:rPr>
              <a:t> </a:t>
            </a:r>
            <a:endParaRPr lang="es-AR" sz="1800">
              <a:solidFill>
                <a:schemeClr val="bg2"/>
              </a:solidFill>
              <a:cs typeface="Times New Roman" pitchFamily="18" charset="0"/>
            </a:endParaRPr>
          </a:p>
          <a:p>
            <a:pPr algn="just">
              <a:buFont typeface="Wingdings" pitchFamily="2" charset="2"/>
              <a:buNone/>
            </a:pPr>
            <a:r>
              <a:rPr lang="es-AR" sz="1800">
                <a:latin typeface="Verdana" pitchFamily="34" charset="0"/>
                <a:cs typeface="Times New Roman" pitchFamily="18" charset="0"/>
              </a:rPr>
              <a:t> </a:t>
            </a:r>
            <a:endParaRPr lang="es-AR" sz="1800">
              <a:cs typeface="Times New Roman" pitchFamily="18" charset="0"/>
            </a:endParaRPr>
          </a:p>
          <a:p>
            <a:pPr algn="just">
              <a:buFont typeface="Wingdings" pitchFamily="2" charset="2"/>
              <a:buNone/>
            </a:pPr>
            <a:r>
              <a:rPr lang="es-AR" sz="1800">
                <a:latin typeface="Verdana" pitchFamily="34" charset="0"/>
                <a:cs typeface="Times New Roman" pitchFamily="18" charset="0"/>
              </a:rPr>
              <a:t> </a:t>
            </a:r>
            <a:r>
              <a:rPr lang="es-AR" sz="2400" b="1">
                <a:solidFill>
                  <a:srgbClr val="FF0000"/>
                </a:solidFill>
                <a:latin typeface="Verdana" pitchFamily="34" charset="0"/>
                <a:cs typeface="Times New Roman" pitchFamily="18" charset="0"/>
              </a:rPr>
              <a:t>Definicion de misión </a:t>
            </a:r>
            <a:endParaRPr lang="es-AR" sz="1400">
              <a:solidFill>
                <a:srgbClr val="FF0000"/>
              </a:solidFill>
              <a:latin typeface="Verdana" pitchFamily="34" charset="0"/>
              <a:cs typeface="Times New Roman" pitchFamily="18" charset="0"/>
            </a:endParaRPr>
          </a:p>
          <a:p>
            <a:pPr algn="just">
              <a:buFont typeface="Wingdings" pitchFamily="2" charset="2"/>
              <a:buNone/>
            </a:pPr>
            <a:r>
              <a:rPr lang="es-ES" sz="2000">
                <a:latin typeface="Verdana" pitchFamily="34" charset="0"/>
                <a:cs typeface="Times New Roman" pitchFamily="18" charset="0"/>
              </a:rPr>
              <a:t>Una vez que la organización conoce su razón de ser, la siguiente pregunta clave a la que se debe dar respuesta es: ¿Qué es imprescindible para cumplir con su objeto social? </a:t>
            </a:r>
            <a:endParaRPr lang="es-AR" sz="2000">
              <a:latin typeface="Verdana" pitchFamily="34" charset="0"/>
              <a:cs typeface="Times New Roman" pitchFamily="18" charset="0"/>
            </a:endParaRPr>
          </a:p>
          <a:p>
            <a:pPr algn="just">
              <a:buFont typeface="Wingdings" pitchFamily="2" charset="2"/>
              <a:buNone/>
            </a:pPr>
            <a:r>
              <a:rPr lang="es-ES" sz="2000">
                <a:latin typeface="Verdana" pitchFamily="34" charset="0"/>
                <a:cs typeface="Times New Roman" pitchFamily="18" charset="0"/>
              </a:rPr>
              <a:t>Esta  concepción se define como </a:t>
            </a:r>
            <a:r>
              <a:rPr lang="es-ES" sz="2000" b="1">
                <a:latin typeface="Verdana" pitchFamily="34" charset="0"/>
                <a:cs typeface="Times New Roman" pitchFamily="18" charset="0"/>
              </a:rPr>
              <a:t>misión</a:t>
            </a:r>
            <a:endParaRPr lang="es-AR" sz="2000">
              <a:latin typeface="Verdana" pitchFamily="34" charset="0"/>
              <a:cs typeface="Times New Roman" pitchFamily="18" charset="0"/>
            </a:endParaRPr>
          </a:p>
          <a:p>
            <a:pPr algn="just">
              <a:buFont typeface="Wingdings" pitchFamily="2" charset="2"/>
              <a:buNone/>
            </a:pPr>
            <a:r>
              <a:rPr lang="es-ES" sz="2000">
                <a:latin typeface="Verdana" pitchFamily="34" charset="0"/>
                <a:cs typeface="Times New Roman" pitchFamily="18" charset="0"/>
              </a:rPr>
              <a:t>Sin la definición clara de la misión </a:t>
            </a:r>
            <a:r>
              <a:rPr lang="es-AR" sz="2000">
                <a:latin typeface="Verdana" pitchFamily="34" charset="0"/>
                <a:cs typeface="Times New Roman" pitchFamily="18" charset="0"/>
              </a:rPr>
              <a:t>(ambito producto/servicio) </a:t>
            </a:r>
            <a:r>
              <a:rPr lang="es-ES" sz="2000">
                <a:latin typeface="Verdana" pitchFamily="34" charset="0"/>
                <a:cs typeface="Times New Roman" pitchFamily="18" charset="0"/>
              </a:rPr>
              <a:t>ninguna organización puede progresar. Es la razón más amplia que justifica la existencia de la organización, ya que orienta el rumbo y el comportamiento en todos los niveles de la organización  y trasmite  la imagen de lo que se desea dar</a:t>
            </a:r>
            <a:r>
              <a:rPr lang="es-AR" sz="2000">
                <a:latin typeface="Verdana" pitchFamily="34" charset="0"/>
                <a:cs typeface="Times New Roman" pitchFamily="18" charset="0"/>
              </a:rPr>
              <a:t>.-</a:t>
            </a:r>
            <a:r>
              <a:rPr lang="es-ES" sz="2000">
                <a:latin typeface="Verdana" pitchFamily="34" charset="0"/>
                <a:cs typeface="Times New Roman" pitchFamily="18" charset="0"/>
              </a:rPr>
              <a:t> </a:t>
            </a:r>
            <a:r>
              <a:rPr lang="es-AR" sz="2000">
                <a:latin typeface="Verdana" pitchFamily="34" charset="0"/>
                <a:cs typeface="Times New Roman" pitchFamily="18" charset="0"/>
              </a:rPr>
              <a:t>	</a:t>
            </a:r>
          </a:p>
          <a:p>
            <a:pPr algn="just">
              <a:buFont typeface="Wingdings" pitchFamily="2" charset="2"/>
              <a:buNone/>
            </a:pPr>
            <a:endParaRPr lang="es-AR" sz="2000">
              <a:latin typeface="Verdana" pitchFamily="34" charset="0"/>
              <a:cs typeface="Times New Roman" pitchFamily="18" charset="0"/>
            </a:endParaRPr>
          </a:p>
        </p:txBody>
      </p:sp>
      <p:sp>
        <p:nvSpPr>
          <p:cNvPr id="47107" name="Rectangle 3"/>
          <p:cNvSpPr>
            <a:spLocks noGrp="1" noChangeArrowheads="1"/>
          </p:cNvSpPr>
          <p:nvPr>
            <p:ph type="title"/>
          </p:nvPr>
        </p:nvSpPr>
        <p:spPr>
          <a:xfrm>
            <a:off x="1447800" y="533400"/>
            <a:ext cx="7391400" cy="923925"/>
          </a:xfrm>
          <a:solidFill>
            <a:schemeClr val="hlink"/>
          </a:solidFill>
          <a:ln/>
        </p:spPr>
        <p:txBody>
          <a:bodyPr/>
          <a:lstStyle/>
          <a:p>
            <a:r>
              <a:rPr lang="es-AR" sz="3200" b="1" u="sng" dirty="0">
                <a:latin typeface="Tekton" pitchFamily="34" charset="0"/>
              </a:rPr>
              <a:t>Planeamiento </a:t>
            </a:r>
            <a:r>
              <a:rPr lang="es-AR" sz="3200" b="1" u="sng" dirty="0" smtClean="0">
                <a:latin typeface="Tekton" pitchFamily="34" charset="0"/>
              </a:rPr>
              <a:t>Estratégico. Etapas</a:t>
            </a:r>
            <a:endParaRPr lang="es-ES" sz="3200" b="1" u="sng" dirty="0">
              <a:latin typeface="Tekton"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219200" y="1905000"/>
            <a:ext cx="7543800" cy="4419600"/>
          </a:xfrm>
        </p:spPr>
        <p:txBody>
          <a:bodyPr/>
          <a:lstStyle/>
          <a:p>
            <a:pPr algn="just">
              <a:lnSpc>
                <a:spcPct val="90000"/>
              </a:lnSpc>
            </a:pPr>
            <a:r>
              <a:rPr lang="es-AR" sz="2000" b="1" u="sng">
                <a:solidFill>
                  <a:schemeClr val="bg2"/>
                </a:solidFill>
                <a:latin typeface="Verdana" pitchFamily="34" charset="0"/>
                <a:cs typeface="Times New Roman" pitchFamily="18" charset="0"/>
              </a:rPr>
              <a:t>1er.  Etapa:</a:t>
            </a:r>
            <a:r>
              <a:rPr lang="es-AR" sz="1600" b="1" u="sng">
                <a:solidFill>
                  <a:schemeClr val="bg2"/>
                </a:solidFill>
                <a:latin typeface="Verdana" pitchFamily="34" charset="0"/>
                <a:cs typeface="Times New Roman" pitchFamily="18" charset="0"/>
              </a:rPr>
              <a:t> </a:t>
            </a:r>
            <a:endParaRPr lang="es-AR" sz="1600">
              <a:solidFill>
                <a:schemeClr val="bg2"/>
              </a:solidFill>
              <a:cs typeface="Times New Roman" pitchFamily="18" charset="0"/>
            </a:endParaRPr>
          </a:p>
          <a:p>
            <a:pPr algn="just">
              <a:lnSpc>
                <a:spcPct val="90000"/>
              </a:lnSpc>
              <a:buFont typeface="Wingdings" pitchFamily="2" charset="2"/>
              <a:buNone/>
            </a:pPr>
            <a:r>
              <a:rPr lang="es-AR" sz="1600">
                <a:latin typeface="Verdana" pitchFamily="34" charset="0"/>
                <a:cs typeface="Times New Roman" pitchFamily="18" charset="0"/>
              </a:rPr>
              <a:t> </a:t>
            </a:r>
            <a:endParaRPr lang="es-AR" sz="1600">
              <a:cs typeface="Times New Roman" pitchFamily="18" charset="0"/>
            </a:endParaRPr>
          </a:p>
          <a:p>
            <a:pPr algn="just">
              <a:lnSpc>
                <a:spcPct val="90000"/>
              </a:lnSpc>
              <a:buFont typeface="Wingdings" pitchFamily="2" charset="2"/>
              <a:buNone/>
            </a:pPr>
            <a:r>
              <a:rPr lang="es-AR" sz="1600">
                <a:latin typeface="Verdana" pitchFamily="34" charset="0"/>
                <a:cs typeface="Times New Roman" pitchFamily="18" charset="0"/>
              </a:rPr>
              <a:t> </a:t>
            </a:r>
            <a:r>
              <a:rPr lang="es-AR" sz="2000" b="1">
                <a:solidFill>
                  <a:srgbClr val="FF0000"/>
                </a:solidFill>
                <a:latin typeface="Verdana" pitchFamily="34" charset="0"/>
                <a:cs typeface="Times New Roman" pitchFamily="18" charset="0"/>
              </a:rPr>
              <a:t>IDENTIFICAR  EL CONTEXTO Y MEDIO AMBIENTE</a:t>
            </a:r>
            <a:endParaRPr lang="es-AR" sz="2000" b="1">
              <a:cs typeface="Times New Roman" pitchFamily="18" charset="0"/>
            </a:endParaRPr>
          </a:p>
          <a:p>
            <a:pPr algn="just">
              <a:lnSpc>
                <a:spcPct val="90000"/>
              </a:lnSpc>
              <a:buFont typeface="Wingdings" pitchFamily="2" charset="2"/>
              <a:buNone/>
            </a:pPr>
            <a:r>
              <a:rPr lang="es-AR" sz="1600">
                <a:latin typeface="Verdana" pitchFamily="34" charset="0"/>
                <a:cs typeface="Times New Roman" pitchFamily="18" charset="0"/>
              </a:rPr>
              <a:t> </a:t>
            </a:r>
            <a:endParaRPr lang="es-AR" sz="1600">
              <a:cs typeface="Times New Roman" pitchFamily="18" charset="0"/>
            </a:endParaRPr>
          </a:p>
          <a:p>
            <a:pPr algn="just">
              <a:lnSpc>
                <a:spcPct val="90000"/>
              </a:lnSpc>
              <a:buFont typeface="Wingdings" pitchFamily="2" charset="2"/>
              <a:buNone/>
            </a:pPr>
            <a:r>
              <a:rPr lang="es-AR" sz="1600">
                <a:latin typeface="Verdana" pitchFamily="34" charset="0"/>
                <a:cs typeface="Times New Roman" pitchFamily="18" charset="0"/>
              </a:rPr>
              <a:t>	En el contexto existen una serie de factores o circunstancias, que de manera directa o indirecta influyen y condicionan la acción de una empresa. Esos factores generalmente se denominan variables, pues el comportamiento de esos factores no permanecen  estables a traves del tiempo.</a:t>
            </a:r>
          </a:p>
          <a:p>
            <a:pPr algn="just">
              <a:lnSpc>
                <a:spcPct val="90000"/>
              </a:lnSpc>
              <a:buFont typeface="Wingdings" pitchFamily="2" charset="2"/>
              <a:buNone/>
            </a:pPr>
            <a:endParaRPr lang="es-AR" sz="1600">
              <a:cs typeface="Times New Roman" pitchFamily="18" charset="0"/>
            </a:endParaRPr>
          </a:p>
          <a:p>
            <a:pPr algn="just">
              <a:lnSpc>
                <a:spcPct val="90000"/>
              </a:lnSpc>
              <a:buFont typeface="Wingdings" pitchFamily="2" charset="2"/>
              <a:buNone/>
            </a:pPr>
            <a:r>
              <a:rPr lang="es-AR" sz="1600">
                <a:latin typeface="Verdana" pitchFamily="34" charset="0"/>
                <a:cs typeface="Times New Roman" pitchFamily="18" charset="0"/>
              </a:rPr>
              <a:t>	En general se pueden identificar  o clasificar estas variables en dos tipos o conjuntos, según la incidencia positiva o negativa sobre la organización o empresa.</a:t>
            </a:r>
          </a:p>
          <a:p>
            <a:pPr algn="just">
              <a:lnSpc>
                <a:spcPct val="90000"/>
              </a:lnSpc>
              <a:buFont typeface="Wingdings" pitchFamily="2" charset="2"/>
              <a:buNone/>
            </a:pPr>
            <a:endParaRPr lang="es-AR" sz="1600">
              <a:cs typeface="Times New Roman" pitchFamily="18" charset="0"/>
            </a:endParaRPr>
          </a:p>
          <a:p>
            <a:pPr algn="just">
              <a:lnSpc>
                <a:spcPct val="90000"/>
              </a:lnSpc>
              <a:buFont typeface="Wingdings" pitchFamily="2" charset="2"/>
              <a:buNone/>
            </a:pPr>
            <a:r>
              <a:rPr lang="es-AR" sz="1600">
                <a:latin typeface="Verdana" pitchFamily="34" charset="0"/>
                <a:cs typeface="Times New Roman" pitchFamily="18" charset="0"/>
              </a:rPr>
              <a:t>	Las variables que influyen o pueden influir positivamente se las denomina </a:t>
            </a:r>
            <a:r>
              <a:rPr lang="es-AR" sz="1600" b="1">
                <a:latin typeface="Verdana" pitchFamily="34" charset="0"/>
                <a:cs typeface="Times New Roman" pitchFamily="18" charset="0"/>
              </a:rPr>
              <a:t>oportunidades</a:t>
            </a:r>
            <a:r>
              <a:rPr lang="es-AR" sz="1600">
                <a:latin typeface="Verdana" pitchFamily="34" charset="0"/>
                <a:cs typeface="Times New Roman" pitchFamily="18" charset="0"/>
              </a:rPr>
              <a:t>. Luego por oposición, las variables negativas se las denominan </a:t>
            </a:r>
            <a:r>
              <a:rPr lang="es-AR" sz="1600" b="1">
                <a:latin typeface="Verdana" pitchFamily="34" charset="0"/>
                <a:cs typeface="Times New Roman" pitchFamily="18" charset="0"/>
              </a:rPr>
              <a:t>amenazas</a:t>
            </a:r>
            <a:r>
              <a:rPr lang="es-AR" sz="1600">
                <a:latin typeface="Verdana" pitchFamily="34" charset="0"/>
                <a:cs typeface="Times New Roman" pitchFamily="18" charset="0"/>
              </a:rPr>
              <a:t>.</a:t>
            </a:r>
          </a:p>
          <a:p>
            <a:pPr algn="just">
              <a:lnSpc>
                <a:spcPct val="90000"/>
              </a:lnSpc>
              <a:buFont typeface="Wingdings" pitchFamily="2" charset="2"/>
              <a:buNone/>
            </a:pPr>
            <a:r>
              <a:rPr lang="es-AR" sz="1600">
                <a:cs typeface="Times New Roman" pitchFamily="18" charset="0"/>
              </a:rPr>
              <a:t>	</a:t>
            </a:r>
            <a:r>
              <a:rPr lang="es-AR" sz="1600" b="1">
                <a:solidFill>
                  <a:srgbClr val="FFCC66"/>
                </a:solidFill>
                <a:cs typeface="Times New Roman" pitchFamily="18" charset="0"/>
              </a:rPr>
              <a:t>MEDIO/  CONTEXTO general /  ENTORNO Especifico</a:t>
            </a:r>
          </a:p>
          <a:p>
            <a:pPr>
              <a:lnSpc>
                <a:spcPct val="90000"/>
              </a:lnSpc>
              <a:buFont typeface="Wingdings" pitchFamily="2" charset="2"/>
              <a:buNone/>
            </a:pPr>
            <a:endParaRPr lang="es-ES" sz="1600" b="1">
              <a:solidFill>
                <a:srgbClr val="FFCC66"/>
              </a:solidFill>
            </a:endParaRPr>
          </a:p>
        </p:txBody>
      </p:sp>
      <p:sp>
        <p:nvSpPr>
          <p:cNvPr id="5125" name="Rectangle 5"/>
          <p:cNvSpPr>
            <a:spLocks noGrp="1" noChangeArrowheads="1"/>
          </p:cNvSpPr>
          <p:nvPr>
            <p:ph type="title"/>
          </p:nvPr>
        </p:nvSpPr>
        <p:spPr>
          <a:xfrm>
            <a:off x="1447800" y="533400"/>
            <a:ext cx="7391400" cy="923925"/>
          </a:xfrm>
          <a:solidFill>
            <a:schemeClr val="hlink"/>
          </a:solidFill>
          <a:ln/>
        </p:spPr>
        <p:txBody>
          <a:bodyPr/>
          <a:lstStyle/>
          <a:p>
            <a:r>
              <a:rPr lang="es-AR" sz="3200" b="1" u="sng" dirty="0">
                <a:latin typeface="Tekton" pitchFamily="34" charset="0"/>
              </a:rPr>
              <a:t>Planeamiento </a:t>
            </a:r>
            <a:r>
              <a:rPr lang="es-AR" sz="3200" b="1" u="sng" dirty="0" smtClean="0">
                <a:latin typeface="Tekton" pitchFamily="34" charset="0"/>
              </a:rPr>
              <a:t>Estratégico. Etapas</a:t>
            </a:r>
            <a:endParaRPr lang="es-ES" sz="3200" b="1" u="sng" dirty="0">
              <a:latin typeface="Tekton"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1295400" y="1752600"/>
            <a:ext cx="7696200" cy="4419600"/>
          </a:xfrm>
        </p:spPr>
        <p:txBody>
          <a:bodyPr/>
          <a:lstStyle/>
          <a:p>
            <a:pPr algn="just"/>
            <a:endParaRPr lang="es-AR" sz="1800" b="1" u="sng">
              <a:latin typeface="Verdana" pitchFamily="34" charset="0"/>
              <a:cs typeface="Times New Roman" pitchFamily="18" charset="0"/>
            </a:endParaRPr>
          </a:p>
          <a:p>
            <a:pPr algn="just"/>
            <a:r>
              <a:rPr lang="es-AR" sz="2000" b="1" u="sng">
                <a:solidFill>
                  <a:schemeClr val="bg2"/>
                </a:solidFill>
                <a:latin typeface="Verdana" pitchFamily="34" charset="0"/>
                <a:cs typeface="Times New Roman" pitchFamily="18" charset="0"/>
              </a:rPr>
              <a:t>2da.  Etapa: </a:t>
            </a:r>
            <a:endParaRPr lang="es-AR" sz="2000">
              <a:solidFill>
                <a:schemeClr val="bg2"/>
              </a:solidFill>
              <a:cs typeface="Times New Roman" pitchFamily="18" charset="0"/>
            </a:endParaRPr>
          </a:p>
          <a:p>
            <a:pPr algn="just">
              <a:buFont typeface="Wingdings" pitchFamily="2" charset="2"/>
              <a:buNone/>
            </a:pPr>
            <a:r>
              <a:rPr lang="es-AR" sz="1800">
                <a:latin typeface="Verdana" pitchFamily="34" charset="0"/>
                <a:cs typeface="Times New Roman" pitchFamily="18" charset="0"/>
              </a:rPr>
              <a:t> </a:t>
            </a:r>
            <a:endParaRPr lang="es-AR" sz="1800">
              <a:cs typeface="Times New Roman" pitchFamily="18" charset="0"/>
            </a:endParaRPr>
          </a:p>
          <a:p>
            <a:pPr algn="just">
              <a:buFont typeface="Wingdings" pitchFamily="2" charset="2"/>
              <a:buNone/>
            </a:pPr>
            <a:r>
              <a:rPr lang="es-AR" sz="1800">
                <a:latin typeface="Verdana" pitchFamily="34" charset="0"/>
                <a:cs typeface="Times New Roman" pitchFamily="18" charset="0"/>
              </a:rPr>
              <a:t> </a:t>
            </a:r>
            <a:r>
              <a:rPr lang="es-AR" sz="2000" b="1">
                <a:solidFill>
                  <a:srgbClr val="FF0000"/>
                </a:solidFill>
                <a:latin typeface="Verdana" pitchFamily="34" charset="0"/>
                <a:cs typeface="Times New Roman" pitchFamily="18" charset="0"/>
              </a:rPr>
              <a:t>ANALIZAR  LAS OPORTUNIDADES  Y/O  AMENAZAS</a:t>
            </a:r>
            <a:endParaRPr lang="es-AR" sz="2000" b="1">
              <a:cs typeface="Times New Roman" pitchFamily="18" charset="0"/>
            </a:endParaRPr>
          </a:p>
          <a:p>
            <a:pPr algn="just">
              <a:buFont typeface="Wingdings" pitchFamily="2" charset="2"/>
              <a:buNone/>
            </a:pPr>
            <a:r>
              <a:rPr lang="es-AR" sz="1800">
                <a:latin typeface="Verdana" pitchFamily="34" charset="0"/>
                <a:cs typeface="Times New Roman" pitchFamily="18" charset="0"/>
              </a:rPr>
              <a:t> </a:t>
            </a:r>
            <a:endParaRPr lang="es-AR" sz="1800">
              <a:cs typeface="Times New Roman" pitchFamily="18" charset="0"/>
            </a:endParaRPr>
          </a:p>
          <a:p>
            <a:pPr algn="just">
              <a:buFont typeface="Wingdings" pitchFamily="2" charset="2"/>
              <a:buNone/>
            </a:pPr>
            <a:r>
              <a:rPr lang="es-AR" sz="1800">
                <a:latin typeface="Verdana" pitchFamily="34" charset="0"/>
                <a:cs typeface="Times New Roman" pitchFamily="18" charset="0"/>
              </a:rPr>
              <a:t>	Significa estudiar la </a:t>
            </a:r>
            <a:r>
              <a:rPr lang="es-AR" sz="1800" b="1">
                <a:latin typeface="Verdana" pitchFamily="34" charset="0"/>
                <a:cs typeface="Times New Roman" pitchFamily="18" charset="0"/>
              </a:rPr>
              <a:t>posibilidad de ocurrencia</a:t>
            </a:r>
            <a:r>
              <a:rPr lang="es-AR" sz="1800">
                <a:latin typeface="Verdana" pitchFamily="34" charset="0"/>
                <a:cs typeface="Times New Roman" pitchFamily="18" charset="0"/>
              </a:rPr>
              <a:t> de cada acontecimiento en términos de tiempo posible de presentación o existencia; y el </a:t>
            </a:r>
            <a:r>
              <a:rPr lang="es-AR" sz="1800" b="1">
                <a:latin typeface="Verdana" pitchFamily="34" charset="0"/>
                <a:cs typeface="Times New Roman" pitchFamily="18" charset="0"/>
              </a:rPr>
              <a:t>nivel de impacto</a:t>
            </a:r>
            <a:r>
              <a:rPr lang="es-AR" sz="1800">
                <a:latin typeface="Verdana" pitchFamily="34" charset="0"/>
                <a:cs typeface="Times New Roman" pitchFamily="18" charset="0"/>
              </a:rPr>
              <a:t> o consecuencias posibles de concretarse tal o cual circunstancia.</a:t>
            </a:r>
            <a:endParaRPr lang="es-AR" sz="1800">
              <a:cs typeface="Times New Roman" pitchFamily="18" charset="0"/>
            </a:endParaRPr>
          </a:p>
          <a:p>
            <a:endParaRPr lang="es-ES" sz="1800"/>
          </a:p>
        </p:txBody>
      </p:sp>
      <p:sp>
        <p:nvSpPr>
          <p:cNvPr id="6149" name="Rectangle 5"/>
          <p:cNvSpPr>
            <a:spLocks noGrp="1" noChangeArrowheads="1"/>
          </p:cNvSpPr>
          <p:nvPr>
            <p:ph type="title"/>
          </p:nvPr>
        </p:nvSpPr>
        <p:spPr>
          <a:xfrm>
            <a:off x="1447800" y="533400"/>
            <a:ext cx="7391400" cy="923925"/>
          </a:xfrm>
          <a:solidFill>
            <a:schemeClr val="hlink"/>
          </a:solidFill>
          <a:ln/>
        </p:spPr>
        <p:txBody>
          <a:bodyPr/>
          <a:lstStyle/>
          <a:p>
            <a:r>
              <a:rPr lang="es-AR" sz="3200" b="1" u="sng" dirty="0">
                <a:latin typeface="Tekton" pitchFamily="34" charset="0"/>
              </a:rPr>
              <a:t>Planeamiento </a:t>
            </a:r>
            <a:r>
              <a:rPr lang="es-AR" sz="3200" b="1" u="sng" dirty="0" smtClean="0">
                <a:latin typeface="Tekton" pitchFamily="34" charset="0"/>
              </a:rPr>
              <a:t>Estratégico. Etapas</a:t>
            </a:r>
            <a:endParaRPr lang="es-ES" sz="3200" b="1" u="sng" dirty="0">
              <a:latin typeface="Tekton"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834" t="34515" r="38638" b="12950"/>
          <a:stretch/>
        </p:blipFill>
        <p:spPr bwMode="auto">
          <a:xfrm>
            <a:off x="971601" y="1602970"/>
            <a:ext cx="8172400" cy="48466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9746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609600" y="1676400"/>
            <a:ext cx="7848600" cy="4419600"/>
          </a:xfrm>
        </p:spPr>
        <p:txBody>
          <a:bodyPr/>
          <a:lstStyle/>
          <a:p>
            <a:pPr algn="just">
              <a:buFont typeface="Wingdings" pitchFamily="2" charset="2"/>
              <a:buNone/>
            </a:pPr>
            <a:endParaRPr lang="es-AR" sz="1800" dirty="0">
              <a:cs typeface="Times New Roman" pitchFamily="18" charset="0"/>
            </a:endParaRPr>
          </a:p>
          <a:p>
            <a:pPr algn="just">
              <a:buFont typeface="Wingdings" pitchFamily="2" charset="2"/>
              <a:buNone/>
            </a:pPr>
            <a:r>
              <a:rPr lang="es-AR" sz="1800" dirty="0">
                <a:latin typeface="Verdana" pitchFamily="34" charset="0"/>
                <a:cs typeface="Times New Roman" pitchFamily="18" charset="0"/>
              </a:rPr>
              <a:t> </a:t>
            </a:r>
            <a:r>
              <a:rPr lang="es-ES" sz="1600" dirty="0">
                <a:latin typeface="Verdana" pitchFamily="34" charset="0"/>
              </a:rPr>
              <a:t>			</a:t>
            </a:r>
            <a:r>
              <a:rPr lang="es-AR" sz="1600" dirty="0">
                <a:latin typeface="Verdana" pitchFamily="34" charset="0"/>
              </a:rPr>
              <a:t>	   </a:t>
            </a:r>
            <a:r>
              <a:rPr lang="es-ES" sz="1600" b="1" dirty="0">
                <a:solidFill>
                  <a:srgbClr val="FF0066"/>
                </a:solidFill>
                <a:latin typeface="Verdana" pitchFamily="34" charset="0"/>
              </a:rPr>
              <a:t>PROBABILIDAD DE OCURRENCIA</a:t>
            </a:r>
          </a:p>
          <a:p>
            <a:pPr algn="just"/>
            <a:endParaRPr lang="es-ES" sz="1600" b="1" dirty="0">
              <a:solidFill>
                <a:srgbClr val="FF0066"/>
              </a:solidFill>
              <a:latin typeface="Verdana" pitchFamily="34" charset="0"/>
            </a:endParaRPr>
          </a:p>
        </p:txBody>
      </p:sp>
      <p:grpSp>
        <p:nvGrpSpPr>
          <p:cNvPr id="7174" name="Group 6"/>
          <p:cNvGrpSpPr>
            <a:grpSpLocks/>
          </p:cNvGrpSpPr>
          <p:nvPr/>
        </p:nvGrpSpPr>
        <p:grpSpPr bwMode="auto">
          <a:xfrm>
            <a:off x="2362200" y="2590800"/>
            <a:ext cx="6400800" cy="3810000"/>
            <a:chOff x="-4" y="602"/>
            <a:chExt cx="2564" cy="2856"/>
          </a:xfrm>
        </p:grpSpPr>
        <p:grpSp>
          <p:nvGrpSpPr>
            <p:cNvPr id="7175" name="Group 7"/>
            <p:cNvGrpSpPr>
              <a:grpSpLocks/>
            </p:cNvGrpSpPr>
            <p:nvPr/>
          </p:nvGrpSpPr>
          <p:grpSpPr bwMode="auto">
            <a:xfrm>
              <a:off x="0" y="606"/>
              <a:ext cx="2556" cy="2848"/>
              <a:chOff x="0" y="606"/>
              <a:chExt cx="2556" cy="2848"/>
            </a:xfrm>
          </p:grpSpPr>
          <p:grpSp>
            <p:nvGrpSpPr>
              <p:cNvPr id="7176" name="Group 8"/>
              <p:cNvGrpSpPr>
                <a:grpSpLocks/>
              </p:cNvGrpSpPr>
              <p:nvPr/>
            </p:nvGrpSpPr>
            <p:grpSpPr bwMode="auto">
              <a:xfrm>
                <a:off x="0" y="606"/>
                <a:ext cx="793" cy="394"/>
                <a:chOff x="0" y="606"/>
                <a:chExt cx="793" cy="394"/>
              </a:xfrm>
            </p:grpSpPr>
            <p:sp>
              <p:nvSpPr>
                <p:cNvPr id="7177" name="Rectangle 9"/>
                <p:cNvSpPr>
                  <a:spLocks noChangeArrowheads="1"/>
                </p:cNvSpPr>
                <p:nvPr/>
              </p:nvSpPr>
              <p:spPr bwMode="auto">
                <a:xfrm>
                  <a:off x="28" y="606"/>
                  <a:ext cx="737" cy="394"/>
                </a:xfrm>
                <a:prstGeom prst="rect">
                  <a:avLst/>
                </a:prstGeom>
                <a:noFill/>
                <a:ln w="9525">
                  <a:noFill/>
                  <a:miter lim="800000"/>
                  <a:headEnd/>
                  <a:tailEnd/>
                </a:ln>
                <a:effectLst/>
              </p:spPr>
              <p:txBody>
                <a:bodyPr/>
                <a:lstStyle/>
                <a:p>
                  <a:pPr algn="just"/>
                  <a:r>
                    <a:rPr lang="es-AR" sz="1000">
                      <a:cs typeface="Times New Roman" pitchFamily="18" charset="0"/>
                    </a:rPr>
                    <a:t> </a:t>
                  </a:r>
                </a:p>
                <a:p>
                  <a:pPr algn="just" eaLnBrk="0" hangingPunct="0"/>
                  <a:endParaRPr lang="es-AR"/>
                </a:p>
              </p:txBody>
            </p:sp>
            <p:sp>
              <p:nvSpPr>
                <p:cNvPr id="7178" name="Rectangle 10"/>
                <p:cNvSpPr>
                  <a:spLocks noChangeArrowheads="1"/>
                </p:cNvSpPr>
                <p:nvPr/>
              </p:nvSpPr>
              <p:spPr bwMode="auto">
                <a:xfrm>
                  <a:off x="0" y="606"/>
                  <a:ext cx="793" cy="394"/>
                </a:xfrm>
                <a:prstGeom prst="rect">
                  <a:avLst/>
                </a:prstGeom>
                <a:noFill/>
                <a:ln w="7">
                  <a:solidFill>
                    <a:srgbClr val="A0A0A0"/>
                  </a:solidFill>
                  <a:miter lim="800000"/>
                  <a:headEnd/>
                  <a:tailEnd/>
                </a:ln>
                <a:effectLst/>
              </p:spPr>
              <p:txBody>
                <a:bodyPr/>
                <a:lstStyle/>
                <a:p>
                  <a:endParaRPr lang="es-AR"/>
                </a:p>
              </p:txBody>
            </p:sp>
          </p:grpSp>
          <p:grpSp>
            <p:nvGrpSpPr>
              <p:cNvPr id="7179" name="Group 11"/>
              <p:cNvGrpSpPr>
                <a:grpSpLocks/>
              </p:cNvGrpSpPr>
              <p:nvPr/>
            </p:nvGrpSpPr>
            <p:grpSpPr bwMode="auto">
              <a:xfrm>
                <a:off x="793" y="606"/>
                <a:ext cx="1133" cy="394"/>
                <a:chOff x="793" y="606"/>
                <a:chExt cx="1133" cy="394"/>
              </a:xfrm>
            </p:grpSpPr>
            <p:sp>
              <p:nvSpPr>
                <p:cNvPr id="7180" name="Rectangle 12"/>
                <p:cNvSpPr>
                  <a:spLocks noChangeArrowheads="1"/>
                </p:cNvSpPr>
                <p:nvPr/>
              </p:nvSpPr>
              <p:spPr bwMode="auto">
                <a:xfrm>
                  <a:off x="821" y="606"/>
                  <a:ext cx="1077" cy="394"/>
                </a:xfrm>
                <a:prstGeom prst="rect">
                  <a:avLst/>
                </a:prstGeom>
                <a:noFill/>
                <a:ln w="9525">
                  <a:noFill/>
                  <a:miter lim="800000"/>
                  <a:headEnd/>
                  <a:tailEnd/>
                </a:ln>
                <a:effectLst/>
              </p:spPr>
              <p:txBody>
                <a:bodyPr/>
                <a:lstStyle/>
                <a:p>
                  <a:pPr algn="ctr"/>
                  <a:r>
                    <a:rPr lang="es-AR" sz="1400" b="1">
                      <a:solidFill>
                        <a:schemeClr val="accent2"/>
                      </a:solidFill>
                      <a:latin typeface="Verdana" pitchFamily="34" charset="0"/>
                      <a:cs typeface="Times New Roman" pitchFamily="18" charset="0"/>
                    </a:rPr>
                    <a:t>ALTA</a:t>
                  </a:r>
                  <a:endParaRPr lang="es-AR" sz="1400" b="1">
                    <a:solidFill>
                      <a:schemeClr val="accent2"/>
                    </a:solidFill>
                    <a:cs typeface="Times New Roman" pitchFamily="18" charset="0"/>
                  </a:endParaRPr>
                </a:p>
                <a:p>
                  <a:pPr algn="ctr" eaLnBrk="0" hangingPunct="0"/>
                  <a:endParaRPr lang="es-AR"/>
                </a:p>
              </p:txBody>
            </p:sp>
            <p:sp>
              <p:nvSpPr>
                <p:cNvPr id="7181" name="Rectangle 13"/>
                <p:cNvSpPr>
                  <a:spLocks noChangeArrowheads="1"/>
                </p:cNvSpPr>
                <p:nvPr/>
              </p:nvSpPr>
              <p:spPr bwMode="auto">
                <a:xfrm>
                  <a:off x="793" y="606"/>
                  <a:ext cx="1133" cy="394"/>
                </a:xfrm>
                <a:prstGeom prst="rect">
                  <a:avLst/>
                </a:prstGeom>
                <a:noFill/>
                <a:ln w="7">
                  <a:solidFill>
                    <a:srgbClr val="A0A0A0"/>
                  </a:solidFill>
                  <a:miter lim="800000"/>
                  <a:headEnd/>
                  <a:tailEnd/>
                </a:ln>
                <a:effectLst/>
              </p:spPr>
              <p:txBody>
                <a:bodyPr/>
                <a:lstStyle/>
                <a:p>
                  <a:endParaRPr lang="es-AR"/>
                </a:p>
              </p:txBody>
            </p:sp>
          </p:grpSp>
          <p:grpSp>
            <p:nvGrpSpPr>
              <p:cNvPr id="7182" name="Group 14"/>
              <p:cNvGrpSpPr>
                <a:grpSpLocks/>
              </p:cNvGrpSpPr>
              <p:nvPr/>
            </p:nvGrpSpPr>
            <p:grpSpPr bwMode="auto">
              <a:xfrm>
                <a:off x="1926" y="606"/>
                <a:ext cx="630" cy="394"/>
                <a:chOff x="1926" y="606"/>
                <a:chExt cx="630" cy="394"/>
              </a:xfrm>
            </p:grpSpPr>
            <p:sp>
              <p:nvSpPr>
                <p:cNvPr id="7183" name="Rectangle 15"/>
                <p:cNvSpPr>
                  <a:spLocks noChangeArrowheads="1"/>
                </p:cNvSpPr>
                <p:nvPr/>
              </p:nvSpPr>
              <p:spPr bwMode="auto">
                <a:xfrm>
                  <a:off x="1954" y="606"/>
                  <a:ext cx="574" cy="394"/>
                </a:xfrm>
                <a:prstGeom prst="rect">
                  <a:avLst/>
                </a:prstGeom>
                <a:noFill/>
                <a:ln w="9525">
                  <a:noFill/>
                  <a:miter lim="800000"/>
                  <a:headEnd/>
                  <a:tailEnd/>
                </a:ln>
                <a:effectLst/>
              </p:spPr>
              <p:txBody>
                <a:bodyPr/>
                <a:lstStyle/>
                <a:p>
                  <a:pPr algn="ctr"/>
                  <a:r>
                    <a:rPr lang="es-AR" sz="1400" b="1">
                      <a:solidFill>
                        <a:schemeClr val="accent2"/>
                      </a:solidFill>
                      <a:latin typeface="Verdana" pitchFamily="34" charset="0"/>
                      <a:cs typeface="Times New Roman" pitchFamily="18" charset="0"/>
                    </a:rPr>
                    <a:t>BAJA</a:t>
                  </a:r>
                  <a:endParaRPr lang="es-AR" sz="1400" b="1">
                    <a:solidFill>
                      <a:schemeClr val="accent2"/>
                    </a:solidFill>
                    <a:cs typeface="Times New Roman" pitchFamily="18" charset="0"/>
                  </a:endParaRPr>
                </a:p>
                <a:p>
                  <a:pPr algn="ctr" eaLnBrk="0" hangingPunct="0"/>
                  <a:endParaRPr lang="es-AR" sz="1400" b="1">
                    <a:solidFill>
                      <a:schemeClr val="accent2"/>
                    </a:solidFill>
                  </a:endParaRPr>
                </a:p>
              </p:txBody>
            </p:sp>
            <p:sp>
              <p:nvSpPr>
                <p:cNvPr id="7184" name="Rectangle 16"/>
                <p:cNvSpPr>
                  <a:spLocks noChangeArrowheads="1"/>
                </p:cNvSpPr>
                <p:nvPr/>
              </p:nvSpPr>
              <p:spPr bwMode="auto">
                <a:xfrm>
                  <a:off x="1926" y="606"/>
                  <a:ext cx="630" cy="394"/>
                </a:xfrm>
                <a:prstGeom prst="rect">
                  <a:avLst/>
                </a:prstGeom>
                <a:noFill/>
                <a:ln w="7">
                  <a:solidFill>
                    <a:srgbClr val="A0A0A0"/>
                  </a:solidFill>
                  <a:miter lim="800000"/>
                  <a:headEnd/>
                  <a:tailEnd/>
                </a:ln>
                <a:effectLst/>
              </p:spPr>
              <p:txBody>
                <a:bodyPr/>
                <a:lstStyle/>
                <a:p>
                  <a:endParaRPr lang="es-AR"/>
                </a:p>
              </p:txBody>
            </p:sp>
          </p:grpSp>
          <p:grpSp>
            <p:nvGrpSpPr>
              <p:cNvPr id="7185" name="Group 17"/>
              <p:cNvGrpSpPr>
                <a:grpSpLocks/>
              </p:cNvGrpSpPr>
              <p:nvPr/>
            </p:nvGrpSpPr>
            <p:grpSpPr bwMode="auto">
              <a:xfrm>
                <a:off x="0" y="998"/>
                <a:ext cx="793" cy="1532"/>
                <a:chOff x="0" y="998"/>
                <a:chExt cx="793" cy="1532"/>
              </a:xfrm>
            </p:grpSpPr>
            <p:grpSp>
              <p:nvGrpSpPr>
                <p:cNvPr id="7186" name="Group 18"/>
                <p:cNvGrpSpPr>
                  <a:grpSpLocks/>
                </p:cNvGrpSpPr>
                <p:nvPr/>
              </p:nvGrpSpPr>
              <p:grpSpPr bwMode="auto">
                <a:xfrm>
                  <a:off x="28" y="998"/>
                  <a:ext cx="737" cy="1532"/>
                  <a:chOff x="0" y="246"/>
                  <a:chExt cx="737" cy="1532"/>
                </a:xfrm>
              </p:grpSpPr>
              <p:sp>
                <p:nvSpPr>
                  <p:cNvPr id="7187" name="Rectangle 19"/>
                  <p:cNvSpPr>
                    <a:spLocks noChangeArrowheads="1"/>
                  </p:cNvSpPr>
                  <p:nvPr/>
                </p:nvSpPr>
                <p:spPr bwMode="auto">
                  <a:xfrm>
                    <a:off x="0" y="1778"/>
                    <a:ext cx="737" cy="0"/>
                  </a:xfrm>
                  <a:prstGeom prst="rect">
                    <a:avLst/>
                  </a:prstGeom>
                  <a:noFill/>
                  <a:ln w="9525">
                    <a:noFill/>
                    <a:miter lim="800000"/>
                    <a:headEnd/>
                    <a:tailEnd/>
                  </a:ln>
                  <a:effectLst/>
                </p:spPr>
                <p:txBody>
                  <a:bodyPr>
                    <a:spAutoFit/>
                  </a:bodyPr>
                  <a:lstStyle/>
                  <a:p>
                    <a:endParaRPr lang="es-AR"/>
                  </a:p>
                </p:txBody>
              </p:sp>
              <p:sp>
                <p:nvSpPr>
                  <p:cNvPr id="7188" name="Rectangle 20"/>
                  <p:cNvSpPr>
                    <a:spLocks noChangeArrowheads="1"/>
                  </p:cNvSpPr>
                  <p:nvPr/>
                </p:nvSpPr>
                <p:spPr bwMode="auto">
                  <a:xfrm>
                    <a:off x="0" y="246"/>
                    <a:ext cx="736" cy="629"/>
                  </a:xfrm>
                  <a:prstGeom prst="rect">
                    <a:avLst/>
                  </a:prstGeom>
                  <a:noFill/>
                  <a:ln w="9525">
                    <a:noFill/>
                    <a:miter lim="800000"/>
                    <a:headEnd/>
                    <a:tailEnd/>
                  </a:ln>
                  <a:effectLst/>
                </p:spPr>
                <p:txBody>
                  <a:bodyPr>
                    <a:spAutoFit/>
                  </a:bodyPr>
                  <a:lstStyle/>
                  <a:p>
                    <a:pPr algn="ctr"/>
                    <a:endParaRPr lang="es-AR" sz="1100">
                      <a:latin typeface="Verdana" pitchFamily="34" charset="0"/>
                    </a:endParaRPr>
                  </a:p>
                  <a:p>
                    <a:pPr algn="ctr"/>
                    <a:r>
                      <a:rPr lang="es-AR" sz="1400" b="1">
                        <a:solidFill>
                          <a:schemeClr val="accent2"/>
                        </a:solidFill>
                        <a:latin typeface="Verdana" pitchFamily="34" charset="0"/>
                      </a:rPr>
                      <a:t>ALTO</a:t>
                    </a:r>
                    <a:endParaRPr lang="es-ES" sz="1400" b="1">
                      <a:solidFill>
                        <a:schemeClr val="accent2"/>
                      </a:solidFill>
                    </a:endParaRPr>
                  </a:p>
                  <a:p>
                    <a:pPr algn="ctr" eaLnBrk="0" hangingPunct="0"/>
                    <a:endParaRPr lang="es-ES"/>
                  </a:p>
                </p:txBody>
              </p:sp>
            </p:grpSp>
            <p:sp>
              <p:nvSpPr>
                <p:cNvPr id="7189" name="Rectangle 21"/>
                <p:cNvSpPr>
                  <a:spLocks noChangeArrowheads="1"/>
                </p:cNvSpPr>
                <p:nvPr/>
              </p:nvSpPr>
              <p:spPr bwMode="auto">
                <a:xfrm>
                  <a:off x="0" y="1000"/>
                  <a:ext cx="793" cy="1530"/>
                </a:xfrm>
                <a:prstGeom prst="rect">
                  <a:avLst/>
                </a:prstGeom>
                <a:noFill/>
                <a:ln w="7">
                  <a:solidFill>
                    <a:srgbClr val="A0A0A0"/>
                  </a:solidFill>
                  <a:miter lim="800000"/>
                  <a:headEnd/>
                  <a:tailEnd/>
                </a:ln>
                <a:effectLst/>
              </p:spPr>
              <p:txBody>
                <a:bodyPr/>
                <a:lstStyle/>
                <a:p>
                  <a:endParaRPr lang="es-AR"/>
                </a:p>
              </p:txBody>
            </p:sp>
          </p:grpSp>
          <p:grpSp>
            <p:nvGrpSpPr>
              <p:cNvPr id="7190" name="Group 22"/>
              <p:cNvGrpSpPr>
                <a:grpSpLocks/>
              </p:cNvGrpSpPr>
              <p:nvPr/>
            </p:nvGrpSpPr>
            <p:grpSpPr bwMode="auto">
              <a:xfrm>
                <a:off x="793" y="999"/>
                <a:ext cx="1133" cy="1531"/>
                <a:chOff x="793" y="999"/>
                <a:chExt cx="1133" cy="1531"/>
              </a:xfrm>
            </p:grpSpPr>
            <p:grpSp>
              <p:nvGrpSpPr>
                <p:cNvPr id="7191" name="Group 23"/>
                <p:cNvGrpSpPr>
                  <a:grpSpLocks/>
                </p:cNvGrpSpPr>
                <p:nvPr/>
              </p:nvGrpSpPr>
              <p:grpSpPr bwMode="auto">
                <a:xfrm>
                  <a:off x="821" y="999"/>
                  <a:ext cx="1077" cy="1114"/>
                  <a:chOff x="0" y="641"/>
                  <a:chExt cx="1077" cy="1114"/>
                </a:xfrm>
              </p:grpSpPr>
              <p:sp>
                <p:nvSpPr>
                  <p:cNvPr id="7192" name="Rectangle 24"/>
                  <p:cNvSpPr>
                    <a:spLocks noChangeArrowheads="1"/>
                  </p:cNvSpPr>
                  <p:nvPr/>
                </p:nvSpPr>
                <p:spPr bwMode="auto">
                  <a:xfrm>
                    <a:off x="0" y="641"/>
                    <a:ext cx="1077" cy="469"/>
                  </a:xfrm>
                  <a:prstGeom prst="rect">
                    <a:avLst/>
                  </a:prstGeom>
                  <a:noFill/>
                  <a:ln w="9525">
                    <a:noFill/>
                    <a:miter lim="800000"/>
                    <a:headEnd/>
                    <a:tailEnd/>
                  </a:ln>
                  <a:effectLst/>
                </p:spPr>
                <p:txBody>
                  <a:bodyPr>
                    <a:spAutoFit/>
                  </a:bodyPr>
                  <a:lstStyle/>
                  <a:p>
                    <a:pPr algn="just"/>
                    <a:r>
                      <a:rPr lang="es-AR" sz="1100">
                        <a:latin typeface="Verdana" pitchFamily="34" charset="0"/>
                        <a:cs typeface="Times New Roman" pitchFamily="18" charset="0"/>
                      </a:rPr>
                      <a:t> </a:t>
                    </a:r>
                    <a:endParaRPr lang="es-AR" sz="1000">
                      <a:cs typeface="Times New Roman" pitchFamily="18" charset="0"/>
                    </a:endParaRPr>
                  </a:p>
                  <a:p>
                    <a:pPr algn="just" eaLnBrk="0" hangingPunct="0"/>
                    <a:endParaRPr lang="es-AR"/>
                  </a:p>
                </p:txBody>
              </p:sp>
              <p:sp>
                <p:nvSpPr>
                  <p:cNvPr id="7193" name="Rectangle 25"/>
                  <p:cNvSpPr>
                    <a:spLocks noChangeArrowheads="1"/>
                  </p:cNvSpPr>
                  <p:nvPr/>
                </p:nvSpPr>
                <p:spPr bwMode="auto">
                  <a:xfrm>
                    <a:off x="0" y="1035"/>
                    <a:ext cx="1077" cy="720"/>
                  </a:xfrm>
                  <a:prstGeom prst="rect">
                    <a:avLst/>
                  </a:prstGeom>
                  <a:noFill/>
                  <a:ln w="9525">
                    <a:noFill/>
                    <a:miter lim="800000"/>
                    <a:headEnd/>
                    <a:tailEnd/>
                  </a:ln>
                  <a:effectLst/>
                </p:spPr>
                <p:txBody>
                  <a:bodyPr bIns="0">
                    <a:spAutoFit/>
                  </a:bodyPr>
                  <a:lstStyle/>
                  <a:p>
                    <a:pPr algn="ctr"/>
                    <a:r>
                      <a:rPr lang="es-AR" sz="1800" b="1" dirty="0">
                        <a:latin typeface="Verdana" pitchFamily="34" charset="0"/>
                        <a:cs typeface="Times New Roman" pitchFamily="18" charset="0"/>
                      </a:rPr>
                      <a:t>CONCENTRARSE AQUÍ</a:t>
                    </a:r>
                    <a:endParaRPr lang="es-AR" sz="1800" b="1" dirty="0">
                      <a:cs typeface="Times New Roman" pitchFamily="18" charset="0"/>
                    </a:endParaRPr>
                  </a:p>
                  <a:p>
                    <a:pPr algn="just" eaLnBrk="0" hangingPunct="0"/>
                    <a:endParaRPr lang="es-AR" dirty="0"/>
                  </a:p>
                </p:txBody>
              </p:sp>
            </p:grpSp>
            <p:sp>
              <p:nvSpPr>
                <p:cNvPr id="7194" name="Rectangle 26"/>
                <p:cNvSpPr>
                  <a:spLocks noChangeArrowheads="1"/>
                </p:cNvSpPr>
                <p:nvPr/>
              </p:nvSpPr>
              <p:spPr bwMode="auto">
                <a:xfrm>
                  <a:off x="793" y="1000"/>
                  <a:ext cx="1133" cy="1530"/>
                </a:xfrm>
                <a:prstGeom prst="rect">
                  <a:avLst/>
                </a:prstGeom>
                <a:noFill/>
                <a:ln w="7">
                  <a:solidFill>
                    <a:srgbClr val="A0A0A0"/>
                  </a:solidFill>
                  <a:miter lim="800000"/>
                  <a:headEnd/>
                  <a:tailEnd/>
                </a:ln>
                <a:effectLst/>
              </p:spPr>
              <p:txBody>
                <a:bodyPr/>
                <a:lstStyle/>
                <a:p>
                  <a:endParaRPr lang="es-AR"/>
                </a:p>
              </p:txBody>
            </p:sp>
          </p:grpSp>
          <p:grpSp>
            <p:nvGrpSpPr>
              <p:cNvPr id="7195" name="Group 27"/>
              <p:cNvGrpSpPr>
                <a:grpSpLocks/>
              </p:cNvGrpSpPr>
              <p:nvPr/>
            </p:nvGrpSpPr>
            <p:grpSpPr bwMode="auto">
              <a:xfrm>
                <a:off x="1926" y="1000"/>
                <a:ext cx="630" cy="1530"/>
                <a:chOff x="1926" y="1000"/>
                <a:chExt cx="630" cy="1530"/>
              </a:xfrm>
            </p:grpSpPr>
            <p:sp>
              <p:nvSpPr>
                <p:cNvPr id="7196" name="Rectangle 28"/>
                <p:cNvSpPr>
                  <a:spLocks noChangeArrowheads="1"/>
                </p:cNvSpPr>
                <p:nvPr/>
              </p:nvSpPr>
              <p:spPr bwMode="auto">
                <a:xfrm>
                  <a:off x="1954" y="1000"/>
                  <a:ext cx="574" cy="1530"/>
                </a:xfrm>
                <a:prstGeom prst="rect">
                  <a:avLst/>
                </a:prstGeom>
                <a:noFill/>
                <a:ln w="9525">
                  <a:noFill/>
                  <a:miter lim="800000"/>
                  <a:headEnd/>
                  <a:tailEnd/>
                </a:ln>
                <a:effectLst/>
              </p:spPr>
              <p:txBody>
                <a:bodyPr/>
                <a:lstStyle/>
                <a:p>
                  <a:pPr algn="ctr"/>
                  <a:r>
                    <a:rPr lang="es-AR" sz="1800">
                      <a:latin typeface="Verdana" pitchFamily="34" charset="0"/>
                      <a:cs typeface="Times New Roman" pitchFamily="18" charset="0"/>
                    </a:rPr>
                    <a:t>Analizar la evolución temporal</a:t>
                  </a:r>
                  <a:endParaRPr lang="es-AR" sz="1800">
                    <a:cs typeface="Times New Roman" pitchFamily="18" charset="0"/>
                  </a:endParaRPr>
                </a:p>
                <a:p>
                  <a:pPr algn="ctr" eaLnBrk="0" hangingPunct="0"/>
                  <a:endParaRPr lang="es-AR" sz="1800"/>
                </a:p>
              </p:txBody>
            </p:sp>
            <p:sp>
              <p:nvSpPr>
                <p:cNvPr id="7197" name="Rectangle 29"/>
                <p:cNvSpPr>
                  <a:spLocks noChangeArrowheads="1"/>
                </p:cNvSpPr>
                <p:nvPr/>
              </p:nvSpPr>
              <p:spPr bwMode="auto">
                <a:xfrm>
                  <a:off x="1926" y="1000"/>
                  <a:ext cx="630" cy="1530"/>
                </a:xfrm>
                <a:prstGeom prst="rect">
                  <a:avLst/>
                </a:prstGeom>
                <a:noFill/>
                <a:ln w="7">
                  <a:solidFill>
                    <a:srgbClr val="A0A0A0"/>
                  </a:solidFill>
                  <a:miter lim="800000"/>
                  <a:headEnd/>
                  <a:tailEnd/>
                </a:ln>
                <a:effectLst/>
              </p:spPr>
              <p:txBody>
                <a:bodyPr/>
                <a:lstStyle/>
                <a:p>
                  <a:endParaRPr lang="es-AR"/>
                </a:p>
              </p:txBody>
            </p:sp>
          </p:grpSp>
          <p:grpSp>
            <p:nvGrpSpPr>
              <p:cNvPr id="7198" name="Group 30"/>
              <p:cNvGrpSpPr>
                <a:grpSpLocks/>
              </p:cNvGrpSpPr>
              <p:nvPr/>
            </p:nvGrpSpPr>
            <p:grpSpPr bwMode="auto">
              <a:xfrm>
                <a:off x="0" y="2530"/>
                <a:ext cx="793" cy="924"/>
                <a:chOff x="0" y="2530"/>
                <a:chExt cx="793" cy="924"/>
              </a:xfrm>
            </p:grpSpPr>
            <p:sp>
              <p:nvSpPr>
                <p:cNvPr id="7199" name="Rectangle 31"/>
                <p:cNvSpPr>
                  <a:spLocks noChangeArrowheads="1"/>
                </p:cNvSpPr>
                <p:nvPr/>
              </p:nvSpPr>
              <p:spPr bwMode="auto">
                <a:xfrm>
                  <a:off x="28" y="2530"/>
                  <a:ext cx="737" cy="924"/>
                </a:xfrm>
                <a:prstGeom prst="rect">
                  <a:avLst/>
                </a:prstGeom>
                <a:noFill/>
                <a:ln w="9525">
                  <a:noFill/>
                  <a:miter lim="800000"/>
                  <a:headEnd/>
                  <a:tailEnd/>
                </a:ln>
                <a:effectLst/>
              </p:spPr>
              <p:txBody>
                <a:bodyPr/>
                <a:lstStyle/>
                <a:p>
                  <a:pPr algn="ctr"/>
                  <a:endParaRPr lang="es-AR" sz="1100">
                    <a:latin typeface="Verdana" pitchFamily="34" charset="0"/>
                    <a:cs typeface="Times New Roman" pitchFamily="18" charset="0"/>
                  </a:endParaRPr>
                </a:p>
                <a:p>
                  <a:pPr algn="ctr"/>
                  <a:endParaRPr lang="es-AR" sz="1100">
                    <a:latin typeface="Verdana" pitchFamily="34" charset="0"/>
                    <a:cs typeface="Times New Roman" pitchFamily="18" charset="0"/>
                  </a:endParaRPr>
                </a:p>
                <a:p>
                  <a:pPr algn="ctr"/>
                  <a:r>
                    <a:rPr lang="es-AR" sz="1400" b="1">
                      <a:solidFill>
                        <a:schemeClr val="accent2"/>
                      </a:solidFill>
                      <a:latin typeface="Verdana" pitchFamily="34" charset="0"/>
                      <a:cs typeface="Times New Roman" pitchFamily="18" charset="0"/>
                    </a:rPr>
                    <a:t>BAJO</a:t>
                  </a:r>
                  <a:endParaRPr lang="es-AR" sz="1400" b="1">
                    <a:solidFill>
                      <a:schemeClr val="accent2"/>
                    </a:solidFill>
                    <a:cs typeface="Times New Roman" pitchFamily="18" charset="0"/>
                  </a:endParaRPr>
                </a:p>
                <a:p>
                  <a:pPr algn="ctr" eaLnBrk="0" hangingPunct="0"/>
                  <a:endParaRPr lang="es-AR" sz="1400" b="1">
                    <a:solidFill>
                      <a:schemeClr val="accent2"/>
                    </a:solidFill>
                  </a:endParaRPr>
                </a:p>
              </p:txBody>
            </p:sp>
            <p:sp>
              <p:nvSpPr>
                <p:cNvPr id="7200" name="Rectangle 32"/>
                <p:cNvSpPr>
                  <a:spLocks noChangeArrowheads="1"/>
                </p:cNvSpPr>
                <p:nvPr/>
              </p:nvSpPr>
              <p:spPr bwMode="auto">
                <a:xfrm>
                  <a:off x="0" y="2530"/>
                  <a:ext cx="793" cy="924"/>
                </a:xfrm>
                <a:prstGeom prst="rect">
                  <a:avLst/>
                </a:prstGeom>
                <a:noFill/>
                <a:ln w="7">
                  <a:solidFill>
                    <a:srgbClr val="A0A0A0"/>
                  </a:solidFill>
                  <a:miter lim="800000"/>
                  <a:headEnd/>
                  <a:tailEnd/>
                </a:ln>
                <a:effectLst/>
              </p:spPr>
              <p:txBody>
                <a:bodyPr/>
                <a:lstStyle/>
                <a:p>
                  <a:endParaRPr lang="es-AR"/>
                </a:p>
              </p:txBody>
            </p:sp>
          </p:grpSp>
          <p:grpSp>
            <p:nvGrpSpPr>
              <p:cNvPr id="7201" name="Group 33"/>
              <p:cNvGrpSpPr>
                <a:grpSpLocks/>
              </p:cNvGrpSpPr>
              <p:nvPr/>
            </p:nvGrpSpPr>
            <p:grpSpPr bwMode="auto">
              <a:xfrm>
                <a:off x="793" y="2530"/>
                <a:ext cx="1133" cy="924"/>
                <a:chOff x="793" y="2530"/>
                <a:chExt cx="1133" cy="924"/>
              </a:xfrm>
            </p:grpSpPr>
            <p:sp>
              <p:nvSpPr>
                <p:cNvPr id="7202" name="Rectangle 34"/>
                <p:cNvSpPr>
                  <a:spLocks noChangeArrowheads="1"/>
                </p:cNvSpPr>
                <p:nvPr/>
              </p:nvSpPr>
              <p:spPr bwMode="auto">
                <a:xfrm>
                  <a:off x="821" y="2530"/>
                  <a:ext cx="1077" cy="924"/>
                </a:xfrm>
                <a:prstGeom prst="rect">
                  <a:avLst/>
                </a:prstGeom>
                <a:noFill/>
                <a:ln w="9525">
                  <a:noFill/>
                  <a:miter lim="800000"/>
                  <a:headEnd/>
                  <a:tailEnd/>
                </a:ln>
                <a:effectLst/>
              </p:spPr>
              <p:txBody>
                <a:bodyPr/>
                <a:lstStyle/>
                <a:p>
                  <a:pPr algn="just"/>
                  <a:r>
                    <a:rPr lang="es-AR" sz="1100">
                      <a:latin typeface="Verdana" pitchFamily="34" charset="0"/>
                      <a:cs typeface="Times New Roman" pitchFamily="18" charset="0"/>
                    </a:rPr>
                    <a:t> </a:t>
                  </a:r>
                  <a:endParaRPr lang="es-AR" sz="1000">
                    <a:cs typeface="Times New Roman" pitchFamily="18" charset="0"/>
                  </a:endParaRPr>
                </a:p>
                <a:p>
                  <a:pPr algn="ctr" eaLnBrk="0" hangingPunct="0"/>
                  <a:r>
                    <a:rPr lang="es-AR" sz="1800">
                      <a:latin typeface="Verdana" pitchFamily="34" charset="0"/>
                      <a:cs typeface="Times New Roman" pitchFamily="18" charset="0"/>
                    </a:rPr>
                    <a:t>Analizar la incidencia futura</a:t>
                  </a:r>
                  <a:endParaRPr lang="es-AR" sz="1800">
                    <a:cs typeface="Times New Roman" pitchFamily="18" charset="0"/>
                  </a:endParaRPr>
                </a:p>
                <a:p>
                  <a:pPr algn="just" eaLnBrk="0" hangingPunct="0"/>
                  <a:endParaRPr lang="es-AR" sz="1800"/>
                </a:p>
              </p:txBody>
            </p:sp>
            <p:sp>
              <p:nvSpPr>
                <p:cNvPr id="7203" name="Rectangle 35"/>
                <p:cNvSpPr>
                  <a:spLocks noChangeArrowheads="1"/>
                </p:cNvSpPr>
                <p:nvPr/>
              </p:nvSpPr>
              <p:spPr bwMode="auto">
                <a:xfrm>
                  <a:off x="793" y="2530"/>
                  <a:ext cx="1133" cy="924"/>
                </a:xfrm>
                <a:prstGeom prst="rect">
                  <a:avLst/>
                </a:prstGeom>
                <a:noFill/>
                <a:ln w="7">
                  <a:solidFill>
                    <a:srgbClr val="A0A0A0"/>
                  </a:solidFill>
                  <a:miter lim="800000"/>
                  <a:headEnd/>
                  <a:tailEnd/>
                </a:ln>
                <a:effectLst/>
              </p:spPr>
              <p:txBody>
                <a:bodyPr/>
                <a:lstStyle/>
                <a:p>
                  <a:endParaRPr lang="es-AR"/>
                </a:p>
              </p:txBody>
            </p:sp>
          </p:grpSp>
          <p:grpSp>
            <p:nvGrpSpPr>
              <p:cNvPr id="7204" name="Group 36"/>
              <p:cNvGrpSpPr>
                <a:grpSpLocks/>
              </p:cNvGrpSpPr>
              <p:nvPr/>
            </p:nvGrpSpPr>
            <p:grpSpPr bwMode="auto">
              <a:xfrm>
                <a:off x="1926" y="2530"/>
                <a:ext cx="630" cy="924"/>
                <a:chOff x="1926" y="2530"/>
                <a:chExt cx="630" cy="924"/>
              </a:xfrm>
            </p:grpSpPr>
            <p:sp>
              <p:nvSpPr>
                <p:cNvPr id="7205" name="Rectangle 37"/>
                <p:cNvSpPr>
                  <a:spLocks noChangeArrowheads="1"/>
                </p:cNvSpPr>
                <p:nvPr/>
              </p:nvSpPr>
              <p:spPr bwMode="auto">
                <a:xfrm>
                  <a:off x="1954" y="2530"/>
                  <a:ext cx="574" cy="924"/>
                </a:xfrm>
                <a:prstGeom prst="rect">
                  <a:avLst/>
                </a:prstGeom>
                <a:noFill/>
                <a:ln w="9525">
                  <a:noFill/>
                  <a:miter lim="800000"/>
                  <a:headEnd/>
                  <a:tailEnd/>
                </a:ln>
                <a:effectLst/>
              </p:spPr>
              <p:txBody>
                <a:bodyPr/>
                <a:lstStyle/>
                <a:p>
                  <a:pPr algn="ctr"/>
                  <a:r>
                    <a:rPr lang="es-AR" sz="1800">
                      <a:latin typeface="Verdana" pitchFamily="34" charset="0"/>
                      <a:cs typeface="Times New Roman" pitchFamily="18" charset="0"/>
                    </a:rPr>
                    <a:t>Por ahora  obviar</a:t>
                  </a:r>
                  <a:endParaRPr lang="es-AR" sz="1800">
                    <a:cs typeface="Times New Roman" pitchFamily="18" charset="0"/>
                  </a:endParaRPr>
                </a:p>
                <a:p>
                  <a:pPr algn="ctr" eaLnBrk="0" hangingPunct="0"/>
                  <a:r>
                    <a:rPr lang="es-AR" sz="1800">
                      <a:latin typeface="Verdana" pitchFamily="34" charset="0"/>
                      <a:cs typeface="Times New Roman" pitchFamily="18" charset="0"/>
                    </a:rPr>
                    <a:t>(no descuidar)</a:t>
                  </a:r>
                  <a:endParaRPr lang="es-AR"/>
                </a:p>
              </p:txBody>
            </p:sp>
            <p:sp>
              <p:nvSpPr>
                <p:cNvPr id="7206" name="Rectangle 38"/>
                <p:cNvSpPr>
                  <a:spLocks noChangeArrowheads="1"/>
                </p:cNvSpPr>
                <p:nvPr/>
              </p:nvSpPr>
              <p:spPr bwMode="auto">
                <a:xfrm>
                  <a:off x="1926" y="2530"/>
                  <a:ext cx="630" cy="924"/>
                </a:xfrm>
                <a:prstGeom prst="rect">
                  <a:avLst/>
                </a:prstGeom>
                <a:noFill/>
                <a:ln w="7">
                  <a:solidFill>
                    <a:srgbClr val="A0A0A0"/>
                  </a:solidFill>
                  <a:miter lim="800000"/>
                  <a:headEnd/>
                  <a:tailEnd/>
                </a:ln>
                <a:effectLst/>
              </p:spPr>
              <p:txBody>
                <a:bodyPr/>
                <a:lstStyle/>
                <a:p>
                  <a:endParaRPr lang="es-AR"/>
                </a:p>
              </p:txBody>
            </p:sp>
          </p:grpSp>
        </p:grpSp>
        <p:sp>
          <p:nvSpPr>
            <p:cNvPr id="7207" name="Rectangle 39"/>
            <p:cNvSpPr>
              <a:spLocks noChangeArrowheads="1"/>
            </p:cNvSpPr>
            <p:nvPr/>
          </p:nvSpPr>
          <p:spPr bwMode="auto">
            <a:xfrm>
              <a:off x="-4" y="602"/>
              <a:ext cx="2564" cy="2856"/>
            </a:xfrm>
            <a:prstGeom prst="rect">
              <a:avLst/>
            </a:prstGeom>
            <a:noFill/>
            <a:ln w="14287">
              <a:solidFill>
                <a:srgbClr val="A0A0A0"/>
              </a:solidFill>
              <a:miter lim="800000"/>
              <a:headEnd/>
              <a:tailEnd/>
            </a:ln>
            <a:effectLst/>
          </p:spPr>
          <p:txBody>
            <a:bodyPr/>
            <a:lstStyle/>
            <a:p>
              <a:endParaRPr lang="es-AR"/>
            </a:p>
          </p:txBody>
        </p:sp>
      </p:grpSp>
      <p:sp>
        <p:nvSpPr>
          <p:cNvPr id="7208" name="Rectangle 40"/>
          <p:cNvSpPr>
            <a:spLocks noChangeArrowheads="1"/>
          </p:cNvSpPr>
          <p:nvPr/>
        </p:nvSpPr>
        <p:spPr bwMode="auto">
          <a:xfrm>
            <a:off x="1066800" y="3886200"/>
            <a:ext cx="1295400" cy="762000"/>
          </a:xfrm>
          <a:prstGeom prst="rect">
            <a:avLst/>
          </a:prstGeom>
          <a:noFill/>
          <a:ln w="9525">
            <a:noFill/>
            <a:miter lim="800000"/>
            <a:headEnd/>
            <a:tailEnd/>
          </a:ln>
        </p:spPr>
        <p:txBody>
          <a:bodyPr/>
          <a:lstStyle/>
          <a:p>
            <a:pPr algn="ctr"/>
            <a:r>
              <a:rPr lang="es-AR" sz="1600" b="1">
                <a:solidFill>
                  <a:srgbClr val="FF0066"/>
                </a:solidFill>
                <a:latin typeface="Verdana" pitchFamily="34" charset="0"/>
                <a:cs typeface="Times New Roman" pitchFamily="18" charset="0"/>
              </a:rPr>
              <a:t>NIVEL DE IMPACTO</a:t>
            </a:r>
            <a:endParaRPr lang="es-AR" sz="1600" b="1">
              <a:solidFill>
                <a:srgbClr val="FF0066"/>
              </a:solidFill>
              <a:cs typeface="Times New Roman" pitchFamily="18" charset="0"/>
            </a:endParaRPr>
          </a:p>
          <a:p>
            <a:pPr eaLnBrk="0" hangingPunct="0"/>
            <a:endParaRPr lang="es-AR" sz="1600">
              <a:solidFill>
                <a:srgbClr val="FF0066"/>
              </a:solidFill>
            </a:endParaRPr>
          </a:p>
        </p:txBody>
      </p:sp>
      <p:sp>
        <p:nvSpPr>
          <p:cNvPr id="7209" name="Text Box 41"/>
          <p:cNvSpPr txBox="1">
            <a:spLocks noChangeArrowheads="1"/>
          </p:cNvSpPr>
          <p:nvPr/>
        </p:nvSpPr>
        <p:spPr bwMode="auto">
          <a:xfrm>
            <a:off x="2514600" y="2743200"/>
            <a:ext cx="1295400" cy="336550"/>
          </a:xfrm>
          <a:prstGeom prst="rect">
            <a:avLst/>
          </a:prstGeom>
          <a:noFill/>
          <a:ln w="12700" cap="sq">
            <a:noFill/>
            <a:miter lim="800000"/>
            <a:headEnd type="none" w="sm" len="sm"/>
            <a:tailEnd type="none" w="sm" len="sm"/>
          </a:ln>
          <a:effectLst/>
        </p:spPr>
        <p:txBody>
          <a:bodyPr>
            <a:spAutoFit/>
          </a:bodyPr>
          <a:lstStyle/>
          <a:p>
            <a:pPr>
              <a:spcBef>
                <a:spcPct val="50000"/>
              </a:spcBef>
            </a:pPr>
            <a:r>
              <a:rPr lang="es-AR" sz="1600" b="1">
                <a:solidFill>
                  <a:schemeClr val="bg2"/>
                </a:solidFill>
                <a:latin typeface="Tahoma" pitchFamily="34" charset="0"/>
              </a:rPr>
              <a:t>Variable:...</a:t>
            </a:r>
            <a:endParaRPr lang="es-ES" sz="1600" b="1">
              <a:solidFill>
                <a:schemeClr val="bg2"/>
              </a:solidFill>
              <a:latin typeface="Tahoma" pitchFamily="34" charset="0"/>
            </a:endParaRPr>
          </a:p>
        </p:txBody>
      </p:sp>
      <p:sp>
        <p:nvSpPr>
          <p:cNvPr id="41" name="Rectangle 5"/>
          <p:cNvSpPr txBox="1">
            <a:spLocks noChangeArrowheads="1"/>
          </p:cNvSpPr>
          <p:nvPr/>
        </p:nvSpPr>
        <p:spPr bwMode="auto">
          <a:xfrm>
            <a:off x="1447800" y="533400"/>
            <a:ext cx="7391400" cy="923925"/>
          </a:xfrm>
          <a:prstGeom prst="rect">
            <a:avLst/>
          </a:prstGeom>
          <a:solidFill>
            <a:schemeClr val="hlink"/>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AR" sz="3200" b="1" i="0" u="sng" strike="noStrike" kern="0" cap="none" spc="0" normalizeH="0" baseline="0" noProof="0" smtClean="0">
                <a:ln>
                  <a:noFill/>
                </a:ln>
                <a:solidFill>
                  <a:schemeClr val="tx2"/>
                </a:solidFill>
                <a:effectLst/>
                <a:uLnTx/>
                <a:uFillTx/>
                <a:latin typeface="Tekton" pitchFamily="34" charset="0"/>
                <a:ea typeface="+mj-ea"/>
                <a:cs typeface="+mj-cs"/>
              </a:rPr>
              <a:t>Planeamiento Estratégico. Etapas</a:t>
            </a:r>
            <a:endParaRPr kumimoji="0" lang="es-ES" sz="3200" b="1" i="0" u="sng" strike="noStrike" kern="0" cap="none" spc="0" normalizeH="0" baseline="0" noProof="0" dirty="0">
              <a:ln>
                <a:noFill/>
              </a:ln>
              <a:solidFill>
                <a:schemeClr val="tx2"/>
              </a:solidFill>
              <a:effectLst/>
              <a:uLnTx/>
              <a:uFillTx/>
              <a:latin typeface="Tekton" pitchFamily="34" charset="0"/>
              <a:ea typeface="+mj-ea"/>
              <a:cs typeface="+mj-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752600" y="1676400"/>
            <a:ext cx="6705600" cy="4419600"/>
          </a:xfrm>
        </p:spPr>
        <p:txBody>
          <a:bodyPr/>
          <a:lstStyle/>
          <a:p>
            <a:pPr algn="just">
              <a:lnSpc>
                <a:spcPct val="90000"/>
              </a:lnSpc>
              <a:buFont typeface="Wingdings" pitchFamily="2" charset="2"/>
              <a:buNone/>
            </a:pPr>
            <a:r>
              <a:rPr lang="es-AR" sz="2000" b="1" u="sng">
                <a:solidFill>
                  <a:schemeClr val="bg2"/>
                </a:solidFill>
                <a:latin typeface="Verdana" pitchFamily="34" charset="0"/>
                <a:cs typeface="Times New Roman" pitchFamily="18" charset="0"/>
              </a:rPr>
              <a:t>3er.  Etapa:</a:t>
            </a:r>
            <a:r>
              <a:rPr lang="es-AR" sz="1800" b="1" u="sng">
                <a:latin typeface="Verdana" pitchFamily="34" charset="0"/>
                <a:cs typeface="Times New Roman" pitchFamily="18" charset="0"/>
              </a:rPr>
              <a:t> </a:t>
            </a:r>
            <a:endParaRPr lang="es-AR" sz="1800">
              <a:cs typeface="Times New Roman" pitchFamily="18" charset="0"/>
            </a:endParaRPr>
          </a:p>
          <a:p>
            <a:pPr algn="just">
              <a:lnSpc>
                <a:spcPct val="90000"/>
              </a:lnSpc>
              <a:buFont typeface="Wingdings" pitchFamily="2" charset="2"/>
              <a:buNone/>
            </a:pPr>
            <a:r>
              <a:rPr lang="es-AR" sz="1800">
                <a:latin typeface="Verdana" pitchFamily="34" charset="0"/>
                <a:cs typeface="Times New Roman" pitchFamily="18" charset="0"/>
              </a:rPr>
              <a:t> </a:t>
            </a:r>
            <a:endParaRPr lang="es-AR" sz="1800">
              <a:cs typeface="Times New Roman" pitchFamily="18" charset="0"/>
            </a:endParaRPr>
          </a:p>
          <a:p>
            <a:pPr algn="just">
              <a:lnSpc>
                <a:spcPct val="90000"/>
              </a:lnSpc>
              <a:buFont typeface="Wingdings" pitchFamily="2" charset="2"/>
              <a:buNone/>
            </a:pPr>
            <a:r>
              <a:rPr lang="es-AR" sz="1800">
                <a:latin typeface="Verdana" pitchFamily="34" charset="0"/>
                <a:cs typeface="Times New Roman" pitchFamily="18" charset="0"/>
              </a:rPr>
              <a:t> </a:t>
            </a:r>
            <a:r>
              <a:rPr lang="es-AR" sz="2200" b="1">
                <a:solidFill>
                  <a:srgbClr val="FF0000"/>
                </a:solidFill>
                <a:latin typeface="Verdana" pitchFamily="34" charset="0"/>
                <a:cs typeface="Times New Roman" pitchFamily="18" charset="0"/>
              </a:rPr>
              <a:t>IDENTIFICAR  EL  AMBIENTE  INTERNO</a:t>
            </a:r>
            <a:endParaRPr lang="es-AR" sz="2200" b="1">
              <a:cs typeface="Times New Roman" pitchFamily="18" charset="0"/>
            </a:endParaRPr>
          </a:p>
          <a:p>
            <a:pPr algn="just">
              <a:lnSpc>
                <a:spcPct val="90000"/>
              </a:lnSpc>
              <a:buFont typeface="Wingdings" pitchFamily="2" charset="2"/>
              <a:buNone/>
            </a:pPr>
            <a:r>
              <a:rPr lang="es-AR" sz="1800">
                <a:latin typeface="Verdana" pitchFamily="34" charset="0"/>
                <a:cs typeface="Times New Roman" pitchFamily="18" charset="0"/>
              </a:rPr>
              <a:t> </a:t>
            </a:r>
            <a:endParaRPr lang="es-AR" sz="1800">
              <a:cs typeface="Times New Roman" pitchFamily="18" charset="0"/>
            </a:endParaRPr>
          </a:p>
          <a:p>
            <a:pPr algn="just">
              <a:lnSpc>
                <a:spcPct val="90000"/>
              </a:lnSpc>
              <a:buFont typeface="Wingdings" pitchFamily="2" charset="2"/>
              <a:buNone/>
            </a:pPr>
            <a:r>
              <a:rPr lang="es-AR" sz="1800">
                <a:latin typeface="Verdana" pitchFamily="34" charset="0"/>
                <a:cs typeface="Times New Roman" pitchFamily="18" charset="0"/>
              </a:rPr>
              <a:t>	Este paso consiste en establecer, detallar y reconocer los </a:t>
            </a:r>
            <a:r>
              <a:rPr lang="es-AR" sz="1800" b="1">
                <a:latin typeface="Verdana" pitchFamily="34" charset="0"/>
                <a:cs typeface="Times New Roman" pitchFamily="18" charset="0"/>
              </a:rPr>
              <a:t>puntos fuertes</a:t>
            </a:r>
            <a:r>
              <a:rPr lang="es-AR" sz="1800">
                <a:latin typeface="Verdana" pitchFamily="34" charset="0"/>
                <a:cs typeface="Times New Roman" pitchFamily="18" charset="0"/>
              </a:rPr>
              <a:t> y los </a:t>
            </a:r>
            <a:r>
              <a:rPr lang="es-AR" sz="1800" b="1">
                <a:latin typeface="Verdana" pitchFamily="34" charset="0"/>
                <a:cs typeface="Times New Roman" pitchFamily="18" charset="0"/>
              </a:rPr>
              <a:t>puntos débiles</a:t>
            </a:r>
            <a:r>
              <a:rPr lang="es-AR" sz="1800">
                <a:latin typeface="Verdana" pitchFamily="34" charset="0"/>
                <a:cs typeface="Times New Roman" pitchFamily="18" charset="0"/>
              </a:rPr>
              <a:t> de una organización o empresa. De manera de aprovechar al máximo los contenidos valorativos claves (mejor producto, mejor servicio, mejor calidad, mejor atención, etc.) con respecto a la competencia.</a:t>
            </a:r>
          </a:p>
          <a:p>
            <a:pPr algn="just">
              <a:lnSpc>
                <a:spcPct val="90000"/>
              </a:lnSpc>
              <a:buFont typeface="Wingdings" pitchFamily="2" charset="2"/>
              <a:buNone/>
            </a:pPr>
            <a:endParaRPr lang="es-AR" sz="1800">
              <a:latin typeface="Verdana" pitchFamily="34" charset="0"/>
              <a:cs typeface="Times New Roman" pitchFamily="18" charset="0"/>
            </a:endParaRPr>
          </a:p>
          <a:p>
            <a:pPr algn="just">
              <a:lnSpc>
                <a:spcPct val="90000"/>
              </a:lnSpc>
              <a:buFont typeface="Wingdings" pitchFamily="2" charset="2"/>
              <a:buNone/>
            </a:pPr>
            <a:r>
              <a:rPr lang="es-AR" sz="1800">
                <a:latin typeface="Verdana" pitchFamily="34" charset="0"/>
                <a:cs typeface="Times New Roman" pitchFamily="18" charset="0"/>
              </a:rPr>
              <a:t>	FORTALEZAS:	</a:t>
            </a:r>
            <a:r>
              <a:rPr lang="es-AR" sz="1800" i="1">
                <a:latin typeface="Verdana" pitchFamily="34" charset="0"/>
                <a:cs typeface="Times New Roman" pitchFamily="18" charset="0"/>
              </a:rPr>
              <a:t>Usarlas</a:t>
            </a:r>
          </a:p>
          <a:p>
            <a:pPr algn="just">
              <a:lnSpc>
                <a:spcPct val="90000"/>
              </a:lnSpc>
              <a:buFont typeface="Wingdings" pitchFamily="2" charset="2"/>
              <a:buNone/>
            </a:pPr>
            <a:r>
              <a:rPr lang="es-AR" sz="1800">
                <a:latin typeface="Verdana" pitchFamily="34" charset="0"/>
                <a:cs typeface="Times New Roman" pitchFamily="18" charset="0"/>
              </a:rPr>
              <a:t>	DEBILIDADES:	</a:t>
            </a:r>
            <a:r>
              <a:rPr lang="es-AR" sz="1800" i="1">
                <a:latin typeface="Verdana" pitchFamily="34" charset="0"/>
                <a:cs typeface="Times New Roman" pitchFamily="18" charset="0"/>
              </a:rPr>
              <a:t>Eliminarlas – Reducirlas</a:t>
            </a:r>
          </a:p>
          <a:p>
            <a:pPr algn="just">
              <a:lnSpc>
                <a:spcPct val="90000"/>
              </a:lnSpc>
              <a:buFont typeface="Wingdings" pitchFamily="2" charset="2"/>
              <a:buNone/>
            </a:pPr>
            <a:endParaRPr lang="es-AR" sz="1800">
              <a:cs typeface="Times New Roman" pitchFamily="18" charset="0"/>
            </a:endParaRPr>
          </a:p>
        </p:txBody>
      </p:sp>
      <p:sp>
        <p:nvSpPr>
          <p:cNvPr id="8232" name="Rectangle 40"/>
          <p:cNvSpPr>
            <a:spLocks noChangeArrowheads="1"/>
          </p:cNvSpPr>
          <p:nvPr/>
        </p:nvSpPr>
        <p:spPr bwMode="auto">
          <a:xfrm>
            <a:off x="3175" y="5776913"/>
            <a:ext cx="9144000" cy="793750"/>
          </a:xfrm>
          <a:prstGeom prst="rect">
            <a:avLst/>
          </a:prstGeom>
          <a:noFill/>
          <a:ln w="9525">
            <a:noFill/>
            <a:miter lim="800000"/>
            <a:headEnd/>
            <a:tailEnd/>
          </a:ln>
          <a:effectLst/>
        </p:spPr>
        <p:txBody>
          <a:bodyPr>
            <a:spAutoFit/>
          </a:bodyPr>
          <a:lstStyle/>
          <a:p>
            <a:pPr algn="just"/>
            <a:r>
              <a:rPr lang="es-AR" sz="1100">
                <a:latin typeface="Verdana" pitchFamily="34" charset="0"/>
                <a:cs typeface="Times New Roman" pitchFamily="18" charset="0"/>
              </a:rPr>
              <a:t> </a:t>
            </a:r>
            <a:endParaRPr lang="es-AR" sz="1000">
              <a:cs typeface="Times New Roman" pitchFamily="18" charset="0"/>
            </a:endParaRPr>
          </a:p>
          <a:p>
            <a:pPr algn="just" eaLnBrk="0" hangingPunct="0"/>
            <a:r>
              <a:rPr lang="es-AR" sz="1100">
                <a:latin typeface="Verdana" pitchFamily="34" charset="0"/>
                <a:cs typeface="Times New Roman" pitchFamily="18" charset="0"/>
              </a:rPr>
              <a:t> </a:t>
            </a:r>
            <a:endParaRPr lang="es-AR" sz="1000">
              <a:cs typeface="Times New Roman" pitchFamily="18" charset="0"/>
            </a:endParaRPr>
          </a:p>
          <a:p>
            <a:pPr eaLnBrk="0" hangingPunct="0"/>
            <a:endParaRPr lang="es-AR"/>
          </a:p>
        </p:txBody>
      </p:sp>
      <p:sp>
        <p:nvSpPr>
          <p:cNvPr id="6" name="Rectangle 5"/>
          <p:cNvSpPr txBox="1">
            <a:spLocks noChangeArrowheads="1"/>
          </p:cNvSpPr>
          <p:nvPr/>
        </p:nvSpPr>
        <p:spPr bwMode="auto">
          <a:xfrm>
            <a:off x="1447800" y="533400"/>
            <a:ext cx="7391400" cy="923925"/>
          </a:xfrm>
          <a:prstGeom prst="rect">
            <a:avLst/>
          </a:prstGeom>
          <a:solidFill>
            <a:schemeClr val="hlink"/>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AR" sz="3200" b="1" i="0" u="sng" strike="noStrike" kern="0" cap="none" spc="0" normalizeH="0" baseline="0" noProof="0" smtClean="0">
                <a:ln>
                  <a:noFill/>
                </a:ln>
                <a:solidFill>
                  <a:schemeClr val="tx2"/>
                </a:solidFill>
                <a:effectLst/>
                <a:uLnTx/>
                <a:uFillTx/>
                <a:latin typeface="Tekton" pitchFamily="34" charset="0"/>
                <a:ea typeface="+mj-ea"/>
                <a:cs typeface="+mj-cs"/>
              </a:rPr>
              <a:t>Planeamiento Estratégico. Etapas</a:t>
            </a:r>
            <a:endParaRPr kumimoji="0" lang="es-ES" sz="3200" b="1" i="0" u="sng" strike="noStrike" kern="0" cap="none" spc="0" normalizeH="0" baseline="0" noProof="0" dirty="0">
              <a:ln>
                <a:noFill/>
              </a:ln>
              <a:solidFill>
                <a:schemeClr val="tx2"/>
              </a:solidFill>
              <a:effectLst/>
              <a:uLnTx/>
              <a:uFillTx/>
              <a:latin typeface="Tekton" pitchFamily="34" charset="0"/>
              <a:ea typeface="+mj-ea"/>
              <a:cs typeface="+mj-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1447800" y="1676400"/>
            <a:ext cx="7010400" cy="4419600"/>
          </a:xfrm>
        </p:spPr>
        <p:txBody>
          <a:bodyPr/>
          <a:lstStyle/>
          <a:p>
            <a:pPr algn="just">
              <a:buFont typeface="Wingdings" pitchFamily="2" charset="2"/>
              <a:buNone/>
            </a:pPr>
            <a:r>
              <a:rPr lang="es-AR" sz="2000" b="1" u="sng">
                <a:solidFill>
                  <a:schemeClr val="bg2"/>
                </a:solidFill>
                <a:latin typeface="Verdana" pitchFamily="34" charset="0"/>
                <a:cs typeface="Times New Roman" pitchFamily="18" charset="0"/>
              </a:rPr>
              <a:t>4ta.  Etapa: </a:t>
            </a:r>
          </a:p>
          <a:p>
            <a:pPr algn="just">
              <a:buFont typeface="Wingdings" pitchFamily="2" charset="2"/>
              <a:buNone/>
            </a:pPr>
            <a:endParaRPr lang="es-AR" sz="2000" b="1" u="sng">
              <a:solidFill>
                <a:schemeClr val="bg2"/>
              </a:solidFill>
              <a:latin typeface="Verdana" pitchFamily="34" charset="0"/>
              <a:cs typeface="Times New Roman" pitchFamily="18" charset="0"/>
            </a:endParaRPr>
          </a:p>
          <a:p>
            <a:pPr algn="just">
              <a:buFont typeface="Wingdings" pitchFamily="2" charset="2"/>
              <a:buNone/>
            </a:pPr>
            <a:r>
              <a:rPr lang="es-AR" sz="2200" b="1">
                <a:solidFill>
                  <a:srgbClr val="FF0000"/>
                </a:solidFill>
                <a:latin typeface="Verdana" pitchFamily="34" charset="0"/>
                <a:cs typeface="Times New Roman" pitchFamily="18" charset="0"/>
              </a:rPr>
              <a:t>ANALIZAR EL AMBIENTE INTERNO</a:t>
            </a:r>
            <a:endParaRPr lang="es-AR" sz="2200" b="1">
              <a:latin typeface="Verdana" pitchFamily="34" charset="0"/>
              <a:cs typeface="Times New Roman" pitchFamily="18" charset="0"/>
            </a:endParaRPr>
          </a:p>
          <a:p>
            <a:pPr algn="just">
              <a:buFont typeface="Wingdings" pitchFamily="2" charset="2"/>
              <a:buNone/>
            </a:pPr>
            <a:endParaRPr lang="es-AR" sz="2200" b="1">
              <a:latin typeface="Verdana" pitchFamily="34" charset="0"/>
              <a:cs typeface="Times New Roman" pitchFamily="18" charset="0"/>
            </a:endParaRPr>
          </a:p>
          <a:p>
            <a:pPr algn="just">
              <a:buFont typeface="Wingdings" pitchFamily="2" charset="2"/>
              <a:buNone/>
            </a:pPr>
            <a:r>
              <a:rPr lang="es-AR" sz="1800">
                <a:latin typeface="Verdana" pitchFamily="34" charset="0"/>
                <a:cs typeface="Times New Roman" pitchFamily="18" charset="0"/>
              </a:rPr>
              <a:t>	En esta etapa se debe hacer un estudio comparativo sobre el desempeño observado 	o </a:t>
            </a:r>
            <a:r>
              <a:rPr lang="es-AR" sz="1800" i="1">
                <a:latin typeface="Verdana" pitchFamily="34" charset="0"/>
                <a:cs typeface="Times New Roman" pitchFamily="18" charset="0"/>
              </a:rPr>
              <a:t>performance</a:t>
            </a:r>
            <a:r>
              <a:rPr lang="es-AR" sz="1800">
                <a:latin typeface="Verdana" pitchFamily="34" charset="0"/>
                <a:cs typeface="Times New Roman" pitchFamily="18" charset="0"/>
              </a:rPr>
              <a:t> entre las diferentes actividades de la empresa (operativas, financieras, de gestión, etc,) y su importancia como generadora de ventajas competitivas  -relativa actual- en el mundo  de los negocios, según sector competitivo, rubro y/o actividad especifica.</a:t>
            </a:r>
          </a:p>
          <a:p>
            <a:pPr algn="just">
              <a:buFont typeface="Wingdings" pitchFamily="2" charset="2"/>
              <a:buNone/>
            </a:pPr>
            <a:r>
              <a:rPr lang="es-AR" sz="1800">
                <a:latin typeface="Verdana" pitchFamily="34" charset="0"/>
                <a:cs typeface="Times New Roman" pitchFamily="18" charset="0"/>
              </a:rPr>
              <a:t> </a:t>
            </a:r>
            <a:endParaRPr lang="es-AR" sz="1800">
              <a:cs typeface="Times New Roman" pitchFamily="18" charset="0"/>
            </a:endParaRPr>
          </a:p>
          <a:p>
            <a:pPr algn="just">
              <a:buFont typeface="Wingdings" pitchFamily="2" charset="2"/>
              <a:buNone/>
            </a:pPr>
            <a:r>
              <a:rPr lang="es-AR" sz="1800">
                <a:latin typeface="Verdana" pitchFamily="34" charset="0"/>
                <a:cs typeface="Times New Roman" pitchFamily="18" charset="0"/>
              </a:rPr>
              <a:t> </a:t>
            </a:r>
          </a:p>
        </p:txBody>
      </p:sp>
      <p:sp>
        <p:nvSpPr>
          <p:cNvPr id="20485" name="Rectangle 5"/>
          <p:cNvSpPr>
            <a:spLocks noChangeArrowheads="1"/>
          </p:cNvSpPr>
          <p:nvPr/>
        </p:nvSpPr>
        <p:spPr bwMode="auto">
          <a:xfrm>
            <a:off x="3175" y="5776913"/>
            <a:ext cx="9144000" cy="793750"/>
          </a:xfrm>
          <a:prstGeom prst="rect">
            <a:avLst/>
          </a:prstGeom>
          <a:noFill/>
          <a:ln w="9525">
            <a:noFill/>
            <a:miter lim="800000"/>
            <a:headEnd/>
            <a:tailEnd/>
          </a:ln>
          <a:effectLst/>
        </p:spPr>
        <p:txBody>
          <a:bodyPr>
            <a:spAutoFit/>
          </a:bodyPr>
          <a:lstStyle/>
          <a:p>
            <a:pPr algn="just"/>
            <a:r>
              <a:rPr lang="es-AR" sz="1100">
                <a:latin typeface="Verdana" pitchFamily="34" charset="0"/>
                <a:cs typeface="Times New Roman" pitchFamily="18" charset="0"/>
              </a:rPr>
              <a:t> </a:t>
            </a:r>
            <a:endParaRPr lang="es-AR" sz="1000">
              <a:cs typeface="Times New Roman" pitchFamily="18" charset="0"/>
            </a:endParaRPr>
          </a:p>
          <a:p>
            <a:pPr algn="just" eaLnBrk="0" hangingPunct="0"/>
            <a:r>
              <a:rPr lang="es-AR" sz="1100">
                <a:latin typeface="Verdana" pitchFamily="34" charset="0"/>
                <a:cs typeface="Times New Roman" pitchFamily="18" charset="0"/>
              </a:rPr>
              <a:t> </a:t>
            </a:r>
            <a:endParaRPr lang="es-AR" sz="1000">
              <a:cs typeface="Times New Roman" pitchFamily="18" charset="0"/>
            </a:endParaRPr>
          </a:p>
          <a:p>
            <a:pPr eaLnBrk="0" hangingPunct="0"/>
            <a:endParaRPr lang="es-AR"/>
          </a:p>
        </p:txBody>
      </p:sp>
      <p:sp>
        <p:nvSpPr>
          <p:cNvPr id="6" name="Rectangle 5"/>
          <p:cNvSpPr txBox="1">
            <a:spLocks noChangeArrowheads="1"/>
          </p:cNvSpPr>
          <p:nvPr/>
        </p:nvSpPr>
        <p:spPr bwMode="auto">
          <a:xfrm>
            <a:off x="1447800" y="533400"/>
            <a:ext cx="7391400" cy="923925"/>
          </a:xfrm>
          <a:prstGeom prst="rect">
            <a:avLst/>
          </a:prstGeom>
          <a:solidFill>
            <a:schemeClr val="hlink"/>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AR" sz="3200" b="1" i="0" u="sng" strike="noStrike" kern="0" cap="none" spc="0" normalizeH="0" baseline="0" noProof="0" smtClean="0">
                <a:ln>
                  <a:noFill/>
                </a:ln>
                <a:solidFill>
                  <a:schemeClr val="tx2"/>
                </a:solidFill>
                <a:effectLst/>
                <a:uLnTx/>
                <a:uFillTx/>
                <a:latin typeface="Tekton" pitchFamily="34" charset="0"/>
                <a:ea typeface="+mj-ea"/>
                <a:cs typeface="+mj-cs"/>
              </a:rPr>
              <a:t>Planeamiento Estratégico. Etapas</a:t>
            </a:r>
            <a:endParaRPr kumimoji="0" lang="es-ES" sz="3200" b="1" i="0" u="sng" strike="noStrike" kern="0" cap="none" spc="0" normalizeH="0" baseline="0" noProof="0" dirty="0">
              <a:ln>
                <a:noFill/>
              </a:ln>
              <a:solidFill>
                <a:schemeClr val="tx2"/>
              </a:solidFill>
              <a:effectLst/>
              <a:uLnTx/>
              <a:uFillTx/>
              <a:latin typeface="Tekton" pitchFamily="34" charset="0"/>
              <a:ea typeface="+mj-ea"/>
              <a:cs typeface="+mj-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609600" y="1676400"/>
            <a:ext cx="7848600" cy="4419600"/>
          </a:xfrm>
        </p:spPr>
        <p:txBody>
          <a:bodyPr/>
          <a:lstStyle/>
          <a:p>
            <a:pPr algn="just">
              <a:buFont typeface="Wingdings" pitchFamily="2" charset="2"/>
              <a:buNone/>
            </a:pPr>
            <a:endParaRPr lang="es-AR" sz="1800">
              <a:cs typeface="Times New Roman" pitchFamily="18" charset="0"/>
            </a:endParaRPr>
          </a:p>
          <a:p>
            <a:pPr algn="just">
              <a:buFont typeface="Wingdings" pitchFamily="2" charset="2"/>
              <a:buNone/>
            </a:pPr>
            <a:r>
              <a:rPr lang="es-AR" sz="1800">
                <a:latin typeface="Verdana" pitchFamily="34" charset="0"/>
                <a:cs typeface="Times New Roman" pitchFamily="18" charset="0"/>
              </a:rPr>
              <a:t> </a:t>
            </a:r>
            <a:r>
              <a:rPr lang="es-ES" sz="1600">
                <a:latin typeface="Verdana" pitchFamily="34" charset="0"/>
              </a:rPr>
              <a:t>			</a:t>
            </a:r>
            <a:r>
              <a:rPr lang="es-AR" sz="1600">
                <a:latin typeface="Verdana" pitchFamily="34" charset="0"/>
              </a:rPr>
              <a:t>		  </a:t>
            </a:r>
            <a:r>
              <a:rPr lang="es-AR" sz="1600" b="1">
                <a:solidFill>
                  <a:srgbClr val="FF0066"/>
                </a:solidFill>
                <a:latin typeface="Verdana" pitchFamily="34" charset="0"/>
              </a:rPr>
              <a:t>DESEMPEÑO</a:t>
            </a:r>
            <a:endParaRPr lang="es-ES" sz="1600" b="1">
              <a:solidFill>
                <a:srgbClr val="FF0066"/>
              </a:solidFill>
              <a:latin typeface="Verdana" pitchFamily="34" charset="0"/>
            </a:endParaRPr>
          </a:p>
          <a:p>
            <a:pPr algn="just"/>
            <a:endParaRPr lang="es-ES" sz="1600" b="1">
              <a:solidFill>
                <a:srgbClr val="FF0066"/>
              </a:solidFill>
              <a:latin typeface="Verdana" pitchFamily="34" charset="0"/>
            </a:endParaRPr>
          </a:p>
        </p:txBody>
      </p:sp>
      <p:grpSp>
        <p:nvGrpSpPr>
          <p:cNvPr id="12292" name="Group 4"/>
          <p:cNvGrpSpPr>
            <a:grpSpLocks/>
          </p:cNvGrpSpPr>
          <p:nvPr/>
        </p:nvGrpSpPr>
        <p:grpSpPr bwMode="auto">
          <a:xfrm>
            <a:off x="2438400" y="2514600"/>
            <a:ext cx="6248400" cy="3733800"/>
            <a:chOff x="-4" y="602"/>
            <a:chExt cx="2564" cy="2856"/>
          </a:xfrm>
        </p:grpSpPr>
        <p:grpSp>
          <p:nvGrpSpPr>
            <p:cNvPr id="12293" name="Group 5"/>
            <p:cNvGrpSpPr>
              <a:grpSpLocks/>
            </p:cNvGrpSpPr>
            <p:nvPr/>
          </p:nvGrpSpPr>
          <p:grpSpPr bwMode="auto">
            <a:xfrm>
              <a:off x="0" y="606"/>
              <a:ext cx="2556" cy="2848"/>
              <a:chOff x="0" y="606"/>
              <a:chExt cx="2556" cy="2848"/>
            </a:xfrm>
          </p:grpSpPr>
          <p:grpSp>
            <p:nvGrpSpPr>
              <p:cNvPr id="12294" name="Group 6"/>
              <p:cNvGrpSpPr>
                <a:grpSpLocks/>
              </p:cNvGrpSpPr>
              <p:nvPr/>
            </p:nvGrpSpPr>
            <p:grpSpPr bwMode="auto">
              <a:xfrm>
                <a:off x="0" y="606"/>
                <a:ext cx="793" cy="394"/>
                <a:chOff x="0" y="606"/>
                <a:chExt cx="793" cy="394"/>
              </a:xfrm>
            </p:grpSpPr>
            <p:sp>
              <p:nvSpPr>
                <p:cNvPr id="12295" name="Rectangle 7"/>
                <p:cNvSpPr>
                  <a:spLocks noChangeArrowheads="1"/>
                </p:cNvSpPr>
                <p:nvPr/>
              </p:nvSpPr>
              <p:spPr bwMode="auto">
                <a:xfrm>
                  <a:off x="28" y="606"/>
                  <a:ext cx="737" cy="394"/>
                </a:xfrm>
                <a:prstGeom prst="rect">
                  <a:avLst/>
                </a:prstGeom>
                <a:noFill/>
                <a:ln w="9525">
                  <a:noFill/>
                  <a:miter lim="800000"/>
                  <a:headEnd/>
                  <a:tailEnd/>
                </a:ln>
                <a:effectLst/>
              </p:spPr>
              <p:txBody>
                <a:bodyPr/>
                <a:lstStyle/>
                <a:p>
                  <a:pPr algn="just"/>
                  <a:r>
                    <a:rPr lang="es-AR" sz="1000">
                      <a:cs typeface="Times New Roman" pitchFamily="18" charset="0"/>
                    </a:rPr>
                    <a:t> </a:t>
                  </a:r>
                </a:p>
                <a:p>
                  <a:pPr algn="just" eaLnBrk="0" hangingPunct="0"/>
                  <a:endParaRPr lang="es-AR"/>
                </a:p>
              </p:txBody>
            </p:sp>
            <p:sp>
              <p:nvSpPr>
                <p:cNvPr id="12296" name="Rectangle 8"/>
                <p:cNvSpPr>
                  <a:spLocks noChangeArrowheads="1"/>
                </p:cNvSpPr>
                <p:nvPr/>
              </p:nvSpPr>
              <p:spPr bwMode="auto">
                <a:xfrm>
                  <a:off x="0" y="606"/>
                  <a:ext cx="793" cy="394"/>
                </a:xfrm>
                <a:prstGeom prst="rect">
                  <a:avLst/>
                </a:prstGeom>
                <a:noFill/>
                <a:ln w="7">
                  <a:solidFill>
                    <a:srgbClr val="A0A0A0"/>
                  </a:solidFill>
                  <a:miter lim="800000"/>
                  <a:headEnd/>
                  <a:tailEnd/>
                </a:ln>
                <a:effectLst/>
              </p:spPr>
              <p:txBody>
                <a:bodyPr/>
                <a:lstStyle/>
                <a:p>
                  <a:endParaRPr lang="es-AR"/>
                </a:p>
              </p:txBody>
            </p:sp>
          </p:grpSp>
          <p:grpSp>
            <p:nvGrpSpPr>
              <p:cNvPr id="12297" name="Group 9"/>
              <p:cNvGrpSpPr>
                <a:grpSpLocks/>
              </p:cNvGrpSpPr>
              <p:nvPr/>
            </p:nvGrpSpPr>
            <p:grpSpPr bwMode="auto">
              <a:xfrm>
                <a:off x="793" y="606"/>
                <a:ext cx="1133" cy="394"/>
                <a:chOff x="793" y="606"/>
                <a:chExt cx="1133" cy="394"/>
              </a:xfrm>
            </p:grpSpPr>
            <p:sp>
              <p:nvSpPr>
                <p:cNvPr id="12298" name="Rectangle 10"/>
                <p:cNvSpPr>
                  <a:spLocks noChangeArrowheads="1"/>
                </p:cNvSpPr>
                <p:nvPr/>
              </p:nvSpPr>
              <p:spPr bwMode="auto">
                <a:xfrm>
                  <a:off x="821" y="606"/>
                  <a:ext cx="1077" cy="394"/>
                </a:xfrm>
                <a:prstGeom prst="rect">
                  <a:avLst/>
                </a:prstGeom>
                <a:noFill/>
                <a:ln w="9525">
                  <a:noFill/>
                  <a:miter lim="800000"/>
                  <a:headEnd/>
                  <a:tailEnd/>
                </a:ln>
                <a:effectLst/>
              </p:spPr>
              <p:txBody>
                <a:bodyPr/>
                <a:lstStyle/>
                <a:p>
                  <a:pPr algn="ctr"/>
                  <a:r>
                    <a:rPr lang="es-AR" sz="1400" b="1">
                      <a:latin typeface="Verdana" pitchFamily="34" charset="0"/>
                      <a:cs typeface="Times New Roman" pitchFamily="18" charset="0"/>
                    </a:rPr>
                    <a:t>ALTO</a:t>
                  </a:r>
                  <a:endParaRPr lang="es-AR" sz="1400" b="1">
                    <a:cs typeface="Times New Roman" pitchFamily="18" charset="0"/>
                  </a:endParaRPr>
                </a:p>
                <a:p>
                  <a:pPr algn="ctr" eaLnBrk="0" hangingPunct="0"/>
                  <a:endParaRPr lang="es-AR" sz="1400" b="1"/>
                </a:p>
              </p:txBody>
            </p:sp>
            <p:sp>
              <p:nvSpPr>
                <p:cNvPr id="12299" name="Rectangle 11"/>
                <p:cNvSpPr>
                  <a:spLocks noChangeArrowheads="1"/>
                </p:cNvSpPr>
                <p:nvPr/>
              </p:nvSpPr>
              <p:spPr bwMode="auto">
                <a:xfrm>
                  <a:off x="793" y="606"/>
                  <a:ext cx="1133" cy="394"/>
                </a:xfrm>
                <a:prstGeom prst="rect">
                  <a:avLst/>
                </a:prstGeom>
                <a:noFill/>
                <a:ln w="7">
                  <a:solidFill>
                    <a:srgbClr val="A0A0A0"/>
                  </a:solidFill>
                  <a:miter lim="800000"/>
                  <a:headEnd/>
                  <a:tailEnd/>
                </a:ln>
                <a:effectLst/>
              </p:spPr>
              <p:txBody>
                <a:bodyPr/>
                <a:lstStyle/>
                <a:p>
                  <a:endParaRPr lang="es-AR"/>
                </a:p>
              </p:txBody>
            </p:sp>
          </p:grpSp>
          <p:grpSp>
            <p:nvGrpSpPr>
              <p:cNvPr id="12300" name="Group 12"/>
              <p:cNvGrpSpPr>
                <a:grpSpLocks/>
              </p:cNvGrpSpPr>
              <p:nvPr/>
            </p:nvGrpSpPr>
            <p:grpSpPr bwMode="auto">
              <a:xfrm>
                <a:off x="1926" y="606"/>
                <a:ext cx="630" cy="394"/>
                <a:chOff x="1926" y="606"/>
                <a:chExt cx="630" cy="394"/>
              </a:xfrm>
            </p:grpSpPr>
            <p:sp>
              <p:nvSpPr>
                <p:cNvPr id="12301" name="Rectangle 13"/>
                <p:cNvSpPr>
                  <a:spLocks noChangeArrowheads="1"/>
                </p:cNvSpPr>
                <p:nvPr/>
              </p:nvSpPr>
              <p:spPr bwMode="auto">
                <a:xfrm>
                  <a:off x="1954" y="606"/>
                  <a:ext cx="574" cy="394"/>
                </a:xfrm>
                <a:prstGeom prst="rect">
                  <a:avLst/>
                </a:prstGeom>
                <a:noFill/>
                <a:ln w="9525">
                  <a:noFill/>
                  <a:miter lim="800000"/>
                  <a:headEnd/>
                  <a:tailEnd/>
                </a:ln>
                <a:effectLst/>
              </p:spPr>
              <p:txBody>
                <a:bodyPr/>
                <a:lstStyle/>
                <a:p>
                  <a:pPr algn="ctr"/>
                  <a:r>
                    <a:rPr lang="es-AR" sz="1400" b="1">
                      <a:latin typeface="Verdana" pitchFamily="34" charset="0"/>
                      <a:cs typeface="Times New Roman" pitchFamily="18" charset="0"/>
                    </a:rPr>
                    <a:t>BAJO</a:t>
                  </a:r>
                  <a:endParaRPr lang="es-AR" sz="1400" b="1">
                    <a:cs typeface="Times New Roman" pitchFamily="18" charset="0"/>
                  </a:endParaRPr>
                </a:p>
                <a:p>
                  <a:pPr algn="ctr" eaLnBrk="0" hangingPunct="0"/>
                  <a:endParaRPr lang="es-AR" sz="1400" b="1"/>
                </a:p>
              </p:txBody>
            </p:sp>
            <p:sp>
              <p:nvSpPr>
                <p:cNvPr id="12302" name="Rectangle 14"/>
                <p:cNvSpPr>
                  <a:spLocks noChangeArrowheads="1"/>
                </p:cNvSpPr>
                <p:nvPr/>
              </p:nvSpPr>
              <p:spPr bwMode="auto">
                <a:xfrm>
                  <a:off x="1926" y="606"/>
                  <a:ext cx="630" cy="394"/>
                </a:xfrm>
                <a:prstGeom prst="rect">
                  <a:avLst/>
                </a:prstGeom>
                <a:noFill/>
                <a:ln w="7">
                  <a:solidFill>
                    <a:srgbClr val="A0A0A0"/>
                  </a:solidFill>
                  <a:miter lim="800000"/>
                  <a:headEnd/>
                  <a:tailEnd/>
                </a:ln>
                <a:effectLst/>
              </p:spPr>
              <p:txBody>
                <a:bodyPr/>
                <a:lstStyle/>
                <a:p>
                  <a:endParaRPr lang="es-AR"/>
                </a:p>
              </p:txBody>
            </p:sp>
          </p:grpSp>
          <p:grpSp>
            <p:nvGrpSpPr>
              <p:cNvPr id="12303" name="Group 15"/>
              <p:cNvGrpSpPr>
                <a:grpSpLocks/>
              </p:cNvGrpSpPr>
              <p:nvPr/>
            </p:nvGrpSpPr>
            <p:grpSpPr bwMode="auto">
              <a:xfrm>
                <a:off x="0" y="1000"/>
                <a:ext cx="793" cy="1530"/>
                <a:chOff x="0" y="1000"/>
                <a:chExt cx="793" cy="1530"/>
              </a:xfrm>
            </p:grpSpPr>
            <p:grpSp>
              <p:nvGrpSpPr>
                <p:cNvPr id="12304" name="Group 16"/>
                <p:cNvGrpSpPr>
                  <a:grpSpLocks/>
                </p:cNvGrpSpPr>
                <p:nvPr/>
              </p:nvGrpSpPr>
              <p:grpSpPr bwMode="auto">
                <a:xfrm>
                  <a:off x="28" y="1359"/>
                  <a:ext cx="737" cy="1171"/>
                  <a:chOff x="0" y="607"/>
                  <a:chExt cx="737" cy="1171"/>
                </a:xfrm>
              </p:grpSpPr>
              <p:sp>
                <p:nvSpPr>
                  <p:cNvPr id="12305" name="Rectangle 17"/>
                  <p:cNvSpPr>
                    <a:spLocks noChangeArrowheads="1"/>
                  </p:cNvSpPr>
                  <p:nvPr/>
                </p:nvSpPr>
                <p:spPr bwMode="auto">
                  <a:xfrm>
                    <a:off x="0" y="1778"/>
                    <a:ext cx="737" cy="0"/>
                  </a:xfrm>
                  <a:prstGeom prst="rect">
                    <a:avLst/>
                  </a:prstGeom>
                  <a:noFill/>
                  <a:ln w="9525">
                    <a:noFill/>
                    <a:miter lim="800000"/>
                    <a:headEnd/>
                    <a:tailEnd/>
                  </a:ln>
                  <a:effectLst/>
                </p:spPr>
                <p:txBody>
                  <a:bodyPr>
                    <a:spAutoFit/>
                  </a:bodyPr>
                  <a:lstStyle/>
                  <a:p>
                    <a:endParaRPr lang="es-AR"/>
                  </a:p>
                </p:txBody>
              </p:sp>
              <p:sp>
                <p:nvSpPr>
                  <p:cNvPr id="12306" name="Rectangle 18"/>
                  <p:cNvSpPr>
                    <a:spLocks noChangeArrowheads="1"/>
                  </p:cNvSpPr>
                  <p:nvPr/>
                </p:nvSpPr>
                <p:spPr bwMode="auto">
                  <a:xfrm>
                    <a:off x="0" y="607"/>
                    <a:ext cx="735" cy="525"/>
                  </a:xfrm>
                  <a:prstGeom prst="rect">
                    <a:avLst/>
                  </a:prstGeom>
                  <a:noFill/>
                  <a:ln w="9525">
                    <a:noFill/>
                    <a:miter lim="800000"/>
                    <a:headEnd/>
                    <a:tailEnd/>
                  </a:ln>
                  <a:effectLst/>
                </p:spPr>
                <p:txBody>
                  <a:bodyPr>
                    <a:spAutoFit/>
                  </a:bodyPr>
                  <a:lstStyle/>
                  <a:p>
                    <a:pPr algn="ctr"/>
                    <a:endParaRPr lang="es-AR" sz="1100" dirty="0">
                      <a:latin typeface="Verdana" pitchFamily="34" charset="0"/>
                    </a:endParaRPr>
                  </a:p>
                  <a:p>
                    <a:pPr algn="ctr"/>
                    <a:r>
                      <a:rPr lang="es-AR" sz="1400" b="1" dirty="0">
                        <a:latin typeface="Verdana" pitchFamily="34" charset="0"/>
                      </a:rPr>
                      <a:t>ALTO</a:t>
                    </a:r>
                    <a:endParaRPr lang="es-ES" sz="1400" b="1" dirty="0"/>
                  </a:p>
                  <a:p>
                    <a:pPr algn="ctr" eaLnBrk="0" hangingPunct="0"/>
                    <a:endParaRPr lang="es-ES" sz="1400" b="1" dirty="0"/>
                  </a:p>
                </p:txBody>
              </p:sp>
            </p:grpSp>
            <p:sp>
              <p:nvSpPr>
                <p:cNvPr id="12307" name="Rectangle 19"/>
                <p:cNvSpPr>
                  <a:spLocks noChangeArrowheads="1"/>
                </p:cNvSpPr>
                <p:nvPr/>
              </p:nvSpPr>
              <p:spPr bwMode="auto">
                <a:xfrm>
                  <a:off x="0" y="1000"/>
                  <a:ext cx="793" cy="1530"/>
                </a:xfrm>
                <a:prstGeom prst="rect">
                  <a:avLst/>
                </a:prstGeom>
                <a:noFill/>
                <a:ln w="7">
                  <a:solidFill>
                    <a:srgbClr val="A0A0A0"/>
                  </a:solidFill>
                  <a:miter lim="800000"/>
                  <a:headEnd/>
                  <a:tailEnd/>
                </a:ln>
                <a:effectLst/>
              </p:spPr>
              <p:txBody>
                <a:bodyPr/>
                <a:lstStyle/>
                <a:p>
                  <a:endParaRPr lang="es-AR"/>
                </a:p>
              </p:txBody>
            </p:sp>
          </p:grpSp>
          <p:grpSp>
            <p:nvGrpSpPr>
              <p:cNvPr id="12308" name="Group 20"/>
              <p:cNvGrpSpPr>
                <a:grpSpLocks/>
              </p:cNvGrpSpPr>
              <p:nvPr/>
            </p:nvGrpSpPr>
            <p:grpSpPr bwMode="auto">
              <a:xfrm>
                <a:off x="792" y="1000"/>
                <a:ext cx="1134" cy="1495"/>
                <a:chOff x="792" y="1000"/>
                <a:chExt cx="1134" cy="1495"/>
              </a:xfrm>
            </p:grpSpPr>
            <p:grpSp>
              <p:nvGrpSpPr>
                <p:cNvPr id="12309" name="Group 21"/>
                <p:cNvGrpSpPr>
                  <a:grpSpLocks/>
                </p:cNvGrpSpPr>
                <p:nvPr/>
              </p:nvGrpSpPr>
              <p:grpSpPr bwMode="auto">
                <a:xfrm>
                  <a:off x="821" y="1000"/>
                  <a:ext cx="1076" cy="991"/>
                  <a:chOff x="0" y="642"/>
                  <a:chExt cx="1076" cy="991"/>
                </a:xfrm>
              </p:grpSpPr>
              <p:sp>
                <p:nvSpPr>
                  <p:cNvPr id="12310" name="Rectangle 22"/>
                  <p:cNvSpPr>
                    <a:spLocks noChangeArrowheads="1"/>
                  </p:cNvSpPr>
                  <p:nvPr/>
                </p:nvSpPr>
                <p:spPr bwMode="auto">
                  <a:xfrm>
                    <a:off x="0" y="642"/>
                    <a:ext cx="1076" cy="479"/>
                  </a:xfrm>
                  <a:prstGeom prst="rect">
                    <a:avLst/>
                  </a:prstGeom>
                  <a:noFill/>
                  <a:ln w="9525">
                    <a:noFill/>
                    <a:miter lim="800000"/>
                    <a:headEnd/>
                    <a:tailEnd/>
                  </a:ln>
                  <a:effectLst/>
                </p:spPr>
                <p:txBody>
                  <a:bodyPr>
                    <a:spAutoFit/>
                  </a:bodyPr>
                  <a:lstStyle/>
                  <a:p>
                    <a:pPr algn="just"/>
                    <a:r>
                      <a:rPr lang="es-AR" sz="1100">
                        <a:latin typeface="Verdana" pitchFamily="34" charset="0"/>
                        <a:cs typeface="Times New Roman" pitchFamily="18" charset="0"/>
                      </a:rPr>
                      <a:t> </a:t>
                    </a:r>
                    <a:endParaRPr lang="es-AR" sz="1000">
                      <a:cs typeface="Times New Roman" pitchFamily="18" charset="0"/>
                    </a:endParaRPr>
                  </a:p>
                  <a:p>
                    <a:pPr algn="just" eaLnBrk="0" hangingPunct="0"/>
                    <a:endParaRPr lang="es-AR"/>
                  </a:p>
                </p:txBody>
              </p:sp>
              <p:sp>
                <p:nvSpPr>
                  <p:cNvPr id="12311" name="Rectangle 23"/>
                  <p:cNvSpPr>
                    <a:spLocks noChangeArrowheads="1"/>
                  </p:cNvSpPr>
                  <p:nvPr/>
                </p:nvSpPr>
                <p:spPr bwMode="auto">
                  <a:xfrm>
                    <a:off x="0" y="1037"/>
                    <a:ext cx="1076" cy="596"/>
                  </a:xfrm>
                  <a:prstGeom prst="rect">
                    <a:avLst/>
                  </a:prstGeom>
                  <a:noFill/>
                  <a:ln w="9525">
                    <a:noFill/>
                    <a:miter lim="800000"/>
                    <a:headEnd/>
                    <a:tailEnd/>
                  </a:ln>
                  <a:effectLst/>
                </p:spPr>
                <p:txBody>
                  <a:bodyPr bIns="0">
                    <a:spAutoFit/>
                  </a:bodyPr>
                  <a:lstStyle/>
                  <a:p>
                    <a:pPr algn="ctr"/>
                    <a:r>
                      <a:rPr lang="es-AR" sz="1600" b="1" dirty="0">
                        <a:latin typeface="Verdana" pitchFamily="34" charset="0"/>
                        <a:cs typeface="Times New Roman" pitchFamily="18" charset="0"/>
                      </a:rPr>
                      <a:t>CONCENTRARSE AQUÍ</a:t>
                    </a:r>
                    <a:endParaRPr lang="es-AR" sz="1600" b="1" dirty="0">
                      <a:cs typeface="Times New Roman" pitchFamily="18" charset="0"/>
                    </a:endParaRPr>
                  </a:p>
                  <a:p>
                    <a:pPr algn="just" eaLnBrk="0" hangingPunct="0"/>
                    <a:endParaRPr lang="es-AR" sz="1600" dirty="0"/>
                  </a:p>
                </p:txBody>
              </p:sp>
            </p:grpSp>
            <p:sp>
              <p:nvSpPr>
                <p:cNvPr id="12312" name="Rectangle 24"/>
                <p:cNvSpPr>
                  <a:spLocks noChangeArrowheads="1"/>
                </p:cNvSpPr>
                <p:nvPr/>
              </p:nvSpPr>
              <p:spPr bwMode="auto">
                <a:xfrm>
                  <a:off x="792" y="1000"/>
                  <a:ext cx="1134" cy="1495"/>
                </a:xfrm>
                <a:prstGeom prst="rect">
                  <a:avLst/>
                </a:prstGeom>
                <a:noFill/>
                <a:ln w="7">
                  <a:solidFill>
                    <a:srgbClr val="A0A0A0"/>
                  </a:solidFill>
                  <a:miter lim="800000"/>
                  <a:headEnd/>
                  <a:tailEnd/>
                </a:ln>
                <a:effectLst/>
              </p:spPr>
              <p:txBody>
                <a:bodyPr/>
                <a:lstStyle/>
                <a:p>
                  <a:endParaRPr lang="es-AR"/>
                </a:p>
              </p:txBody>
            </p:sp>
          </p:grpSp>
          <p:grpSp>
            <p:nvGrpSpPr>
              <p:cNvPr id="12313" name="Group 25"/>
              <p:cNvGrpSpPr>
                <a:grpSpLocks/>
              </p:cNvGrpSpPr>
              <p:nvPr/>
            </p:nvGrpSpPr>
            <p:grpSpPr bwMode="auto">
              <a:xfrm>
                <a:off x="1926" y="1000"/>
                <a:ext cx="630" cy="1530"/>
                <a:chOff x="1926" y="1000"/>
                <a:chExt cx="630" cy="1530"/>
              </a:xfrm>
            </p:grpSpPr>
            <p:sp>
              <p:nvSpPr>
                <p:cNvPr id="12314" name="Rectangle 26"/>
                <p:cNvSpPr>
                  <a:spLocks noChangeArrowheads="1"/>
                </p:cNvSpPr>
                <p:nvPr/>
              </p:nvSpPr>
              <p:spPr bwMode="auto">
                <a:xfrm>
                  <a:off x="1954" y="1239"/>
                  <a:ext cx="574" cy="1291"/>
                </a:xfrm>
                <a:prstGeom prst="rect">
                  <a:avLst/>
                </a:prstGeom>
                <a:noFill/>
                <a:ln w="9525">
                  <a:noFill/>
                  <a:miter lim="800000"/>
                  <a:headEnd/>
                  <a:tailEnd/>
                </a:ln>
                <a:effectLst/>
              </p:spPr>
              <p:txBody>
                <a:bodyPr/>
                <a:lstStyle/>
                <a:p>
                  <a:pPr algn="ctr"/>
                  <a:r>
                    <a:rPr lang="es-AR" sz="1600" dirty="0" smtClean="0">
                      <a:latin typeface="Verdana" pitchFamily="34" charset="0"/>
                      <a:cs typeface="Times New Roman" pitchFamily="18" charset="0"/>
                    </a:rPr>
                    <a:t>Conservar </a:t>
                  </a:r>
                  <a:r>
                    <a:rPr lang="es-AR" sz="1600" dirty="0">
                      <a:latin typeface="Verdana" pitchFamily="34" charset="0"/>
                      <a:cs typeface="Times New Roman" pitchFamily="18" charset="0"/>
                    </a:rPr>
                    <a:t>la EFICIENCIA</a:t>
                  </a:r>
                  <a:endParaRPr lang="es-AR" sz="1600" dirty="0"/>
                </a:p>
              </p:txBody>
            </p:sp>
            <p:sp>
              <p:nvSpPr>
                <p:cNvPr id="12315" name="Rectangle 27"/>
                <p:cNvSpPr>
                  <a:spLocks noChangeArrowheads="1"/>
                </p:cNvSpPr>
                <p:nvPr/>
              </p:nvSpPr>
              <p:spPr bwMode="auto">
                <a:xfrm>
                  <a:off x="1926" y="1000"/>
                  <a:ext cx="630" cy="1530"/>
                </a:xfrm>
                <a:prstGeom prst="rect">
                  <a:avLst/>
                </a:prstGeom>
                <a:noFill/>
                <a:ln w="7">
                  <a:solidFill>
                    <a:srgbClr val="A0A0A0"/>
                  </a:solidFill>
                  <a:miter lim="800000"/>
                  <a:headEnd/>
                  <a:tailEnd/>
                </a:ln>
                <a:effectLst/>
              </p:spPr>
              <p:txBody>
                <a:bodyPr/>
                <a:lstStyle/>
                <a:p>
                  <a:endParaRPr lang="es-AR"/>
                </a:p>
              </p:txBody>
            </p:sp>
          </p:grpSp>
          <p:grpSp>
            <p:nvGrpSpPr>
              <p:cNvPr id="12316" name="Group 28"/>
              <p:cNvGrpSpPr>
                <a:grpSpLocks/>
              </p:cNvGrpSpPr>
              <p:nvPr/>
            </p:nvGrpSpPr>
            <p:grpSpPr bwMode="auto">
              <a:xfrm>
                <a:off x="0" y="2530"/>
                <a:ext cx="793" cy="924"/>
                <a:chOff x="0" y="2530"/>
                <a:chExt cx="793" cy="924"/>
              </a:xfrm>
            </p:grpSpPr>
            <p:sp>
              <p:nvSpPr>
                <p:cNvPr id="12317" name="Rectangle 29"/>
                <p:cNvSpPr>
                  <a:spLocks noChangeArrowheads="1"/>
                </p:cNvSpPr>
                <p:nvPr/>
              </p:nvSpPr>
              <p:spPr bwMode="auto">
                <a:xfrm>
                  <a:off x="28" y="2530"/>
                  <a:ext cx="737" cy="924"/>
                </a:xfrm>
                <a:prstGeom prst="rect">
                  <a:avLst/>
                </a:prstGeom>
                <a:noFill/>
                <a:ln w="9525">
                  <a:noFill/>
                  <a:miter lim="800000"/>
                  <a:headEnd/>
                  <a:tailEnd/>
                </a:ln>
                <a:effectLst/>
              </p:spPr>
              <p:txBody>
                <a:bodyPr/>
                <a:lstStyle/>
                <a:p>
                  <a:pPr algn="ctr"/>
                  <a:endParaRPr lang="es-AR" sz="1100">
                    <a:latin typeface="Verdana" pitchFamily="34" charset="0"/>
                    <a:cs typeface="Times New Roman" pitchFamily="18" charset="0"/>
                  </a:endParaRPr>
                </a:p>
                <a:p>
                  <a:pPr algn="ctr"/>
                  <a:r>
                    <a:rPr lang="es-AR" sz="1400" b="1">
                      <a:latin typeface="Verdana" pitchFamily="34" charset="0"/>
                      <a:cs typeface="Times New Roman" pitchFamily="18" charset="0"/>
                    </a:rPr>
                    <a:t>BAJO</a:t>
                  </a:r>
                  <a:endParaRPr lang="es-AR" sz="1400" b="1">
                    <a:cs typeface="Times New Roman" pitchFamily="18" charset="0"/>
                  </a:endParaRPr>
                </a:p>
                <a:p>
                  <a:pPr algn="ctr" eaLnBrk="0" hangingPunct="0"/>
                  <a:endParaRPr lang="es-AR" sz="1400" b="1"/>
                </a:p>
              </p:txBody>
            </p:sp>
            <p:sp>
              <p:nvSpPr>
                <p:cNvPr id="12318" name="Rectangle 30"/>
                <p:cNvSpPr>
                  <a:spLocks noChangeArrowheads="1"/>
                </p:cNvSpPr>
                <p:nvPr/>
              </p:nvSpPr>
              <p:spPr bwMode="auto">
                <a:xfrm>
                  <a:off x="0" y="2530"/>
                  <a:ext cx="793" cy="924"/>
                </a:xfrm>
                <a:prstGeom prst="rect">
                  <a:avLst/>
                </a:prstGeom>
                <a:noFill/>
                <a:ln w="7">
                  <a:solidFill>
                    <a:srgbClr val="A0A0A0"/>
                  </a:solidFill>
                  <a:miter lim="800000"/>
                  <a:headEnd/>
                  <a:tailEnd/>
                </a:ln>
                <a:effectLst/>
              </p:spPr>
              <p:txBody>
                <a:bodyPr/>
                <a:lstStyle/>
                <a:p>
                  <a:endParaRPr lang="es-AR"/>
                </a:p>
              </p:txBody>
            </p:sp>
          </p:grpSp>
          <p:grpSp>
            <p:nvGrpSpPr>
              <p:cNvPr id="12319" name="Group 31"/>
              <p:cNvGrpSpPr>
                <a:grpSpLocks/>
              </p:cNvGrpSpPr>
              <p:nvPr/>
            </p:nvGrpSpPr>
            <p:grpSpPr bwMode="auto">
              <a:xfrm>
                <a:off x="793" y="2530"/>
                <a:ext cx="1133" cy="924"/>
                <a:chOff x="793" y="2530"/>
                <a:chExt cx="1133" cy="924"/>
              </a:xfrm>
            </p:grpSpPr>
            <p:sp>
              <p:nvSpPr>
                <p:cNvPr id="12320" name="Rectangle 32"/>
                <p:cNvSpPr>
                  <a:spLocks noChangeArrowheads="1"/>
                </p:cNvSpPr>
                <p:nvPr/>
              </p:nvSpPr>
              <p:spPr bwMode="auto">
                <a:xfrm>
                  <a:off x="821" y="2530"/>
                  <a:ext cx="1077" cy="924"/>
                </a:xfrm>
                <a:prstGeom prst="rect">
                  <a:avLst/>
                </a:prstGeom>
                <a:noFill/>
                <a:ln w="9525">
                  <a:noFill/>
                  <a:miter lim="800000"/>
                  <a:headEnd/>
                  <a:tailEnd/>
                </a:ln>
                <a:effectLst/>
              </p:spPr>
              <p:txBody>
                <a:bodyPr/>
                <a:lstStyle/>
                <a:p>
                  <a:pPr algn="just"/>
                  <a:r>
                    <a:rPr lang="es-AR" sz="1100">
                      <a:latin typeface="Verdana" pitchFamily="34" charset="0"/>
                      <a:cs typeface="Times New Roman" pitchFamily="18" charset="0"/>
                    </a:rPr>
                    <a:t> </a:t>
                  </a:r>
                  <a:endParaRPr lang="es-AR" sz="1000">
                    <a:cs typeface="Times New Roman" pitchFamily="18" charset="0"/>
                  </a:endParaRPr>
                </a:p>
                <a:p>
                  <a:pPr algn="ctr" eaLnBrk="0" hangingPunct="0"/>
                  <a:r>
                    <a:rPr lang="es-AR" sz="1600">
                      <a:latin typeface="Verdana" pitchFamily="34" charset="0"/>
                      <a:cs typeface="Times New Roman" pitchFamily="18" charset="0"/>
                    </a:rPr>
                    <a:t>Poca importancia</a:t>
                  </a:r>
                </a:p>
                <a:p>
                  <a:pPr algn="ctr" eaLnBrk="0" hangingPunct="0"/>
                  <a:r>
                    <a:rPr lang="es-AR" sz="1600">
                      <a:latin typeface="Verdana" pitchFamily="34" charset="0"/>
                      <a:cs typeface="Times New Roman" pitchFamily="18" charset="0"/>
                    </a:rPr>
                    <a:t> ( no descuidar)</a:t>
                  </a:r>
                  <a:endParaRPr lang="es-AR" sz="1600">
                    <a:cs typeface="Times New Roman" pitchFamily="18" charset="0"/>
                  </a:endParaRPr>
                </a:p>
                <a:p>
                  <a:pPr algn="just" eaLnBrk="0" hangingPunct="0"/>
                  <a:endParaRPr lang="es-AR" sz="1600"/>
                </a:p>
              </p:txBody>
            </p:sp>
            <p:sp>
              <p:nvSpPr>
                <p:cNvPr id="12321" name="Rectangle 33"/>
                <p:cNvSpPr>
                  <a:spLocks noChangeArrowheads="1"/>
                </p:cNvSpPr>
                <p:nvPr/>
              </p:nvSpPr>
              <p:spPr bwMode="auto">
                <a:xfrm>
                  <a:off x="793" y="2530"/>
                  <a:ext cx="1133" cy="924"/>
                </a:xfrm>
                <a:prstGeom prst="rect">
                  <a:avLst/>
                </a:prstGeom>
                <a:noFill/>
                <a:ln w="7">
                  <a:solidFill>
                    <a:srgbClr val="A0A0A0"/>
                  </a:solidFill>
                  <a:miter lim="800000"/>
                  <a:headEnd/>
                  <a:tailEnd/>
                </a:ln>
                <a:effectLst/>
              </p:spPr>
              <p:txBody>
                <a:bodyPr/>
                <a:lstStyle/>
                <a:p>
                  <a:endParaRPr lang="es-AR"/>
                </a:p>
              </p:txBody>
            </p:sp>
          </p:grpSp>
          <p:grpSp>
            <p:nvGrpSpPr>
              <p:cNvPr id="12322" name="Group 34"/>
              <p:cNvGrpSpPr>
                <a:grpSpLocks/>
              </p:cNvGrpSpPr>
              <p:nvPr/>
            </p:nvGrpSpPr>
            <p:grpSpPr bwMode="auto">
              <a:xfrm>
                <a:off x="1926" y="2530"/>
                <a:ext cx="630" cy="924"/>
                <a:chOff x="1926" y="2530"/>
                <a:chExt cx="630" cy="924"/>
              </a:xfrm>
            </p:grpSpPr>
            <p:sp>
              <p:nvSpPr>
                <p:cNvPr id="12323" name="Rectangle 35"/>
                <p:cNvSpPr>
                  <a:spLocks noChangeArrowheads="1"/>
                </p:cNvSpPr>
                <p:nvPr/>
              </p:nvSpPr>
              <p:spPr bwMode="auto">
                <a:xfrm>
                  <a:off x="1954" y="2530"/>
                  <a:ext cx="574" cy="924"/>
                </a:xfrm>
                <a:prstGeom prst="rect">
                  <a:avLst/>
                </a:prstGeom>
                <a:noFill/>
                <a:ln w="9525">
                  <a:noFill/>
                  <a:miter lim="800000"/>
                  <a:headEnd/>
                  <a:tailEnd/>
                </a:ln>
                <a:effectLst/>
              </p:spPr>
              <p:txBody>
                <a:bodyPr/>
                <a:lstStyle/>
                <a:p>
                  <a:pPr algn="ctr"/>
                  <a:endParaRPr lang="es-AR" sz="1400">
                    <a:latin typeface="Verdana" pitchFamily="34" charset="0"/>
                    <a:cs typeface="Times New Roman" pitchFamily="18" charset="0"/>
                  </a:endParaRPr>
                </a:p>
                <a:p>
                  <a:pPr algn="ctr"/>
                  <a:r>
                    <a:rPr lang="es-AR" sz="1400">
                      <a:latin typeface="Verdana" pitchFamily="34" charset="0"/>
                      <a:cs typeface="Times New Roman" pitchFamily="18" charset="0"/>
                    </a:rPr>
                    <a:t>Posible abundancia</a:t>
                  </a:r>
                  <a:endParaRPr lang="es-AR" sz="1400"/>
                </a:p>
              </p:txBody>
            </p:sp>
            <p:sp>
              <p:nvSpPr>
                <p:cNvPr id="12324" name="Rectangle 36"/>
                <p:cNvSpPr>
                  <a:spLocks noChangeArrowheads="1"/>
                </p:cNvSpPr>
                <p:nvPr/>
              </p:nvSpPr>
              <p:spPr bwMode="auto">
                <a:xfrm>
                  <a:off x="1926" y="2530"/>
                  <a:ext cx="630" cy="924"/>
                </a:xfrm>
                <a:prstGeom prst="rect">
                  <a:avLst/>
                </a:prstGeom>
                <a:noFill/>
                <a:ln w="7">
                  <a:solidFill>
                    <a:srgbClr val="A0A0A0"/>
                  </a:solidFill>
                  <a:miter lim="800000"/>
                  <a:headEnd/>
                  <a:tailEnd/>
                </a:ln>
                <a:effectLst/>
              </p:spPr>
              <p:txBody>
                <a:bodyPr/>
                <a:lstStyle/>
                <a:p>
                  <a:endParaRPr lang="es-AR"/>
                </a:p>
              </p:txBody>
            </p:sp>
          </p:grpSp>
        </p:grpSp>
        <p:sp>
          <p:nvSpPr>
            <p:cNvPr id="12325" name="Rectangle 37"/>
            <p:cNvSpPr>
              <a:spLocks noChangeArrowheads="1"/>
            </p:cNvSpPr>
            <p:nvPr/>
          </p:nvSpPr>
          <p:spPr bwMode="auto">
            <a:xfrm>
              <a:off x="-4" y="602"/>
              <a:ext cx="2564" cy="2856"/>
            </a:xfrm>
            <a:prstGeom prst="rect">
              <a:avLst/>
            </a:prstGeom>
            <a:noFill/>
            <a:ln w="14287">
              <a:solidFill>
                <a:srgbClr val="A0A0A0"/>
              </a:solidFill>
              <a:miter lim="800000"/>
              <a:headEnd/>
              <a:tailEnd/>
            </a:ln>
            <a:effectLst/>
          </p:spPr>
          <p:txBody>
            <a:bodyPr/>
            <a:lstStyle/>
            <a:p>
              <a:endParaRPr lang="es-AR"/>
            </a:p>
          </p:txBody>
        </p:sp>
      </p:grpSp>
      <p:sp>
        <p:nvSpPr>
          <p:cNvPr id="12326" name="Rectangle 38"/>
          <p:cNvSpPr>
            <a:spLocks noChangeArrowheads="1"/>
          </p:cNvSpPr>
          <p:nvPr/>
        </p:nvSpPr>
        <p:spPr bwMode="auto">
          <a:xfrm>
            <a:off x="1066800" y="3810000"/>
            <a:ext cx="1143000" cy="762000"/>
          </a:xfrm>
          <a:prstGeom prst="rect">
            <a:avLst/>
          </a:prstGeom>
          <a:noFill/>
          <a:ln w="9525">
            <a:noFill/>
            <a:miter lim="800000"/>
            <a:headEnd/>
            <a:tailEnd/>
          </a:ln>
        </p:spPr>
        <p:txBody>
          <a:bodyPr/>
          <a:lstStyle/>
          <a:p>
            <a:pPr algn="ctr"/>
            <a:r>
              <a:rPr lang="es-AR" sz="1600" b="1">
                <a:solidFill>
                  <a:srgbClr val="FF0066"/>
                </a:solidFill>
                <a:latin typeface="Verdana" pitchFamily="34" charset="0"/>
                <a:cs typeface="Times New Roman" pitchFamily="18" charset="0"/>
              </a:rPr>
              <a:t>IMPOR-TANCIA</a:t>
            </a:r>
            <a:endParaRPr lang="es-AR" sz="1600" b="1">
              <a:solidFill>
                <a:srgbClr val="FF0066"/>
              </a:solidFill>
              <a:cs typeface="Times New Roman" pitchFamily="18" charset="0"/>
            </a:endParaRPr>
          </a:p>
          <a:p>
            <a:pPr eaLnBrk="0" hangingPunct="0"/>
            <a:endParaRPr lang="es-AR" sz="1600" b="1"/>
          </a:p>
        </p:txBody>
      </p:sp>
      <p:sp>
        <p:nvSpPr>
          <p:cNvPr id="12327" name="Text Box 39"/>
          <p:cNvSpPr txBox="1">
            <a:spLocks noChangeArrowheads="1"/>
          </p:cNvSpPr>
          <p:nvPr/>
        </p:nvSpPr>
        <p:spPr bwMode="auto">
          <a:xfrm>
            <a:off x="2514600" y="2667000"/>
            <a:ext cx="1905000" cy="336550"/>
          </a:xfrm>
          <a:prstGeom prst="rect">
            <a:avLst/>
          </a:prstGeom>
          <a:noFill/>
          <a:ln w="12700" cap="sq">
            <a:noFill/>
            <a:miter lim="800000"/>
            <a:headEnd type="none" w="sm" len="sm"/>
            <a:tailEnd type="none" w="sm" len="sm"/>
          </a:ln>
          <a:effectLst/>
        </p:spPr>
        <p:txBody>
          <a:bodyPr>
            <a:spAutoFit/>
          </a:bodyPr>
          <a:lstStyle/>
          <a:p>
            <a:pPr>
              <a:spcBef>
                <a:spcPct val="50000"/>
              </a:spcBef>
            </a:pPr>
            <a:r>
              <a:rPr lang="es-AR" sz="1600" b="1">
                <a:solidFill>
                  <a:schemeClr val="accent2"/>
                </a:solidFill>
                <a:latin typeface="Tahoma" pitchFamily="34" charset="0"/>
              </a:rPr>
              <a:t>Variable:........</a:t>
            </a:r>
            <a:endParaRPr lang="es-ES" sz="1600" b="1">
              <a:solidFill>
                <a:schemeClr val="accent2"/>
              </a:solidFill>
              <a:latin typeface="Tahoma" pitchFamily="34" charset="0"/>
            </a:endParaRPr>
          </a:p>
        </p:txBody>
      </p:sp>
      <p:sp>
        <p:nvSpPr>
          <p:cNvPr id="41" name="Rectangle 5"/>
          <p:cNvSpPr txBox="1">
            <a:spLocks noChangeArrowheads="1"/>
          </p:cNvSpPr>
          <p:nvPr/>
        </p:nvSpPr>
        <p:spPr bwMode="auto">
          <a:xfrm>
            <a:off x="1447800" y="533400"/>
            <a:ext cx="7391400" cy="923925"/>
          </a:xfrm>
          <a:prstGeom prst="rect">
            <a:avLst/>
          </a:prstGeom>
          <a:solidFill>
            <a:schemeClr val="hlink"/>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AR" sz="3200" b="1" i="0" u="sng" strike="noStrike" kern="0" cap="none" spc="0" normalizeH="0" baseline="0" noProof="0" smtClean="0">
                <a:ln>
                  <a:noFill/>
                </a:ln>
                <a:solidFill>
                  <a:schemeClr val="tx2"/>
                </a:solidFill>
                <a:effectLst/>
                <a:uLnTx/>
                <a:uFillTx/>
                <a:latin typeface="Tekton" pitchFamily="34" charset="0"/>
                <a:ea typeface="+mj-ea"/>
                <a:cs typeface="+mj-cs"/>
              </a:rPr>
              <a:t>Planeamiento Estratégico. Etapas</a:t>
            </a:r>
            <a:endParaRPr kumimoji="0" lang="es-ES" sz="3200" b="1" i="0" u="sng" strike="noStrike" kern="0" cap="none" spc="0" normalizeH="0" baseline="0" noProof="0" dirty="0">
              <a:ln>
                <a:noFill/>
              </a:ln>
              <a:solidFill>
                <a:schemeClr val="tx2"/>
              </a:solidFill>
              <a:effectLst/>
              <a:uLnTx/>
              <a:uFillTx/>
              <a:latin typeface="Tekton" pitchFamily="34" charset="0"/>
              <a:ea typeface="+mj-ea"/>
              <a:cs typeface="+mj-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body" sz="half" idx="2"/>
          </p:nvPr>
        </p:nvSpPr>
        <p:spPr>
          <a:xfrm>
            <a:off x="4038600" y="1600200"/>
            <a:ext cx="4371975" cy="4135438"/>
          </a:xfrm>
        </p:spPr>
        <p:txBody>
          <a:bodyPr/>
          <a:lstStyle/>
          <a:p>
            <a:pPr algn="just"/>
            <a:endParaRPr lang="es-AR" sz="1800">
              <a:latin typeface="Verdana" pitchFamily="34" charset="0"/>
              <a:cs typeface="Times New Roman" pitchFamily="18" charset="0"/>
            </a:endParaRPr>
          </a:p>
          <a:p>
            <a:pPr algn="just"/>
            <a:endParaRPr lang="es-AR" sz="1800">
              <a:latin typeface="Verdana" pitchFamily="34" charset="0"/>
              <a:cs typeface="Times New Roman" pitchFamily="18" charset="0"/>
            </a:endParaRPr>
          </a:p>
          <a:p>
            <a:pPr algn="just"/>
            <a:r>
              <a:rPr lang="es-AR" sz="1800">
                <a:latin typeface="Verdana" pitchFamily="34" charset="0"/>
                <a:cs typeface="Times New Roman" pitchFamily="18" charset="0"/>
              </a:rPr>
              <a:t>Recién a partir del cumplimiento de los pasos o reglas precedentes, se esta en condiciones de plantearse los objetivos, y /o metas deseadas o posibles por la sociedad, empresa o compañía.</a:t>
            </a:r>
          </a:p>
          <a:p>
            <a:pPr algn="just">
              <a:buFont typeface="Wingdings" pitchFamily="2" charset="2"/>
              <a:buNone/>
            </a:pPr>
            <a:r>
              <a:rPr lang="es-AR" sz="1800">
                <a:latin typeface="Verdana" pitchFamily="34" charset="0"/>
                <a:cs typeface="Times New Roman" pitchFamily="18" charset="0"/>
              </a:rPr>
              <a:t>	-	CAMINAR</a:t>
            </a:r>
          </a:p>
          <a:p>
            <a:pPr algn="just">
              <a:buFont typeface="Wingdings" pitchFamily="2" charset="2"/>
              <a:buNone/>
            </a:pPr>
            <a:r>
              <a:rPr lang="es-AR" sz="1800">
                <a:latin typeface="Verdana" pitchFamily="34" charset="0"/>
                <a:cs typeface="Times New Roman" pitchFamily="18" charset="0"/>
              </a:rPr>
              <a:t>	-	OBSERVAR</a:t>
            </a:r>
          </a:p>
          <a:p>
            <a:pPr algn="just">
              <a:buFont typeface="Wingdings" pitchFamily="2" charset="2"/>
              <a:buNone/>
            </a:pPr>
            <a:r>
              <a:rPr lang="es-AR" sz="1800">
                <a:latin typeface="Verdana" pitchFamily="34" charset="0"/>
                <a:cs typeface="Times New Roman" pitchFamily="18" charset="0"/>
              </a:rPr>
              <a:t>	-	ACTUAR</a:t>
            </a:r>
            <a:endParaRPr lang="es-AR" sz="1800">
              <a:cs typeface="Times New Roman" pitchFamily="18" charset="0"/>
            </a:endParaRPr>
          </a:p>
          <a:p>
            <a:endParaRPr lang="es-ES" sz="1800"/>
          </a:p>
        </p:txBody>
      </p:sp>
      <p:pic>
        <p:nvPicPr>
          <p:cNvPr id="33798" name="Picture 6"/>
          <p:cNvPicPr>
            <a:picLocks noGrp="1" noChangeAspect="1" noChangeArrowheads="1"/>
          </p:cNvPicPr>
          <p:nvPr>
            <p:ph type="clipArt" sz="half" idx="1"/>
          </p:nvPr>
        </p:nvPicPr>
        <p:blipFill>
          <a:blip r:embed="rId2" cstate="print">
            <a:grayscl/>
            <a:biLevel thresh="50000"/>
          </a:blip>
          <a:srcRect/>
          <a:stretch>
            <a:fillRect/>
          </a:stretch>
        </p:blipFill>
        <p:spPr>
          <a:xfrm>
            <a:off x="1447800" y="1981200"/>
            <a:ext cx="2530475" cy="3352800"/>
          </a:xfrm>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1524000" y="1676400"/>
            <a:ext cx="7162800" cy="4419600"/>
          </a:xfrm>
        </p:spPr>
        <p:txBody>
          <a:bodyPr/>
          <a:lstStyle/>
          <a:p>
            <a:pPr algn="just">
              <a:buFont typeface="Wingdings" pitchFamily="2" charset="2"/>
              <a:buNone/>
            </a:pPr>
            <a:r>
              <a:rPr lang="es-AR" sz="2000" b="1" u="sng">
                <a:solidFill>
                  <a:schemeClr val="bg2"/>
                </a:solidFill>
                <a:latin typeface="Verdana" pitchFamily="34" charset="0"/>
                <a:cs typeface="Times New Roman" pitchFamily="18" charset="0"/>
              </a:rPr>
              <a:t>5ta.  Etapa: </a:t>
            </a:r>
            <a:endParaRPr lang="es-AR" sz="2000">
              <a:solidFill>
                <a:schemeClr val="bg2"/>
              </a:solidFill>
              <a:cs typeface="Times New Roman" pitchFamily="18" charset="0"/>
            </a:endParaRPr>
          </a:p>
          <a:p>
            <a:pPr algn="just">
              <a:buFont typeface="Wingdings" pitchFamily="2" charset="2"/>
              <a:buNone/>
            </a:pPr>
            <a:r>
              <a:rPr lang="es-AR" sz="1800">
                <a:latin typeface="Verdana" pitchFamily="34" charset="0"/>
                <a:cs typeface="Times New Roman" pitchFamily="18" charset="0"/>
              </a:rPr>
              <a:t> </a:t>
            </a:r>
            <a:endParaRPr lang="es-AR" sz="1800">
              <a:cs typeface="Times New Roman" pitchFamily="18" charset="0"/>
            </a:endParaRPr>
          </a:p>
          <a:p>
            <a:pPr algn="just">
              <a:buFont typeface="Wingdings" pitchFamily="2" charset="2"/>
              <a:buNone/>
            </a:pPr>
            <a:r>
              <a:rPr lang="es-AR" sz="1800">
                <a:solidFill>
                  <a:srgbClr val="FF0000"/>
                </a:solidFill>
                <a:latin typeface="Verdana" pitchFamily="34" charset="0"/>
                <a:cs typeface="Times New Roman" pitchFamily="18" charset="0"/>
              </a:rPr>
              <a:t> </a:t>
            </a:r>
            <a:r>
              <a:rPr lang="es-AR" sz="2200" b="1">
                <a:solidFill>
                  <a:srgbClr val="FF0000"/>
                </a:solidFill>
                <a:latin typeface="Verdana" pitchFamily="34" charset="0"/>
                <a:cs typeface="Times New Roman" pitchFamily="18" charset="0"/>
              </a:rPr>
              <a:t>DEFINIR OBJETIVO Y METAS</a:t>
            </a:r>
            <a:endParaRPr lang="es-AR" sz="2200" b="1">
              <a:cs typeface="Times New Roman" pitchFamily="18" charset="0"/>
            </a:endParaRPr>
          </a:p>
          <a:p>
            <a:pPr algn="just">
              <a:buFont typeface="Wingdings" pitchFamily="2" charset="2"/>
              <a:buNone/>
            </a:pPr>
            <a:r>
              <a:rPr lang="es-AR" sz="1800">
                <a:solidFill>
                  <a:srgbClr val="FF0000"/>
                </a:solidFill>
                <a:latin typeface="Verdana" pitchFamily="34" charset="0"/>
                <a:cs typeface="Times New Roman" pitchFamily="18" charset="0"/>
              </a:rPr>
              <a:t> </a:t>
            </a:r>
            <a:endParaRPr lang="es-AR" sz="1800">
              <a:cs typeface="Times New Roman" pitchFamily="18" charset="0"/>
            </a:endParaRPr>
          </a:p>
          <a:p>
            <a:pPr algn="just">
              <a:buFont typeface="Wingdings" pitchFamily="2" charset="2"/>
              <a:buNone/>
            </a:pPr>
            <a:r>
              <a:rPr lang="es-AR" sz="1800">
                <a:latin typeface="Verdana" pitchFamily="34" charset="0"/>
                <a:cs typeface="Times New Roman" pitchFamily="18" charset="0"/>
              </a:rPr>
              <a:t>     Objetivo: implica el estado deseado futuro de la organización o empresa, tambien se lo puede definir como el futuro pretendido. Su estudio implica un </a:t>
            </a:r>
            <a:r>
              <a:rPr lang="es-AR" sz="1800" b="1">
                <a:latin typeface="Verdana" pitchFamily="34" charset="0"/>
                <a:cs typeface="Times New Roman" pitchFamily="18" charset="0"/>
              </a:rPr>
              <a:t>condición presente</a:t>
            </a:r>
            <a:r>
              <a:rPr lang="es-AR" sz="1800">
                <a:latin typeface="Verdana" pitchFamily="34" charset="0"/>
                <a:cs typeface="Times New Roman" pitchFamily="18" charset="0"/>
              </a:rPr>
              <a:t>, una </a:t>
            </a:r>
            <a:r>
              <a:rPr lang="es-AR" sz="1800" b="1">
                <a:latin typeface="Verdana" pitchFamily="34" charset="0"/>
                <a:cs typeface="Times New Roman" pitchFamily="18" charset="0"/>
              </a:rPr>
              <a:t>dirección</a:t>
            </a:r>
            <a:r>
              <a:rPr lang="es-AR" sz="1800">
                <a:latin typeface="Verdana" pitchFamily="34" charset="0"/>
                <a:cs typeface="Times New Roman" pitchFamily="18" charset="0"/>
              </a:rPr>
              <a:t>  y un estado </a:t>
            </a:r>
            <a:r>
              <a:rPr lang="es-AR" sz="1800" b="1">
                <a:latin typeface="Verdana" pitchFamily="34" charset="0"/>
                <a:cs typeface="Times New Roman" pitchFamily="18" charset="0"/>
              </a:rPr>
              <a:t>futuro deseado</a:t>
            </a:r>
            <a:r>
              <a:rPr lang="es-AR" sz="1800">
                <a:latin typeface="Verdana" pitchFamily="34" charset="0"/>
                <a:cs typeface="Times New Roman" pitchFamily="18" charset="0"/>
              </a:rPr>
              <a:t>.</a:t>
            </a:r>
            <a:endParaRPr lang="es-AR" sz="1800">
              <a:cs typeface="Times New Roman" pitchFamily="18" charset="0"/>
            </a:endParaRPr>
          </a:p>
          <a:p>
            <a:pPr>
              <a:buFont typeface="Wingdings" pitchFamily="2" charset="2"/>
              <a:buNone/>
            </a:pPr>
            <a:endParaRPr lang="es-ES" sz="1800"/>
          </a:p>
        </p:txBody>
      </p:sp>
      <p:sp>
        <p:nvSpPr>
          <p:cNvPr id="13317" name="Rectangle 5"/>
          <p:cNvSpPr>
            <a:spLocks noChangeArrowheads="1"/>
          </p:cNvSpPr>
          <p:nvPr/>
        </p:nvSpPr>
        <p:spPr bwMode="auto">
          <a:xfrm>
            <a:off x="3175" y="5776913"/>
            <a:ext cx="9144000" cy="793750"/>
          </a:xfrm>
          <a:prstGeom prst="rect">
            <a:avLst/>
          </a:prstGeom>
          <a:noFill/>
          <a:ln w="9525">
            <a:noFill/>
            <a:miter lim="800000"/>
            <a:headEnd/>
            <a:tailEnd/>
          </a:ln>
          <a:effectLst/>
        </p:spPr>
        <p:txBody>
          <a:bodyPr>
            <a:spAutoFit/>
          </a:bodyPr>
          <a:lstStyle/>
          <a:p>
            <a:pPr algn="just"/>
            <a:r>
              <a:rPr lang="es-AR" sz="1100">
                <a:latin typeface="Verdana" pitchFamily="34" charset="0"/>
                <a:cs typeface="Times New Roman" pitchFamily="18" charset="0"/>
              </a:rPr>
              <a:t> </a:t>
            </a:r>
            <a:endParaRPr lang="es-AR" sz="1000">
              <a:cs typeface="Times New Roman" pitchFamily="18" charset="0"/>
            </a:endParaRPr>
          </a:p>
          <a:p>
            <a:pPr algn="just" eaLnBrk="0" hangingPunct="0"/>
            <a:r>
              <a:rPr lang="es-AR" sz="1100">
                <a:latin typeface="Verdana" pitchFamily="34" charset="0"/>
                <a:cs typeface="Times New Roman" pitchFamily="18" charset="0"/>
              </a:rPr>
              <a:t> </a:t>
            </a:r>
            <a:endParaRPr lang="es-AR" sz="1000">
              <a:cs typeface="Times New Roman" pitchFamily="18" charset="0"/>
            </a:endParaRPr>
          </a:p>
          <a:p>
            <a:pPr eaLnBrk="0" hangingPunct="0"/>
            <a:endParaRPr lang="es-AR"/>
          </a:p>
        </p:txBody>
      </p:sp>
      <p:sp>
        <p:nvSpPr>
          <p:cNvPr id="13320" name="Line 8"/>
          <p:cNvSpPr>
            <a:spLocks noChangeShapeType="1"/>
          </p:cNvSpPr>
          <p:nvPr/>
        </p:nvSpPr>
        <p:spPr bwMode="auto">
          <a:xfrm>
            <a:off x="2667000" y="5867400"/>
            <a:ext cx="4191000" cy="0"/>
          </a:xfrm>
          <a:prstGeom prst="line">
            <a:avLst/>
          </a:prstGeom>
          <a:noFill/>
          <a:ln w="12700">
            <a:solidFill>
              <a:schemeClr val="tx1"/>
            </a:solidFill>
            <a:prstDash val="dash"/>
            <a:round/>
            <a:headEnd type="none" w="sm" len="sm"/>
            <a:tailEnd type="triangle" w="sm" len="sm"/>
          </a:ln>
          <a:effectLst/>
        </p:spPr>
        <p:txBody>
          <a:bodyPr wrap="none"/>
          <a:lstStyle/>
          <a:p>
            <a:endParaRPr lang="es-AR"/>
          </a:p>
        </p:txBody>
      </p:sp>
      <p:sp>
        <p:nvSpPr>
          <p:cNvPr id="13321" name="Line 9"/>
          <p:cNvSpPr>
            <a:spLocks noChangeShapeType="1"/>
          </p:cNvSpPr>
          <p:nvPr/>
        </p:nvSpPr>
        <p:spPr bwMode="auto">
          <a:xfrm flipV="1">
            <a:off x="2667000" y="5257800"/>
            <a:ext cx="4953000" cy="609600"/>
          </a:xfrm>
          <a:prstGeom prst="line">
            <a:avLst/>
          </a:prstGeom>
          <a:noFill/>
          <a:ln w="12700" cap="sq">
            <a:solidFill>
              <a:schemeClr val="tx1"/>
            </a:solidFill>
            <a:round/>
            <a:headEnd type="none" w="sm" len="sm"/>
            <a:tailEnd type="triangle" w="sm" len="sm"/>
          </a:ln>
          <a:effectLst/>
        </p:spPr>
        <p:txBody>
          <a:bodyPr wrap="none"/>
          <a:lstStyle/>
          <a:p>
            <a:endParaRPr lang="es-AR"/>
          </a:p>
        </p:txBody>
      </p:sp>
      <p:sp>
        <p:nvSpPr>
          <p:cNvPr id="13322" name="Oval 10"/>
          <p:cNvSpPr>
            <a:spLocks noChangeArrowheads="1"/>
          </p:cNvSpPr>
          <p:nvPr/>
        </p:nvSpPr>
        <p:spPr bwMode="auto">
          <a:xfrm>
            <a:off x="2514600" y="5715000"/>
            <a:ext cx="304800" cy="304800"/>
          </a:xfrm>
          <a:prstGeom prst="ellipse">
            <a:avLst/>
          </a:prstGeom>
          <a:solidFill>
            <a:schemeClr val="accent1"/>
          </a:solidFill>
          <a:ln w="12700" cap="sq">
            <a:solidFill>
              <a:schemeClr val="tx1"/>
            </a:solidFill>
            <a:round/>
            <a:headEnd type="none" w="sm" len="sm"/>
            <a:tailEnd type="none" w="sm" len="sm"/>
          </a:ln>
          <a:effectLst/>
        </p:spPr>
        <p:txBody>
          <a:bodyPr wrap="none" anchor="ctr"/>
          <a:lstStyle/>
          <a:p>
            <a:endParaRPr lang="es-AR"/>
          </a:p>
        </p:txBody>
      </p:sp>
      <p:sp>
        <p:nvSpPr>
          <p:cNvPr id="13323" name="Oval 11"/>
          <p:cNvSpPr>
            <a:spLocks noChangeArrowheads="1"/>
          </p:cNvSpPr>
          <p:nvPr/>
        </p:nvSpPr>
        <p:spPr bwMode="auto">
          <a:xfrm>
            <a:off x="7696200" y="5105400"/>
            <a:ext cx="457200" cy="533400"/>
          </a:xfrm>
          <a:prstGeom prst="ellipse">
            <a:avLst/>
          </a:prstGeom>
          <a:solidFill>
            <a:srgbClr val="FF0000"/>
          </a:solidFill>
          <a:ln w="12700" cap="sq">
            <a:solidFill>
              <a:schemeClr val="tx1"/>
            </a:solidFill>
            <a:round/>
            <a:headEnd type="none" w="sm" len="sm"/>
            <a:tailEnd type="none" w="sm" len="sm"/>
          </a:ln>
          <a:effectLst/>
        </p:spPr>
        <p:txBody>
          <a:bodyPr wrap="none" anchor="ctr"/>
          <a:lstStyle/>
          <a:p>
            <a:pPr algn="ctr"/>
            <a:endParaRPr lang="es-AR">
              <a:solidFill>
                <a:srgbClr val="FF0066"/>
              </a:solidFill>
            </a:endParaRPr>
          </a:p>
        </p:txBody>
      </p:sp>
      <p:sp>
        <p:nvSpPr>
          <p:cNvPr id="13324" name="Oval 12"/>
          <p:cNvSpPr>
            <a:spLocks noChangeArrowheads="1"/>
          </p:cNvSpPr>
          <p:nvPr/>
        </p:nvSpPr>
        <p:spPr bwMode="auto">
          <a:xfrm>
            <a:off x="6934200" y="5715000"/>
            <a:ext cx="304800" cy="304800"/>
          </a:xfrm>
          <a:prstGeom prst="ellipse">
            <a:avLst/>
          </a:prstGeom>
          <a:noFill/>
          <a:ln w="12700" cap="sq">
            <a:solidFill>
              <a:schemeClr val="tx1"/>
            </a:solidFill>
            <a:round/>
            <a:headEnd type="none" w="sm" len="sm"/>
            <a:tailEnd type="none" w="sm" len="sm"/>
          </a:ln>
          <a:effectLst/>
        </p:spPr>
        <p:txBody>
          <a:bodyPr wrap="none" anchor="ctr"/>
          <a:lstStyle/>
          <a:p>
            <a:endParaRPr lang="es-AR"/>
          </a:p>
        </p:txBody>
      </p:sp>
      <p:sp>
        <p:nvSpPr>
          <p:cNvPr id="13325" name="Text Box 13"/>
          <p:cNvSpPr txBox="1">
            <a:spLocks noChangeArrowheads="1"/>
          </p:cNvSpPr>
          <p:nvPr/>
        </p:nvSpPr>
        <p:spPr bwMode="auto">
          <a:xfrm>
            <a:off x="2438400" y="6096000"/>
            <a:ext cx="1219200" cy="366713"/>
          </a:xfrm>
          <a:prstGeom prst="rect">
            <a:avLst/>
          </a:prstGeom>
          <a:noFill/>
          <a:ln w="12700" cap="sq">
            <a:noFill/>
            <a:miter lim="800000"/>
            <a:headEnd type="none" w="sm" len="sm"/>
            <a:tailEnd type="none" w="sm" len="sm"/>
          </a:ln>
          <a:effectLst/>
        </p:spPr>
        <p:txBody>
          <a:bodyPr>
            <a:spAutoFit/>
          </a:bodyPr>
          <a:lstStyle/>
          <a:p>
            <a:pPr>
              <a:spcBef>
                <a:spcPct val="50000"/>
              </a:spcBef>
            </a:pPr>
            <a:r>
              <a:rPr lang="es-AR" sz="1800" b="1">
                <a:latin typeface="Tahoma" pitchFamily="34" charset="0"/>
              </a:rPr>
              <a:t>Presente</a:t>
            </a:r>
            <a:endParaRPr lang="es-ES" sz="1800" b="1">
              <a:latin typeface="Tahoma" pitchFamily="34" charset="0"/>
            </a:endParaRPr>
          </a:p>
        </p:txBody>
      </p:sp>
      <p:sp>
        <p:nvSpPr>
          <p:cNvPr id="13326" name="Text Box 14"/>
          <p:cNvSpPr txBox="1">
            <a:spLocks noChangeArrowheads="1"/>
          </p:cNvSpPr>
          <p:nvPr/>
        </p:nvSpPr>
        <p:spPr bwMode="auto">
          <a:xfrm>
            <a:off x="7391400" y="6096000"/>
            <a:ext cx="1219200" cy="366713"/>
          </a:xfrm>
          <a:prstGeom prst="rect">
            <a:avLst/>
          </a:prstGeom>
          <a:noFill/>
          <a:ln w="12700" cap="sq">
            <a:noFill/>
            <a:miter lim="800000"/>
            <a:headEnd type="none" w="sm" len="sm"/>
            <a:tailEnd type="none" w="sm" len="sm"/>
          </a:ln>
          <a:effectLst/>
        </p:spPr>
        <p:txBody>
          <a:bodyPr>
            <a:spAutoFit/>
          </a:bodyPr>
          <a:lstStyle/>
          <a:p>
            <a:pPr>
              <a:spcBef>
                <a:spcPct val="50000"/>
              </a:spcBef>
            </a:pPr>
            <a:r>
              <a:rPr lang="es-AR" sz="1800" b="1">
                <a:latin typeface="Tahoma" pitchFamily="34" charset="0"/>
              </a:rPr>
              <a:t>Futuro</a:t>
            </a:r>
            <a:endParaRPr lang="es-ES" sz="1800" b="1">
              <a:latin typeface="Tahoma" pitchFamily="34" charset="0"/>
            </a:endParaRPr>
          </a:p>
        </p:txBody>
      </p:sp>
      <p:sp>
        <p:nvSpPr>
          <p:cNvPr id="13" name="Rectangle 5"/>
          <p:cNvSpPr txBox="1">
            <a:spLocks noChangeArrowheads="1"/>
          </p:cNvSpPr>
          <p:nvPr/>
        </p:nvSpPr>
        <p:spPr bwMode="auto">
          <a:xfrm>
            <a:off x="1447800" y="533400"/>
            <a:ext cx="7391400" cy="923925"/>
          </a:xfrm>
          <a:prstGeom prst="rect">
            <a:avLst/>
          </a:prstGeom>
          <a:solidFill>
            <a:schemeClr val="hlink"/>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AR" sz="3200" b="1" i="0" u="sng" strike="noStrike" kern="0" cap="none" spc="0" normalizeH="0" baseline="0" noProof="0" smtClean="0">
                <a:ln>
                  <a:noFill/>
                </a:ln>
                <a:solidFill>
                  <a:schemeClr val="tx2"/>
                </a:solidFill>
                <a:effectLst/>
                <a:uLnTx/>
                <a:uFillTx/>
                <a:latin typeface="Tekton" pitchFamily="34" charset="0"/>
                <a:ea typeface="+mj-ea"/>
                <a:cs typeface="+mj-cs"/>
              </a:rPr>
              <a:t>Planeamiento Estratégico. Etapas</a:t>
            </a:r>
            <a:endParaRPr kumimoji="0" lang="es-ES" sz="3200" b="1" i="0" u="sng" strike="noStrike" kern="0" cap="none" spc="0" normalizeH="0" baseline="0" noProof="0" dirty="0">
              <a:ln>
                <a:noFill/>
              </a:ln>
              <a:solidFill>
                <a:schemeClr val="tx2"/>
              </a:solidFill>
              <a:effectLst/>
              <a:uLnTx/>
              <a:uFillTx/>
              <a:latin typeface="Tekton" pitchFamily="34" charset="0"/>
              <a:ea typeface="+mj-ea"/>
              <a:cs typeface="+mj-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es-AR"/>
              <a:t>Planeamiento Estrategico</a:t>
            </a:r>
            <a:endParaRPr lang="es-ES"/>
          </a:p>
        </p:txBody>
      </p:sp>
      <p:sp>
        <p:nvSpPr>
          <p:cNvPr id="10243" name="Rectangle 3"/>
          <p:cNvSpPr>
            <a:spLocks noGrp="1" noChangeArrowheads="1"/>
          </p:cNvSpPr>
          <p:nvPr>
            <p:ph type="body" idx="1"/>
          </p:nvPr>
        </p:nvSpPr>
        <p:spPr/>
        <p:txBody>
          <a:bodyPr/>
          <a:lstStyle/>
          <a:p>
            <a:pPr algn="just">
              <a:lnSpc>
                <a:spcPct val="90000"/>
              </a:lnSpc>
            </a:pPr>
            <a:r>
              <a:rPr lang="es-AR" sz="2000" b="1">
                <a:latin typeface="Verdana" pitchFamily="34" charset="0"/>
                <a:cs typeface="Times New Roman" pitchFamily="18" charset="0"/>
              </a:rPr>
              <a:t>Los objetivos se corresponden a cambios deseados </a:t>
            </a:r>
            <a:r>
              <a:rPr lang="es-AR" sz="2000" b="1" u="sng">
                <a:latin typeface="Verdana" pitchFamily="34" charset="0"/>
                <a:cs typeface="Times New Roman" pitchFamily="18" charset="0"/>
              </a:rPr>
              <a:t>cualitativos </a:t>
            </a:r>
            <a:r>
              <a:rPr lang="es-AR" sz="2000" b="1">
                <a:latin typeface="Verdana" pitchFamily="34" charset="0"/>
                <a:cs typeface="Times New Roman" pitchFamily="18" charset="0"/>
              </a:rPr>
              <a:t> en una empresa.</a:t>
            </a:r>
            <a:endParaRPr lang="es-AR" sz="2000" b="1">
              <a:cs typeface="Times New Roman" pitchFamily="18" charset="0"/>
            </a:endParaRPr>
          </a:p>
          <a:p>
            <a:pPr algn="just">
              <a:lnSpc>
                <a:spcPct val="90000"/>
              </a:lnSpc>
              <a:buFont typeface="Wingdings" pitchFamily="2" charset="2"/>
              <a:buNone/>
            </a:pPr>
            <a:r>
              <a:rPr lang="es-AR" sz="2000" b="1">
                <a:latin typeface="Verdana" pitchFamily="34" charset="0"/>
                <a:cs typeface="Times New Roman" pitchFamily="18" charset="0"/>
              </a:rPr>
              <a:t>			</a:t>
            </a:r>
            <a:r>
              <a:rPr lang="es-AR" sz="1600">
                <a:latin typeface="Verdana" pitchFamily="34" charset="0"/>
                <a:cs typeface="Times New Roman" pitchFamily="18" charset="0"/>
              </a:rPr>
              <a:t>				  </a:t>
            </a:r>
            <a:endParaRPr lang="es-AR" sz="1600">
              <a:cs typeface="Times New Roman" pitchFamily="18" charset="0"/>
            </a:endParaRPr>
          </a:p>
          <a:p>
            <a:pPr algn="just">
              <a:lnSpc>
                <a:spcPct val="90000"/>
              </a:lnSpc>
              <a:buFont typeface="Wingdings" pitchFamily="2" charset="2"/>
              <a:buNone/>
            </a:pPr>
            <a:r>
              <a:rPr lang="es-AR" sz="1600">
                <a:latin typeface="Verdana" pitchFamily="34" charset="0"/>
                <a:cs typeface="Times New Roman" pitchFamily="18" charset="0"/>
              </a:rPr>
              <a:t> </a:t>
            </a:r>
            <a:endParaRPr lang="es-AR" sz="1600">
              <a:cs typeface="Times New Roman" pitchFamily="18" charset="0"/>
            </a:endParaRPr>
          </a:p>
          <a:p>
            <a:pPr algn="just">
              <a:lnSpc>
                <a:spcPct val="90000"/>
              </a:lnSpc>
              <a:buFont typeface="Wingdings" pitchFamily="2" charset="2"/>
              <a:buNone/>
            </a:pPr>
            <a:r>
              <a:rPr lang="es-AR" sz="1600">
                <a:latin typeface="Verdana" pitchFamily="34" charset="0"/>
                <a:cs typeface="Times New Roman" pitchFamily="18" charset="0"/>
              </a:rPr>
              <a:t>	Tipos de  objetivos genéricos</a:t>
            </a:r>
            <a:r>
              <a:rPr lang="es-AR" sz="1400">
                <a:latin typeface="Verdana" pitchFamily="34" charset="0"/>
                <a:cs typeface="Times New Roman" pitchFamily="18" charset="0"/>
              </a:rPr>
              <a:t>:</a:t>
            </a:r>
            <a:endParaRPr lang="es-AR" sz="1400">
              <a:cs typeface="Times New Roman" pitchFamily="18" charset="0"/>
            </a:endParaRPr>
          </a:p>
          <a:p>
            <a:pPr>
              <a:lnSpc>
                <a:spcPct val="90000"/>
              </a:lnSpc>
              <a:buFont typeface="Wingdings" pitchFamily="2" charset="2"/>
              <a:buNone/>
            </a:pPr>
            <a:r>
              <a:rPr lang="es-AR" sz="1400">
                <a:latin typeface="Verdana" pitchFamily="34" charset="0"/>
                <a:cs typeface="Times New Roman" pitchFamily="18" charset="0"/>
              </a:rPr>
              <a:t> </a:t>
            </a:r>
            <a:endParaRPr lang="es-AR" sz="1400">
              <a:cs typeface="Times New Roman" pitchFamily="18" charset="0"/>
            </a:endParaRPr>
          </a:p>
          <a:p>
            <a:pPr>
              <a:lnSpc>
                <a:spcPct val="90000"/>
              </a:lnSpc>
              <a:buFont typeface="Wingdings" pitchFamily="2" charset="2"/>
              <a:buNone/>
            </a:pPr>
            <a:r>
              <a:rPr lang="es-AR" sz="1400">
                <a:latin typeface="Verdana" pitchFamily="34" charset="0"/>
                <a:cs typeface="Times New Roman" pitchFamily="18" charset="0"/>
              </a:rPr>
              <a:t> </a:t>
            </a:r>
            <a:endParaRPr lang="es-AR" sz="1400">
              <a:cs typeface="Times New Roman" pitchFamily="18" charset="0"/>
            </a:endParaRPr>
          </a:p>
          <a:p>
            <a:pPr>
              <a:lnSpc>
                <a:spcPct val="90000"/>
              </a:lnSpc>
              <a:buFont typeface="Wingdings" pitchFamily="2" charset="2"/>
              <a:buNone/>
            </a:pPr>
            <a:r>
              <a:rPr lang="es-ES" sz="1400"/>
              <a:t/>
            </a:r>
            <a:br>
              <a:rPr lang="es-ES" sz="1400"/>
            </a:br>
            <a:r>
              <a:rPr lang="es-AR" sz="1400">
                <a:latin typeface="Verdana" pitchFamily="34" charset="0"/>
                <a:cs typeface="Times New Roman" pitchFamily="18" charset="0"/>
              </a:rPr>
              <a:t>	</a:t>
            </a:r>
            <a:r>
              <a:rPr lang="es-AR" sz="2000">
                <a:latin typeface="Verdana" pitchFamily="34" charset="0"/>
                <a:cs typeface="Times New Roman" pitchFamily="18" charset="0"/>
              </a:rPr>
              <a:t>			- </a:t>
            </a:r>
            <a:r>
              <a:rPr lang="es-AR" sz="2000" b="1">
                <a:latin typeface="Verdana" pitchFamily="34" charset="0"/>
                <a:cs typeface="Times New Roman" pitchFamily="18" charset="0"/>
              </a:rPr>
              <a:t>Supervivencia</a:t>
            </a:r>
            <a:endParaRPr lang="es-AR" sz="2000" b="1">
              <a:cs typeface="Times New Roman" pitchFamily="18" charset="0"/>
            </a:endParaRPr>
          </a:p>
          <a:p>
            <a:pPr>
              <a:lnSpc>
                <a:spcPct val="90000"/>
              </a:lnSpc>
              <a:buFont typeface="Wingdings" pitchFamily="2" charset="2"/>
              <a:buNone/>
            </a:pPr>
            <a:r>
              <a:rPr lang="es-AR" sz="2000" b="1">
                <a:latin typeface="Verdana" pitchFamily="34" charset="0"/>
                <a:cs typeface="Times New Roman" pitchFamily="18" charset="0"/>
              </a:rPr>
              <a:t> </a:t>
            </a:r>
            <a:endParaRPr lang="es-AR" sz="2000" b="1">
              <a:cs typeface="Times New Roman" pitchFamily="18" charset="0"/>
            </a:endParaRPr>
          </a:p>
          <a:p>
            <a:pPr>
              <a:lnSpc>
                <a:spcPct val="90000"/>
              </a:lnSpc>
              <a:buFont typeface="Wingdings" pitchFamily="2" charset="2"/>
              <a:buNone/>
            </a:pPr>
            <a:r>
              <a:rPr lang="es-AR" sz="2400" b="1">
                <a:solidFill>
                  <a:srgbClr val="FF0066"/>
                </a:solidFill>
                <a:latin typeface="Verdana" pitchFamily="34" charset="0"/>
                <a:cs typeface="Times New Roman" pitchFamily="18" charset="0"/>
              </a:rPr>
              <a:t>		OBJETIVO 	</a:t>
            </a:r>
            <a:r>
              <a:rPr lang="es-AR" sz="2000" b="1">
                <a:latin typeface="Verdana" pitchFamily="34" charset="0"/>
                <a:cs typeface="Times New Roman" pitchFamily="18" charset="0"/>
              </a:rPr>
              <a:t>- Crecimiento</a:t>
            </a:r>
            <a:endParaRPr lang="es-AR" sz="2000" b="1">
              <a:cs typeface="Times New Roman" pitchFamily="18" charset="0"/>
            </a:endParaRPr>
          </a:p>
          <a:p>
            <a:pPr>
              <a:lnSpc>
                <a:spcPct val="90000"/>
              </a:lnSpc>
              <a:buFont typeface="Wingdings" pitchFamily="2" charset="2"/>
              <a:buNone/>
            </a:pPr>
            <a:r>
              <a:rPr lang="es-AR" sz="2000" b="1">
                <a:latin typeface="Verdana" pitchFamily="34" charset="0"/>
                <a:cs typeface="Times New Roman" pitchFamily="18" charset="0"/>
              </a:rPr>
              <a:t> </a:t>
            </a:r>
            <a:endParaRPr lang="es-AR" sz="2000" b="1">
              <a:cs typeface="Times New Roman" pitchFamily="18" charset="0"/>
            </a:endParaRPr>
          </a:p>
          <a:p>
            <a:pPr>
              <a:lnSpc>
                <a:spcPct val="90000"/>
              </a:lnSpc>
              <a:buFont typeface="Wingdings" pitchFamily="2" charset="2"/>
              <a:buNone/>
            </a:pPr>
            <a:r>
              <a:rPr lang="es-AR" sz="2000" b="1">
                <a:latin typeface="Verdana" pitchFamily="34" charset="0"/>
                <a:cs typeface="Times New Roman" pitchFamily="18" charset="0"/>
              </a:rPr>
              <a:t>					- Beneficio Económico</a:t>
            </a:r>
            <a:endParaRPr lang="es-AR" sz="2000" b="1">
              <a:cs typeface="Times New Roman" pitchFamily="18" charset="0"/>
            </a:endParaRPr>
          </a:p>
          <a:p>
            <a:pPr>
              <a:lnSpc>
                <a:spcPct val="90000"/>
              </a:lnSpc>
              <a:buFont typeface="Wingdings" pitchFamily="2" charset="2"/>
              <a:buNone/>
            </a:pPr>
            <a:r>
              <a:rPr lang="es-AR" sz="2000">
                <a:latin typeface="Verdana" pitchFamily="34" charset="0"/>
                <a:cs typeface="Times New Roman" pitchFamily="18" charset="0"/>
              </a:rPr>
              <a:t> </a:t>
            </a:r>
            <a:endParaRPr lang="es-AR" sz="2000">
              <a:cs typeface="Times New Roman" pitchFamily="18" charset="0"/>
            </a:endParaRPr>
          </a:p>
          <a:p>
            <a:pPr>
              <a:lnSpc>
                <a:spcPct val="90000"/>
              </a:lnSpc>
              <a:buFont typeface="Wingdings" pitchFamily="2" charset="2"/>
              <a:buNone/>
            </a:pPr>
            <a:endParaRPr lang="es-ES" sz="2000"/>
          </a:p>
        </p:txBody>
      </p:sp>
      <p:sp>
        <p:nvSpPr>
          <p:cNvPr id="10245" name="AutoShape 5"/>
          <p:cNvSpPr>
            <a:spLocks noChangeArrowheads="1"/>
          </p:cNvSpPr>
          <p:nvPr/>
        </p:nvSpPr>
        <p:spPr bwMode="auto">
          <a:xfrm>
            <a:off x="1295400" y="3657600"/>
            <a:ext cx="914400" cy="914400"/>
          </a:xfrm>
          <a:prstGeom prst="lightningBolt">
            <a:avLst/>
          </a:prstGeom>
          <a:solidFill>
            <a:schemeClr val="accent1"/>
          </a:solidFill>
          <a:ln w="12700" cap="sq">
            <a:solidFill>
              <a:schemeClr val="tx1"/>
            </a:solidFill>
            <a:miter lim="800000"/>
            <a:headEnd type="none" w="sm" len="sm"/>
            <a:tailEnd type="none" w="sm" len="sm"/>
          </a:ln>
          <a:effectLst/>
        </p:spPr>
        <p:txBody>
          <a:bodyPr wrap="none" anchor="ctr"/>
          <a:lstStyle/>
          <a:p>
            <a:endParaRPr lang="es-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133600" y="457200"/>
            <a:ext cx="6096000" cy="1143000"/>
          </a:xfrm>
        </p:spPr>
        <p:txBody>
          <a:bodyPr/>
          <a:lstStyle/>
          <a:p>
            <a:r>
              <a:rPr lang="es-AR"/>
              <a:t>Planeamiento Estrategico</a:t>
            </a:r>
            <a:endParaRPr lang="es-ES"/>
          </a:p>
        </p:txBody>
      </p:sp>
      <p:sp>
        <p:nvSpPr>
          <p:cNvPr id="14339" name="Rectangle 3"/>
          <p:cNvSpPr>
            <a:spLocks noGrp="1" noChangeArrowheads="1"/>
          </p:cNvSpPr>
          <p:nvPr>
            <p:ph type="body" idx="1"/>
          </p:nvPr>
        </p:nvSpPr>
        <p:spPr/>
        <p:txBody>
          <a:bodyPr/>
          <a:lstStyle/>
          <a:p>
            <a:pPr algn="just">
              <a:lnSpc>
                <a:spcPct val="90000"/>
              </a:lnSpc>
            </a:pPr>
            <a:r>
              <a:rPr lang="es-AR" sz="2000" b="1">
                <a:latin typeface="Verdana" pitchFamily="34" charset="0"/>
                <a:cs typeface="Times New Roman" pitchFamily="18" charset="0"/>
              </a:rPr>
              <a:t>Desde otro punto de vista los objetivos se corresponden a cambios </a:t>
            </a:r>
            <a:r>
              <a:rPr lang="es-AR" sz="2000" b="1" u="sng">
                <a:latin typeface="Verdana" pitchFamily="34" charset="0"/>
                <a:cs typeface="Times New Roman" pitchFamily="18" charset="0"/>
              </a:rPr>
              <a:t>cuantitativos</a:t>
            </a:r>
            <a:r>
              <a:rPr lang="es-AR" sz="2000" b="1">
                <a:latin typeface="Verdana" pitchFamily="34" charset="0"/>
                <a:cs typeface="Times New Roman" pitchFamily="18" charset="0"/>
              </a:rPr>
              <a:t> o Metas  en una empresa.</a:t>
            </a:r>
            <a:endParaRPr lang="es-AR" sz="2000" b="1">
              <a:cs typeface="Times New Roman" pitchFamily="18" charset="0"/>
            </a:endParaRPr>
          </a:p>
          <a:p>
            <a:pPr algn="just">
              <a:lnSpc>
                <a:spcPct val="90000"/>
              </a:lnSpc>
              <a:buFont typeface="Wingdings" pitchFamily="2" charset="2"/>
              <a:buNone/>
            </a:pPr>
            <a:r>
              <a:rPr lang="es-AR" sz="1600">
                <a:latin typeface="Verdana" pitchFamily="34" charset="0"/>
                <a:cs typeface="Times New Roman" pitchFamily="18" charset="0"/>
              </a:rPr>
              <a:t>							  </a:t>
            </a:r>
            <a:endParaRPr lang="es-AR" sz="1600">
              <a:cs typeface="Times New Roman" pitchFamily="18" charset="0"/>
            </a:endParaRPr>
          </a:p>
          <a:p>
            <a:pPr algn="just">
              <a:lnSpc>
                <a:spcPct val="90000"/>
              </a:lnSpc>
              <a:buFont typeface="Wingdings" pitchFamily="2" charset="2"/>
              <a:buNone/>
            </a:pPr>
            <a:r>
              <a:rPr lang="es-AR" sz="1600">
                <a:latin typeface="Verdana" pitchFamily="34" charset="0"/>
                <a:cs typeface="Times New Roman" pitchFamily="18" charset="0"/>
              </a:rPr>
              <a:t> </a:t>
            </a:r>
            <a:endParaRPr lang="es-AR" sz="1600">
              <a:cs typeface="Times New Roman" pitchFamily="18" charset="0"/>
            </a:endParaRPr>
          </a:p>
          <a:p>
            <a:pPr algn="just">
              <a:lnSpc>
                <a:spcPct val="90000"/>
              </a:lnSpc>
              <a:buFont typeface="Wingdings" pitchFamily="2" charset="2"/>
              <a:buNone/>
            </a:pPr>
            <a:r>
              <a:rPr lang="es-AR" sz="1600">
                <a:latin typeface="Verdana" pitchFamily="34" charset="0"/>
                <a:cs typeface="Times New Roman" pitchFamily="18" charset="0"/>
              </a:rPr>
              <a:t>Requisitos:</a:t>
            </a:r>
            <a:endParaRPr lang="es-AR" sz="1600">
              <a:cs typeface="Times New Roman" pitchFamily="18" charset="0"/>
            </a:endParaRPr>
          </a:p>
          <a:p>
            <a:pPr>
              <a:lnSpc>
                <a:spcPct val="90000"/>
              </a:lnSpc>
              <a:buFont typeface="Wingdings" pitchFamily="2" charset="2"/>
              <a:buNone/>
            </a:pPr>
            <a:r>
              <a:rPr lang="es-AR" sz="1400">
                <a:latin typeface="Verdana" pitchFamily="34" charset="0"/>
                <a:cs typeface="Times New Roman" pitchFamily="18" charset="0"/>
              </a:rPr>
              <a:t> </a:t>
            </a:r>
            <a:endParaRPr lang="es-AR" sz="1400">
              <a:cs typeface="Times New Roman" pitchFamily="18" charset="0"/>
            </a:endParaRPr>
          </a:p>
          <a:p>
            <a:pPr>
              <a:lnSpc>
                <a:spcPct val="90000"/>
              </a:lnSpc>
              <a:buFont typeface="Wingdings" pitchFamily="2" charset="2"/>
              <a:buNone/>
            </a:pPr>
            <a:r>
              <a:rPr lang="es-AR" sz="1400">
                <a:latin typeface="Verdana" pitchFamily="34" charset="0"/>
                <a:cs typeface="Times New Roman" pitchFamily="18" charset="0"/>
              </a:rPr>
              <a:t> </a:t>
            </a:r>
            <a:endParaRPr lang="es-AR" sz="1400">
              <a:cs typeface="Times New Roman" pitchFamily="18" charset="0"/>
            </a:endParaRPr>
          </a:p>
          <a:p>
            <a:pPr>
              <a:lnSpc>
                <a:spcPct val="90000"/>
              </a:lnSpc>
              <a:buFont typeface="Wingdings" pitchFamily="2" charset="2"/>
              <a:buNone/>
            </a:pPr>
            <a:r>
              <a:rPr lang="es-ES" sz="1400"/>
              <a:t/>
            </a:r>
            <a:br>
              <a:rPr lang="es-ES" sz="1400"/>
            </a:br>
            <a:r>
              <a:rPr lang="es-AR" sz="1400">
                <a:latin typeface="Verdana" pitchFamily="34" charset="0"/>
                <a:cs typeface="Times New Roman" pitchFamily="18" charset="0"/>
              </a:rPr>
              <a:t>	</a:t>
            </a:r>
            <a:r>
              <a:rPr lang="es-AR" sz="2000">
                <a:latin typeface="Verdana" pitchFamily="34" charset="0"/>
                <a:cs typeface="Times New Roman" pitchFamily="18" charset="0"/>
              </a:rPr>
              <a:t>				- </a:t>
            </a:r>
            <a:r>
              <a:rPr lang="es-AR" sz="2000" b="1">
                <a:latin typeface="Verdana" pitchFamily="34" charset="0"/>
                <a:cs typeface="Times New Roman" pitchFamily="18" charset="0"/>
              </a:rPr>
              <a:t>Intención</a:t>
            </a:r>
            <a:endParaRPr lang="es-AR" sz="2000" b="1">
              <a:cs typeface="Times New Roman" pitchFamily="18" charset="0"/>
            </a:endParaRPr>
          </a:p>
          <a:p>
            <a:pPr>
              <a:lnSpc>
                <a:spcPct val="90000"/>
              </a:lnSpc>
              <a:buFont typeface="Wingdings" pitchFamily="2" charset="2"/>
              <a:buNone/>
            </a:pPr>
            <a:r>
              <a:rPr lang="es-AR" sz="2000" b="1">
                <a:latin typeface="Verdana" pitchFamily="34" charset="0"/>
                <a:cs typeface="Times New Roman" pitchFamily="18" charset="0"/>
              </a:rPr>
              <a:t> </a:t>
            </a:r>
            <a:endParaRPr lang="es-AR" sz="2000" b="1">
              <a:cs typeface="Times New Roman" pitchFamily="18" charset="0"/>
            </a:endParaRPr>
          </a:p>
          <a:p>
            <a:pPr>
              <a:lnSpc>
                <a:spcPct val="90000"/>
              </a:lnSpc>
              <a:buFont typeface="Wingdings" pitchFamily="2" charset="2"/>
              <a:buNone/>
            </a:pPr>
            <a:r>
              <a:rPr lang="es-AR" sz="2000" b="1">
                <a:cs typeface="Times New Roman" pitchFamily="18" charset="0"/>
              </a:rPr>
              <a:t>    </a:t>
            </a:r>
            <a:r>
              <a:rPr lang="es-AR" sz="2400" b="1">
                <a:solidFill>
                  <a:srgbClr val="FF0066"/>
                </a:solidFill>
                <a:cs typeface="Times New Roman" pitchFamily="18" charset="0"/>
              </a:rPr>
              <a:t>  		</a:t>
            </a:r>
            <a:r>
              <a:rPr lang="es-AR" sz="2400" b="1">
                <a:solidFill>
                  <a:srgbClr val="FF0066"/>
                </a:solidFill>
                <a:latin typeface="Verdana" pitchFamily="34" charset="0"/>
                <a:cs typeface="Times New Roman" pitchFamily="18" charset="0"/>
              </a:rPr>
              <a:t>META</a:t>
            </a:r>
            <a:r>
              <a:rPr lang="es-AR" sz="2000" b="1">
                <a:solidFill>
                  <a:srgbClr val="FF0066"/>
                </a:solidFill>
                <a:latin typeface="Verdana" pitchFamily="34" charset="0"/>
                <a:cs typeface="Times New Roman" pitchFamily="18" charset="0"/>
              </a:rPr>
              <a:t> 	</a:t>
            </a:r>
            <a:r>
              <a:rPr lang="es-AR" sz="2000" b="1">
                <a:latin typeface="Verdana" pitchFamily="34" charset="0"/>
                <a:cs typeface="Times New Roman" pitchFamily="18" charset="0"/>
              </a:rPr>
              <a:t>	- Medida</a:t>
            </a:r>
            <a:endParaRPr lang="es-AR" sz="2000" b="1">
              <a:cs typeface="Times New Roman" pitchFamily="18" charset="0"/>
            </a:endParaRPr>
          </a:p>
          <a:p>
            <a:pPr>
              <a:lnSpc>
                <a:spcPct val="90000"/>
              </a:lnSpc>
              <a:buFont typeface="Wingdings" pitchFamily="2" charset="2"/>
              <a:buNone/>
            </a:pPr>
            <a:r>
              <a:rPr lang="es-AR" sz="2000" b="1">
                <a:latin typeface="Verdana" pitchFamily="34" charset="0"/>
                <a:cs typeface="Times New Roman" pitchFamily="18" charset="0"/>
              </a:rPr>
              <a:t> </a:t>
            </a:r>
            <a:endParaRPr lang="es-AR" sz="2000" b="1">
              <a:cs typeface="Times New Roman" pitchFamily="18" charset="0"/>
            </a:endParaRPr>
          </a:p>
          <a:p>
            <a:pPr>
              <a:lnSpc>
                <a:spcPct val="90000"/>
              </a:lnSpc>
              <a:buFont typeface="Wingdings" pitchFamily="2" charset="2"/>
              <a:buNone/>
            </a:pPr>
            <a:r>
              <a:rPr lang="es-AR" sz="2000" b="1">
                <a:latin typeface="Verdana" pitchFamily="34" charset="0"/>
                <a:cs typeface="Times New Roman" pitchFamily="18" charset="0"/>
              </a:rPr>
              <a:t>						- Plazo</a:t>
            </a:r>
            <a:endParaRPr lang="es-AR" sz="2000" b="1">
              <a:cs typeface="Times New Roman" pitchFamily="18" charset="0"/>
            </a:endParaRPr>
          </a:p>
          <a:p>
            <a:pPr>
              <a:lnSpc>
                <a:spcPct val="90000"/>
              </a:lnSpc>
              <a:buFont typeface="Wingdings" pitchFamily="2" charset="2"/>
              <a:buNone/>
            </a:pPr>
            <a:r>
              <a:rPr lang="es-AR" sz="2000">
                <a:latin typeface="Verdana" pitchFamily="34" charset="0"/>
                <a:cs typeface="Times New Roman" pitchFamily="18" charset="0"/>
              </a:rPr>
              <a:t> </a:t>
            </a:r>
            <a:endParaRPr lang="es-AR" sz="2000">
              <a:cs typeface="Times New Roman" pitchFamily="18" charset="0"/>
            </a:endParaRPr>
          </a:p>
          <a:p>
            <a:pPr>
              <a:lnSpc>
                <a:spcPct val="90000"/>
              </a:lnSpc>
              <a:buFont typeface="Wingdings" pitchFamily="2" charset="2"/>
              <a:buNone/>
            </a:pPr>
            <a:endParaRPr lang="es-ES" sz="2000"/>
          </a:p>
        </p:txBody>
      </p:sp>
      <p:sp>
        <p:nvSpPr>
          <p:cNvPr id="14340" name="AutoShape 4"/>
          <p:cNvSpPr>
            <a:spLocks noChangeArrowheads="1"/>
          </p:cNvSpPr>
          <p:nvPr/>
        </p:nvSpPr>
        <p:spPr bwMode="auto">
          <a:xfrm>
            <a:off x="1524000" y="4114800"/>
            <a:ext cx="914400" cy="914400"/>
          </a:xfrm>
          <a:prstGeom prst="lightningBolt">
            <a:avLst/>
          </a:prstGeom>
          <a:solidFill>
            <a:schemeClr val="accent1"/>
          </a:solidFill>
          <a:ln w="12700" cap="sq">
            <a:solidFill>
              <a:schemeClr val="tx1"/>
            </a:solidFill>
            <a:miter lim="800000"/>
            <a:headEnd type="none" w="sm" len="sm"/>
            <a:tailEnd type="none" w="sm" len="sm"/>
          </a:ln>
          <a:effectLst/>
        </p:spPr>
        <p:txBody>
          <a:bodyPr wrap="none" anchor="ctr"/>
          <a:lstStyle/>
          <a:p>
            <a:endParaRPr lang="es-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solidFill>
            <a:schemeClr val="accent1"/>
          </a:solidFill>
        </p:spPr>
        <p:txBody>
          <a:bodyPr/>
          <a:lstStyle/>
          <a:p>
            <a:pPr algn="ctr"/>
            <a:r>
              <a:rPr lang="es-AR" sz="1800">
                <a:cs typeface="Times New Roman" pitchFamily="18" charset="0"/>
              </a:rPr>
              <a:t>  </a:t>
            </a:r>
            <a:r>
              <a:rPr lang="es-AR" sz="2400" b="1">
                <a:latin typeface="Verdana" pitchFamily="34" charset="0"/>
                <a:cs typeface="Times New Roman" pitchFamily="18" charset="0"/>
              </a:rPr>
              <a:t>IDENTIF.  DE </a:t>
            </a:r>
            <a:r>
              <a:rPr lang="es-AR" sz="1800">
                <a:cs typeface="Times New Roman" pitchFamily="18" charset="0"/>
              </a:rPr>
              <a:t> </a:t>
            </a:r>
            <a:r>
              <a:rPr lang="es-AR" sz="2400" b="1">
                <a:latin typeface="Verdana" pitchFamily="34" charset="0"/>
                <a:cs typeface="Times New Roman" pitchFamily="18" charset="0"/>
              </a:rPr>
              <a:t>ESTRATEGIAS  GENÉRICAS</a:t>
            </a:r>
            <a:r>
              <a:rPr lang="es-AR" sz="2400" b="1">
                <a:cs typeface="Times New Roman" pitchFamily="18" charset="0"/>
              </a:rPr>
              <a:t/>
            </a:r>
            <a:br>
              <a:rPr lang="es-AR" sz="2400" b="1">
                <a:cs typeface="Times New Roman" pitchFamily="18" charset="0"/>
              </a:rPr>
            </a:br>
            <a:r>
              <a:rPr lang="es-AR" sz="2400" b="1" u="sng">
                <a:latin typeface="Verdana" pitchFamily="34" charset="0"/>
                <a:cs typeface="Times New Roman" pitchFamily="18" charset="0"/>
              </a:rPr>
              <a:t>MATRIZ:  Producto/ Mercado</a:t>
            </a:r>
            <a:r>
              <a:rPr lang="es-AR" sz="2400" b="1">
                <a:cs typeface="Times New Roman" pitchFamily="18" charset="0"/>
              </a:rPr>
              <a:t/>
            </a:r>
            <a:br>
              <a:rPr lang="es-AR" sz="2400" b="1">
                <a:cs typeface="Times New Roman" pitchFamily="18" charset="0"/>
              </a:rPr>
            </a:br>
            <a:endParaRPr lang="es-ES" sz="2400" b="1">
              <a:cs typeface="Times New Roman" pitchFamily="18" charset="0"/>
            </a:endParaRPr>
          </a:p>
        </p:txBody>
      </p:sp>
      <p:grpSp>
        <p:nvGrpSpPr>
          <p:cNvPr id="17451" name="Group 43"/>
          <p:cNvGrpSpPr>
            <a:grpSpLocks/>
          </p:cNvGrpSpPr>
          <p:nvPr/>
        </p:nvGrpSpPr>
        <p:grpSpPr bwMode="auto">
          <a:xfrm>
            <a:off x="1295400" y="2286000"/>
            <a:ext cx="7467600" cy="3811588"/>
            <a:chOff x="-4" y="-4"/>
            <a:chExt cx="4066" cy="2401"/>
          </a:xfrm>
        </p:grpSpPr>
        <p:grpSp>
          <p:nvGrpSpPr>
            <p:cNvPr id="17449" name="Group 41"/>
            <p:cNvGrpSpPr>
              <a:grpSpLocks/>
            </p:cNvGrpSpPr>
            <p:nvPr/>
          </p:nvGrpSpPr>
          <p:grpSpPr bwMode="auto">
            <a:xfrm>
              <a:off x="0" y="0"/>
              <a:ext cx="4058" cy="2393"/>
              <a:chOff x="0" y="0"/>
              <a:chExt cx="4058" cy="2393"/>
            </a:xfrm>
          </p:grpSpPr>
          <p:grpSp>
            <p:nvGrpSpPr>
              <p:cNvPr id="17428" name="Group 20"/>
              <p:cNvGrpSpPr>
                <a:grpSpLocks/>
              </p:cNvGrpSpPr>
              <p:nvPr/>
            </p:nvGrpSpPr>
            <p:grpSpPr bwMode="auto">
              <a:xfrm>
                <a:off x="0" y="0"/>
                <a:ext cx="1692" cy="384"/>
                <a:chOff x="0" y="0"/>
                <a:chExt cx="1692" cy="384"/>
              </a:xfrm>
            </p:grpSpPr>
            <p:sp>
              <p:nvSpPr>
                <p:cNvPr id="17414" name="Rectangle 6"/>
                <p:cNvSpPr>
                  <a:spLocks noChangeArrowheads="1"/>
                </p:cNvSpPr>
                <p:nvPr/>
              </p:nvSpPr>
              <p:spPr bwMode="auto">
                <a:xfrm>
                  <a:off x="0" y="0"/>
                  <a:ext cx="1692" cy="384"/>
                </a:xfrm>
                <a:prstGeom prst="rect">
                  <a:avLst/>
                </a:prstGeom>
                <a:noFill/>
                <a:ln w="9525">
                  <a:noFill/>
                  <a:miter lim="800000"/>
                  <a:headEnd/>
                  <a:tailEnd/>
                </a:ln>
                <a:effectLst/>
              </p:spPr>
              <p:txBody>
                <a:bodyPr anchor="ctr"/>
                <a:lstStyle/>
                <a:p>
                  <a:r>
                    <a:rPr lang="es-AR" sz="1000">
                      <a:cs typeface="Times New Roman" pitchFamily="18" charset="0"/>
                    </a:rPr>
                    <a:t> </a:t>
                  </a:r>
                </a:p>
                <a:p>
                  <a:pPr eaLnBrk="0" hangingPunct="0"/>
                  <a:endParaRPr lang="es-AR"/>
                </a:p>
              </p:txBody>
            </p:sp>
            <p:sp>
              <p:nvSpPr>
                <p:cNvPr id="17427" name="Rectangle 19"/>
                <p:cNvSpPr>
                  <a:spLocks noChangeArrowheads="1"/>
                </p:cNvSpPr>
                <p:nvPr/>
              </p:nvSpPr>
              <p:spPr bwMode="auto">
                <a:xfrm>
                  <a:off x="0" y="0"/>
                  <a:ext cx="1692" cy="384"/>
                </a:xfrm>
                <a:prstGeom prst="rect">
                  <a:avLst/>
                </a:prstGeom>
                <a:noFill/>
                <a:ln w="7">
                  <a:solidFill>
                    <a:srgbClr val="A0A0A0"/>
                  </a:solidFill>
                  <a:miter lim="800000"/>
                  <a:headEnd/>
                  <a:tailEnd/>
                </a:ln>
                <a:effectLst/>
              </p:spPr>
              <p:txBody>
                <a:bodyPr/>
                <a:lstStyle/>
                <a:p>
                  <a:endParaRPr lang="es-AR"/>
                </a:p>
              </p:txBody>
            </p:sp>
          </p:grpSp>
          <p:grpSp>
            <p:nvGrpSpPr>
              <p:cNvPr id="17430" name="Group 22"/>
              <p:cNvGrpSpPr>
                <a:grpSpLocks/>
              </p:cNvGrpSpPr>
              <p:nvPr/>
            </p:nvGrpSpPr>
            <p:grpSpPr bwMode="auto">
              <a:xfrm>
                <a:off x="1692" y="0"/>
                <a:ext cx="2366" cy="384"/>
                <a:chOff x="1692" y="0"/>
                <a:chExt cx="2366" cy="384"/>
              </a:xfrm>
            </p:grpSpPr>
            <p:sp>
              <p:nvSpPr>
                <p:cNvPr id="17415" name="Rectangle 7"/>
                <p:cNvSpPr>
                  <a:spLocks noChangeArrowheads="1"/>
                </p:cNvSpPr>
                <p:nvPr/>
              </p:nvSpPr>
              <p:spPr bwMode="auto">
                <a:xfrm>
                  <a:off x="1720" y="0"/>
                  <a:ext cx="2310" cy="384"/>
                </a:xfrm>
                <a:prstGeom prst="rect">
                  <a:avLst/>
                </a:prstGeom>
                <a:noFill/>
                <a:ln w="9525">
                  <a:noFill/>
                  <a:miter lim="800000"/>
                  <a:headEnd/>
                  <a:tailEnd/>
                </a:ln>
                <a:effectLst/>
              </p:spPr>
              <p:txBody>
                <a:bodyPr bIns="0"/>
                <a:lstStyle/>
                <a:p>
                  <a:pPr algn="ctr"/>
                  <a:r>
                    <a:rPr lang="es-AR" sz="1800" b="1" u="sng">
                      <a:latin typeface="Verdana" pitchFamily="34" charset="0"/>
                      <a:cs typeface="Times New Roman" pitchFamily="18" charset="0"/>
                    </a:rPr>
                    <a:t>MERCADOS</a:t>
                  </a:r>
                  <a:endParaRPr lang="es-AR" sz="1800" b="1" u="sng">
                    <a:solidFill>
                      <a:srgbClr val="FF0000"/>
                    </a:solidFill>
                    <a:cs typeface="Times New Roman" pitchFamily="18" charset="0"/>
                  </a:endParaRPr>
                </a:p>
                <a:p>
                  <a:pPr algn="ctr" eaLnBrk="0" hangingPunct="0"/>
                  <a:endParaRPr lang="es-AR" sz="1800"/>
                </a:p>
              </p:txBody>
            </p:sp>
            <p:sp>
              <p:nvSpPr>
                <p:cNvPr id="17429" name="Rectangle 21"/>
                <p:cNvSpPr>
                  <a:spLocks noChangeArrowheads="1"/>
                </p:cNvSpPr>
                <p:nvPr/>
              </p:nvSpPr>
              <p:spPr bwMode="auto">
                <a:xfrm>
                  <a:off x="1692" y="0"/>
                  <a:ext cx="2366" cy="384"/>
                </a:xfrm>
                <a:prstGeom prst="rect">
                  <a:avLst/>
                </a:prstGeom>
                <a:noFill/>
                <a:ln w="7">
                  <a:solidFill>
                    <a:srgbClr val="A0A0A0"/>
                  </a:solidFill>
                  <a:miter lim="800000"/>
                  <a:headEnd/>
                  <a:tailEnd/>
                </a:ln>
                <a:effectLst/>
              </p:spPr>
              <p:txBody>
                <a:bodyPr/>
                <a:lstStyle/>
                <a:p>
                  <a:endParaRPr lang="es-AR"/>
                </a:p>
              </p:txBody>
            </p:sp>
          </p:grpSp>
          <p:grpSp>
            <p:nvGrpSpPr>
              <p:cNvPr id="17432" name="Group 24"/>
              <p:cNvGrpSpPr>
                <a:grpSpLocks/>
              </p:cNvGrpSpPr>
              <p:nvPr/>
            </p:nvGrpSpPr>
            <p:grpSpPr bwMode="auto">
              <a:xfrm>
                <a:off x="0" y="384"/>
                <a:ext cx="1692" cy="394"/>
                <a:chOff x="0" y="384"/>
                <a:chExt cx="1692" cy="394"/>
              </a:xfrm>
            </p:grpSpPr>
            <p:sp>
              <p:nvSpPr>
                <p:cNvPr id="17416" name="Rectangle 8"/>
                <p:cNvSpPr>
                  <a:spLocks noChangeArrowheads="1"/>
                </p:cNvSpPr>
                <p:nvPr/>
              </p:nvSpPr>
              <p:spPr bwMode="auto">
                <a:xfrm>
                  <a:off x="28" y="384"/>
                  <a:ext cx="1636" cy="394"/>
                </a:xfrm>
                <a:prstGeom prst="rect">
                  <a:avLst/>
                </a:prstGeom>
                <a:noFill/>
                <a:ln w="9525">
                  <a:noFill/>
                  <a:miter lim="800000"/>
                  <a:headEnd/>
                  <a:tailEnd/>
                </a:ln>
                <a:effectLst/>
              </p:spPr>
              <p:txBody>
                <a:bodyPr bIns="0"/>
                <a:lstStyle/>
                <a:p>
                  <a:pPr algn="ctr"/>
                  <a:r>
                    <a:rPr lang="es-AR" sz="1800" b="1" u="sng">
                      <a:latin typeface="Verdana" pitchFamily="34" charset="0"/>
                      <a:cs typeface="Times New Roman" pitchFamily="18" charset="0"/>
                    </a:rPr>
                    <a:t>PRODUCTOS</a:t>
                  </a:r>
                  <a:endParaRPr lang="es-AR" sz="1800" b="1" u="sng">
                    <a:solidFill>
                      <a:srgbClr val="FF0000"/>
                    </a:solidFill>
                    <a:cs typeface="Times New Roman" pitchFamily="18" charset="0"/>
                  </a:endParaRPr>
                </a:p>
                <a:p>
                  <a:pPr algn="ctr" eaLnBrk="0" hangingPunct="0"/>
                  <a:endParaRPr lang="es-AR" sz="1800"/>
                </a:p>
              </p:txBody>
            </p:sp>
            <p:sp>
              <p:nvSpPr>
                <p:cNvPr id="17431" name="Rectangle 23"/>
                <p:cNvSpPr>
                  <a:spLocks noChangeArrowheads="1"/>
                </p:cNvSpPr>
                <p:nvPr/>
              </p:nvSpPr>
              <p:spPr bwMode="auto">
                <a:xfrm>
                  <a:off x="0" y="384"/>
                  <a:ext cx="1692" cy="394"/>
                </a:xfrm>
                <a:prstGeom prst="rect">
                  <a:avLst/>
                </a:prstGeom>
                <a:noFill/>
                <a:ln w="7">
                  <a:solidFill>
                    <a:srgbClr val="A0A0A0"/>
                  </a:solidFill>
                  <a:miter lim="800000"/>
                  <a:headEnd/>
                  <a:tailEnd/>
                </a:ln>
                <a:effectLst/>
              </p:spPr>
              <p:txBody>
                <a:bodyPr/>
                <a:lstStyle/>
                <a:p>
                  <a:endParaRPr lang="es-AR"/>
                </a:p>
              </p:txBody>
            </p:sp>
          </p:grpSp>
          <p:grpSp>
            <p:nvGrpSpPr>
              <p:cNvPr id="17434" name="Group 26"/>
              <p:cNvGrpSpPr>
                <a:grpSpLocks/>
              </p:cNvGrpSpPr>
              <p:nvPr/>
            </p:nvGrpSpPr>
            <p:grpSpPr bwMode="auto">
              <a:xfrm>
                <a:off x="1692" y="384"/>
                <a:ext cx="1183" cy="394"/>
                <a:chOff x="1692" y="384"/>
                <a:chExt cx="1183" cy="394"/>
              </a:xfrm>
            </p:grpSpPr>
            <p:sp>
              <p:nvSpPr>
                <p:cNvPr id="17417" name="Rectangle 9"/>
                <p:cNvSpPr>
                  <a:spLocks noChangeArrowheads="1"/>
                </p:cNvSpPr>
                <p:nvPr/>
              </p:nvSpPr>
              <p:spPr bwMode="auto">
                <a:xfrm>
                  <a:off x="1720" y="384"/>
                  <a:ext cx="1127" cy="394"/>
                </a:xfrm>
                <a:prstGeom prst="rect">
                  <a:avLst/>
                </a:prstGeom>
                <a:noFill/>
                <a:ln w="9525">
                  <a:noFill/>
                  <a:miter lim="800000"/>
                  <a:headEnd/>
                  <a:tailEnd/>
                </a:ln>
                <a:effectLst/>
              </p:spPr>
              <p:txBody>
                <a:bodyPr anchor="ctr"/>
                <a:lstStyle/>
                <a:p>
                  <a:pPr algn="ctr"/>
                  <a:r>
                    <a:rPr lang="es-AR" sz="1600">
                      <a:latin typeface="Verdana" pitchFamily="34" charset="0"/>
                      <a:cs typeface="Times New Roman" pitchFamily="18" charset="0"/>
                    </a:rPr>
                    <a:t>ACTUALES</a:t>
                  </a:r>
                  <a:endParaRPr lang="es-AR" sz="1600">
                    <a:cs typeface="Times New Roman" pitchFamily="18" charset="0"/>
                  </a:endParaRPr>
                </a:p>
                <a:p>
                  <a:pPr algn="ctr" eaLnBrk="0" hangingPunct="0"/>
                  <a:endParaRPr lang="es-AR" sz="1600"/>
                </a:p>
              </p:txBody>
            </p:sp>
            <p:sp>
              <p:nvSpPr>
                <p:cNvPr id="17433" name="Rectangle 25"/>
                <p:cNvSpPr>
                  <a:spLocks noChangeArrowheads="1"/>
                </p:cNvSpPr>
                <p:nvPr/>
              </p:nvSpPr>
              <p:spPr bwMode="auto">
                <a:xfrm>
                  <a:off x="1692" y="384"/>
                  <a:ext cx="1183" cy="394"/>
                </a:xfrm>
                <a:prstGeom prst="rect">
                  <a:avLst/>
                </a:prstGeom>
                <a:noFill/>
                <a:ln w="7">
                  <a:solidFill>
                    <a:srgbClr val="A0A0A0"/>
                  </a:solidFill>
                  <a:miter lim="800000"/>
                  <a:headEnd/>
                  <a:tailEnd/>
                </a:ln>
                <a:effectLst/>
              </p:spPr>
              <p:txBody>
                <a:bodyPr/>
                <a:lstStyle/>
                <a:p>
                  <a:endParaRPr lang="es-AR"/>
                </a:p>
              </p:txBody>
            </p:sp>
          </p:grpSp>
          <p:grpSp>
            <p:nvGrpSpPr>
              <p:cNvPr id="17436" name="Group 28"/>
              <p:cNvGrpSpPr>
                <a:grpSpLocks/>
              </p:cNvGrpSpPr>
              <p:nvPr/>
            </p:nvGrpSpPr>
            <p:grpSpPr bwMode="auto">
              <a:xfrm>
                <a:off x="2875" y="384"/>
                <a:ext cx="1183" cy="394"/>
                <a:chOff x="2875" y="384"/>
                <a:chExt cx="1183" cy="394"/>
              </a:xfrm>
            </p:grpSpPr>
            <p:sp>
              <p:nvSpPr>
                <p:cNvPr id="17418" name="Rectangle 10"/>
                <p:cNvSpPr>
                  <a:spLocks noChangeArrowheads="1"/>
                </p:cNvSpPr>
                <p:nvPr/>
              </p:nvSpPr>
              <p:spPr bwMode="auto">
                <a:xfrm>
                  <a:off x="2903" y="384"/>
                  <a:ext cx="1127" cy="394"/>
                </a:xfrm>
                <a:prstGeom prst="rect">
                  <a:avLst/>
                </a:prstGeom>
                <a:noFill/>
                <a:ln w="9525">
                  <a:noFill/>
                  <a:miter lim="800000"/>
                  <a:headEnd/>
                  <a:tailEnd/>
                </a:ln>
                <a:effectLst/>
              </p:spPr>
              <p:txBody>
                <a:bodyPr anchor="ctr"/>
                <a:lstStyle/>
                <a:p>
                  <a:pPr algn="ctr"/>
                  <a:r>
                    <a:rPr lang="es-AR" sz="1600">
                      <a:latin typeface="Verdana" pitchFamily="34" charset="0"/>
                      <a:cs typeface="Times New Roman" pitchFamily="18" charset="0"/>
                    </a:rPr>
                    <a:t>NUEVOS</a:t>
                  </a:r>
                  <a:endParaRPr lang="es-AR" sz="1600">
                    <a:cs typeface="Times New Roman" pitchFamily="18" charset="0"/>
                  </a:endParaRPr>
                </a:p>
                <a:p>
                  <a:pPr algn="ctr" eaLnBrk="0" hangingPunct="0"/>
                  <a:endParaRPr lang="es-AR" sz="1600"/>
                </a:p>
              </p:txBody>
            </p:sp>
            <p:sp>
              <p:nvSpPr>
                <p:cNvPr id="17435" name="Rectangle 27"/>
                <p:cNvSpPr>
                  <a:spLocks noChangeArrowheads="1"/>
                </p:cNvSpPr>
                <p:nvPr/>
              </p:nvSpPr>
              <p:spPr bwMode="auto">
                <a:xfrm>
                  <a:off x="2875" y="384"/>
                  <a:ext cx="1183" cy="394"/>
                </a:xfrm>
                <a:prstGeom prst="rect">
                  <a:avLst/>
                </a:prstGeom>
                <a:noFill/>
                <a:ln w="7">
                  <a:solidFill>
                    <a:srgbClr val="A0A0A0"/>
                  </a:solidFill>
                  <a:miter lim="800000"/>
                  <a:headEnd/>
                  <a:tailEnd/>
                </a:ln>
                <a:effectLst/>
              </p:spPr>
              <p:txBody>
                <a:bodyPr/>
                <a:lstStyle/>
                <a:p>
                  <a:endParaRPr lang="es-AR"/>
                </a:p>
              </p:txBody>
            </p:sp>
          </p:grpSp>
          <p:grpSp>
            <p:nvGrpSpPr>
              <p:cNvPr id="17438" name="Group 30"/>
              <p:cNvGrpSpPr>
                <a:grpSpLocks/>
              </p:cNvGrpSpPr>
              <p:nvPr/>
            </p:nvGrpSpPr>
            <p:grpSpPr bwMode="auto">
              <a:xfrm>
                <a:off x="0" y="778"/>
                <a:ext cx="1692" cy="596"/>
                <a:chOff x="0" y="778"/>
                <a:chExt cx="1692" cy="596"/>
              </a:xfrm>
            </p:grpSpPr>
            <p:sp>
              <p:nvSpPr>
                <p:cNvPr id="17419" name="Rectangle 11"/>
                <p:cNvSpPr>
                  <a:spLocks noChangeArrowheads="1"/>
                </p:cNvSpPr>
                <p:nvPr/>
              </p:nvSpPr>
              <p:spPr bwMode="auto">
                <a:xfrm>
                  <a:off x="28" y="778"/>
                  <a:ext cx="1636" cy="596"/>
                </a:xfrm>
                <a:prstGeom prst="rect">
                  <a:avLst/>
                </a:prstGeom>
                <a:noFill/>
                <a:ln w="9525">
                  <a:noFill/>
                  <a:miter lim="800000"/>
                  <a:headEnd/>
                  <a:tailEnd/>
                </a:ln>
                <a:effectLst/>
              </p:spPr>
              <p:txBody>
                <a:bodyPr anchor="b"/>
                <a:lstStyle/>
                <a:p>
                  <a:pPr algn="ctr"/>
                  <a:r>
                    <a:rPr lang="es-AR" sz="1100">
                      <a:latin typeface="Verdana" pitchFamily="34" charset="0"/>
                      <a:cs typeface="Times New Roman" pitchFamily="18" charset="0"/>
                    </a:rPr>
                    <a:t> </a:t>
                  </a:r>
                  <a:endParaRPr lang="es-AR" sz="1000">
                    <a:cs typeface="Times New Roman" pitchFamily="18" charset="0"/>
                  </a:endParaRPr>
                </a:p>
                <a:p>
                  <a:pPr algn="ctr" eaLnBrk="0" hangingPunct="0"/>
                  <a:r>
                    <a:rPr lang="es-AR" sz="1600">
                      <a:latin typeface="Verdana" pitchFamily="34" charset="0"/>
                      <a:cs typeface="Times New Roman" pitchFamily="18" charset="0"/>
                    </a:rPr>
                    <a:t>ACTUALES</a:t>
                  </a:r>
                  <a:endParaRPr lang="es-AR" sz="1600">
                    <a:cs typeface="Times New Roman" pitchFamily="18" charset="0"/>
                  </a:endParaRPr>
                </a:p>
                <a:p>
                  <a:pPr algn="ctr" eaLnBrk="0" hangingPunct="0"/>
                  <a:r>
                    <a:rPr lang="es-AR" sz="1000">
                      <a:cs typeface="Times New Roman" pitchFamily="18" charset="0"/>
                    </a:rPr>
                    <a:t> </a:t>
                  </a:r>
                </a:p>
                <a:p>
                  <a:pPr algn="ctr" eaLnBrk="0" hangingPunct="0"/>
                  <a:endParaRPr lang="es-AR"/>
                </a:p>
              </p:txBody>
            </p:sp>
            <p:sp>
              <p:nvSpPr>
                <p:cNvPr id="17437" name="Rectangle 29"/>
                <p:cNvSpPr>
                  <a:spLocks noChangeArrowheads="1"/>
                </p:cNvSpPr>
                <p:nvPr/>
              </p:nvSpPr>
              <p:spPr bwMode="auto">
                <a:xfrm>
                  <a:off x="0" y="778"/>
                  <a:ext cx="1692" cy="596"/>
                </a:xfrm>
                <a:prstGeom prst="rect">
                  <a:avLst/>
                </a:prstGeom>
                <a:noFill/>
                <a:ln w="7">
                  <a:solidFill>
                    <a:srgbClr val="A0A0A0"/>
                  </a:solidFill>
                  <a:miter lim="800000"/>
                  <a:headEnd/>
                  <a:tailEnd/>
                </a:ln>
                <a:effectLst/>
              </p:spPr>
              <p:txBody>
                <a:bodyPr/>
                <a:lstStyle/>
                <a:p>
                  <a:endParaRPr lang="es-AR"/>
                </a:p>
              </p:txBody>
            </p:sp>
          </p:grpSp>
          <p:grpSp>
            <p:nvGrpSpPr>
              <p:cNvPr id="17440" name="Group 32"/>
              <p:cNvGrpSpPr>
                <a:grpSpLocks/>
              </p:cNvGrpSpPr>
              <p:nvPr/>
            </p:nvGrpSpPr>
            <p:grpSpPr bwMode="auto">
              <a:xfrm>
                <a:off x="1692" y="778"/>
                <a:ext cx="1183" cy="596"/>
                <a:chOff x="1692" y="778"/>
                <a:chExt cx="1183" cy="596"/>
              </a:xfrm>
            </p:grpSpPr>
            <p:sp>
              <p:nvSpPr>
                <p:cNvPr id="17420" name="Rectangle 12"/>
                <p:cNvSpPr>
                  <a:spLocks noChangeArrowheads="1"/>
                </p:cNvSpPr>
                <p:nvPr/>
              </p:nvSpPr>
              <p:spPr bwMode="auto">
                <a:xfrm>
                  <a:off x="1720" y="778"/>
                  <a:ext cx="1127" cy="596"/>
                </a:xfrm>
                <a:prstGeom prst="rect">
                  <a:avLst/>
                </a:prstGeom>
                <a:noFill/>
                <a:ln w="9525">
                  <a:noFill/>
                  <a:miter lim="800000"/>
                  <a:headEnd/>
                  <a:tailEnd/>
                </a:ln>
                <a:effectLst/>
              </p:spPr>
              <p:txBody>
                <a:bodyPr bIns="0" anchor="ctr"/>
                <a:lstStyle/>
                <a:p>
                  <a:pPr algn="ctr"/>
                  <a:r>
                    <a:rPr lang="es-AR" sz="1800" b="1">
                      <a:solidFill>
                        <a:srgbClr val="FF0000"/>
                      </a:solidFill>
                      <a:latin typeface="Verdana" pitchFamily="34" charset="0"/>
                      <a:cs typeface="Times New Roman" pitchFamily="18" charset="0"/>
                    </a:rPr>
                    <a:t>Penetración del mercado</a:t>
                  </a:r>
                  <a:endParaRPr lang="es-AR" sz="1800" b="1">
                    <a:solidFill>
                      <a:srgbClr val="FF0000"/>
                    </a:solidFill>
                    <a:cs typeface="Times New Roman" pitchFamily="18" charset="0"/>
                  </a:endParaRPr>
                </a:p>
                <a:p>
                  <a:pPr algn="ctr" eaLnBrk="0" hangingPunct="0"/>
                  <a:endParaRPr lang="es-AR" sz="1800"/>
                </a:p>
              </p:txBody>
            </p:sp>
            <p:sp>
              <p:nvSpPr>
                <p:cNvPr id="17439" name="Rectangle 31"/>
                <p:cNvSpPr>
                  <a:spLocks noChangeArrowheads="1"/>
                </p:cNvSpPr>
                <p:nvPr/>
              </p:nvSpPr>
              <p:spPr bwMode="auto">
                <a:xfrm>
                  <a:off x="1692" y="778"/>
                  <a:ext cx="1183" cy="596"/>
                </a:xfrm>
                <a:prstGeom prst="rect">
                  <a:avLst/>
                </a:prstGeom>
                <a:noFill/>
                <a:ln w="7">
                  <a:solidFill>
                    <a:srgbClr val="A0A0A0"/>
                  </a:solidFill>
                  <a:miter lim="800000"/>
                  <a:headEnd/>
                  <a:tailEnd/>
                </a:ln>
                <a:effectLst/>
              </p:spPr>
              <p:txBody>
                <a:bodyPr/>
                <a:lstStyle/>
                <a:p>
                  <a:endParaRPr lang="es-AR"/>
                </a:p>
              </p:txBody>
            </p:sp>
          </p:grpSp>
          <p:grpSp>
            <p:nvGrpSpPr>
              <p:cNvPr id="17442" name="Group 34"/>
              <p:cNvGrpSpPr>
                <a:grpSpLocks/>
              </p:cNvGrpSpPr>
              <p:nvPr/>
            </p:nvGrpSpPr>
            <p:grpSpPr bwMode="auto">
              <a:xfrm>
                <a:off x="2875" y="778"/>
                <a:ext cx="1183" cy="596"/>
                <a:chOff x="2875" y="778"/>
                <a:chExt cx="1183" cy="596"/>
              </a:xfrm>
            </p:grpSpPr>
            <p:sp>
              <p:nvSpPr>
                <p:cNvPr id="17421" name="Rectangle 13"/>
                <p:cNvSpPr>
                  <a:spLocks noChangeArrowheads="1"/>
                </p:cNvSpPr>
                <p:nvPr/>
              </p:nvSpPr>
              <p:spPr bwMode="auto">
                <a:xfrm>
                  <a:off x="2903" y="778"/>
                  <a:ext cx="1127" cy="596"/>
                </a:xfrm>
                <a:prstGeom prst="rect">
                  <a:avLst/>
                </a:prstGeom>
                <a:noFill/>
                <a:ln w="9525">
                  <a:noFill/>
                  <a:miter lim="800000"/>
                  <a:headEnd/>
                  <a:tailEnd/>
                </a:ln>
                <a:effectLst/>
              </p:spPr>
              <p:txBody>
                <a:bodyPr bIns="0" anchor="ctr"/>
                <a:lstStyle/>
                <a:p>
                  <a:pPr algn="ctr"/>
                  <a:r>
                    <a:rPr lang="es-AR" sz="1800" b="1">
                      <a:solidFill>
                        <a:srgbClr val="FF0000"/>
                      </a:solidFill>
                      <a:latin typeface="Verdana" pitchFamily="34" charset="0"/>
                      <a:cs typeface="Times New Roman" pitchFamily="18" charset="0"/>
                    </a:rPr>
                    <a:t>Desarrollo de mercado</a:t>
                  </a:r>
                  <a:endParaRPr lang="es-AR" sz="1800" b="1">
                    <a:solidFill>
                      <a:srgbClr val="FF0000"/>
                    </a:solidFill>
                    <a:cs typeface="Times New Roman" pitchFamily="18" charset="0"/>
                  </a:endParaRPr>
                </a:p>
                <a:p>
                  <a:pPr algn="ctr" eaLnBrk="0" hangingPunct="0"/>
                  <a:endParaRPr lang="es-AR" sz="1800"/>
                </a:p>
              </p:txBody>
            </p:sp>
            <p:sp>
              <p:nvSpPr>
                <p:cNvPr id="17441" name="Rectangle 33"/>
                <p:cNvSpPr>
                  <a:spLocks noChangeArrowheads="1"/>
                </p:cNvSpPr>
                <p:nvPr/>
              </p:nvSpPr>
              <p:spPr bwMode="auto">
                <a:xfrm>
                  <a:off x="2875" y="778"/>
                  <a:ext cx="1183" cy="596"/>
                </a:xfrm>
                <a:prstGeom prst="rect">
                  <a:avLst/>
                </a:prstGeom>
                <a:noFill/>
                <a:ln w="7">
                  <a:solidFill>
                    <a:srgbClr val="A0A0A0"/>
                  </a:solidFill>
                  <a:miter lim="800000"/>
                  <a:headEnd/>
                  <a:tailEnd/>
                </a:ln>
                <a:effectLst/>
              </p:spPr>
              <p:txBody>
                <a:bodyPr/>
                <a:lstStyle/>
                <a:p>
                  <a:endParaRPr lang="es-AR"/>
                </a:p>
              </p:txBody>
            </p:sp>
          </p:grpSp>
          <p:grpSp>
            <p:nvGrpSpPr>
              <p:cNvPr id="17444" name="Group 36"/>
              <p:cNvGrpSpPr>
                <a:grpSpLocks/>
              </p:cNvGrpSpPr>
              <p:nvPr/>
            </p:nvGrpSpPr>
            <p:grpSpPr bwMode="auto">
              <a:xfrm>
                <a:off x="0" y="1374"/>
                <a:ext cx="1692" cy="1019"/>
                <a:chOff x="0" y="1374"/>
                <a:chExt cx="1692" cy="1019"/>
              </a:xfrm>
            </p:grpSpPr>
            <p:sp>
              <p:nvSpPr>
                <p:cNvPr id="17422" name="Rectangle 14"/>
                <p:cNvSpPr>
                  <a:spLocks noChangeArrowheads="1"/>
                </p:cNvSpPr>
                <p:nvPr/>
              </p:nvSpPr>
              <p:spPr bwMode="auto">
                <a:xfrm>
                  <a:off x="28" y="1374"/>
                  <a:ext cx="1636" cy="1019"/>
                </a:xfrm>
                <a:prstGeom prst="rect">
                  <a:avLst/>
                </a:prstGeom>
                <a:noFill/>
                <a:ln w="9525">
                  <a:noFill/>
                  <a:miter lim="800000"/>
                  <a:headEnd/>
                  <a:tailEnd/>
                </a:ln>
                <a:effectLst/>
              </p:spPr>
              <p:txBody>
                <a:bodyPr anchor="b"/>
                <a:lstStyle/>
                <a:p>
                  <a:pPr algn="ctr"/>
                  <a:r>
                    <a:rPr lang="es-AR" sz="1100">
                      <a:latin typeface="Verdana" pitchFamily="34" charset="0"/>
                      <a:cs typeface="Times New Roman" pitchFamily="18" charset="0"/>
                    </a:rPr>
                    <a:t> </a:t>
                  </a:r>
                  <a:endParaRPr lang="es-AR" sz="1000">
                    <a:cs typeface="Times New Roman" pitchFamily="18" charset="0"/>
                  </a:endParaRPr>
                </a:p>
                <a:p>
                  <a:pPr algn="ctr" eaLnBrk="0" hangingPunct="0"/>
                  <a:r>
                    <a:rPr lang="es-AR" sz="1600">
                      <a:latin typeface="Verdana" pitchFamily="34" charset="0"/>
                      <a:cs typeface="Times New Roman" pitchFamily="18" charset="0"/>
                    </a:rPr>
                    <a:t>NUEVOS</a:t>
                  </a:r>
                  <a:endParaRPr lang="es-AR" sz="1600">
                    <a:cs typeface="Times New Roman" pitchFamily="18" charset="0"/>
                  </a:endParaRPr>
                </a:p>
                <a:p>
                  <a:pPr algn="ctr" eaLnBrk="0" hangingPunct="0"/>
                  <a:r>
                    <a:rPr lang="es-AR" sz="1000">
                      <a:cs typeface="Times New Roman" pitchFamily="18" charset="0"/>
                    </a:rPr>
                    <a:t> </a:t>
                  </a:r>
                </a:p>
                <a:p>
                  <a:pPr algn="ctr" eaLnBrk="0" hangingPunct="0"/>
                  <a:endParaRPr lang="es-AR"/>
                </a:p>
              </p:txBody>
            </p:sp>
            <p:sp>
              <p:nvSpPr>
                <p:cNvPr id="17443" name="Rectangle 35"/>
                <p:cNvSpPr>
                  <a:spLocks noChangeArrowheads="1"/>
                </p:cNvSpPr>
                <p:nvPr/>
              </p:nvSpPr>
              <p:spPr bwMode="auto">
                <a:xfrm>
                  <a:off x="0" y="1374"/>
                  <a:ext cx="1692" cy="1019"/>
                </a:xfrm>
                <a:prstGeom prst="rect">
                  <a:avLst/>
                </a:prstGeom>
                <a:noFill/>
                <a:ln w="7">
                  <a:solidFill>
                    <a:srgbClr val="A0A0A0"/>
                  </a:solidFill>
                  <a:miter lim="800000"/>
                  <a:headEnd/>
                  <a:tailEnd/>
                </a:ln>
                <a:effectLst/>
              </p:spPr>
              <p:txBody>
                <a:bodyPr/>
                <a:lstStyle/>
                <a:p>
                  <a:endParaRPr lang="es-AR"/>
                </a:p>
              </p:txBody>
            </p:sp>
          </p:grpSp>
          <p:grpSp>
            <p:nvGrpSpPr>
              <p:cNvPr id="17446" name="Group 38"/>
              <p:cNvGrpSpPr>
                <a:grpSpLocks/>
              </p:cNvGrpSpPr>
              <p:nvPr/>
            </p:nvGrpSpPr>
            <p:grpSpPr bwMode="auto">
              <a:xfrm>
                <a:off x="1692" y="1374"/>
                <a:ext cx="1183" cy="1019"/>
                <a:chOff x="1692" y="1374"/>
                <a:chExt cx="1183" cy="1019"/>
              </a:xfrm>
            </p:grpSpPr>
            <p:grpSp>
              <p:nvGrpSpPr>
                <p:cNvPr id="17425" name="Group 17"/>
                <p:cNvGrpSpPr>
                  <a:grpSpLocks/>
                </p:cNvGrpSpPr>
                <p:nvPr/>
              </p:nvGrpSpPr>
              <p:grpSpPr bwMode="auto">
                <a:xfrm>
                  <a:off x="1720" y="1374"/>
                  <a:ext cx="1127" cy="942"/>
                  <a:chOff x="0" y="3736"/>
                  <a:chExt cx="1127" cy="942"/>
                </a:xfrm>
              </p:grpSpPr>
              <p:sp>
                <p:nvSpPr>
                  <p:cNvPr id="17423" name="Rectangle 15"/>
                  <p:cNvSpPr>
                    <a:spLocks noChangeArrowheads="1"/>
                  </p:cNvSpPr>
                  <p:nvPr/>
                </p:nvSpPr>
                <p:spPr bwMode="auto">
                  <a:xfrm>
                    <a:off x="0" y="3736"/>
                    <a:ext cx="1127" cy="384"/>
                  </a:xfrm>
                  <a:prstGeom prst="rect">
                    <a:avLst/>
                  </a:prstGeom>
                  <a:noFill/>
                  <a:ln w="9525">
                    <a:noFill/>
                    <a:miter lim="800000"/>
                    <a:headEnd/>
                    <a:tailEnd/>
                  </a:ln>
                  <a:effectLst/>
                </p:spPr>
                <p:txBody>
                  <a:bodyPr>
                    <a:spAutoFit/>
                  </a:bodyPr>
                  <a:lstStyle/>
                  <a:p>
                    <a:endParaRPr lang="es-AR" sz="1000">
                      <a:cs typeface="Times New Roman" pitchFamily="18" charset="0"/>
                    </a:endParaRPr>
                  </a:p>
                  <a:p>
                    <a:pPr eaLnBrk="0" hangingPunct="0"/>
                    <a:endParaRPr lang="es-AR"/>
                  </a:p>
                </p:txBody>
              </p:sp>
              <p:sp>
                <p:nvSpPr>
                  <p:cNvPr id="17424" name="Rectangle 16"/>
                  <p:cNvSpPr>
                    <a:spLocks noChangeArrowheads="1"/>
                  </p:cNvSpPr>
                  <p:nvPr/>
                </p:nvSpPr>
                <p:spPr bwMode="auto">
                  <a:xfrm>
                    <a:off x="0" y="4130"/>
                    <a:ext cx="1127" cy="548"/>
                  </a:xfrm>
                  <a:prstGeom prst="rect">
                    <a:avLst/>
                  </a:prstGeom>
                  <a:noFill/>
                  <a:ln w="9525">
                    <a:noFill/>
                    <a:miter lim="800000"/>
                    <a:headEnd/>
                    <a:tailEnd/>
                  </a:ln>
                  <a:effectLst/>
                </p:spPr>
                <p:txBody>
                  <a:bodyPr bIns="0">
                    <a:spAutoFit/>
                  </a:bodyPr>
                  <a:lstStyle/>
                  <a:p>
                    <a:pPr algn="ctr"/>
                    <a:r>
                      <a:rPr lang="es-AR" sz="1800" b="1">
                        <a:solidFill>
                          <a:srgbClr val="FF0000"/>
                        </a:solidFill>
                        <a:latin typeface="Verdana" pitchFamily="34" charset="0"/>
                        <a:cs typeface="Times New Roman" pitchFamily="18" charset="0"/>
                      </a:rPr>
                      <a:t>Desarrollo de productos</a:t>
                    </a:r>
                    <a:endParaRPr lang="es-AR" sz="1800" b="1">
                      <a:solidFill>
                        <a:srgbClr val="FF0000"/>
                      </a:solidFill>
                      <a:cs typeface="Times New Roman" pitchFamily="18" charset="0"/>
                    </a:endParaRPr>
                  </a:p>
                  <a:p>
                    <a:pPr algn="ctr" eaLnBrk="0" hangingPunct="0"/>
                    <a:endParaRPr lang="es-AR" sz="1800"/>
                  </a:p>
                </p:txBody>
              </p:sp>
            </p:grpSp>
            <p:sp>
              <p:nvSpPr>
                <p:cNvPr id="17445" name="Rectangle 37"/>
                <p:cNvSpPr>
                  <a:spLocks noChangeArrowheads="1"/>
                </p:cNvSpPr>
                <p:nvPr/>
              </p:nvSpPr>
              <p:spPr bwMode="auto">
                <a:xfrm>
                  <a:off x="1692" y="1374"/>
                  <a:ext cx="1183" cy="1019"/>
                </a:xfrm>
                <a:prstGeom prst="rect">
                  <a:avLst/>
                </a:prstGeom>
                <a:noFill/>
                <a:ln w="7">
                  <a:solidFill>
                    <a:srgbClr val="A0A0A0"/>
                  </a:solidFill>
                  <a:miter lim="800000"/>
                  <a:headEnd/>
                  <a:tailEnd/>
                </a:ln>
                <a:effectLst/>
              </p:spPr>
              <p:txBody>
                <a:bodyPr/>
                <a:lstStyle/>
                <a:p>
                  <a:endParaRPr lang="es-AR"/>
                </a:p>
              </p:txBody>
            </p:sp>
          </p:grpSp>
          <p:grpSp>
            <p:nvGrpSpPr>
              <p:cNvPr id="17448" name="Group 40"/>
              <p:cNvGrpSpPr>
                <a:grpSpLocks/>
              </p:cNvGrpSpPr>
              <p:nvPr/>
            </p:nvGrpSpPr>
            <p:grpSpPr bwMode="auto">
              <a:xfrm>
                <a:off x="2875" y="1374"/>
                <a:ext cx="1183" cy="1019"/>
                <a:chOff x="2875" y="1374"/>
                <a:chExt cx="1183" cy="1019"/>
              </a:xfrm>
            </p:grpSpPr>
            <p:sp>
              <p:nvSpPr>
                <p:cNvPr id="17426" name="Rectangle 18"/>
                <p:cNvSpPr>
                  <a:spLocks noChangeArrowheads="1"/>
                </p:cNvSpPr>
                <p:nvPr/>
              </p:nvSpPr>
              <p:spPr bwMode="auto">
                <a:xfrm>
                  <a:off x="2903" y="1374"/>
                  <a:ext cx="1127" cy="1019"/>
                </a:xfrm>
                <a:prstGeom prst="rect">
                  <a:avLst/>
                </a:prstGeom>
                <a:noFill/>
                <a:ln w="9525">
                  <a:noFill/>
                  <a:miter lim="800000"/>
                  <a:headEnd/>
                  <a:tailEnd/>
                </a:ln>
                <a:effectLst/>
              </p:spPr>
              <p:txBody>
                <a:bodyPr/>
                <a:lstStyle/>
                <a:p>
                  <a:endParaRPr lang="es-AR" sz="1000">
                    <a:cs typeface="Times New Roman" pitchFamily="18" charset="0"/>
                  </a:endParaRPr>
                </a:p>
                <a:p>
                  <a:endParaRPr lang="es-AR" sz="1000">
                    <a:cs typeface="Times New Roman" pitchFamily="18" charset="0"/>
                  </a:endParaRPr>
                </a:p>
                <a:p>
                  <a:endParaRPr lang="es-AR" sz="1000">
                    <a:cs typeface="Times New Roman" pitchFamily="18" charset="0"/>
                  </a:endParaRPr>
                </a:p>
                <a:p>
                  <a:endParaRPr lang="es-AR" sz="1000">
                    <a:cs typeface="Times New Roman" pitchFamily="18" charset="0"/>
                  </a:endParaRPr>
                </a:p>
                <a:p>
                  <a:pPr eaLnBrk="0" hangingPunct="0"/>
                  <a:r>
                    <a:rPr lang="es-AR" sz="1600" b="1">
                      <a:solidFill>
                        <a:srgbClr val="FF0000"/>
                      </a:solidFill>
                      <a:latin typeface="Verdana" pitchFamily="34" charset="0"/>
                      <a:cs typeface="Times New Roman" pitchFamily="18" charset="0"/>
                    </a:rPr>
                    <a:t>Diversificación</a:t>
                  </a:r>
                  <a:endParaRPr lang="es-AR" sz="1600">
                    <a:cs typeface="Times New Roman" pitchFamily="18" charset="0"/>
                  </a:endParaRPr>
                </a:p>
                <a:p>
                  <a:pPr eaLnBrk="0" hangingPunct="0"/>
                  <a:endParaRPr lang="es-AR" sz="1600"/>
                </a:p>
              </p:txBody>
            </p:sp>
            <p:sp>
              <p:nvSpPr>
                <p:cNvPr id="17447" name="Rectangle 39"/>
                <p:cNvSpPr>
                  <a:spLocks noChangeArrowheads="1"/>
                </p:cNvSpPr>
                <p:nvPr/>
              </p:nvSpPr>
              <p:spPr bwMode="auto">
                <a:xfrm>
                  <a:off x="2875" y="1374"/>
                  <a:ext cx="1183" cy="1019"/>
                </a:xfrm>
                <a:prstGeom prst="rect">
                  <a:avLst/>
                </a:prstGeom>
                <a:noFill/>
                <a:ln w="7">
                  <a:solidFill>
                    <a:srgbClr val="A0A0A0"/>
                  </a:solidFill>
                  <a:miter lim="800000"/>
                  <a:headEnd/>
                  <a:tailEnd/>
                </a:ln>
                <a:effectLst/>
              </p:spPr>
              <p:txBody>
                <a:bodyPr/>
                <a:lstStyle/>
                <a:p>
                  <a:endParaRPr lang="es-AR"/>
                </a:p>
              </p:txBody>
            </p:sp>
          </p:grpSp>
        </p:grpSp>
        <p:sp>
          <p:nvSpPr>
            <p:cNvPr id="17450" name="Rectangle 42"/>
            <p:cNvSpPr>
              <a:spLocks noChangeArrowheads="1"/>
            </p:cNvSpPr>
            <p:nvPr/>
          </p:nvSpPr>
          <p:spPr bwMode="auto">
            <a:xfrm>
              <a:off x="-4" y="-4"/>
              <a:ext cx="4066" cy="2401"/>
            </a:xfrm>
            <a:prstGeom prst="rect">
              <a:avLst/>
            </a:prstGeom>
            <a:noFill/>
            <a:ln w="14287">
              <a:solidFill>
                <a:srgbClr val="A0A0A0"/>
              </a:solidFill>
              <a:miter lim="800000"/>
              <a:headEnd/>
              <a:tailEnd/>
            </a:ln>
            <a:effectLst/>
          </p:spPr>
          <p:txBody>
            <a:bodyPr/>
            <a:lstStyle/>
            <a:p>
              <a:endParaRPr lang="es-AR"/>
            </a:p>
          </p:txBody>
        </p:sp>
      </p:grpSp>
      <p:sp>
        <p:nvSpPr>
          <p:cNvPr id="17453" name="Text Box 45"/>
          <p:cNvSpPr txBox="1">
            <a:spLocks noChangeArrowheads="1"/>
          </p:cNvSpPr>
          <p:nvPr/>
        </p:nvSpPr>
        <p:spPr bwMode="auto">
          <a:xfrm>
            <a:off x="1524000" y="2438400"/>
            <a:ext cx="2971800" cy="336550"/>
          </a:xfrm>
          <a:prstGeom prst="rect">
            <a:avLst/>
          </a:prstGeom>
          <a:noFill/>
          <a:ln w="12700" cap="sq">
            <a:noFill/>
            <a:miter lim="800000"/>
            <a:headEnd type="none" w="sm" len="sm"/>
            <a:tailEnd type="none" w="sm" len="sm"/>
          </a:ln>
          <a:effectLst/>
        </p:spPr>
        <p:txBody>
          <a:bodyPr>
            <a:spAutoFit/>
          </a:bodyPr>
          <a:lstStyle/>
          <a:p>
            <a:pPr>
              <a:spcBef>
                <a:spcPct val="50000"/>
              </a:spcBef>
            </a:pPr>
            <a:r>
              <a:rPr lang="es-AR" sz="1600" b="1">
                <a:solidFill>
                  <a:schemeClr val="bg2"/>
                </a:solidFill>
                <a:latin typeface="Tahoma" pitchFamily="34" charset="0"/>
              </a:rPr>
              <a:t>Empresa:...........</a:t>
            </a:r>
            <a:endParaRPr lang="es-ES" sz="1600" b="1">
              <a:solidFill>
                <a:schemeClr val="bg2"/>
              </a:solidFill>
              <a:latin typeface="Tahoma"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600200" y="457200"/>
            <a:ext cx="7772400" cy="914400"/>
          </a:xfrm>
        </p:spPr>
        <p:txBody>
          <a:bodyPr/>
          <a:lstStyle/>
          <a:p>
            <a:r>
              <a:rPr lang="es-AR" sz="3600" b="1">
                <a:latin typeface="Verdana" pitchFamily="34" charset="0"/>
              </a:rPr>
              <a:t>ESTRATEGIAS GENERICAS</a:t>
            </a:r>
            <a:endParaRPr lang="es-ES" sz="3600" b="1">
              <a:latin typeface="Verdana" pitchFamily="34" charset="0"/>
            </a:endParaRPr>
          </a:p>
        </p:txBody>
      </p:sp>
      <p:sp>
        <p:nvSpPr>
          <p:cNvPr id="32771" name="Rectangle 3"/>
          <p:cNvSpPr>
            <a:spLocks noGrp="1" noChangeArrowheads="1"/>
          </p:cNvSpPr>
          <p:nvPr>
            <p:ph type="body" idx="1"/>
          </p:nvPr>
        </p:nvSpPr>
        <p:spPr>
          <a:xfrm>
            <a:off x="1371600" y="1981200"/>
            <a:ext cx="7239000" cy="4419600"/>
          </a:xfrm>
        </p:spPr>
        <p:txBody>
          <a:bodyPr/>
          <a:lstStyle/>
          <a:p>
            <a:pPr algn="just">
              <a:lnSpc>
                <a:spcPct val="90000"/>
              </a:lnSpc>
              <a:buFont typeface="Wingdings" pitchFamily="2" charset="2"/>
              <a:buNone/>
            </a:pPr>
            <a:r>
              <a:rPr lang="es-AR" sz="1800" dirty="0">
                <a:latin typeface="Verdana" pitchFamily="34" charset="0"/>
                <a:cs typeface="Times New Roman" pitchFamily="18" charset="0"/>
              </a:rPr>
              <a:t> </a:t>
            </a:r>
            <a:endParaRPr lang="es-AR" sz="1800" dirty="0">
              <a:cs typeface="Times New Roman" pitchFamily="18" charset="0"/>
            </a:endParaRPr>
          </a:p>
          <a:p>
            <a:pPr algn="just">
              <a:lnSpc>
                <a:spcPct val="90000"/>
              </a:lnSpc>
              <a:buFont typeface="Wingdings" pitchFamily="2" charset="2"/>
              <a:buNone/>
            </a:pPr>
            <a:r>
              <a:rPr lang="es-AR" sz="1800" dirty="0">
                <a:solidFill>
                  <a:srgbClr val="FF0000"/>
                </a:solidFill>
                <a:latin typeface="Verdana" pitchFamily="34" charset="0"/>
                <a:cs typeface="Times New Roman" pitchFamily="18" charset="0"/>
              </a:rPr>
              <a:t> </a:t>
            </a:r>
            <a:r>
              <a:rPr lang="es-AR" sz="2000" b="1" dirty="0">
                <a:solidFill>
                  <a:srgbClr val="FF0000"/>
                </a:solidFill>
                <a:latin typeface="Verdana" pitchFamily="34" charset="0"/>
                <a:cs typeface="Times New Roman" pitchFamily="18" charset="0"/>
              </a:rPr>
              <a:t>PENETRACION DEL MERCADO</a:t>
            </a:r>
          </a:p>
          <a:p>
            <a:pPr algn="just">
              <a:lnSpc>
                <a:spcPct val="90000"/>
              </a:lnSpc>
              <a:buFont typeface="Wingdings" pitchFamily="2" charset="2"/>
              <a:buNone/>
            </a:pPr>
            <a:endParaRPr lang="es-AR" sz="2000" b="1" dirty="0">
              <a:solidFill>
                <a:srgbClr val="FF0000"/>
              </a:solidFill>
              <a:latin typeface="Verdana" pitchFamily="34" charset="0"/>
              <a:cs typeface="Times New Roman" pitchFamily="18" charset="0"/>
            </a:endParaRPr>
          </a:p>
          <a:p>
            <a:pPr algn="just">
              <a:lnSpc>
                <a:spcPct val="90000"/>
              </a:lnSpc>
              <a:buFont typeface="Wingdings" pitchFamily="2" charset="2"/>
              <a:buNone/>
            </a:pPr>
            <a:endParaRPr lang="es-AR" sz="1800" b="1" dirty="0">
              <a:solidFill>
                <a:srgbClr val="FFCC66"/>
              </a:solidFill>
              <a:latin typeface="Verdana" pitchFamily="34" charset="0"/>
              <a:cs typeface="Times New Roman" pitchFamily="18" charset="0"/>
            </a:endParaRPr>
          </a:p>
          <a:p>
            <a:pPr algn="just">
              <a:lnSpc>
                <a:spcPct val="90000"/>
              </a:lnSpc>
              <a:buFont typeface="Wingdings" pitchFamily="2" charset="2"/>
              <a:buChar char="ü"/>
            </a:pPr>
            <a:r>
              <a:rPr lang="es-AR" sz="1800" b="1" dirty="0">
                <a:solidFill>
                  <a:schemeClr val="tx2"/>
                </a:solidFill>
                <a:latin typeface="Verdana" pitchFamily="34" charset="0"/>
                <a:cs typeface="Times New Roman" pitchFamily="18" charset="0"/>
              </a:rPr>
              <a:t>-Incrementando la demanda actual, </a:t>
            </a:r>
          </a:p>
          <a:p>
            <a:pPr algn="just">
              <a:lnSpc>
                <a:spcPct val="90000"/>
              </a:lnSpc>
              <a:buFont typeface="Wingdings" pitchFamily="2" charset="2"/>
              <a:buChar char="ü"/>
            </a:pPr>
            <a:r>
              <a:rPr lang="es-AR" sz="1800" b="1" dirty="0">
                <a:solidFill>
                  <a:schemeClr val="tx2"/>
                </a:solidFill>
                <a:latin typeface="Verdana" pitchFamily="34" charset="0"/>
                <a:cs typeface="Times New Roman" pitchFamily="18" charset="0"/>
              </a:rPr>
              <a:t> (mayor participación porcentual)</a:t>
            </a:r>
          </a:p>
          <a:p>
            <a:pPr algn="just">
              <a:lnSpc>
                <a:spcPct val="90000"/>
              </a:lnSpc>
              <a:buFont typeface="Wingdings" pitchFamily="2" charset="2"/>
              <a:buChar char="ü"/>
            </a:pPr>
            <a:r>
              <a:rPr lang="es-AR" sz="1800" b="1" dirty="0">
                <a:solidFill>
                  <a:schemeClr val="tx2"/>
                </a:solidFill>
                <a:latin typeface="Verdana" pitchFamily="34" charset="0"/>
                <a:cs typeface="Times New Roman" pitchFamily="18" charset="0"/>
              </a:rPr>
              <a:t>-Mejorando las propuestas de MKT</a:t>
            </a:r>
          </a:p>
          <a:p>
            <a:pPr algn="just">
              <a:lnSpc>
                <a:spcPct val="90000"/>
              </a:lnSpc>
              <a:buFont typeface="Wingdings" pitchFamily="2" charset="2"/>
              <a:buChar char="ü"/>
            </a:pPr>
            <a:r>
              <a:rPr lang="es-AR" sz="1800" b="1" dirty="0">
                <a:solidFill>
                  <a:schemeClr val="tx2"/>
                </a:solidFill>
                <a:latin typeface="Verdana" pitchFamily="34" charset="0"/>
                <a:cs typeface="Times New Roman" pitchFamily="18" charset="0"/>
              </a:rPr>
              <a:t> ( publicidad, RR.PP</a:t>
            </a:r>
            <a:r>
              <a:rPr lang="es-AR" sz="1800" b="1" dirty="0" smtClean="0">
                <a:solidFill>
                  <a:schemeClr val="tx2"/>
                </a:solidFill>
                <a:latin typeface="Verdana" pitchFamily="34" charset="0"/>
                <a:cs typeface="Times New Roman" pitchFamily="18" charset="0"/>
              </a:rPr>
              <a:t>, mensaje</a:t>
            </a:r>
            <a:r>
              <a:rPr lang="es-AR" sz="1800" b="1" dirty="0">
                <a:solidFill>
                  <a:schemeClr val="tx2"/>
                </a:solidFill>
                <a:latin typeface="Verdana" pitchFamily="34" charset="0"/>
                <a:cs typeface="Times New Roman" pitchFamily="18" charset="0"/>
              </a:rPr>
              <a:t>, creatividad, medio)</a:t>
            </a:r>
          </a:p>
          <a:p>
            <a:pPr algn="just">
              <a:lnSpc>
                <a:spcPct val="90000"/>
              </a:lnSpc>
              <a:buFont typeface="Wingdings" pitchFamily="2" charset="2"/>
              <a:buChar char="ü"/>
            </a:pPr>
            <a:r>
              <a:rPr lang="es-AR" sz="1800" b="1" dirty="0">
                <a:solidFill>
                  <a:schemeClr val="tx2"/>
                </a:solidFill>
                <a:latin typeface="Verdana" pitchFamily="34" charset="0"/>
                <a:cs typeface="Times New Roman" pitchFamily="18" charset="0"/>
              </a:rPr>
              <a:t>-Mayor segmentación</a:t>
            </a:r>
          </a:p>
          <a:p>
            <a:pPr algn="just">
              <a:lnSpc>
                <a:spcPct val="90000"/>
              </a:lnSpc>
              <a:buFont typeface="Wingdings" pitchFamily="2" charset="2"/>
              <a:buChar char="ü"/>
            </a:pPr>
            <a:r>
              <a:rPr lang="es-AR" sz="1800" b="1" dirty="0">
                <a:solidFill>
                  <a:schemeClr val="tx2"/>
                </a:solidFill>
                <a:latin typeface="Verdana" pitchFamily="34" charset="0"/>
                <a:cs typeface="Times New Roman" pitchFamily="18" charset="0"/>
              </a:rPr>
              <a:t>-Creando mayores o nuevos usos del bien o servicio</a:t>
            </a:r>
          </a:p>
          <a:p>
            <a:pPr algn="just">
              <a:lnSpc>
                <a:spcPct val="90000"/>
              </a:lnSpc>
              <a:buFont typeface="Wingdings" pitchFamily="2" charset="2"/>
              <a:buChar char="ü"/>
            </a:pPr>
            <a:r>
              <a:rPr lang="es-AR" sz="1800" b="1" dirty="0">
                <a:solidFill>
                  <a:schemeClr val="tx2"/>
                </a:solidFill>
                <a:latin typeface="Verdana" pitchFamily="34" charset="0"/>
                <a:cs typeface="Times New Roman" pitchFamily="18" charset="0"/>
              </a:rPr>
              <a:t>-Realizando promociones, descuentos o        bonificaciones</a:t>
            </a:r>
          </a:p>
          <a:p>
            <a:pPr algn="just">
              <a:lnSpc>
                <a:spcPct val="90000"/>
              </a:lnSpc>
              <a:buFont typeface="Wingdings" pitchFamily="2" charset="2"/>
              <a:buChar char="ü"/>
            </a:pPr>
            <a:r>
              <a:rPr lang="es-AR" sz="1800" b="1" dirty="0">
                <a:solidFill>
                  <a:schemeClr val="tx2"/>
                </a:solidFill>
                <a:latin typeface="Verdana" pitchFamily="34" charset="0"/>
                <a:cs typeface="Times New Roman" pitchFamily="18" charset="0"/>
              </a:rPr>
              <a:t>-Añadir servicios accesorios</a:t>
            </a:r>
          </a:p>
          <a:p>
            <a:pPr algn="just">
              <a:lnSpc>
                <a:spcPct val="90000"/>
              </a:lnSpc>
              <a:buFont typeface="Wingdings" pitchFamily="2" charset="2"/>
              <a:buChar char="ü"/>
            </a:pPr>
            <a:r>
              <a:rPr lang="es-AR" sz="1800" b="1" dirty="0">
                <a:solidFill>
                  <a:schemeClr val="tx2"/>
                </a:solidFill>
                <a:latin typeface="Verdana" pitchFamily="34" charset="0"/>
                <a:cs typeface="Times New Roman" pitchFamily="18" charset="0"/>
              </a:rPr>
              <a:t>Estrategias de precios: por pago efectivo, por volumen, por temporada</a:t>
            </a:r>
            <a:r>
              <a:rPr lang="es-AR" sz="1800" b="1" dirty="0" smtClean="0">
                <a:solidFill>
                  <a:schemeClr val="tx2"/>
                </a:solidFill>
                <a:latin typeface="Verdana" pitchFamily="34" charset="0"/>
                <a:cs typeface="Times New Roman" pitchFamily="18" charset="0"/>
              </a:rPr>
              <a:t>, etc</a:t>
            </a:r>
            <a:r>
              <a:rPr lang="es-AR" sz="1800" b="1" dirty="0">
                <a:solidFill>
                  <a:schemeClr val="tx2"/>
                </a:solidFill>
                <a:latin typeface="Verdana" pitchFamily="34" charset="0"/>
                <a:cs typeface="Times New Roman" pitchFamily="18" charset="0"/>
              </a:rPr>
              <a:t>.</a:t>
            </a:r>
          </a:p>
          <a:p>
            <a:pPr algn="just">
              <a:lnSpc>
                <a:spcPct val="90000"/>
              </a:lnSpc>
              <a:buFont typeface="Wingdings" pitchFamily="2" charset="2"/>
              <a:buChar char="ü"/>
            </a:pPr>
            <a:r>
              <a:rPr lang="es-AR" sz="1800" b="1" dirty="0">
                <a:solidFill>
                  <a:schemeClr val="tx2"/>
                </a:solidFill>
                <a:latin typeface="Verdana" pitchFamily="34" charset="0"/>
                <a:cs typeface="Times New Roman" pitchFamily="18" charset="0"/>
              </a:rPr>
              <a:t> </a:t>
            </a:r>
            <a:endParaRPr lang="es-AR" sz="1800" b="1" dirty="0">
              <a:solidFill>
                <a:schemeClr val="tx2"/>
              </a:solidFill>
              <a:cs typeface="Times New Roman" pitchFamily="18" charset="0"/>
            </a:endParaRPr>
          </a:p>
          <a:p>
            <a:pPr algn="just">
              <a:lnSpc>
                <a:spcPct val="90000"/>
              </a:lnSpc>
              <a:buFont typeface="Wingdings" pitchFamily="2" charset="2"/>
              <a:buNone/>
            </a:pPr>
            <a:r>
              <a:rPr lang="es-AR" sz="1800" dirty="0">
                <a:solidFill>
                  <a:srgbClr val="FFCC66"/>
                </a:solidFill>
                <a:latin typeface="Verdana" pitchFamily="34" charset="0"/>
                <a:cs typeface="Times New Roman" pitchFamily="18" charset="0"/>
              </a:rPr>
              <a:t> </a:t>
            </a:r>
            <a:endParaRPr lang="es-AR" sz="1800" dirty="0">
              <a:solidFill>
                <a:srgbClr val="FFCC66"/>
              </a:solidFill>
              <a:cs typeface="Times New Roman" pitchFamily="18" charset="0"/>
            </a:endParaRPr>
          </a:p>
          <a:p>
            <a:pPr algn="just">
              <a:lnSpc>
                <a:spcPct val="90000"/>
              </a:lnSpc>
              <a:buFont typeface="Wingdings" pitchFamily="2" charset="2"/>
              <a:buNone/>
            </a:pPr>
            <a:r>
              <a:rPr lang="es-AR" sz="1800" dirty="0">
                <a:latin typeface="Verdana" pitchFamily="34" charset="0"/>
                <a:cs typeface="Times New Roman" pitchFamily="18" charset="0"/>
              </a:rPr>
              <a:t> </a:t>
            </a:r>
          </a:p>
        </p:txBody>
      </p:sp>
      <p:sp>
        <p:nvSpPr>
          <p:cNvPr id="32773" name="Rectangle 5"/>
          <p:cNvSpPr>
            <a:spLocks noChangeArrowheads="1"/>
          </p:cNvSpPr>
          <p:nvPr/>
        </p:nvSpPr>
        <p:spPr bwMode="auto">
          <a:xfrm>
            <a:off x="3175" y="5776913"/>
            <a:ext cx="9144000" cy="793750"/>
          </a:xfrm>
          <a:prstGeom prst="rect">
            <a:avLst/>
          </a:prstGeom>
          <a:noFill/>
          <a:ln w="9525">
            <a:noFill/>
            <a:miter lim="800000"/>
            <a:headEnd/>
            <a:tailEnd/>
          </a:ln>
          <a:effectLst/>
        </p:spPr>
        <p:txBody>
          <a:bodyPr>
            <a:spAutoFit/>
          </a:bodyPr>
          <a:lstStyle/>
          <a:p>
            <a:pPr algn="just"/>
            <a:r>
              <a:rPr lang="es-AR" sz="1100">
                <a:latin typeface="Verdana" pitchFamily="34" charset="0"/>
                <a:cs typeface="Times New Roman" pitchFamily="18" charset="0"/>
              </a:rPr>
              <a:t> </a:t>
            </a:r>
            <a:endParaRPr lang="es-AR" sz="1000">
              <a:cs typeface="Times New Roman" pitchFamily="18" charset="0"/>
            </a:endParaRPr>
          </a:p>
          <a:p>
            <a:pPr algn="just" eaLnBrk="0" hangingPunct="0"/>
            <a:r>
              <a:rPr lang="es-AR" sz="1100">
                <a:latin typeface="Verdana" pitchFamily="34" charset="0"/>
                <a:cs typeface="Times New Roman" pitchFamily="18" charset="0"/>
              </a:rPr>
              <a:t> </a:t>
            </a:r>
            <a:endParaRPr lang="es-AR" sz="1000">
              <a:cs typeface="Times New Roman" pitchFamily="18" charset="0"/>
            </a:endParaRPr>
          </a:p>
          <a:p>
            <a:pPr eaLnBrk="0" hangingPunct="0"/>
            <a:endParaRPr lang="es-AR"/>
          </a:p>
        </p:txBody>
      </p:sp>
      <p:sp>
        <p:nvSpPr>
          <p:cNvPr id="32774" name="AutoShape 6"/>
          <p:cNvSpPr>
            <a:spLocks noChangeArrowheads="1"/>
          </p:cNvSpPr>
          <p:nvPr/>
        </p:nvSpPr>
        <p:spPr bwMode="auto">
          <a:xfrm>
            <a:off x="6096000" y="1600200"/>
            <a:ext cx="2286000" cy="914400"/>
          </a:xfrm>
          <a:prstGeom prst="cloudCallout">
            <a:avLst>
              <a:gd name="adj1" fmla="val -43958"/>
              <a:gd name="adj2" fmla="val 50000"/>
            </a:avLst>
          </a:prstGeom>
          <a:solidFill>
            <a:schemeClr val="accent1"/>
          </a:solidFill>
          <a:ln w="12700" cap="sq">
            <a:solidFill>
              <a:schemeClr val="tx1"/>
            </a:solidFill>
            <a:round/>
            <a:headEnd type="none" w="sm" len="sm"/>
            <a:tailEnd type="none" w="sm" len="sm"/>
          </a:ln>
          <a:effectLst/>
        </p:spPr>
        <p:txBody>
          <a:bodyPr/>
          <a:lstStyle/>
          <a:p>
            <a:pPr algn="ctr"/>
            <a:r>
              <a:rPr lang="es-AR" sz="1800" b="1">
                <a:solidFill>
                  <a:schemeClr val="bg1"/>
                </a:solidFill>
                <a:latin typeface="Tahoma" pitchFamily="34" charset="0"/>
              </a:rPr>
              <a:t>¿ Como se concreta ?</a:t>
            </a:r>
            <a:endParaRPr lang="es-ES" sz="1800" b="1">
              <a:solidFill>
                <a:schemeClr val="bg1"/>
              </a:solidFill>
              <a:latin typeface="Tahom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87624" y="1794707"/>
            <a:ext cx="7704856" cy="2160591"/>
          </a:xfrm>
          <a:prstGeom prst="rect">
            <a:avLst/>
          </a:prstGeom>
        </p:spPr>
        <p:txBody>
          <a:bodyPr wrap="square">
            <a:spAutoFit/>
          </a:bodyPr>
          <a:lstStyle/>
          <a:p>
            <a:pPr lvl="0" algn="just">
              <a:spcBef>
                <a:spcPct val="30000"/>
              </a:spcBef>
            </a:pPr>
            <a:r>
              <a:rPr lang="es-ES_tradnl" altLang="es-AR" b="1" dirty="0">
                <a:solidFill>
                  <a:srgbClr val="000000"/>
                </a:solidFill>
                <a:latin typeface="Tahoma" pitchFamily="34" charset="0"/>
              </a:rPr>
              <a:t>“El 94% de las Empresas que arrancan un negocio sin contar con un plan de negocios, están condenadas al fracaso”</a:t>
            </a:r>
          </a:p>
          <a:p>
            <a:pPr lvl="0" algn="just">
              <a:spcBef>
                <a:spcPct val="30000"/>
              </a:spcBef>
            </a:pPr>
            <a:endParaRPr lang="es-ES_tradnl" altLang="es-AR" b="1" dirty="0">
              <a:solidFill>
                <a:srgbClr val="000000"/>
              </a:solidFill>
              <a:latin typeface="Tahoma" pitchFamily="34" charset="0"/>
            </a:endParaRPr>
          </a:p>
          <a:p>
            <a:pPr lvl="0" algn="just">
              <a:spcBef>
                <a:spcPct val="30000"/>
              </a:spcBef>
            </a:pPr>
            <a:r>
              <a:rPr lang="es-ES_tradnl" altLang="es-AR" b="1" dirty="0">
                <a:solidFill>
                  <a:srgbClr val="000000"/>
                </a:solidFill>
                <a:latin typeface="Tahoma" pitchFamily="34" charset="0"/>
              </a:rPr>
              <a:t>			</a:t>
            </a:r>
            <a:r>
              <a:rPr lang="es-ES_tradnl" altLang="es-AR" b="1" dirty="0" smtClean="0">
                <a:solidFill>
                  <a:srgbClr val="3333CC"/>
                </a:solidFill>
                <a:latin typeface="Tahoma" pitchFamily="34" charset="0"/>
              </a:rPr>
              <a:t>El </a:t>
            </a:r>
            <a:r>
              <a:rPr lang="es-ES_tradnl" altLang="es-AR" b="1" dirty="0">
                <a:solidFill>
                  <a:srgbClr val="3333CC"/>
                </a:solidFill>
                <a:latin typeface="Tahoma" pitchFamily="34" charset="0"/>
              </a:rPr>
              <a:t>Universal Junio 27, 2005</a:t>
            </a:r>
          </a:p>
        </p:txBody>
      </p:sp>
    </p:spTree>
    <p:extLst>
      <p:ext uri="{BB962C8B-B14F-4D97-AF65-F5344CB8AC3E}">
        <p14:creationId xmlns:p14="http://schemas.microsoft.com/office/powerpoint/2010/main" val="29811211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173163" y="457200"/>
            <a:ext cx="7772400" cy="914400"/>
          </a:xfrm>
        </p:spPr>
        <p:txBody>
          <a:bodyPr/>
          <a:lstStyle/>
          <a:p>
            <a:r>
              <a:rPr lang="es-AR" sz="3600" b="1">
                <a:latin typeface="Verdana" pitchFamily="34" charset="0"/>
              </a:rPr>
              <a:t>ESTRATEGIAS GENERICAS</a:t>
            </a:r>
            <a:endParaRPr lang="es-ES" sz="3600" b="1">
              <a:latin typeface="Verdana" pitchFamily="34" charset="0"/>
            </a:endParaRPr>
          </a:p>
        </p:txBody>
      </p:sp>
      <p:sp>
        <p:nvSpPr>
          <p:cNvPr id="35843" name="Rectangle 3"/>
          <p:cNvSpPr>
            <a:spLocks noGrp="1" noChangeArrowheads="1"/>
          </p:cNvSpPr>
          <p:nvPr>
            <p:ph type="body" idx="1"/>
          </p:nvPr>
        </p:nvSpPr>
        <p:spPr>
          <a:xfrm>
            <a:off x="1447800" y="1676400"/>
            <a:ext cx="7239000" cy="4419600"/>
          </a:xfrm>
        </p:spPr>
        <p:txBody>
          <a:bodyPr/>
          <a:lstStyle/>
          <a:p>
            <a:pPr algn="just">
              <a:buFont typeface="Wingdings" pitchFamily="2" charset="2"/>
              <a:buNone/>
            </a:pPr>
            <a:r>
              <a:rPr lang="es-AR" sz="1800" dirty="0">
                <a:latin typeface="Verdana" pitchFamily="34" charset="0"/>
                <a:cs typeface="Times New Roman" pitchFamily="18" charset="0"/>
              </a:rPr>
              <a:t> </a:t>
            </a:r>
            <a:endParaRPr lang="es-AR" sz="1800" dirty="0">
              <a:cs typeface="Times New Roman" pitchFamily="18" charset="0"/>
            </a:endParaRPr>
          </a:p>
          <a:p>
            <a:pPr algn="just">
              <a:buFont typeface="Wingdings" pitchFamily="2" charset="2"/>
              <a:buNone/>
            </a:pPr>
            <a:r>
              <a:rPr lang="es-AR" sz="2000" b="1" dirty="0">
                <a:solidFill>
                  <a:srgbClr val="FF0000"/>
                </a:solidFill>
                <a:latin typeface="Verdana" pitchFamily="34" charset="0"/>
                <a:cs typeface="Times New Roman" pitchFamily="18" charset="0"/>
              </a:rPr>
              <a:t>DESARROLLO  DEL MERCADO</a:t>
            </a:r>
          </a:p>
          <a:p>
            <a:pPr algn="just">
              <a:buFont typeface="Wingdings" pitchFamily="2" charset="2"/>
              <a:buNone/>
            </a:pPr>
            <a:endParaRPr lang="es-AR" sz="2000" b="1" dirty="0">
              <a:solidFill>
                <a:srgbClr val="FF0000"/>
              </a:solidFill>
              <a:latin typeface="Verdana" pitchFamily="34" charset="0"/>
              <a:cs typeface="Times New Roman" pitchFamily="18" charset="0"/>
            </a:endParaRPr>
          </a:p>
          <a:p>
            <a:pPr algn="just">
              <a:buFont typeface="Wingdings" pitchFamily="2" charset="2"/>
              <a:buNone/>
            </a:pPr>
            <a:endParaRPr lang="es-AR" sz="1800" b="1" dirty="0">
              <a:solidFill>
                <a:srgbClr val="FF0000"/>
              </a:solidFill>
              <a:latin typeface="Verdana" pitchFamily="34" charset="0"/>
              <a:cs typeface="Times New Roman" pitchFamily="18" charset="0"/>
            </a:endParaRPr>
          </a:p>
          <a:p>
            <a:pPr algn="just">
              <a:buFont typeface="Wingdings" pitchFamily="2" charset="2"/>
              <a:buChar char="ü"/>
            </a:pPr>
            <a:r>
              <a:rPr lang="es-AR" sz="1800" b="1" dirty="0" smtClean="0">
                <a:solidFill>
                  <a:srgbClr val="FFCC66"/>
                </a:solidFill>
                <a:latin typeface="Verdana" pitchFamily="34" charset="0"/>
                <a:cs typeface="Times New Roman" pitchFamily="18" charset="0"/>
              </a:rPr>
              <a:t>-</a:t>
            </a:r>
            <a:r>
              <a:rPr lang="es-AR" sz="1800" b="1" dirty="0" smtClean="0">
                <a:solidFill>
                  <a:schemeClr val="tx2"/>
                </a:solidFill>
                <a:latin typeface="Verdana" pitchFamily="34" charset="0"/>
                <a:cs typeface="Times New Roman" pitchFamily="18" charset="0"/>
              </a:rPr>
              <a:t>Búsqueda </a:t>
            </a:r>
            <a:r>
              <a:rPr lang="es-AR" sz="1800" b="1" dirty="0">
                <a:solidFill>
                  <a:schemeClr val="tx2"/>
                </a:solidFill>
                <a:latin typeface="Verdana" pitchFamily="34" charset="0"/>
                <a:cs typeface="Times New Roman" pitchFamily="18" charset="0"/>
              </a:rPr>
              <a:t>de nuevos mercados </a:t>
            </a:r>
            <a:r>
              <a:rPr lang="es-AR" sz="1800" b="1" dirty="0" smtClean="0">
                <a:solidFill>
                  <a:schemeClr val="tx2"/>
                </a:solidFill>
                <a:latin typeface="Verdana" pitchFamily="34" charset="0"/>
                <a:cs typeface="Times New Roman" pitchFamily="18" charset="0"/>
              </a:rPr>
              <a:t>geográficos, </a:t>
            </a:r>
            <a:endParaRPr lang="es-AR" sz="1800" b="1" dirty="0">
              <a:solidFill>
                <a:schemeClr val="tx2"/>
              </a:solidFill>
              <a:latin typeface="Verdana" pitchFamily="34" charset="0"/>
              <a:cs typeface="Times New Roman" pitchFamily="18" charset="0"/>
            </a:endParaRPr>
          </a:p>
          <a:p>
            <a:pPr algn="just">
              <a:buFont typeface="Wingdings" pitchFamily="2" charset="2"/>
              <a:buChar char="ü"/>
            </a:pPr>
            <a:r>
              <a:rPr lang="es-AR" sz="1800" b="1" dirty="0" smtClean="0">
                <a:solidFill>
                  <a:schemeClr val="tx2"/>
                </a:solidFill>
                <a:latin typeface="Verdana" pitchFamily="34" charset="0"/>
                <a:cs typeface="Times New Roman" pitchFamily="18" charset="0"/>
              </a:rPr>
              <a:t>-Extensión </a:t>
            </a:r>
            <a:r>
              <a:rPr lang="es-AR" sz="1800" b="1" dirty="0">
                <a:solidFill>
                  <a:schemeClr val="tx2"/>
                </a:solidFill>
                <a:latin typeface="Verdana" pitchFamily="34" charset="0"/>
                <a:cs typeface="Times New Roman" pitchFamily="18" charset="0"/>
              </a:rPr>
              <a:t>de los canales de distribución (nuevos)</a:t>
            </a:r>
          </a:p>
          <a:p>
            <a:pPr algn="just">
              <a:buFont typeface="Wingdings" pitchFamily="2" charset="2"/>
              <a:buChar char="ü"/>
            </a:pPr>
            <a:r>
              <a:rPr lang="es-AR" sz="1800" b="1" dirty="0" smtClean="0">
                <a:solidFill>
                  <a:schemeClr val="tx2"/>
                </a:solidFill>
                <a:latin typeface="Verdana" pitchFamily="34" charset="0"/>
                <a:cs typeface="Times New Roman" pitchFamily="18" charset="0"/>
              </a:rPr>
              <a:t>Globalización</a:t>
            </a:r>
            <a:r>
              <a:rPr lang="es-AR" sz="1800" b="1" dirty="0">
                <a:solidFill>
                  <a:schemeClr val="tx2"/>
                </a:solidFill>
                <a:latin typeface="Verdana" pitchFamily="34" charset="0"/>
                <a:cs typeface="Times New Roman" pitchFamily="18" charset="0"/>
              </a:rPr>
              <a:t>. Estrategia global</a:t>
            </a:r>
          </a:p>
          <a:p>
            <a:pPr algn="just">
              <a:buFont typeface="Wingdings" pitchFamily="2" charset="2"/>
              <a:buChar char="ü"/>
            </a:pPr>
            <a:r>
              <a:rPr lang="es-AR" sz="1800" b="1" i="1" dirty="0">
                <a:solidFill>
                  <a:schemeClr val="tx2"/>
                </a:solidFill>
                <a:latin typeface="Verdana" pitchFamily="34" charset="0"/>
                <a:cs typeface="Times New Roman" pitchFamily="18" charset="0"/>
              </a:rPr>
              <a:t>Home </a:t>
            </a:r>
            <a:r>
              <a:rPr lang="es-AR" sz="1800" b="1" i="1" dirty="0" err="1">
                <a:solidFill>
                  <a:schemeClr val="tx2"/>
                </a:solidFill>
                <a:latin typeface="Verdana" pitchFamily="34" charset="0"/>
                <a:cs typeface="Times New Roman" pitchFamily="18" charset="0"/>
              </a:rPr>
              <a:t>basic</a:t>
            </a:r>
            <a:r>
              <a:rPr lang="es-AR" sz="1800" b="1" dirty="0">
                <a:solidFill>
                  <a:schemeClr val="tx2"/>
                </a:solidFill>
                <a:latin typeface="Verdana" pitchFamily="34" charset="0"/>
                <a:cs typeface="Times New Roman" pitchFamily="18" charset="0"/>
              </a:rPr>
              <a:t>/lugar de base</a:t>
            </a:r>
          </a:p>
          <a:p>
            <a:pPr algn="just">
              <a:buFont typeface="Wingdings" pitchFamily="2" charset="2"/>
              <a:buChar char="ü"/>
            </a:pPr>
            <a:r>
              <a:rPr lang="es-AR" sz="1800" b="1" dirty="0" smtClean="0">
                <a:solidFill>
                  <a:schemeClr val="tx2"/>
                </a:solidFill>
                <a:latin typeface="Verdana" pitchFamily="34" charset="0"/>
                <a:cs typeface="Times New Roman" pitchFamily="18" charset="0"/>
              </a:rPr>
              <a:t>Franquicias y/o </a:t>
            </a:r>
            <a:r>
              <a:rPr lang="es-AR" sz="1800" b="1" dirty="0">
                <a:solidFill>
                  <a:schemeClr val="tx2"/>
                </a:solidFill>
                <a:latin typeface="Verdana" pitchFamily="34" charset="0"/>
                <a:cs typeface="Times New Roman" pitchFamily="18" charset="0"/>
              </a:rPr>
              <a:t>socios comerciales</a:t>
            </a:r>
            <a:r>
              <a:rPr lang="es-AR" sz="1800" dirty="0">
                <a:solidFill>
                  <a:schemeClr val="tx2"/>
                </a:solidFill>
                <a:latin typeface="Verdana" pitchFamily="34" charset="0"/>
                <a:cs typeface="Times New Roman" pitchFamily="18" charset="0"/>
              </a:rPr>
              <a:t> </a:t>
            </a:r>
            <a:endParaRPr lang="es-AR" sz="1800" dirty="0">
              <a:solidFill>
                <a:schemeClr val="tx2"/>
              </a:solidFill>
              <a:cs typeface="Times New Roman" pitchFamily="18" charset="0"/>
            </a:endParaRPr>
          </a:p>
          <a:p>
            <a:pPr algn="just">
              <a:buFont typeface="Wingdings" pitchFamily="2" charset="2"/>
              <a:buNone/>
            </a:pPr>
            <a:r>
              <a:rPr lang="es-AR" sz="1800" dirty="0">
                <a:latin typeface="Verdana" pitchFamily="34" charset="0"/>
                <a:cs typeface="Times New Roman" pitchFamily="18" charset="0"/>
              </a:rPr>
              <a:t> </a:t>
            </a:r>
          </a:p>
        </p:txBody>
      </p:sp>
      <p:sp>
        <p:nvSpPr>
          <p:cNvPr id="35845" name="Rectangle 5"/>
          <p:cNvSpPr>
            <a:spLocks noChangeArrowheads="1"/>
          </p:cNvSpPr>
          <p:nvPr/>
        </p:nvSpPr>
        <p:spPr bwMode="auto">
          <a:xfrm>
            <a:off x="3175" y="5776913"/>
            <a:ext cx="9144000" cy="793750"/>
          </a:xfrm>
          <a:prstGeom prst="rect">
            <a:avLst/>
          </a:prstGeom>
          <a:noFill/>
          <a:ln w="9525">
            <a:noFill/>
            <a:miter lim="800000"/>
            <a:headEnd/>
            <a:tailEnd/>
          </a:ln>
          <a:effectLst/>
        </p:spPr>
        <p:txBody>
          <a:bodyPr>
            <a:spAutoFit/>
          </a:bodyPr>
          <a:lstStyle/>
          <a:p>
            <a:pPr algn="just"/>
            <a:r>
              <a:rPr lang="es-AR" sz="1100">
                <a:latin typeface="Verdana" pitchFamily="34" charset="0"/>
                <a:cs typeface="Times New Roman" pitchFamily="18" charset="0"/>
              </a:rPr>
              <a:t> </a:t>
            </a:r>
            <a:endParaRPr lang="es-AR" sz="1000">
              <a:cs typeface="Times New Roman" pitchFamily="18" charset="0"/>
            </a:endParaRPr>
          </a:p>
          <a:p>
            <a:pPr algn="just" eaLnBrk="0" hangingPunct="0"/>
            <a:r>
              <a:rPr lang="es-AR" sz="1100">
                <a:latin typeface="Verdana" pitchFamily="34" charset="0"/>
                <a:cs typeface="Times New Roman" pitchFamily="18" charset="0"/>
              </a:rPr>
              <a:t> </a:t>
            </a:r>
            <a:endParaRPr lang="es-AR" sz="1000">
              <a:cs typeface="Times New Roman" pitchFamily="18" charset="0"/>
            </a:endParaRPr>
          </a:p>
          <a:p>
            <a:pPr eaLnBrk="0" hangingPunct="0"/>
            <a:endParaRPr lang="es-AR"/>
          </a:p>
        </p:txBody>
      </p:sp>
      <p:sp>
        <p:nvSpPr>
          <p:cNvPr id="35847" name="AutoShape 7"/>
          <p:cNvSpPr>
            <a:spLocks noChangeArrowheads="1"/>
          </p:cNvSpPr>
          <p:nvPr/>
        </p:nvSpPr>
        <p:spPr bwMode="auto">
          <a:xfrm>
            <a:off x="6096000" y="1600200"/>
            <a:ext cx="2286000" cy="914400"/>
          </a:xfrm>
          <a:prstGeom prst="cloudCallout">
            <a:avLst>
              <a:gd name="adj1" fmla="val -43958"/>
              <a:gd name="adj2" fmla="val 50000"/>
            </a:avLst>
          </a:prstGeom>
          <a:solidFill>
            <a:schemeClr val="accent1"/>
          </a:solidFill>
          <a:ln w="12700" cap="sq">
            <a:solidFill>
              <a:schemeClr val="tx1"/>
            </a:solidFill>
            <a:round/>
            <a:headEnd type="none" w="sm" len="sm"/>
            <a:tailEnd type="none" w="sm" len="sm"/>
          </a:ln>
          <a:effectLst/>
        </p:spPr>
        <p:txBody>
          <a:bodyPr/>
          <a:lstStyle/>
          <a:p>
            <a:pPr algn="ctr"/>
            <a:r>
              <a:rPr lang="es-AR" sz="1800" b="1">
                <a:solidFill>
                  <a:schemeClr val="bg1"/>
                </a:solidFill>
                <a:latin typeface="Tahoma" pitchFamily="34" charset="0"/>
              </a:rPr>
              <a:t>¿ Como se concreta ?</a:t>
            </a:r>
            <a:endParaRPr lang="es-ES" sz="1800" b="1">
              <a:solidFill>
                <a:schemeClr val="bg1"/>
              </a:solidFill>
              <a:latin typeface="Tahoma"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173163" y="457200"/>
            <a:ext cx="7772400" cy="914400"/>
          </a:xfrm>
        </p:spPr>
        <p:txBody>
          <a:bodyPr/>
          <a:lstStyle/>
          <a:p>
            <a:r>
              <a:rPr lang="es-AR" sz="3600" b="1" dirty="0">
                <a:latin typeface="Verdana" pitchFamily="34" charset="0"/>
              </a:rPr>
              <a:t>ESTRATEGIAS GENERICAS</a:t>
            </a:r>
            <a:endParaRPr lang="es-ES" sz="3600" b="1" dirty="0">
              <a:latin typeface="Verdana" pitchFamily="34" charset="0"/>
            </a:endParaRPr>
          </a:p>
        </p:txBody>
      </p:sp>
      <p:sp>
        <p:nvSpPr>
          <p:cNvPr id="36867" name="Rectangle 3"/>
          <p:cNvSpPr>
            <a:spLocks noGrp="1" noChangeArrowheads="1"/>
          </p:cNvSpPr>
          <p:nvPr>
            <p:ph type="body" idx="1"/>
          </p:nvPr>
        </p:nvSpPr>
        <p:spPr>
          <a:xfrm>
            <a:off x="1475656" y="2276872"/>
            <a:ext cx="7239000" cy="4419600"/>
          </a:xfrm>
        </p:spPr>
        <p:txBody>
          <a:bodyPr/>
          <a:lstStyle/>
          <a:p>
            <a:pPr algn="just">
              <a:lnSpc>
                <a:spcPct val="90000"/>
              </a:lnSpc>
              <a:buFont typeface="Wingdings" pitchFamily="2" charset="2"/>
              <a:buNone/>
            </a:pPr>
            <a:r>
              <a:rPr lang="es-AR" sz="1600" dirty="0">
                <a:latin typeface="Verdana" pitchFamily="34" charset="0"/>
                <a:cs typeface="Times New Roman" pitchFamily="18" charset="0"/>
              </a:rPr>
              <a:t> </a:t>
            </a:r>
            <a:endParaRPr lang="es-AR" sz="1600" dirty="0">
              <a:cs typeface="Times New Roman" pitchFamily="18" charset="0"/>
            </a:endParaRPr>
          </a:p>
          <a:p>
            <a:pPr algn="just">
              <a:lnSpc>
                <a:spcPct val="90000"/>
              </a:lnSpc>
              <a:buFont typeface="Wingdings" pitchFamily="2" charset="2"/>
              <a:buNone/>
            </a:pPr>
            <a:r>
              <a:rPr lang="es-AR" sz="1600" dirty="0">
                <a:solidFill>
                  <a:srgbClr val="FF0000"/>
                </a:solidFill>
                <a:latin typeface="Verdana" pitchFamily="34" charset="0"/>
                <a:cs typeface="Times New Roman" pitchFamily="18" charset="0"/>
              </a:rPr>
              <a:t> </a:t>
            </a:r>
            <a:r>
              <a:rPr lang="es-AR" sz="1800" b="1" dirty="0">
                <a:solidFill>
                  <a:srgbClr val="FF0000"/>
                </a:solidFill>
                <a:latin typeface="Verdana" pitchFamily="34" charset="0"/>
                <a:cs typeface="Times New Roman" pitchFamily="18" charset="0"/>
              </a:rPr>
              <a:t>DESARROLLO DEL PRODUCTO</a:t>
            </a:r>
          </a:p>
          <a:p>
            <a:pPr algn="just">
              <a:lnSpc>
                <a:spcPct val="90000"/>
              </a:lnSpc>
              <a:buFont typeface="Wingdings" pitchFamily="2" charset="2"/>
              <a:buNone/>
            </a:pPr>
            <a:endParaRPr lang="es-AR" sz="1600" b="1" dirty="0">
              <a:solidFill>
                <a:srgbClr val="FF0000"/>
              </a:solidFill>
              <a:latin typeface="Verdana" pitchFamily="34" charset="0"/>
              <a:cs typeface="Times New Roman" pitchFamily="18" charset="0"/>
            </a:endParaRPr>
          </a:p>
          <a:p>
            <a:pPr algn="just">
              <a:lnSpc>
                <a:spcPct val="90000"/>
              </a:lnSpc>
              <a:buFont typeface="Wingdings" pitchFamily="2" charset="2"/>
              <a:buNone/>
            </a:pPr>
            <a:endParaRPr lang="es-AR" sz="1600" b="1" dirty="0">
              <a:solidFill>
                <a:srgbClr val="FF0000"/>
              </a:solidFill>
              <a:latin typeface="Verdana" pitchFamily="34" charset="0"/>
              <a:cs typeface="Times New Roman" pitchFamily="18" charset="0"/>
            </a:endParaRPr>
          </a:p>
          <a:p>
            <a:pPr algn="just">
              <a:lnSpc>
                <a:spcPct val="90000"/>
              </a:lnSpc>
              <a:buFont typeface="Wingdings" pitchFamily="2" charset="2"/>
              <a:buChar char="ü"/>
            </a:pPr>
            <a:r>
              <a:rPr lang="es-AR" sz="1600" b="1" dirty="0">
                <a:solidFill>
                  <a:schemeClr val="tx2"/>
                </a:solidFill>
                <a:latin typeface="Verdana" pitchFamily="34" charset="0"/>
                <a:cs typeface="Times New Roman" pitchFamily="18" charset="0"/>
              </a:rPr>
              <a:t>-</a:t>
            </a:r>
            <a:r>
              <a:rPr lang="es-AR" sz="1800" b="1" dirty="0">
                <a:solidFill>
                  <a:schemeClr val="tx2"/>
                </a:solidFill>
                <a:latin typeface="Verdana" pitchFamily="34" charset="0"/>
                <a:cs typeface="Times New Roman" pitchFamily="18" charset="0"/>
              </a:rPr>
              <a:t>Nuevos productos </a:t>
            </a:r>
          </a:p>
          <a:p>
            <a:pPr algn="just">
              <a:lnSpc>
                <a:spcPct val="90000"/>
              </a:lnSpc>
              <a:buFont typeface="Wingdings" pitchFamily="2" charset="2"/>
              <a:buChar char="ü"/>
            </a:pPr>
            <a:r>
              <a:rPr lang="es-AR" sz="1800" b="1" dirty="0" smtClean="0">
                <a:solidFill>
                  <a:schemeClr val="tx2"/>
                </a:solidFill>
                <a:latin typeface="Verdana" pitchFamily="34" charset="0"/>
                <a:cs typeface="Times New Roman" pitchFamily="18" charset="0"/>
              </a:rPr>
              <a:t>Adquisición:(</a:t>
            </a:r>
            <a:r>
              <a:rPr lang="es-AR" sz="1800" b="1" dirty="0">
                <a:solidFill>
                  <a:schemeClr val="tx2"/>
                </a:solidFill>
                <a:latin typeface="Verdana" pitchFamily="34" charset="0"/>
                <a:cs typeface="Times New Roman" pitchFamily="18" charset="0"/>
              </a:rPr>
              <a:t>por compra de una nueva empresa). Patentes licencias</a:t>
            </a:r>
          </a:p>
          <a:p>
            <a:pPr algn="just">
              <a:lnSpc>
                <a:spcPct val="90000"/>
              </a:lnSpc>
              <a:buFont typeface="Wingdings" pitchFamily="2" charset="2"/>
              <a:buChar char="ü"/>
            </a:pPr>
            <a:r>
              <a:rPr lang="es-AR" sz="1800" b="1" dirty="0">
                <a:solidFill>
                  <a:schemeClr val="tx2"/>
                </a:solidFill>
                <a:latin typeface="Verdana" pitchFamily="34" charset="0"/>
                <a:cs typeface="Times New Roman" pitchFamily="18" charset="0"/>
              </a:rPr>
              <a:t>Por desarrollo propio </a:t>
            </a:r>
            <a:r>
              <a:rPr lang="es-AR" sz="1800" b="1" dirty="0" smtClean="0">
                <a:solidFill>
                  <a:schemeClr val="tx2"/>
                </a:solidFill>
                <a:latin typeface="Verdana" pitchFamily="34" charset="0"/>
                <a:cs typeface="Times New Roman" pitchFamily="18" charset="0"/>
              </a:rPr>
              <a:t>investigación </a:t>
            </a:r>
            <a:r>
              <a:rPr lang="es-AR" sz="1800" b="1" dirty="0">
                <a:solidFill>
                  <a:schemeClr val="tx2"/>
                </a:solidFill>
                <a:latin typeface="Verdana" pitchFamily="34" charset="0"/>
                <a:cs typeface="Times New Roman" pitchFamily="18" charset="0"/>
              </a:rPr>
              <a:t>y desarrollo (grandes empresas)</a:t>
            </a:r>
          </a:p>
          <a:p>
            <a:pPr algn="just">
              <a:lnSpc>
                <a:spcPct val="90000"/>
              </a:lnSpc>
              <a:buFont typeface="Wingdings" pitchFamily="2" charset="2"/>
              <a:buChar char="ü"/>
            </a:pPr>
            <a:r>
              <a:rPr lang="es-AR" sz="1800" b="1" dirty="0">
                <a:solidFill>
                  <a:schemeClr val="tx2"/>
                </a:solidFill>
                <a:latin typeface="Verdana" pitchFamily="34" charset="0"/>
                <a:cs typeface="Times New Roman" pitchFamily="18" charset="0"/>
              </a:rPr>
              <a:t>Productos </a:t>
            </a:r>
            <a:r>
              <a:rPr lang="es-AR" sz="1800" b="1" dirty="0" smtClean="0">
                <a:solidFill>
                  <a:schemeClr val="tx2"/>
                </a:solidFill>
                <a:latin typeface="Verdana" pitchFamily="34" charset="0"/>
                <a:cs typeface="Times New Roman" pitchFamily="18" charset="0"/>
              </a:rPr>
              <a:t>y/o también/imitación</a:t>
            </a:r>
            <a:endParaRPr lang="es-AR" sz="1800" b="1" dirty="0">
              <a:solidFill>
                <a:schemeClr val="tx2"/>
              </a:solidFill>
              <a:latin typeface="Verdana" pitchFamily="34" charset="0"/>
              <a:cs typeface="Times New Roman" pitchFamily="18" charset="0"/>
            </a:endParaRPr>
          </a:p>
          <a:p>
            <a:pPr algn="just">
              <a:lnSpc>
                <a:spcPct val="90000"/>
              </a:lnSpc>
              <a:buFont typeface="Wingdings" pitchFamily="2" charset="2"/>
              <a:buChar char="ü"/>
            </a:pPr>
            <a:r>
              <a:rPr lang="es-AR" sz="1800" b="1" dirty="0" smtClean="0">
                <a:solidFill>
                  <a:schemeClr val="tx2"/>
                </a:solidFill>
                <a:latin typeface="Verdana" pitchFamily="34" charset="0"/>
                <a:cs typeface="Times New Roman" pitchFamily="18" charset="0"/>
              </a:rPr>
              <a:t> Líneas </a:t>
            </a:r>
            <a:r>
              <a:rPr lang="es-AR" sz="1800" b="1" dirty="0">
                <a:solidFill>
                  <a:schemeClr val="tx2"/>
                </a:solidFill>
                <a:latin typeface="Verdana" pitchFamily="34" charset="0"/>
                <a:cs typeface="Times New Roman" pitchFamily="18" charset="0"/>
              </a:rPr>
              <a:t>de productos o servicios relacionados</a:t>
            </a:r>
            <a:endParaRPr lang="es-AR" sz="1800" b="1" dirty="0">
              <a:solidFill>
                <a:schemeClr val="tx2"/>
              </a:solidFill>
              <a:cs typeface="Times New Roman" pitchFamily="18" charset="0"/>
            </a:endParaRPr>
          </a:p>
          <a:p>
            <a:pPr marL="0" indent="0" algn="just">
              <a:lnSpc>
                <a:spcPct val="90000"/>
              </a:lnSpc>
              <a:buNone/>
            </a:pPr>
            <a:r>
              <a:rPr lang="es-AR" sz="1800" dirty="0">
                <a:solidFill>
                  <a:schemeClr val="tx2"/>
                </a:solidFill>
                <a:latin typeface="Verdana" pitchFamily="34" charset="0"/>
                <a:cs typeface="Times New Roman" pitchFamily="18" charset="0"/>
              </a:rPr>
              <a:t> </a:t>
            </a:r>
            <a:endParaRPr lang="es-AR" sz="1800" dirty="0">
              <a:solidFill>
                <a:schemeClr val="tx2"/>
              </a:solidFill>
              <a:cs typeface="Times New Roman" pitchFamily="18" charset="0"/>
            </a:endParaRPr>
          </a:p>
          <a:p>
            <a:pPr algn="just">
              <a:lnSpc>
                <a:spcPct val="90000"/>
              </a:lnSpc>
              <a:buFont typeface="Wingdings" pitchFamily="2" charset="2"/>
              <a:buNone/>
            </a:pPr>
            <a:endParaRPr lang="es-AR" sz="1600" b="1" dirty="0">
              <a:solidFill>
                <a:schemeClr val="tx2"/>
              </a:solidFill>
              <a:cs typeface="Times New Roman" pitchFamily="18" charset="0"/>
            </a:endParaRPr>
          </a:p>
          <a:p>
            <a:pPr algn="just">
              <a:lnSpc>
                <a:spcPct val="90000"/>
              </a:lnSpc>
              <a:buFont typeface="Wingdings" pitchFamily="2" charset="2"/>
              <a:buNone/>
            </a:pPr>
            <a:r>
              <a:rPr lang="es-AR" sz="1600" dirty="0">
                <a:solidFill>
                  <a:srgbClr val="FF0000"/>
                </a:solidFill>
                <a:latin typeface="Verdana" pitchFamily="34" charset="0"/>
                <a:cs typeface="Times New Roman" pitchFamily="18" charset="0"/>
              </a:rPr>
              <a:t> </a:t>
            </a:r>
            <a:endParaRPr lang="es-AR" sz="1600" dirty="0">
              <a:cs typeface="Times New Roman" pitchFamily="18" charset="0"/>
            </a:endParaRPr>
          </a:p>
          <a:p>
            <a:pPr algn="just">
              <a:lnSpc>
                <a:spcPct val="90000"/>
              </a:lnSpc>
              <a:buFont typeface="Wingdings" pitchFamily="2" charset="2"/>
              <a:buNone/>
            </a:pPr>
            <a:r>
              <a:rPr lang="es-AR" sz="1600" dirty="0">
                <a:latin typeface="Verdana" pitchFamily="34" charset="0"/>
                <a:cs typeface="Times New Roman" pitchFamily="18" charset="0"/>
              </a:rPr>
              <a:t> </a:t>
            </a:r>
          </a:p>
        </p:txBody>
      </p:sp>
      <p:sp>
        <p:nvSpPr>
          <p:cNvPr id="36871" name="AutoShape 7"/>
          <p:cNvSpPr>
            <a:spLocks noChangeArrowheads="1"/>
          </p:cNvSpPr>
          <p:nvPr/>
        </p:nvSpPr>
        <p:spPr bwMode="auto">
          <a:xfrm>
            <a:off x="6096000" y="1600200"/>
            <a:ext cx="2286000" cy="914400"/>
          </a:xfrm>
          <a:prstGeom prst="cloudCallout">
            <a:avLst>
              <a:gd name="adj1" fmla="val -43958"/>
              <a:gd name="adj2" fmla="val 50000"/>
            </a:avLst>
          </a:prstGeom>
          <a:solidFill>
            <a:schemeClr val="accent1"/>
          </a:solidFill>
          <a:ln w="12700" cap="sq">
            <a:solidFill>
              <a:schemeClr val="tx1"/>
            </a:solidFill>
            <a:round/>
            <a:headEnd type="none" w="sm" len="sm"/>
            <a:tailEnd type="none" w="sm" len="sm"/>
          </a:ln>
          <a:effectLst/>
        </p:spPr>
        <p:txBody>
          <a:bodyPr/>
          <a:lstStyle/>
          <a:p>
            <a:pPr algn="ctr"/>
            <a:r>
              <a:rPr lang="es-AR" sz="1800" b="1">
                <a:solidFill>
                  <a:schemeClr val="bg1"/>
                </a:solidFill>
                <a:latin typeface="Tahoma" pitchFamily="34" charset="0"/>
              </a:rPr>
              <a:t>¿ Como se concreta ?</a:t>
            </a:r>
            <a:endParaRPr lang="es-ES" sz="1800" b="1">
              <a:solidFill>
                <a:schemeClr val="bg1"/>
              </a:solidFill>
              <a:latin typeface="Tahoma"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043608" y="210344"/>
            <a:ext cx="7772400" cy="914400"/>
          </a:xfrm>
        </p:spPr>
        <p:txBody>
          <a:bodyPr/>
          <a:lstStyle/>
          <a:p>
            <a:r>
              <a:rPr lang="es-AR" sz="3600" b="1" dirty="0">
                <a:latin typeface="Verdana" pitchFamily="34" charset="0"/>
              </a:rPr>
              <a:t>ESTRATEGIAS GENERICAS</a:t>
            </a:r>
            <a:endParaRPr lang="es-ES" sz="3600" b="1" dirty="0">
              <a:latin typeface="Verdana" pitchFamily="34" charset="0"/>
            </a:endParaRPr>
          </a:p>
        </p:txBody>
      </p:sp>
      <p:sp>
        <p:nvSpPr>
          <p:cNvPr id="37891" name="Rectangle 3"/>
          <p:cNvSpPr>
            <a:spLocks noGrp="1" noChangeArrowheads="1"/>
          </p:cNvSpPr>
          <p:nvPr>
            <p:ph type="body" idx="1"/>
          </p:nvPr>
        </p:nvSpPr>
        <p:spPr>
          <a:xfrm>
            <a:off x="1259632" y="984015"/>
            <a:ext cx="7239000" cy="4419600"/>
          </a:xfrm>
        </p:spPr>
        <p:txBody>
          <a:bodyPr/>
          <a:lstStyle/>
          <a:p>
            <a:pPr algn="just">
              <a:lnSpc>
                <a:spcPct val="90000"/>
              </a:lnSpc>
              <a:buFont typeface="Wingdings" pitchFamily="2" charset="2"/>
              <a:buNone/>
            </a:pPr>
            <a:r>
              <a:rPr lang="es-AR" sz="1600" dirty="0">
                <a:latin typeface="Verdana" pitchFamily="34" charset="0"/>
                <a:cs typeface="Times New Roman" pitchFamily="18" charset="0"/>
              </a:rPr>
              <a:t> </a:t>
            </a:r>
            <a:endParaRPr lang="es-AR" sz="1600" dirty="0">
              <a:cs typeface="Times New Roman" pitchFamily="18" charset="0"/>
            </a:endParaRPr>
          </a:p>
          <a:p>
            <a:pPr algn="just">
              <a:lnSpc>
                <a:spcPct val="90000"/>
              </a:lnSpc>
              <a:buFont typeface="Wingdings" pitchFamily="2" charset="2"/>
              <a:buNone/>
            </a:pPr>
            <a:r>
              <a:rPr lang="es-AR" sz="1800" b="1" dirty="0">
                <a:solidFill>
                  <a:srgbClr val="FF0000"/>
                </a:solidFill>
                <a:latin typeface="Verdana" pitchFamily="34" charset="0"/>
                <a:cs typeface="Times New Roman" pitchFamily="18" charset="0"/>
              </a:rPr>
              <a:t>DIVERSIFICACION</a:t>
            </a:r>
          </a:p>
          <a:p>
            <a:pPr algn="just">
              <a:lnSpc>
                <a:spcPct val="90000"/>
              </a:lnSpc>
              <a:buFont typeface="Wingdings" pitchFamily="2" charset="2"/>
              <a:buNone/>
            </a:pPr>
            <a:endParaRPr lang="es-AR" sz="1600" b="1" dirty="0">
              <a:solidFill>
                <a:srgbClr val="FF0000"/>
              </a:solidFill>
              <a:latin typeface="Verdana" pitchFamily="34" charset="0"/>
              <a:cs typeface="Times New Roman" pitchFamily="18" charset="0"/>
            </a:endParaRPr>
          </a:p>
          <a:p>
            <a:pPr algn="just"/>
            <a:r>
              <a:rPr lang="es-AR" sz="1800" b="1" dirty="0" smtClean="0"/>
              <a:t>Vertical: </a:t>
            </a:r>
            <a:r>
              <a:rPr lang="es-AR" sz="1800" dirty="0" smtClean="0"/>
              <a:t>En </a:t>
            </a:r>
            <a:r>
              <a:rPr lang="es-AR" sz="1800" dirty="0"/>
              <a:t>estos casos, las empresas entran de lleno a la elaboración de productos a los que antes accedía tras operaciones en el mercado. Es decir, en cierta manera se convierte en su propio cliente o proveedor. No es necesario que salga en busca de dichos productos, pues ya forman parte de su cadena productiva.</a:t>
            </a:r>
          </a:p>
          <a:p>
            <a:pPr algn="just"/>
            <a:r>
              <a:rPr lang="es-AR" sz="1800" b="1" dirty="0" smtClean="0"/>
              <a:t>Concéntrica: </a:t>
            </a:r>
            <a:r>
              <a:rPr lang="es-AR" sz="1800" dirty="0" smtClean="0">
                <a:solidFill>
                  <a:schemeClr val="tx2"/>
                </a:solidFill>
                <a:latin typeface="Arial" panose="020B0604020202020204" pitchFamily="34" charset="0"/>
                <a:cs typeface="Arial" panose="020B0604020202020204" pitchFamily="34" charset="0"/>
              </a:rPr>
              <a:t>refiere </a:t>
            </a:r>
            <a:r>
              <a:rPr lang="es-AR" sz="1800" dirty="0">
                <a:solidFill>
                  <a:schemeClr val="tx2"/>
                </a:solidFill>
                <a:latin typeface="Arial" panose="020B0604020202020204" pitchFamily="34" charset="0"/>
                <a:cs typeface="Arial" panose="020B0604020202020204" pitchFamily="34" charset="0"/>
              </a:rPr>
              <a:t>a  la adición de productos nuevos pero relacionados con la actividad fundamental de la </a:t>
            </a:r>
            <a:r>
              <a:rPr lang="es-AR" sz="1800" dirty="0" smtClean="0">
                <a:solidFill>
                  <a:schemeClr val="tx2"/>
                </a:solidFill>
                <a:latin typeface="Arial" panose="020B0604020202020204" pitchFamily="34" charset="0"/>
                <a:cs typeface="Arial" panose="020B0604020202020204" pitchFamily="34" charset="0"/>
              </a:rPr>
              <a:t>empresa</a:t>
            </a:r>
            <a:r>
              <a:rPr lang="es-AR" sz="1800" b="1" dirty="0" smtClean="0">
                <a:solidFill>
                  <a:schemeClr val="tx2"/>
                </a:solidFill>
                <a:latin typeface="Arial" panose="020B0604020202020204" pitchFamily="34" charset="0"/>
                <a:cs typeface="Arial" panose="020B0604020202020204" pitchFamily="34" charset="0"/>
              </a:rPr>
              <a:t>.</a:t>
            </a:r>
          </a:p>
          <a:p>
            <a:pPr algn="just">
              <a:lnSpc>
                <a:spcPct val="90000"/>
              </a:lnSpc>
            </a:pPr>
            <a:r>
              <a:rPr lang="es-AR" sz="1800" b="1" dirty="0" smtClean="0">
                <a:solidFill>
                  <a:schemeClr val="tx2"/>
                </a:solidFill>
                <a:latin typeface="Arial" panose="020B0604020202020204" pitchFamily="34" charset="0"/>
                <a:cs typeface="Arial" panose="020B0604020202020204" pitchFamily="34" charset="0"/>
              </a:rPr>
              <a:t>Horizontal: </a:t>
            </a:r>
            <a:r>
              <a:rPr lang="es-AR" sz="1800" dirty="0">
                <a:solidFill>
                  <a:schemeClr val="tx2"/>
                </a:solidFill>
                <a:latin typeface="Arial" panose="020B0604020202020204" pitchFamily="34" charset="0"/>
                <a:cs typeface="Arial" panose="020B0604020202020204" pitchFamily="34" charset="0"/>
              </a:rPr>
              <a:t>se basa en la creación o incorporación de productos nuevos, no relacionados con el producto principal, destinada a los clientes actuales</a:t>
            </a:r>
          </a:p>
          <a:p>
            <a:pPr algn="just">
              <a:lnSpc>
                <a:spcPct val="90000"/>
              </a:lnSpc>
            </a:pPr>
            <a:r>
              <a:rPr lang="es-AR" sz="1800" b="1" dirty="0" err="1" smtClean="0">
                <a:solidFill>
                  <a:schemeClr val="tx2"/>
                </a:solidFill>
                <a:latin typeface="Arial" panose="020B0604020202020204" pitchFamily="34" charset="0"/>
                <a:cs typeface="Arial" panose="020B0604020202020204" pitchFamily="34" charset="0"/>
              </a:rPr>
              <a:t>Conglemerada</a:t>
            </a:r>
            <a:r>
              <a:rPr lang="es-AR" sz="1800" b="1" dirty="0" smtClean="0">
                <a:solidFill>
                  <a:schemeClr val="tx2"/>
                </a:solidFill>
                <a:latin typeface="Arial" panose="020B0604020202020204" pitchFamily="34" charset="0"/>
                <a:cs typeface="Arial" panose="020B0604020202020204" pitchFamily="34" charset="0"/>
              </a:rPr>
              <a:t> </a:t>
            </a:r>
            <a:r>
              <a:rPr lang="es-AR" sz="1800" b="1" dirty="0">
                <a:solidFill>
                  <a:schemeClr val="tx2"/>
                </a:solidFill>
                <a:latin typeface="Arial" panose="020B0604020202020204" pitchFamily="34" charset="0"/>
                <a:cs typeface="Arial" panose="020B0604020202020204" pitchFamily="34" charset="0"/>
              </a:rPr>
              <a:t>o </a:t>
            </a:r>
            <a:r>
              <a:rPr lang="es-AR" sz="1800" b="1" dirty="0" err="1" smtClean="0">
                <a:solidFill>
                  <a:schemeClr val="tx2"/>
                </a:solidFill>
                <a:latin typeface="Arial" panose="020B0604020202020204" pitchFamily="34" charset="0"/>
                <a:cs typeface="Arial" panose="020B0604020202020204" pitchFamily="34" charset="0"/>
              </a:rPr>
              <a:t>multiple</a:t>
            </a:r>
            <a:r>
              <a:rPr lang="es-AR" sz="1800" b="1" dirty="0" smtClean="0">
                <a:solidFill>
                  <a:schemeClr val="tx2"/>
                </a:solidFill>
                <a:latin typeface="Arial" panose="020B0604020202020204" pitchFamily="34" charset="0"/>
                <a:cs typeface="Arial" panose="020B0604020202020204" pitchFamily="34" charset="0"/>
              </a:rPr>
              <a:t>: </a:t>
            </a:r>
            <a:r>
              <a:rPr lang="es-AR" sz="1800" dirty="0">
                <a:solidFill>
                  <a:schemeClr val="tx2"/>
                </a:solidFill>
                <a:latin typeface="Arial" panose="020B0604020202020204" pitchFamily="34" charset="0"/>
                <a:cs typeface="Arial" panose="020B0604020202020204" pitchFamily="34" charset="0"/>
              </a:rPr>
              <a:t>consiste en la incorporación de productos nuevos no relacionados, pero en este caso son destinados a clientes potenciales (futuros clientes)</a:t>
            </a:r>
          </a:p>
          <a:p>
            <a:pPr algn="just">
              <a:lnSpc>
                <a:spcPct val="90000"/>
              </a:lnSpc>
              <a:buFont typeface="Wingdings" pitchFamily="2" charset="2"/>
              <a:buChar char="ü"/>
            </a:pPr>
            <a:r>
              <a:rPr lang="es-AR" sz="1600" b="1" dirty="0" smtClean="0">
                <a:solidFill>
                  <a:schemeClr val="tx2"/>
                </a:solidFill>
                <a:latin typeface="Verdana" pitchFamily="34" charset="0"/>
                <a:cs typeface="Times New Roman" pitchFamily="18" charset="0"/>
              </a:rPr>
              <a:t>Tipo </a:t>
            </a:r>
            <a:r>
              <a:rPr lang="es-AR" sz="1600" b="1" dirty="0">
                <a:solidFill>
                  <a:schemeClr val="tx2"/>
                </a:solidFill>
                <a:latin typeface="Verdana" pitchFamily="34" charset="0"/>
                <a:cs typeface="Times New Roman" pitchFamily="18" charset="0"/>
              </a:rPr>
              <a:t>de </a:t>
            </a:r>
            <a:r>
              <a:rPr lang="es-AR" sz="1600" b="1" dirty="0" err="1" smtClean="0">
                <a:solidFill>
                  <a:schemeClr val="tx2"/>
                </a:solidFill>
                <a:latin typeface="Verdana" pitchFamily="34" charset="0"/>
                <a:cs typeface="Times New Roman" pitchFamily="18" charset="0"/>
              </a:rPr>
              <a:t>asociatividad</a:t>
            </a:r>
            <a:r>
              <a:rPr lang="es-AR" sz="1600" b="1" dirty="0" smtClean="0">
                <a:solidFill>
                  <a:schemeClr val="tx2"/>
                </a:solidFill>
                <a:latin typeface="Verdana" pitchFamily="34" charset="0"/>
                <a:cs typeface="Times New Roman" pitchFamily="18" charset="0"/>
              </a:rPr>
              <a:t>: Fusiones, Adquisiciones ,Pool,</a:t>
            </a:r>
            <a:r>
              <a:rPr lang="es-AR" sz="1600" b="1" dirty="0">
                <a:solidFill>
                  <a:schemeClr val="tx2"/>
                </a:solidFill>
                <a:latin typeface="Verdana" pitchFamily="34" charset="0"/>
                <a:cs typeface="Times New Roman" pitchFamily="18" charset="0"/>
              </a:rPr>
              <a:t>	</a:t>
            </a:r>
            <a:r>
              <a:rPr lang="es-AR" sz="1600" b="1" dirty="0" err="1">
                <a:solidFill>
                  <a:schemeClr val="tx2"/>
                </a:solidFill>
                <a:latin typeface="Verdana" pitchFamily="34" charset="0"/>
                <a:cs typeface="Times New Roman" pitchFamily="18" charset="0"/>
              </a:rPr>
              <a:t>Joint</a:t>
            </a:r>
            <a:r>
              <a:rPr lang="es-AR" sz="1600" b="1" dirty="0">
                <a:solidFill>
                  <a:schemeClr val="tx2"/>
                </a:solidFill>
                <a:latin typeface="Verdana" pitchFamily="34" charset="0"/>
                <a:cs typeface="Times New Roman" pitchFamily="18" charset="0"/>
              </a:rPr>
              <a:t> </a:t>
            </a:r>
            <a:r>
              <a:rPr lang="es-AR" sz="1600" b="1" dirty="0" err="1" smtClean="0">
                <a:solidFill>
                  <a:schemeClr val="tx2"/>
                </a:solidFill>
                <a:latin typeface="Verdana" pitchFamily="34" charset="0"/>
                <a:cs typeface="Times New Roman" pitchFamily="18" charset="0"/>
              </a:rPr>
              <a:t>venture</a:t>
            </a:r>
            <a:r>
              <a:rPr lang="es-AR" sz="1600" b="1" dirty="0" smtClean="0">
                <a:solidFill>
                  <a:schemeClr val="tx2"/>
                </a:solidFill>
                <a:latin typeface="Verdana" pitchFamily="34" charset="0"/>
                <a:cs typeface="Times New Roman" pitchFamily="18" charset="0"/>
              </a:rPr>
              <a:t>, U.T.E, Consorcios </a:t>
            </a:r>
            <a:r>
              <a:rPr lang="es-AR" sz="1600" b="1" dirty="0">
                <a:solidFill>
                  <a:schemeClr val="tx2"/>
                </a:solidFill>
                <a:latin typeface="Verdana" pitchFamily="34" charset="0"/>
                <a:cs typeface="Times New Roman" pitchFamily="18" charset="0"/>
              </a:rPr>
              <a:t>de </a:t>
            </a:r>
            <a:r>
              <a:rPr lang="es-AR" sz="1600" b="1" dirty="0" smtClean="0">
                <a:solidFill>
                  <a:schemeClr val="tx2"/>
                </a:solidFill>
                <a:latin typeface="Verdana" pitchFamily="34" charset="0"/>
                <a:cs typeface="Times New Roman" pitchFamily="18" charset="0"/>
              </a:rPr>
              <a:t>exportación</a:t>
            </a:r>
            <a:endParaRPr lang="es-AR" sz="1600" b="1" dirty="0">
              <a:solidFill>
                <a:schemeClr val="tx2"/>
              </a:solidFill>
              <a:latin typeface="Verdana" pitchFamily="34" charset="0"/>
              <a:cs typeface="Times New Roman" pitchFamily="18" charset="0"/>
            </a:endParaRPr>
          </a:p>
          <a:p>
            <a:pPr algn="just">
              <a:lnSpc>
                <a:spcPct val="90000"/>
              </a:lnSpc>
              <a:buFont typeface="Wingdings" pitchFamily="2" charset="2"/>
              <a:buChar char="ü"/>
            </a:pPr>
            <a:endParaRPr lang="es-AR" sz="1600" b="1" dirty="0">
              <a:solidFill>
                <a:schemeClr val="tx2"/>
              </a:solidFill>
              <a:latin typeface="Verdana" pitchFamily="34" charset="0"/>
              <a:cs typeface="Times New Roman" pitchFamily="18" charset="0"/>
            </a:endParaRPr>
          </a:p>
          <a:p>
            <a:pPr algn="just">
              <a:lnSpc>
                <a:spcPct val="90000"/>
              </a:lnSpc>
              <a:buFont typeface="Wingdings" pitchFamily="2" charset="2"/>
              <a:buNone/>
            </a:pPr>
            <a:endParaRPr lang="es-AR" sz="1600" b="1" dirty="0">
              <a:solidFill>
                <a:schemeClr val="tx2"/>
              </a:solidFill>
              <a:cs typeface="Times New Roman" pitchFamily="18" charset="0"/>
            </a:endParaRPr>
          </a:p>
          <a:p>
            <a:pPr algn="just">
              <a:lnSpc>
                <a:spcPct val="90000"/>
              </a:lnSpc>
              <a:buFont typeface="Wingdings" pitchFamily="2" charset="2"/>
              <a:buNone/>
            </a:pPr>
            <a:r>
              <a:rPr lang="es-AR" sz="1600" dirty="0">
                <a:solidFill>
                  <a:srgbClr val="FF0000"/>
                </a:solidFill>
                <a:latin typeface="Verdana" pitchFamily="34" charset="0"/>
                <a:cs typeface="Times New Roman" pitchFamily="18" charset="0"/>
              </a:rPr>
              <a:t> </a:t>
            </a:r>
            <a:endParaRPr lang="es-AR" sz="1600" dirty="0">
              <a:cs typeface="Times New Roman" pitchFamily="18" charset="0"/>
            </a:endParaRPr>
          </a:p>
          <a:p>
            <a:pPr algn="just">
              <a:lnSpc>
                <a:spcPct val="90000"/>
              </a:lnSpc>
              <a:buFont typeface="Wingdings" pitchFamily="2" charset="2"/>
              <a:buNone/>
            </a:pPr>
            <a:r>
              <a:rPr lang="es-AR" sz="1600" dirty="0">
                <a:latin typeface="Verdana" pitchFamily="34" charset="0"/>
                <a:cs typeface="Times New Roman" pitchFamily="18" charset="0"/>
              </a:rPr>
              <a:t> </a:t>
            </a:r>
          </a:p>
        </p:txBody>
      </p:sp>
      <p:sp>
        <p:nvSpPr>
          <p:cNvPr id="37893" name="Rectangle 5"/>
          <p:cNvSpPr>
            <a:spLocks noChangeArrowheads="1"/>
          </p:cNvSpPr>
          <p:nvPr/>
        </p:nvSpPr>
        <p:spPr bwMode="auto">
          <a:xfrm>
            <a:off x="3175" y="5776913"/>
            <a:ext cx="9144000" cy="793750"/>
          </a:xfrm>
          <a:prstGeom prst="rect">
            <a:avLst/>
          </a:prstGeom>
          <a:noFill/>
          <a:ln w="9525">
            <a:noFill/>
            <a:miter lim="800000"/>
            <a:headEnd/>
            <a:tailEnd/>
          </a:ln>
          <a:effectLst/>
        </p:spPr>
        <p:txBody>
          <a:bodyPr>
            <a:spAutoFit/>
          </a:bodyPr>
          <a:lstStyle/>
          <a:p>
            <a:pPr algn="just"/>
            <a:r>
              <a:rPr lang="es-AR" sz="1100">
                <a:latin typeface="Verdana" pitchFamily="34" charset="0"/>
                <a:cs typeface="Times New Roman" pitchFamily="18" charset="0"/>
              </a:rPr>
              <a:t> </a:t>
            </a:r>
            <a:endParaRPr lang="es-AR" sz="1000">
              <a:cs typeface="Times New Roman" pitchFamily="18" charset="0"/>
            </a:endParaRPr>
          </a:p>
          <a:p>
            <a:pPr algn="just" eaLnBrk="0" hangingPunct="0"/>
            <a:r>
              <a:rPr lang="es-AR" sz="1100">
                <a:latin typeface="Verdana" pitchFamily="34" charset="0"/>
                <a:cs typeface="Times New Roman" pitchFamily="18" charset="0"/>
              </a:rPr>
              <a:t> </a:t>
            </a:r>
            <a:endParaRPr lang="es-AR" sz="1000">
              <a:cs typeface="Times New Roman" pitchFamily="18" charset="0"/>
            </a:endParaRPr>
          </a:p>
          <a:p>
            <a:pPr eaLnBrk="0" hangingPunct="0"/>
            <a:endParaRPr lang="es-AR"/>
          </a:p>
        </p:txBody>
      </p:sp>
      <p:sp>
        <p:nvSpPr>
          <p:cNvPr id="37895" name="AutoShape 7"/>
          <p:cNvSpPr>
            <a:spLocks noChangeArrowheads="1"/>
          </p:cNvSpPr>
          <p:nvPr/>
        </p:nvSpPr>
        <p:spPr bwMode="auto">
          <a:xfrm>
            <a:off x="6387919" y="980728"/>
            <a:ext cx="2286000" cy="914400"/>
          </a:xfrm>
          <a:prstGeom prst="cloudCallout">
            <a:avLst>
              <a:gd name="adj1" fmla="val -43958"/>
              <a:gd name="adj2" fmla="val 50000"/>
            </a:avLst>
          </a:prstGeom>
          <a:solidFill>
            <a:schemeClr val="accent1"/>
          </a:solidFill>
          <a:ln w="12700" cap="sq">
            <a:solidFill>
              <a:schemeClr val="tx1"/>
            </a:solidFill>
            <a:round/>
            <a:headEnd type="none" w="sm" len="sm"/>
            <a:tailEnd type="none" w="sm" len="sm"/>
          </a:ln>
          <a:effectLst/>
        </p:spPr>
        <p:txBody>
          <a:bodyPr/>
          <a:lstStyle/>
          <a:p>
            <a:pPr algn="ctr"/>
            <a:r>
              <a:rPr lang="es-AR" sz="1800" b="1" dirty="0">
                <a:solidFill>
                  <a:schemeClr val="bg1"/>
                </a:solidFill>
                <a:latin typeface="Tahoma" pitchFamily="34" charset="0"/>
              </a:rPr>
              <a:t>¿ Como se concreta ?</a:t>
            </a:r>
            <a:endParaRPr lang="es-ES" sz="1800" b="1" dirty="0">
              <a:solidFill>
                <a:schemeClr val="bg1"/>
              </a:solidFill>
              <a:latin typeface="Tahoma"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90600" y="457200"/>
            <a:ext cx="7894638" cy="1155700"/>
          </a:xfrm>
          <a:solidFill>
            <a:schemeClr val="accent1"/>
          </a:solidFill>
        </p:spPr>
        <p:txBody>
          <a:bodyPr/>
          <a:lstStyle/>
          <a:p>
            <a:r>
              <a:rPr lang="es-AR" sz="4000" b="1">
                <a:latin typeface="Verdana" pitchFamily="34" charset="0"/>
                <a:cs typeface="Times New Roman" pitchFamily="18" charset="0"/>
              </a:rPr>
              <a:t>  </a:t>
            </a:r>
            <a:r>
              <a:rPr lang="es-AR" sz="4000" b="1" u="sng">
                <a:latin typeface="Verdana" pitchFamily="34" charset="0"/>
                <a:cs typeface="Times New Roman" pitchFamily="18" charset="0"/>
              </a:rPr>
              <a:t>Planeamiento Estratégico</a:t>
            </a:r>
            <a:r>
              <a:rPr lang="es-ES" sz="4000" b="1"/>
              <a:t> </a:t>
            </a:r>
          </a:p>
        </p:txBody>
      </p:sp>
      <p:sp>
        <p:nvSpPr>
          <p:cNvPr id="21517" name="Rectangle 13"/>
          <p:cNvSpPr>
            <a:spLocks noChangeArrowheads="1"/>
          </p:cNvSpPr>
          <p:nvPr/>
        </p:nvSpPr>
        <p:spPr bwMode="auto">
          <a:xfrm>
            <a:off x="1676400" y="1828800"/>
            <a:ext cx="3657600" cy="685800"/>
          </a:xfrm>
          <a:prstGeom prst="rect">
            <a:avLst/>
          </a:prstGeom>
          <a:solidFill>
            <a:schemeClr val="hlink"/>
          </a:solidFill>
          <a:ln w="57150" cmpd="thinThick">
            <a:solidFill>
              <a:srgbClr val="000000"/>
            </a:solidFill>
            <a:miter lim="800000"/>
            <a:headEnd/>
            <a:tailEnd/>
          </a:ln>
        </p:spPr>
        <p:txBody>
          <a:bodyPr/>
          <a:lstStyle/>
          <a:p>
            <a:pPr algn="ctr"/>
            <a:r>
              <a:rPr lang="es-AR" sz="1800" b="1">
                <a:solidFill>
                  <a:srgbClr val="FF0066"/>
                </a:solidFill>
                <a:latin typeface="Verdana" pitchFamily="34" charset="0"/>
                <a:cs typeface="Times New Roman" pitchFamily="18" charset="0"/>
              </a:rPr>
              <a:t>Identificar </a:t>
            </a:r>
          </a:p>
          <a:p>
            <a:pPr algn="ctr"/>
            <a:r>
              <a:rPr lang="es-AR" sz="1800" b="1">
                <a:solidFill>
                  <a:srgbClr val="FF0066"/>
                </a:solidFill>
                <a:latin typeface="Verdana" pitchFamily="34" charset="0"/>
                <a:cs typeface="Times New Roman" pitchFamily="18" charset="0"/>
              </a:rPr>
              <a:t> Contexto y Medio</a:t>
            </a:r>
          </a:p>
          <a:p>
            <a:pPr eaLnBrk="0" hangingPunct="0"/>
            <a:endParaRPr lang="es-AR" sz="1800" b="1">
              <a:solidFill>
                <a:srgbClr val="FF0066"/>
              </a:solidFill>
              <a:latin typeface="Verdana" pitchFamily="34" charset="0"/>
            </a:endParaRPr>
          </a:p>
        </p:txBody>
      </p:sp>
      <p:sp>
        <p:nvSpPr>
          <p:cNvPr id="21516" name="Rectangle 12"/>
          <p:cNvSpPr>
            <a:spLocks noChangeArrowheads="1"/>
          </p:cNvSpPr>
          <p:nvPr/>
        </p:nvSpPr>
        <p:spPr bwMode="auto">
          <a:xfrm>
            <a:off x="3429000" y="3657600"/>
            <a:ext cx="4114800" cy="609600"/>
          </a:xfrm>
          <a:prstGeom prst="rect">
            <a:avLst/>
          </a:prstGeom>
          <a:solidFill>
            <a:schemeClr val="hlink"/>
          </a:solidFill>
          <a:ln w="57150" cmpd="thinThick">
            <a:solidFill>
              <a:srgbClr val="000000"/>
            </a:solidFill>
            <a:miter lim="800000"/>
            <a:headEnd/>
            <a:tailEnd/>
          </a:ln>
        </p:spPr>
        <p:txBody>
          <a:bodyPr/>
          <a:lstStyle/>
          <a:p>
            <a:pPr algn="ctr"/>
            <a:r>
              <a:rPr lang="es-AR" sz="1800" b="1">
                <a:solidFill>
                  <a:srgbClr val="FF0066"/>
                </a:solidFill>
                <a:latin typeface="Verdana" pitchFamily="34" charset="0"/>
                <a:cs typeface="Times New Roman" pitchFamily="18" charset="0"/>
              </a:rPr>
              <a:t>Identificar   el Medio Interno</a:t>
            </a:r>
          </a:p>
          <a:p>
            <a:pPr eaLnBrk="0" hangingPunct="0"/>
            <a:endParaRPr lang="es-AR" sz="1800">
              <a:solidFill>
                <a:srgbClr val="FF0066"/>
              </a:solidFill>
              <a:latin typeface="Verdana" pitchFamily="34" charset="0"/>
            </a:endParaRPr>
          </a:p>
        </p:txBody>
      </p:sp>
      <p:sp>
        <p:nvSpPr>
          <p:cNvPr id="21510" name="Rectangle 6"/>
          <p:cNvSpPr>
            <a:spLocks noChangeArrowheads="1"/>
          </p:cNvSpPr>
          <p:nvPr/>
        </p:nvSpPr>
        <p:spPr bwMode="auto">
          <a:xfrm>
            <a:off x="4876800" y="5410200"/>
            <a:ext cx="4038600" cy="731838"/>
          </a:xfrm>
          <a:prstGeom prst="rect">
            <a:avLst/>
          </a:prstGeom>
          <a:solidFill>
            <a:schemeClr val="hlink"/>
          </a:solidFill>
          <a:ln w="57150" cmpd="thinThick">
            <a:solidFill>
              <a:srgbClr val="000000"/>
            </a:solidFill>
            <a:miter lim="800000"/>
            <a:headEnd/>
            <a:tailEnd/>
          </a:ln>
        </p:spPr>
        <p:txBody>
          <a:bodyPr/>
          <a:lstStyle/>
          <a:p>
            <a:pPr algn="ctr"/>
            <a:r>
              <a:rPr lang="es-AR" sz="1800" b="1">
                <a:solidFill>
                  <a:srgbClr val="FF0066"/>
                </a:solidFill>
                <a:latin typeface="Verdana" pitchFamily="34" charset="0"/>
                <a:cs typeface="Times New Roman" pitchFamily="18" charset="0"/>
              </a:rPr>
              <a:t>Definir Objetivos, Metas y Estrategias</a:t>
            </a:r>
          </a:p>
          <a:p>
            <a:pPr eaLnBrk="0" hangingPunct="0"/>
            <a:endParaRPr lang="es-AR" sz="1800" b="1">
              <a:solidFill>
                <a:srgbClr val="FF0066"/>
              </a:solidFill>
            </a:endParaRPr>
          </a:p>
        </p:txBody>
      </p:sp>
      <p:sp>
        <p:nvSpPr>
          <p:cNvPr id="21512" name="Rectangle 8"/>
          <p:cNvSpPr>
            <a:spLocks noChangeArrowheads="1"/>
          </p:cNvSpPr>
          <p:nvPr/>
        </p:nvSpPr>
        <p:spPr bwMode="auto">
          <a:xfrm>
            <a:off x="2514600" y="2743200"/>
            <a:ext cx="4114800" cy="685800"/>
          </a:xfrm>
          <a:prstGeom prst="rect">
            <a:avLst/>
          </a:prstGeom>
          <a:solidFill>
            <a:schemeClr val="hlink"/>
          </a:solidFill>
          <a:ln w="57150" cmpd="thinThick">
            <a:solidFill>
              <a:srgbClr val="000000"/>
            </a:solidFill>
            <a:miter lim="800000"/>
            <a:headEnd/>
            <a:tailEnd/>
          </a:ln>
        </p:spPr>
        <p:txBody>
          <a:bodyPr/>
          <a:lstStyle/>
          <a:p>
            <a:pPr algn="ctr"/>
            <a:r>
              <a:rPr lang="es-AR" sz="1800" b="1">
                <a:solidFill>
                  <a:srgbClr val="FF0066"/>
                </a:solidFill>
                <a:latin typeface="Verdana" pitchFamily="34" charset="0"/>
                <a:cs typeface="Times New Roman" pitchFamily="18" charset="0"/>
              </a:rPr>
              <a:t>Análisis de Oportunidades y Amenazas</a:t>
            </a:r>
            <a:endParaRPr lang="es-AR" sz="1400" b="1">
              <a:solidFill>
                <a:srgbClr val="FF0066"/>
              </a:solidFill>
              <a:latin typeface="Verdana" pitchFamily="34" charset="0"/>
            </a:endParaRPr>
          </a:p>
        </p:txBody>
      </p:sp>
      <p:sp>
        <p:nvSpPr>
          <p:cNvPr id="21513" name="Rectangle 9"/>
          <p:cNvSpPr>
            <a:spLocks noChangeArrowheads="1"/>
          </p:cNvSpPr>
          <p:nvPr/>
        </p:nvSpPr>
        <p:spPr bwMode="auto">
          <a:xfrm>
            <a:off x="4419600" y="4495800"/>
            <a:ext cx="3810000" cy="693738"/>
          </a:xfrm>
          <a:prstGeom prst="rect">
            <a:avLst/>
          </a:prstGeom>
          <a:solidFill>
            <a:schemeClr val="hlink"/>
          </a:solidFill>
          <a:ln w="57150" cmpd="thinThick">
            <a:solidFill>
              <a:srgbClr val="000000"/>
            </a:solidFill>
            <a:miter lim="800000"/>
            <a:headEnd/>
            <a:tailEnd/>
          </a:ln>
        </p:spPr>
        <p:txBody>
          <a:bodyPr/>
          <a:lstStyle/>
          <a:p>
            <a:pPr algn="ctr"/>
            <a:r>
              <a:rPr lang="es-AR" sz="1800" b="1">
                <a:solidFill>
                  <a:srgbClr val="FF0066"/>
                </a:solidFill>
                <a:latin typeface="Verdana" pitchFamily="34" charset="0"/>
                <a:cs typeface="Times New Roman" pitchFamily="18" charset="0"/>
              </a:rPr>
              <a:t>Análisis de Puntos Fuertes y Puntos Débiles</a:t>
            </a:r>
            <a:endParaRPr lang="es-AR" sz="1800" b="1">
              <a:solidFill>
                <a:srgbClr val="FF0066"/>
              </a:solidFill>
              <a:latin typeface="Verdana" pitchFamily="34" charset="0"/>
            </a:endParaRPr>
          </a:p>
        </p:txBody>
      </p:sp>
      <p:sp>
        <p:nvSpPr>
          <p:cNvPr id="21526" name="AutoShape 22"/>
          <p:cNvSpPr>
            <a:spLocks noChangeArrowheads="1"/>
          </p:cNvSpPr>
          <p:nvPr/>
        </p:nvSpPr>
        <p:spPr bwMode="auto">
          <a:xfrm>
            <a:off x="1295400" y="2743200"/>
            <a:ext cx="914400" cy="762000"/>
          </a:xfrm>
          <a:prstGeom prst="curvedRightArrow">
            <a:avLst>
              <a:gd name="adj1" fmla="val 20000"/>
              <a:gd name="adj2" fmla="val 40000"/>
              <a:gd name="adj3" fmla="val 40000"/>
            </a:avLst>
          </a:prstGeom>
          <a:solidFill>
            <a:schemeClr val="accent1"/>
          </a:solidFill>
          <a:ln w="9525">
            <a:solidFill>
              <a:schemeClr val="tx1"/>
            </a:solidFill>
            <a:miter lim="800000"/>
            <a:headEnd/>
            <a:tailEnd/>
          </a:ln>
          <a:effectLst/>
        </p:spPr>
        <p:txBody>
          <a:bodyPr wrap="none" anchor="ctr"/>
          <a:lstStyle/>
          <a:p>
            <a:endParaRPr lang="es-AR"/>
          </a:p>
        </p:txBody>
      </p:sp>
      <p:sp>
        <p:nvSpPr>
          <p:cNvPr id="21531" name="Text Box 27"/>
          <p:cNvSpPr txBox="1">
            <a:spLocks noChangeArrowheads="1"/>
          </p:cNvSpPr>
          <p:nvPr/>
        </p:nvSpPr>
        <p:spPr bwMode="auto">
          <a:xfrm>
            <a:off x="5105400" y="6262688"/>
            <a:ext cx="3657600" cy="366712"/>
          </a:xfrm>
          <a:prstGeom prst="rect">
            <a:avLst/>
          </a:prstGeom>
          <a:noFill/>
          <a:ln w="12700" cap="sq">
            <a:noFill/>
            <a:miter lim="800000"/>
            <a:headEnd type="none" w="sm" len="sm"/>
            <a:tailEnd type="none" w="sm" len="sm"/>
          </a:ln>
          <a:effectLst/>
        </p:spPr>
        <p:txBody>
          <a:bodyPr>
            <a:spAutoFit/>
          </a:bodyPr>
          <a:lstStyle/>
          <a:p>
            <a:pPr>
              <a:spcBef>
                <a:spcPct val="50000"/>
              </a:spcBef>
            </a:pPr>
            <a:r>
              <a:rPr lang="es-AR" sz="1800"/>
              <a:t>Acción,,,,,,,,, ya no es Planeamiento</a:t>
            </a:r>
            <a:endParaRPr lang="es-ES" sz="1800"/>
          </a:p>
        </p:txBody>
      </p:sp>
      <p:sp>
        <p:nvSpPr>
          <p:cNvPr id="21532" name="AutoShape 28"/>
          <p:cNvSpPr>
            <a:spLocks noChangeArrowheads="1"/>
          </p:cNvSpPr>
          <p:nvPr/>
        </p:nvSpPr>
        <p:spPr bwMode="auto">
          <a:xfrm>
            <a:off x="3581400" y="5410200"/>
            <a:ext cx="914400" cy="762000"/>
          </a:xfrm>
          <a:prstGeom prst="curvedRightArrow">
            <a:avLst>
              <a:gd name="adj1" fmla="val 20000"/>
              <a:gd name="adj2" fmla="val 40000"/>
              <a:gd name="adj3" fmla="val 40000"/>
            </a:avLst>
          </a:prstGeom>
          <a:solidFill>
            <a:schemeClr val="accent1"/>
          </a:solidFill>
          <a:ln w="9525">
            <a:solidFill>
              <a:schemeClr val="tx1"/>
            </a:solidFill>
            <a:miter lim="800000"/>
            <a:headEnd/>
            <a:tailEnd/>
          </a:ln>
          <a:effectLst/>
        </p:spPr>
        <p:txBody>
          <a:bodyPr wrap="none" anchor="ctr"/>
          <a:lstStyle/>
          <a:p>
            <a:endParaRPr lang="es-AR"/>
          </a:p>
        </p:txBody>
      </p:sp>
      <p:sp>
        <p:nvSpPr>
          <p:cNvPr id="21533" name="AutoShape 29"/>
          <p:cNvSpPr>
            <a:spLocks noChangeArrowheads="1"/>
          </p:cNvSpPr>
          <p:nvPr/>
        </p:nvSpPr>
        <p:spPr bwMode="auto">
          <a:xfrm>
            <a:off x="2971800" y="4495800"/>
            <a:ext cx="914400" cy="762000"/>
          </a:xfrm>
          <a:prstGeom prst="curvedRightArrow">
            <a:avLst>
              <a:gd name="adj1" fmla="val 20000"/>
              <a:gd name="adj2" fmla="val 40000"/>
              <a:gd name="adj3" fmla="val 40000"/>
            </a:avLst>
          </a:prstGeom>
          <a:solidFill>
            <a:schemeClr val="accent1"/>
          </a:solidFill>
          <a:ln w="9525">
            <a:solidFill>
              <a:schemeClr val="tx1"/>
            </a:solidFill>
            <a:miter lim="800000"/>
            <a:headEnd/>
            <a:tailEnd/>
          </a:ln>
          <a:effectLst/>
        </p:spPr>
        <p:txBody>
          <a:bodyPr wrap="none" anchor="ctr"/>
          <a:lstStyle/>
          <a:p>
            <a:endParaRPr lang="es-AR"/>
          </a:p>
        </p:txBody>
      </p:sp>
      <p:sp>
        <p:nvSpPr>
          <p:cNvPr id="21534" name="AutoShape 30"/>
          <p:cNvSpPr>
            <a:spLocks noChangeArrowheads="1"/>
          </p:cNvSpPr>
          <p:nvPr/>
        </p:nvSpPr>
        <p:spPr bwMode="auto">
          <a:xfrm>
            <a:off x="2286000" y="3657600"/>
            <a:ext cx="914400" cy="762000"/>
          </a:xfrm>
          <a:prstGeom prst="curvedRightArrow">
            <a:avLst>
              <a:gd name="adj1" fmla="val 20000"/>
              <a:gd name="adj2" fmla="val 40000"/>
              <a:gd name="adj3" fmla="val 40000"/>
            </a:avLst>
          </a:prstGeom>
          <a:solidFill>
            <a:schemeClr val="accent1"/>
          </a:solidFill>
          <a:ln w="9525">
            <a:solidFill>
              <a:schemeClr val="tx1"/>
            </a:solidFill>
            <a:miter lim="800000"/>
            <a:headEnd/>
            <a:tailEnd/>
          </a:ln>
          <a:effectLst/>
        </p:spPr>
        <p:txBody>
          <a:bodyPr wrap="none" anchor="ctr"/>
          <a:lstStyle/>
          <a:p>
            <a:endParaRPr lang="es-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371600" y="304800"/>
            <a:ext cx="7086600" cy="914400"/>
          </a:xfrm>
          <a:solidFill>
            <a:schemeClr val="accent1"/>
          </a:solidFill>
        </p:spPr>
        <p:txBody>
          <a:bodyPr/>
          <a:lstStyle/>
          <a:p>
            <a:pPr algn="ctr"/>
            <a:r>
              <a:rPr lang="es-AR" sz="1000" b="1" u="sng">
                <a:solidFill>
                  <a:schemeClr val="tx1"/>
                </a:solidFill>
                <a:latin typeface="Tekton" pitchFamily="34" charset="0"/>
                <a:cs typeface="Times New Roman" pitchFamily="18" charset="0"/>
              </a:rPr>
              <a:t/>
            </a:r>
            <a:br>
              <a:rPr lang="es-AR" sz="1000" b="1" u="sng">
                <a:solidFill>
                  <a:schemeClr val="tx1"/>
                </a:solidFill>
                <a:latin typeface="Tekton" pitchFamily="34" charset="0"/>
                <a:cs typeface="Times New Roman" pitchFamily="18" charset="0"/>
              </a:rPr>
            </a:br>
            <a:r>
              <a:rPr lang="es-AR" sz="3600" b="1" u="sng">
                <a:solidFill>
                  <a:schemeClr val="tx1"/>
                </a:solidFill>
                <a:latin typeface="Tekton" pitchFamily="34" charset="0"/>
                <a:cs typeface="Times New Roman" pitchFamily="18" charset="0"/>
              </a:rPr>
              <a:t/>
            </a:r>
            <a:br>
              <a:rPr lang="es-AR" sz="3600" b="1" u="sng">
                <a:solidFill>
                  <a:schemeClr val="tx1"/>
                </a:solidFill>
                <a:latin typeface="Tekton" pitchFamily="34" charset="0"/>
                <a:cs typeface="Times New Roman" pitchFamily="18" charset="0"/>
              </a:rPr>
            </a:br>
            <a:r>
              <a:rPr lang="es-AR" sz="3600" b="1" u="sng">
                <a:solidFill>
                  <a:schemeClr val="tx1"/>
                </a:solidFill>
                <a:latin typeface="Tekton" pitchFamily="34" charset="0"/>
                <a:cs typeface="Times New Roman" pitchFamily="18" charset="0"/>
              </a:rPr>
              <a:t>Matriz F.O.D.A. (S.W.O.T.)</a:t>
            </a:r>
            <a:br>
              <a:rPr lang="es-AR" sz="3600" b="1" u="sng">
                <a:solidFill>
                  <a:schemeClr val="tx1"/>
                </a:solidFill>
                <a:latin typeface="Tekton" pitchFamily="34" charset="0"/>
                <a:cs typeface="Times New Roman" pitchFamily="18" charset="0"/>
              </a:rPr>
            </a:br>
            <a:endParaRPr lang="es-ES" sz="3600" b="1" u="sng">
              <a:solidFill>
                <a:schemeClr val="tx1"/>
              </a:solidFill>
              <a:latin typeface="Tekton" pitchFamily="34" charset="0"/>
              <a:cs typeface="Times New Roman" pitchFamily="18" charset="0"/>
            </a:endParaRPr>
          </a:p>
        </p:txBody>
      </p:sp>
      <p:sp>
        <p:nvSpPr>
          <p:cNvPr id="91137" name="Rectangle 1"/>
          <p:cNvSpPr>
            <a:spLocks noChangeArrowheads="1"/>
          </p:cNvSpPr>
          <p:nvPr/>
        </p:nvSpPr>
        <p:spPr bwMode="auto">
          <a:xfrm>
            <a:off x="1403648" y="2022264"/>
            <a:ext cx="727280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400300" algn="l"/>
              </a:tabLst>
            </a:pPr>
            <a:r>
              <a:rPr kumimoji="0" lang="es-ES" sz="2000" b="0" i="0" u="none" strike="noStrike" cap="none" normalizeH="0" baseline="0" dirty="0" smtClean="0">
                <a:ln>
                  <a:noFill/>
                </a:ln>
                <a:solidFill>
                  <a:schemeClr val="tx1"/>
                </a:solidFill>
                <a:effectLst/>
                <a:latin typeface="Arial" panose="020B0604020202020204" pitchFamily="34" charset="0"/>
                <a:ea typeface="Arial Unicode MS" pitchFamily="34" charset="-128"/>
                <a:cs typeface="Arial" panose="020B0604020202020204" pitchFamily="34" charset="0"/>
              </a:rPr>
              <a:t>El Análisis FODA es un concepto muy simple y claro, pero detrás de su simpleza residen conceptos fundamentales de la Administración. </a:t>
            </a:r>
          </a:p>
          <a:p>
            <a:pPr marL="0" marR="0" lvl="0" indent="0" algn="just" defTabSz="914400" rtl="0" eaLnBrk="0" fontAlgn="base" latinLnBrk="0" hangingPunct="0">
              <a:lnSpc>
                <a:spcPct val="100000"/>
              </a:lnSpc>
              <a:spcBef>
                <a:spcPct val="0"/>
              </a:spcBef>
              <a:spcAft>
                <a:spcPct val="0"/>
              </a:spcAft>
              <a:buClrTx/>
              <a:buSzTx/>
              <a:buFontTx/>
              <a:buNone/>
              <a:tabLst>
                <a:tab pos="2400300" algn="l"/>
              </a:tabLst>
            </a:pPr>
            <a:endParaRPr kumimoji="0" lang="es-ES" sz="2000" b="0" i="0" u="none" strike="noStrike" cap="none" normalizeH="0" baseline="0" dirty="0" smtClean="0">
              <a:ln>
                <a:noFill/>
              </a:ln>
              <a:solidFill>
                <a:schemeClr val="tx1"/>
              </a:solidFill>
              <a:effectLst/>
              <a:latin typeface="Arial" panose="020B0604020202020204" pitchFamily="34" charset="0"/>
              <a:ea typeface="Arial Unicode MS" pitchFamily="34" charset="-128"/>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400300" algn="l"/>
              </a:tabLst>
            </a:pPr>
            <a:r>
              <a:rPr kumimoji="0" lang="es-ES" sz="2000" b="0" i="0" u="none" strike="noStrike" cap="none" normalizeH="0" baseline="0" dirty="0" smtClean="0">
                <a:ln>
                  <a:noFill/>
                </a:ln>
                <a:solidFill>
                  <a:schemeClr val="tx1"/>
                </a:solidFill>
                <a:effectLst/>
                <a:latin typeface="Arial" panose="020B0604020202020204" pitchFamily="34" charset="0"/>
                <a:ea typeface="Arial Unicode MS" pitchFamily="34" charset="-128"/>
                <a:cs typeface="Arial" panose="020B0604020202020204" pitchFamily="34" charset="0"/>
              </a:rPr>
              <a:t>Tenemos un objetivo: convertir los datos del universo (según lo percibimos) en información, procesada y lista para la toma de decisiones (estratégicas en este caso). </a:t>
            </a:r>
          </a:p>
          <a:p>
            <a:pPr marL="0" marR="0" lvl="0" indent="0" algn="just" defTabSz="914400" rtl="0" eaLnBrk="0" fontAlgn="base" latinLnBrk="0" hangingPunct="0">
              <a:lnSpc>
                <a:spcPct val="100000"/>
              </a:lnSpc>
              <a:spcBef>
                <a:spcPct val="0"/>
              </a:spcBef>
              <a:spcAft>
                <a:spcPct val="0"/>
              </a:spcAft>
              <a:buClrTx/>
              <a:buSzTx/>
              <a:buFontTx/>
              <a:buNone/>
              <a:tabLst>
                <a:tab pos="2400300" algn="l"/>
              </a:tabLst>
            </a:pPr>
            <a:endParaRPr lang="es-ES" sz="2000" dirty="0" smtClean="0">
              <a:latin typeface="Arial" panose="020B0604020202020204" pitchFamily="34" charset="0"/>
              <a:ea typeface="Arial Unicode MS" pitchFamily="34" charset="-128"/>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400300" algn="l"/>
              </a:tabLst>
            </a:pPr>
            <a:r>
              <a:rPr kumimoji="0" lang="es-ES" sz="2000" b="0" i="0" u="none" strike="noStrike" cap="none" normalizeH="0" baseline="0" dirty="0" smtClean="0">
                <a:ln>
                  <a:noFill/>
                </a:ln>
                <a:solidFill>
                  <a:schemeClr val="tx1"/>
                </a:solidFill>
                <a:effectLst/>
                <a:latin typeface="Arial" panose="020B0604020202020204" pitchFamily="34" charset="0"/>
                <a:ea typeface="Arial Unicode MS" pitchFamily="34" charset="-128"/>
                <a:cs typeface="Arial" panose="020B0604020202020204" pitchFamily="34" charset="0"/>
              </a:rPr>
              <a:t>En términos de sistemas, tenemos un conjunto inicial de datos (universo a analizar), un proceso (análisis FODA) y un producto, que es la información para la toma de decisiones </a:t>
            </a:r>
            <a:r>
              <a:rPr kumimoji="0" lang="es-ES" sz="2000" b="1" i="0" u="none" strike="noStrike" cap="none" normalizeH="0" baseline="0" dirty="0" smtClean="0">
                <a:ln>
                  <a:noFill/>
                </a:ln>
                <a:solidFill>
                  <a:schemeClr val="tx1"/>
                </a:solidFill>
                <a:effectLst/>
                <a:latin typeface="Arial" panose="020B0604020202020204" pitchFamily="34" charset="0"/>
                <a:ea typeface="Arial Unicode MS" pitchFamily="34" charset="-128"/>
                <a:cs typeface="Arial" panose="020B0604020202020204" pitchFamily="34" charset="0"/>
              </a:rPr>
              <a:t>(el informe FODA que resulta del análisis FODA).</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371600" y="304800"/>
            <a:ext cx="7086600" cy="914400"/>
          </a:xfrm>
          <a:solidFill>
            <a:schemeClr val="accent1"/>
          </a:solidFill>
        </p:spPr>
        <p:txBody>
          <a:bodyPr/>
          <a:lstStyle/>
          <a:p>
            <a:pPr algn="ctr"/>
            <a:r>
              <a:rPr lang="es-AR" sz="1000" b="1" u="sng">
                <a:solidFill>
                  <a:schemeClr val="tx1"/>
                </a:solidFill>
                <a:latin typeface="Tekton" pitchFamily="34" charset="0"/>
                <a:cs typeface="Times New Roman" pitchFamily="18" charset="0"/>
              </a:rPr>
              <a:t/>
            </a:r>
            <a:br>
              <a:rPr lang="es-AR" sz="1000" b="1" u="sng">
                <a:solidFill>
                  <a:schemeClr val="tx1"/>
                </a:solidFill>
                <a:latin typeface="Tekton" pitchFamily="34" charset="0"/>
                <a:cs typeface="Times New Roman" pitchFamily="18" charset="0"/>
              </a:rPr>
            </a:br>
            <a:r>
              <a:rPr lang="es-AR" sz="3600" b="1" u="sng">
                <a:solidFill>
                  <a:schemeClr val="tx1"/>
                </a:solidFill>
                <a:latin typeface="Tekton" pitchFamily="34" charset="0"/>
                <a:cs typeface="Times New Roman" pitchFamily="18" charset="0"/>
              </a:rPr>
              <a:t/>
            </a:r>
            <a:br>
              <a:rPr lang="es-AR" sz="3600" b="1" u="sng">
                <a:solidFill>
                  <a:schemeClr val="tx1"/>
                </a:solidFill>
                <a:latin typeface="Tekton" pitchFamily="34" charset="0"/>
                <a:cs typeface="Times New Roman" pitchFamily="18" charset="0"/>
              </a:rPr>
            </a:br>
            <a:r>
              <a:rPr lang="es-AR" sz="3600" b="1" u="sng">
                <a:solidFill>
                  <a:schemeClr val="tx1"/>
                </a:solidFill>
                <a:latin typeface="Tekton" pitchFamily="34" charset="0"/>
                <a:cs typeface="Times New Roman" pitchFamily="18" charset="0"/>
              </a:rPr>
              <a:t>Matriz F.O.D.A. (S.W.O.T.)</a:t>
            </a:r>
            <a:br>
              <a:rPr lang="es-AR" sz="3600" b="1" u="sng">
                <a:solidFill>
                  <a:schemeClr val="tx1"/>
                </a:solidFill>
                <a:latin typeface="Tekton" pitchFamily="34" charset="0"/>
                <a:cs typeface="Times New Roman" pitchFamily="18" charset="0"/>
              </a:rPr>
            </a:br>
            <a:endParaRPr lang="es-ES" sz="3600" b="1" u="sng">
              <a:solidFill>
                <a:schemeClr val="tx1"/>
              </a:solidFill>
              <a:latin typeface="Tekton" pitchFamily="34" charset="0"/>
              <a:cs typeface="Times New Roman" pitchFamily="18" charset="0"/>
            </a:endParaRPr>
          </a:p>
        </p:txBody>
      </p:sp>
      <p:sp>
        <p:nvSpPr>
          <p:cNvPr id="91137" name="Rectangle 1"/>
          <p:cNvSpPr>
            <a:spLocks noChangeArrowheads="1"/>
          </p:cNvSpPr>
          <p:nvPr/>
        </p:nvSpPr>
        <p:spPr bwMode="auto">
          <a:xfrm>
            <a:off x="1475656" y="1173685"/>
            <a:ext cx="716831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800" dirty="0" smtClean="0">
                <a:latin typeface="Century Gothic" pitchFamily="34" charset="0"/>
              </a:rPr>
              <a:t>..</a:t>
            </a:r>
            <a:r>
              <a:rPr lang="es-ES" sz="1800" dirty="0" smtClean="0">
                <a:latin typeface="+mn-lt"/>
              </a:rPr>
              <a:t>no nos olvidemos que el análisis FODA no es mas que una cuestión de posición competitiva frente  a la competencia y frente a factores o variables que condicionan a todo el sector en donde la empresa esta inserta</a:t>
            </a:r>
            <a:endParaRPr lang="es-AR" sz="1800" dirty="0" smtClean="0">
              <a:latin typeface="+mn-lt"/>
            </a:endParaRPr>
          </a:p>
          <a:p>
            <a:pPr algn="just"/>
            <a:r>
              <a:rPr lang="es-ES" sz="1800" dirty="0" smtClean="0">
                <a:latin typeface="+mn-lt"/>
              </a:rPr>
              <a:t>Luego, el éxito dependerá no solo del análisis de situación, sino también de las acciones ( y la actitud) para concretar lo posible (IDEAS) en verdades (ACCION).</a:t>
            </a:r>
            <a:endParaRPr lang="es-AR" sz="1800" dirty="0" smtClean="0">
              <a:latin typeface="+mn-lt"/>
            </a:endParaRPr>
          </a:p>
          <a:p>
            <a:pPr algn="just"/>
            <a:r>
              <a:rPr lang="es-ES" sz="1800" dirty="0" smtClean="0">
                <a:latin typeface="+mn-lt"/>
              </a:rPr>
              <a:t> </a:t>
            </a:r>
            <a:endParaRPr lang="es-AR" sz="1800" dirty="0" smtClean="0">
              <a:latin typeface="+mn-lt"/>
            </a:endParaRPr>
          </a:p>
          <a:p>
            <a:pPr algn="just"/>
            <a:r>
              <a:rPr lang="es-ES" sz="1800" b="1" dirty="0" smtClean="0">
                <a:solidFill>
                  <a:srgbClr val="FF0000"/>
                </a:solidFill>
                <a:latin typeface="+mn-lt"/>
              </a:rPr>
              <a:t>Qué me diferencia de los demás/otros?</a:t>
            </a:r>
            <a:endParaRPr lang="es-AR" sz="1800" b="1" dirty="0" smtClean="0">
              <a:solidFill>
                <a:srgbClr val="FF0000"/>
              </a:solidFill>
              <a:latin typeface="+mn-lt"/>
            </a:endParaRPr>
          </a:p>
          <a:p>
            <a:pPr algn="just"/>
            <a:r>
              <a:rPr lang="es-ES" sz="1800" b="1" dirty="0" smtClean="0">
                <a:solidFill>
                  <a:srgbClr val="FF0000"/>
                </a:solidFill>
                <a:latin typeface="+mn-lt"/>
              </a:rPr>
              <a:t>Qué cosas hago yo mejor que los otros?</a:t>
            </a:r>
            <a:endParaRPr lang="es-AR" sz="1800" b="1" dirty="0" smtClean="0">
              <a:solidFill>
                <a:srgbClr val="FF0000"/>
              </a:solidFill>
              <a:latin typeface="+mn-lt"/>
            </a:endParaRPr>
          </a:p>
          <a:p>
            <a:pPr algn="just"/>
            <a:r>
              <a:rPr lang="es-ES" sz="1800" b="1" dirty="0" smtClean="0">
                <a:solidFill>
                  <a:srgbClr val="FF0000"/>
                </a:solidFill>
                <a:latin typeface="+mn-lt"/>
              </a:rPr>
              <a:t>En qué tengo que mejorar?</a:t>
            </a:r>
            <a:endParaRPr lang="es-AR" sz="1800" b="1" dirty="0" smtClean="0">
              <a:solidFill>
                <a:srgbClr val="FF0000"/>
              </a:solidFill>
              <a:latin typeface="+mn-lt"/>
            </a:endParaRPr>
          </a:p>
          <a:p>
            <a:pPr algn="just"/>
            <a:r>
              <a:rPr lang="es-ES" sz="1800" b="1" dirty="0" smtClean="0">
                <a:solidFill>
                  <a:srgbClr val="FF0000"/>
                </a:solidFill>
                <a:latin typeface="+mn-lt"/>
              </a:rPr>
              <a:t>Qué cosas dependen de mi, para crecer y triunfar?</a:t>
            </a:r>
            <a:endParaRPr lang="es-AR" sz="1800" b="1" dirty="0" smtClean="0">
              <a:solidFill>
                <a:srgbClr val="FF0000"/>
              </a:solidFill>
              <a:latin typeface="+mn-lt"/>
            </a:endParaRPr>
          </a:p>
          <a:p>
            <a:pPr algn="just"/>
            <a:r>
              <a:rPr lang="es-ES" sz="1800" b="1" dirty="0" smtClean="0">
                <a:solidFill>
                  <a:srgbClr val="FF0000"/>
                </a:solidFill>
                <a:latin typeface="+mn-lt"/>
              </a:rPr>
              <a:t>Con </a:t>
            </a:r>
            <a:r>
              <a:rPr lang="es-ES" sz="1800" b="1" dirty="0" err="1" smtClean="0">
                <a:solidFill>
                  <a:srgbClr val="FF0000"/>
                </a:solidFill>
                <a:latin typeface="+mn-lt"/>
              </a:rPr>
              <a:t>quieénes</a:t>
            </a:r>
            <a:r>
              <a:rPr lang="es-ES" sz="1800" b="1" dirty="0" smtClean="0">
                <a:solidFill>
                  <a:srgbClr val="FF0000"/>
                </a:solidFill>
                <a:latin typeface="+mn-lt"/>
              </a:rPr>
              <a:t> tengo que relacionarme, para desarrollarme y crecer?</a:t>
            </a:r>
            <a:endParaRPr lang="es-AR" sz="1800" b="1" dirty="0" smtClean="0">
              <a:solidFill>
                <a:srgbClr val="FF0000"/>
              </a:solidFill>
              <a:latin typeface="+mn-lt"/>
            </a:endParaRPr>
          </a:p>
          <a:p>
            <a:pPr algn="just"/>
            <a:r>
              <a:rPr lang="es-ES" sz="1800" b="1" dirty="0" smtClean="0">
                <a:solidFill>
                  <a:srgbClr val="FF0000"/>
                </a:solidFill>
                <a:latin typeface="+mn-lt"/>
              </a:rPr>
              <a:t>En qué tengo que capacitarme mas?</a:t>
            </a:r>
            <a:endParaRPr lang="es-AR" sz="1800" b="1" dirty="0" smtClean="0">
              <a:solidFill>
                <a:srgbClr val="FF0000"/>
              </a:solidFill>
              <a:latin typeface="+mn-lt"/>
            </a:endParaRPr>
          </a:p>
          <a:p>
            <a:pPr algn="just"/>
            <a:r>
              <a:rPr lang="es-ES" sz="1800" b="1" dirty="0" smtClean="0">
                <a:solidFill>
                  <a:srgbClr val="FF0000"/>
                </a:solidFill>
                <a:latin typeface="+mn-lt"/>
              </a:rPr>
              <a:t>Qué conocimientos son necesarios, para competir mejor?</a:t>
            </a:r>
            <a:endParaRPr lang="es-AR" sz="1800" b="1" dirty="0" smtClean="0">
              <a:solidFill>
                <a:srgbClr val="FF0000"/>
              </a:solidFill>
              <a:latin typeface="+mn-lt"/>
            </a:endParaRPr>
          </a:p>
          <a:p>
            <a:pPr algn="just"/>
            <a:endParaRPr lang="es-ES" sz="1800" dirty="0" smtClean="0">
              <a:latin typeface="+mn-lt"/>
            </a:endParaRPr>
          </a:p>
          <a:p>
            <a:pPr algn="just"/>
            <a:r>
              <a:rPr lang="es-ES" sz="1800" dirty="0" smtClean="0">
                <a:latin typeface="+mn-lt"/>
              </a:rPr>
              <a:t>Estas y otras tantas preguntas, nos posicionan respecto al análisis FODA. Ahora nos resta planear y posicionar nuestras alas hacia donde queremos ir</a:t>
            </a:r>
            <a:endParaRPr kumimoji="0" lang="es-ES" sz="1800" b="0" i="0" u="none" strike="noStrike" cap="none" normalizeH="0" baseline="0" dirty="0" smtClean="0">
              <a:ln>
                <a:noFill/>
              </a:ln>
              <a:solidFill>
                <a:schemeClr val="tx1"/>
              </a:solidFill>
              <a:effectLst/>
              <a:latin typeface="+mn-lt"/>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371600" y="304800"/>
            <a:ext cx="7086600" cy="914400"/>
          </a:xfrm>
          <a:solidFill>
            <a:schemeClr val="accent1"/>
          </a:solidFill>
        </p:spPr>
        <p:txBody>
          <a:bodyPr/>
          <a:lstStyle/>
          <a:p>
            <a:pPr algn="ctr"/>
            <a:r>
              <a:rPr lang="es-AR" sz="1000" b="1" u="sng">
                <a:solidFill>
                  <a:schemeClr val="tx1"/>
                </a:solidFill>
                <a:latin typeface="Tekton" pitchFamily="34" charset="0"/>
                <a:cs typeface="Times New Roman" pitchFamily="18" charset="0"/>
              </a:rPr>
              <a:t/>
            </a:r>
            <a:br>
              <a:rPr lang="es-AR" sz="1000" b="1" u="sng">
                <a:solidFill>
                  <a:schemeClr val="tx1"/>
                </a:solidFill>
                <a:latin typeface="Tekton" pitchFamily="34" charset="0"/>
                <a:cs typeface="Times New Roman" pitchFamily="18" charset="0"/>
              </a:rPr>
            </a:br>
            <a:r>
              <a:rPr lang="es-AR" sz="3600" b="1" u="sng">
                <a:solidFill>
                  <a:schemeClr val="tx1"/>
                </a:solidFill>
                <a:latin typeface="Tekton" pitchFamily="34" charset="0"/>
                <a:cs typeface="Times New Roman" pitchFamily="18" charset="0"/>
              </a:rPr>
              <a:t/>
            </a:r>
            <a:br>
              <a:rPr lang="es-AR" sz="3600" b="1" u="sng">
                <a:solidFill>
                  <a:schemeClr val="tx1"/>
                </a:solidFill>
                <a:latin typeface="Tekton" pitchFamily="34" charset="0"/>
                <a:cs typeface="Times New Roman" pitchFamily="18" charset="0"/>
              </a:rPr>
            </a:br>
            <a:r>
              <a:rPr lang="es-AR" sz="3600" b="1" u="sng">
                <a:solidFill>
                  <a:schemeClr val="tx1"/>
                </a:solidFill>
                <a:latin typeface="Tekton" pitchFamily="34" charset="0"/>
                <a:cs typeface="Times New Roman" pitchFamily="18" charset="0"/>
              </a:rPr>
              <a:t>Matriz F.O.D.A. (S.W.O.T.)</a:t>
            </a:r>
            <a:br>
              <a:rPr lang="es-AR" sz="3600" b="1" u="sng">
                <a:solidFill>
                  <a:schemeClr val="tx1"/>
                </a:solidFill>
                <a:latin typeface="Tekton" pitchFamily="34" charset="0"/>
                <a:cs typeface="Times New Roman" pitchFamily="18" charset="0"/>
              </a:rPr>
            </a:br>
            <a:endParaRPr lang="es-ES" sz="3600" b="1" u="sng">
              <a:solidFill>
                <a:schemeClr val="tx1"/>
              </a:solidFill>
              <a:latin typeface="Tekton" pitchFamily="34" charset="0"/>
              <a:cs typeface="Times New Roman" pitchFamily="18" charset="0"/>
            </a:endParaRPr>
          </a:p>
        </p:txBody>
      </p:sp>
      <p:grpSp>
        <p:nvGrpSpPr>
          <p:cNvPr id="2" name="Group 37"/>
          <p:cNvGrpSpPr>
            <a:grpSpLocks/>
          </p:cNvGrpSpPr>
          <p:nvPr/>
        </p:nvGrpSpPr>
        <p:grpSpPr bwMode="auto">
          <a:xfrm>
            <a:off x="1676400" y="1981200"/>
            <a:ext cx="5980113" cy="1981200"/>
            <a:chOff x="-4" y="860"/>
            <a:chExt cx="3767" cy="1294"/>
          </a:xfrm>
        </p:grpSpPr>
        <p:grpSp>
          <p:nvGrpSpPr>
            <p:cNvPr id="3" name="Group 35"/>
            <p:cNvGrpSpPr>
              <a:grpSpLocks/>
            </p:cNvGrpSpPr>
            <p:nvPr/>
          </p:nvGrpSpPr>
          <p:grpSpPr bwMode="auto">
            <a:xfrm>
              <a:off x="0" y="864"/>
              <a:ext cx="3759" cy="1286"/>
              <a:chOff x="0" y="864"/>
              <a:chExt cx="3759" cy="1286"/>
            </a:xfrm>
          </p:grpSpPr>
          <p:grpSp>
            <p:nvGrpSpPr>
              <p:cNvPr id="4" name="Group 18"/>
              <p:cNvGrpSpPr>
                <a:grpSpLocks/>
              </p:cNvGrpSpPr>
              <p:nvPr/>
            </p:nvGrpSpPr>
            <p:grpSpPr bwMode="auto">
              <a:xfrm>
                <a:off x="0" y="864"/>
                <a:ext cx="1253" cy="442"/>
                <a:chOff x="0" y="864"/>
                <a:chExt cx="1253" cy="442"/>
              </a:xfrm>
            </p:grpSpPr>
            <p:sp>
              <p:nvSpPr>
                <p:cNvPr id="31752" name="Rectangle 8"/>
                <p:cNvSpPr>
                  <a:spLocks noChangeArrowheads="1"/>
                </p:cNvSpPr>
                <p:nvPr/>
              </p:nvSpPr>
              <p:spPr bwMode="auto">
                <a:xfrm>
                  <a:off x="28" y="864"/>
                  <a:ext cx="1197" cy="442"/>
                </a:xfrm>
                <a:prstGeom prst="rect">
                  <a:avLst/>
                </a:prstGeom>
                <a:noFill/>
                <a:ln w="12700" cap="sq">
                  <a:noFill/>
                  <a:miter lim="800000"/>
                  <a:headEnd type="none" w="sm" len="sm"/>
                  <a:tailEnd type="none" w="sm" len="sm"/>
                </a:ln>
                <a:effectLst/>
              </p:spPr>
              <p:txBody>
                <a:bodyPr/>
                <a:lstStyle/>
                <a:p>
                  <a:pPr algn="ctr"/>
                  <a:r>
                    <a:rPr lang="es-AR" sz="1600" b="1" u="sng">
                      <a:solidFill>
                        <a:srgbClr val="FF0000"/>
                      </a:solidFill>
                      <a:latin typeface="Tahoma" pitchFamily="34" charset="0"/>
                      <a:cs typeface="Tahoma" pitchFamily="34" charset="0"/>
                    </a:rPr>
                    <a:t>Identificación Operativa  1</a:t>
                  </a:r>
                  <a:endParaRPr lang="es-AR" sz="2000" b="1" u="sng">
                    <a:solidFill>
                      <a:srgbClr val="FF0000"/>
                    </a:solidFill>
                    <a:cs typeface="Times New Roman" pitchFamily="18" charset="0"/>
                  </a:endParaRPr>
                </a:p>
                <a:p>
                  <a:pPr algn="ctr" eaLnBrk="0" hangingPunct="0"/>
                  <a:endParaRPr lang="es-AR"/>
                </a:p>
              </p:txBody>
            </p:sp>
            <p:sp>
              <p:nvSpPr>
                <p:cNvPr id="31761" name="Rectangle 17"/>
                <p:cNvSpPr>
                  <a:spLocks noChangeArrowheads="1"/>
                </p:cNvSpPr>
                <p:nvPr/>
              </p:nvSpPr>
              <p:spPr bwMode="auto">
                <a:xfrm>
                  <a:off x="0" y="864"/>
                  <a:ext cx="1253" cy="442"/>
                </a:xfrm>
                <a:prstGeom prst="rect">
                  <a:avLst/>
                </a:prstGeom>
                <a:noFill/>
                <a:ln w="7" cap="sq">
                  <a:solidFill>
                    <a:srgbClr val="A0A0A0"/>
                  </a:solidFill>
                  <a:miter lim="800000"/>
                  <a:headEnd type="none" w="sm" len="sm"/>
                  <a:tailEnd type="none" w="sm" len="sm"/>
                </a:ln>
                <a:effectLst/>
              </p:spPr>
              <p:txBody>
                <a:bodyPr wrap="none"/>
                <a:lstStyle/>
                <a:p>
                  <a:endParaRPr lang="es-AR"/>
                </a:p>
              </p:txBody>
            </p:sp>
          </p:grpSp>
          <p:grpSp>
            <p:nvGrpSpPr>
              <p:cNvPr id="5" name="Group 20"/>
              <p:cNvGrpSpPr>
                <a:grpSpLocks/>
              </p:cNvGrpSpPr>
              <p:nvPr/>
            </p:nvGrpSpPr>
            <p:grpSpPr bwMode="auto">
              <a:xfrm>
                <a:off x="1253" y="864"/>
                <a:ext cx="1253" cy="442"/>
                <a:chOff x="1253" y="864"/>
                <a:chExt cx="1253" cy="442"/>
              </a:xfrm>
            </p:grpSpPr>
            <p:sp>
              <p:nvSpPr>
                <p:cNvPr id="31753" name="Rectangle 9"/>
                <p:cNvSpPr>
                  <a:spLocks noChangeArrowheads="1"/>
                </p:cNvSpPr>
                <p:nvPr/>
              </p:nvSpPr>
              <p:spPr bwMode="auto">
                <a:xfrm>
                  <a:off x="1281" y="864"/>
                  <a:ext cx="1197" cy="442"/>
                </a:xfrm>
                <a:prstGeom prst="rect">
                  <a:avLst/>
                </a:prstGeom>
                <a:noFill/>
                <a:ln w="12700" cap="sq">
                  <a:noFill/>
                  <a:miter lim="800000"/>
                  <a:headEnd type="none" w="sm" len="sm"/>
                  <a:tailEnd type="none" w="sm" len="sm"/>
                </a:ln>
                <a:effectLst/>
              </p:spPr>
              <p:txBody>
                <a:bodyPr anchor="ctr"/>
                <a:lstStyle/>
                <a:p>
                  <a:pPr algn="ctr"/>
                  <a:r>
                    <a:rPr lang="es-AR" sz="1800" b="1">
                      <a:latin typeface="Tahoma" pitchFamily="34" charset="0"/>
                      <a:cs typeface="Tahoma" pitchFamily="34" charset="0"/>
                    </a:rPr>
                    <a:t>Fortalezas</a:t>
                  </a:r>
                  <a:endParaRPr lang="es-AR" sz="1800" b="1" u="sng">
                    <a:solidFill>
                      <a:srgbClr val="FF0000"/>
                    </a:solidFill>
                    <a:cs typeface="Times New Roman" pitchFamily="18" charset="0"/>
                  </a:endParaRPr>
                </a:p>
                <a:p>
                  <a:pPr algn="ctr" eaLnBrk="0" hangingPunct="0"/>
                  <a:endParaRPr lang="es-AR" sz="1800" b="1"/>
                </a:p>
              </p:txBody>
            </p:sp>
            <p:sp>
              <p:nvSpPr>
                <p:cNvPr id="31763" name="Rectangle 19"/>
                <p:cNvSpPr>
                  <a:spLocks noChangeArrowheads="1"/>
                </p:cNvSpPr>
                <p:nvPr/>
              </p:nvSpPr>
              <p:spPr bwMode="auto">
                <a:xfrm>
                  <a:off x="1253" y="864"/>
                  <a:ext cx="1253" cy="442"/>
                </a:xfrm>
                <a:prstGeom prst="rect">
                  <a:avLst/>
                </a:prstGeom>
                <a:noFill/>
                <a:ln w="7" cap="sq">
                  <a:solidFill>
                    <a:srgbClr val="A0A0A0"/>
                  </a:solidFill>
                  <a:miter lim="800000"/>
                  <a:headEnd type="none" w="sm" len="sm"/>
                  <a:tailEnd type="none" w="sm" len="sm"/>
                </a:ln>
                <a:effectLst/>
              </p:spPr>
              <p:txBody>
                <a:bodyPr wrap="none"/>
                <a:lstStyle/>
                <a:p>
                  <a:endParaRPr lang="es-AR"/>
                </a:p>
              </p:txBody>
            </p:sp>
          </p:grpSp>
          <p:grpSp>
            <p:nvGrpSpPr>
              <p:cNvPr id="6" name="Group 22"/>
              <p:cNvGrpSpPr>
                <a:grpSpLocks/>
              </p:cNvGrpSpPr>
              <p:nvPr/>
            </p:nvGrpSpPr>
            <p:grpSpPr bwMode="auto">
              <a:xfrm>
                <a:off x="2506" y="864"/>
                <a:ext cx="1253" cy="442"/>
                <a:chOff x="2506" y="864"/>
                <a:chExt cx="1253" cy="442"/>
              </a:xfrm>
            </p:grpSpPr>
            <p:sp>
              <p:nvSpPr>
                <p:cNvPr id="31754" name="Rectangle 10"/>
                <p:cNvSpPr>
                  <a:spLocks noChangeArrowheads="1"/>
                </p:cNvSpPr>
                <p:nvPr/>
              </p:nvSpPr>
              <p:spPr bwMode="auto">
                <a:xfrm>
                  <a:off x="2534" y="864"/>
                  <a:ext cx="1197" cy="442"/>
                </a:xfrm>
                <a:prstGeom prst="rect">
                  <a:avLst/>
                </a:prstGeom>
                <a:noFill/>
                <a:ln w="12700" cap="sq">
                  <a:noFill/>
                  <a:miter lim="800000"/>
                  <a:headEnd type="none" w="sm" len="sm"/>
                  <a:tailEnd type="none" w="sm" len="sm"/>
                </a:ln>
                <a:effectLst/>
              </p:spPr>
              <p:txBody>
                <a:bodyPr anchor="ctr"/>
                <a:lstStyle/>
                <a:p>
                  <a:pPr algn="ctr"/>
                  <a:r>
                    <a:rPr lang="es-AR" sz="1800" b="1">
                      <a:latin typeface="Tahoma" pitchFamily="34" charset="0"/>
                      <a:cs typeface="Tahoma" pitchFamily="34" charset="0"/>
                    </a:rPr>
                    <a:t>Debilidades</a:t>
                  </a:r>
                  <a:endParaRPr lang="es-AR" sz="1800" b="1" u="sng">
                    <a:solidFill>
                      <a:srgbClr val="FF0000"/>
                    </a:solidFill>
                    <a:cs typeface="Times New Roman" pitchFamily="18" charset="0"/>
                  </a:endParaRPr>
                </a:p>
                <a:p>
                  <a:pPr algn="ctr" eaLnBrk="0" hangingPunct="0"/>
                  <a:endParaRPr lang="es-AR" sz="1800" b="1"/>
                </a:p>
              </p:txBody>
            </p:sp>
            <p:sp>
              <p:nvSpPr>
                <p:cNvPr id="31765" name="Rectangle 21"/>
                <p:cNvSpPr>
                  <a:spLocks noChangeArrowheads="1"/>
                </p:cNvSpPr>
                <p:nvPr/>
              </p:nvSpPr>
              <p:spPr bwMode="auto">
                <a:xfrm>
                  <a:off x="2506" y="864"/>
                  <a:ext cx="1253" cy="442"/>
                </a:xfrm>
                <a:prstGeom prst="rect">
                  <a:avLst/>
                </a:prstGeom>
                <a:noFill/>
                <a:ln w="7" cap="sq">
                  <a:solidFill>
                    <a:srgbClr val="A0A0A0"/>
                  </a:solidFill>
                  <a:miter lim="800000"/>
                  <a:headEnd type="none" w="sm" len="sm"/>
                  <a:tailEnd type="none" w="sm" len="sm"/>
                </a:ln>
                <a:effectLst/>
              </p:spPr>
              <p:txBody>
                <a:bodyPr wrap="none"/>
                <a:lstStyle/>
                <a:p>
                  <a:endParaRPr lang="es-AR"/>
                </a:p>
              </p:txBody>
            </p:sp>
          </p:grpSp>
          <p:grpSp>
            <p:nvGrpSpPr>
              <p:cNvPr id="7" name="Group 24"/>
              <p:cNvGrpSpPr>
                <a:grpSpLocks/>
              </p:cNvGrpSpPr>
              <p:nvPr/>
            </p:nvGrpSpPr>
            <p:grpSpPr bwMode="auto">
              <a:xfrm>
                <a:off x="0" y="1306"/>
                <a:ext cx="1253" cy="422"/>
                <a:chOff x="0" y="1306"/>
                <a:chExt cx="1253" cy="422"/>
              </a:xfrm>
            </p:grpSpPr>
            <p:sp>
              <p:nvSpPr>
                <p:cNvPr id="31755" name="Rectangle 11"/>
                <p:cNvSpPr>
                  <a:spLocks noChangeArrowheads="1"/>
                </p:cNvSpPr>
                <p:nvPr/>
              </p:nvSpPr>
              <p:spPr bwMode="auto">
                <a:xfrm>
                  <a:off x="28" y="1306"/>
                  <a:ext cx="1197" cy="422"/>
                </a:xfrm>
                <a:prstGeom prst="rect">
                  <a:avLst/>
                </a:prstGeom>
                <a:noFill/>
                <a:ln w="12700" cap="sq">
                  <a:noFill/>
                  <a:miter lim="800000"/>
                  <a:headEnd type="none" w="sm" len="sm"/>
                  <a:tailEnd type="none" w="sm" len="sm"/>
                </a:ln>
                <a:effectLst/>
              </p:spPr>
              <p:txBody>
                <a:bodyPr/>
                <a:lstStyle/>
                <a:p>
                  <a:pPr algn="ctr"/>
                  <a:r>
                    <a:rPr lang="es-AR" sz="1800" b="1">
                      <a:latin typeface="Tahoma" pitchFamily="34" charset="0"/>
                      <a:cs typeface="Tahoma" pitchFamily="34" charset="0"/>
                    </a:rPr>
                    <a:t>Oportunidades</a:t>
                  </a:r>
                  <a:endParaRPr lang="es-AR" sz="1800" b="1" u="sng">
                    <a:solidFill>
                      <a:srgbClr val="FF0000"/>
                    </a:solidFill>
                    <a:cs typeface="Times New Roman" pitchFamily="18" charset="0"/>
                  </a:endParaRPr>
                </a:p>
                <a:p>
                  <a:pPr algn="ctr" eaLnBrk="0" hangingPunct="0"/>
                  <a:endParaRPr lang="es-AR" sz="1800" b="1"/>
                </a:p>
              </p:txBody>
            </p:sp>
            <p:sp>
              <p:nvSpPr>
                <p:cNvPr id="31767" name="Rectangle 23"/>
                <p:cNvSpPr>
                  <a:spLocks noChangeArrowheads="1"/>
                </p:cNvSpPr>
                <p:nvPr/>
              </p:nvSpPr>
              <p:spPr bwMode="auto">
                <a:xfrm>
                  <a:off x="0" y="1306"/>
                  <a:ext cx="1253" cy="422"/>
                </a:xfrm>
                <a:prstGeom prst="rect">
                  <a:avLst/>
                </a:prstGeom>
                <a:noFill/>
                <a:ln w="7" cap="sq">
                  <a:solidFill>
                    <a:srgbClr val="A0A0A0"/>
                  </a:solidFill>
                  <a:miter lim="800000"/>
                  <a:headEnd type="none" w="sm" len="sm"/>
                  <a:tailEnd type="none" w="sm" len="sm"/>
                </a:ln>
                <a:effectLst/>
              </p:spPr>
              <p:txBody>
                <a:bodyPr wrap="none"/>
                <a:lstStyle/>
                <a:p>
                  <a:endParaRPr lang="es-AR"/>
                </a:p>
              </p:txBody>
            </p:sp>
          </p:grpSp>
          <p:grpSp>
            <p:nvGrpSpPr>
              <p:cNvPr id="8" name="Group 26"/>
              <p:cNvGrpSpPr>
                <a:grpSpLocks/>
              </p:cNvGrpSpPr>
              <p:nvPr/>
            </p:nvGrpSpPr>
            <p:grpSpPr bwMode="auto">
              <a:xfrm>
                <a:off x="1253" y="1306"/>
                <a:ext cx="1253" cy="422"/>
                <a:chOff x="1253" y="1306"/>
                <a:chExt cx="1253" cy="422"/>
              </a:xfrm>
            </p:grpSpPr>
            <p:sp>
              <p:nvSpPr>
                <p:cNvPr id="31756" name="Rectangle 12"/>
                <p:cNvSpPr>
                  <a:spLocks noChangeArrowheads="1"/>
                </p:cNvSpPr>
                <p:nvPr/>
              </p:nvSpPr>
              <p:spPr bwMode="auto">
                <a:xfrm>
                  <a:off x="1281" y="1306"/>
                  <a:ext cx="1197" cy="422"/>
                </a:xfrm>
                <a:prstGeom prst="rect">
                  <a:avLst/>
                </a:prstGeom>
                <a:noFill/>
                <a:ln w="12700" cap="sq">
                  <a:noFill/>
                  <a:miter lim="800000"/>
                  <a:headEnd type="none" w="sm" len="sm"/>
                  <a:tailEnd type="none" w="sm" len="sm"/>
                </a:ln>
                <a:effectLst/>
              </p:spPr>
              <p:txBody>
                <a:bodyPr/>
                <a:lstStyle/>
                <a:p>
                  <a:pPr algn="ctr"/>
                  <a:r>
                    <a:rPr lang="es-AR" sz="1400" b="1">
                      <a:latin typeface="Tahoma" pitchFamily="34" charset="0"/>
                      <a:cs typeface="Tahoma" pitchFamily="34" charset="0"/>
                    </a:rPr>
                    <a:t>Maxi -Maxi</a:t>
                  </a:r>
                  <a:endParaRPr lang="es-AR" sz="2000" b="1" u="sng">
                    <a:solidFill>
                      <a:srgbClr val="FF0000"/>
                    </a:solidFill>
                    <a:cs typeface="Times New Roman" pitchFamily="18" charset="0"/>
                  </a:endParaRPr>
                </a:p>
                <a:p>
                  <a:pPr algn="ctr" eaLnBrk="0" hangingPunct="0"/>
                  <a:endParaRPr lang="es-AR"/>
                </a:p>
              </p:txBody>
            </p:sp>
            <p:sp>
              <p:nvSpPr>
                <p:cNvPr id="31769" name="Rectangle 25"/>
                <p:cNvSpPr>
                  <a:spLocks noChangeArrowheads="1"/>
                </p:cNvSpPr>
                <p:nvPr/>
              </p:nvSpPr>
              <p:spPr bwMode="auto">
                <a:xfrm>
                  <a:off x="1253" y="1306"/>
                  <a:ext cx="1253" cy="422"/>
                </a:xfrm>
                <a:prstGeom prst="rect">
                  <a:avLst/>
                </a:prstGeom>
                <a:noFill/>
                <a:ln w="7" cap="sq">
                  <a:solidFill>
                    <a:srgbClr val="A0A0A0"/>
                  </a:solidFill>
                  <a:miter lim="800000"/>
                  <a:headEnd type="none" w="sm" len="sm"/>
                  <a:tailEnd type="none" w="sm" len="sm"/>
                </a:ln>
                <a:effectLst/>
              </p:spPr>
              <p:txBody>
                <a:bodyPr wrap="none"/>
                <a:lstStyle/>
                <a:p>
                  <a:endParaRPr lang="es-AR"/>
                </a:p>
              </p:txBody>
            </p:sp>
          </p:grpSp>
          <p:grpSp>
            <p:nvGrpSpPr>
              <p:cNvPr id="9" name="Group 28"/>
              <p:cNvGrpSpPr>
                <a:grpSpLocks/>
              </p:cNvGrpSpPr>
              <p:nvPr/>
            </p:nvGrpSpPr>
            <p:grpSpPr bwMode="auto">
              <a:xfrm>
                <a:off x="2506" y="1306"/>
                <a:ext cx="1253" cy="422"/>
                <a:chOff x="2506" y="1306"/>
                <a:chExt cx="1253" cy="422"/>
              </a:xfrm>
            </p:grpSpPr>
            <p:sp>
              <p:nvSpPr>
                <p:cNvPr id="31757" name="Rectangle 13"/>
                <p:cNvSpPr>
                  <a:spLocks noChangeArrowheads="1"/>
                </p:cNvSpPr>
                <p:nvPr/>
              </p:nvSpPr>
              <p:spPr bwMode="auto">
                <a:xfrm>
                  <a:off x="2534" y="1306"/>
                  <a:ext cx="1197" cy="422"/>
                </a:xfrm>
                <a:prstGeom prst="rect">
                  <a:avLst/>
                </a:prstGeom>
                <a:noFill/>
                <a:ln w="12700" cap="sq">
                  <a:noFill/>
                  <a:miter lim="800000"/>
                  <a:headEnd type="none" w="sm" len="sm"/>
                  <a:tailEnd type="none" w="sm" len="sm"/>
                </a:ln>
                <a:effectLst/>
              </p:spPr>
              <p:txBody>
                <a:bodyPr/>
                <a:lstStyle/>
                <a:p>
                  <a:pPr algn="ctr"/>
                  <a:r>
                    <a:rPr lang="es-AR" sz="1400" b="1">
                      <a:latin typeface="Tahoma" pitchFamily="34" charset="0"/>
                      <a:cs typeface="Tahoma" pitchFamily="34" charset="0"/>
                    </a:rPr>
                    <a:t>Mini -Maxi</a:t>
                  </a:r>
                  <a:endParaRPr lang="es-AR" sz="2000" b="1" u="sng">
                    <a:solidFill>
                      <a:srgbClr val="FF0000"/>
                    </a:solidFill>
                    <a:cs typeface="Times New Roman" pitchFamily="18" charset="0"/>
                  </a:endParaRPr>
                </a:p>
                <a:p>
                  <a:pPr algn="ctr" eaLnBrk="0" hangingPunct="0"/>
                  <a:endParaRPr lang="es-AR"/>
                </a:p>
              </p:txBody>
            </p:sp>
            <p:sp>
              <p:nvSpPr>
                <p:cNvPr id="31771" name="Rectangle 27"/>
                <p:cNvSpPr>
                  <a:spLocks noChangeArrowheads="1"/>
                </p:cNvSpPr>
                <p:nvPr/>
              </p:nvSpPr>
              <p:spPr bwMode="auto">
                <a:xfrm>
                  <a:off x="2506" y="1306"/>
                  <a:ext cx="1253" cy="422"/>
                </a:xfrm>
                <a:prstGeom prst="rect">
                  <a:avLst/>
                </a:prstGeom>
                <a:noFill/>
                <a:ln w="7" cap="sq">
                  <a:solidFill>
                    <a:srgbClr val="A0A0A0"/>
                  </a:solidFill>
                  <a:miter lim="800000"/>
                  <a:headEnd type="none" w="sm" len="sm"/>
                  <a:tailEnd type="none" w="sm" len="sm"/>
                </a:ln>
                <a:effectLst/>
              </p:spPr>
              <p:txBody>
                <a:bodyPr wrap="none"/>
                <a:lstStyle/>
                <a:p>
                  <a:endParaRPr lang="es-AR"/>
                </a:p>
              </p:txBody>
            </p:sp>
          </p:grpSp>
          <p:grpSp>
            <p:nvGrpSpPr>
              <p:cNvPr id="10" name="Group 30"/>
              <p:cNvGrpSpPr>
                <a:grpSpLocks/>
              </p:cNvGrpSpPr>
              <p:nvPr/>
            </p:nvGrpSpPr>
            <p:grpSpPr bwMode="auto">
              <a:xfrm>
                <a:off x="0" y="1728"/>
                <a:ext cx="1253" cy="422"/>
                <a:chOff x="0" y="1728"/>
                <a:chExt cx="1253" cy="422"/>
              </a:xfrm>
            </p:grpSpPr>
            <p:sp>
              <p:nvSpPr>
                <p:cNvPr id="31758" name="Rectangle 14"/>
                <p:cNvSpPr>
                  <a:spLocks noChangeArrowheads="1"/>
                </p:cNvSpPr>
                <p:nvPr/>
              </p:nvSpPr>
              <p:spPr bwMode="auto">
                <a:xfrm>
                  <a:off x="28" y="1728"/>
                  <a:ext cx="1197" cy="422"/>
                </a:xfrm>
                <a:prstGeom prst="rect">
                  <a:avLst/>
                </a:prstGeom>
                <a:noFill/>
                <a:ln w="12700" cap="sq">
                  <a:noFill/>
                  <a:miter lim="800000"/>
                  <a:headEnd type="none" w="sm" len="sm"/>
                  <a:tailEnd type="none" w="sm" len="sm"/>
                </a:ln>
                <a:effectLst/>
              </p:spPr>
              <p:txBody>
                <a:bodyPr/>
                <a:lstStyle/>
                <a:p>
                  <a:pPr algn="ctr"/>
                  <a:r>
                    <a:rPr lang="es-AR" sz="1800" b="1">
                      <a:latin typeface="Tahoma" pitchFamily="34" charset="0"/>
                      <a:cs typeface="Tahoma" pitchFamily="34" charset="0"/>
                    </a:rPr>
                    <a:t>Amenazas</a:t>
                  </a:r>
                  <a:endParaRPr lang="es-AR" sz="1800" b="1" u="sng">
                    <a:solidFill>
                      <a:srgbClr val="FF0000"/>
                    </a:solidFill>
                    <a:cs typeface="Times New Roman" pitchFamily="18" charset="0"/>
                  </a:endParaRPr>
                </a:p>
                <a:p>
                  <a:pPr algn="ctr" eaLnBrk="0" hangingPunct="0"/>
                  <a:endParaRPr lang="es-AR" sz="1800"/>
                </a:p>
              </p:txBody>
            </p:sp>
            <p:sp>
              <p:nvSpPr>
                <p:cNvPr id="31773" name="Rectangle 29"/>
                <p:cNvSpPr>
                  <a:spLocks noChangeArrowheads="1"/>
                </p:cNvSpPr>
                <p:nvPr/>
              </p:nvSpPr>
              <p:spPr bwMode="auto">
                <a:xfrm>
                  <a:off x="0" y="1728"/>
                  <a:ext cx="1253" cy="422"/>
                </a:xfrm>
                <a:prstGeom prst="rect">
                  <a:avLst/>
                </a:prstGeom>
                <a:noFill/>
                <a:ln w="7" cap="sq">
                  <a:solidFill>
                    <a:srgbClr val="A0A0A0"/>
                  </a:solidFill>
                  <a:miter lim="800000"/>
                  <a:headEnd type="none" w="sm" len="sm"/>
                  <a:tailEnd type="none" w="sm" len="sm"/>
                </a:ln>
                <a:effectLst/>
              </p:spPr>
              <p:txBody>
                <a:bodyPr wrap="none"/>
                <a:lstStyle/>
                <a:p>
                  <a:endParaRPr lang="es-AR"/>
                </a:p>
              </p:txBody>
            </p:sp>
          </p:grpSp>
          <p:grpSp>
            <p:nvGrpSpPr>
              <p:cNvPr id="11" name="Group 32"/>
              <p:cNvGrpSpPr>
                <a:grpSpLocks/>
              </p:cNvGrpSpPr>
              <p:nvPr/>
            </p:nvGrpSpPr>
            <p:grpSpPr bwMode="auto">
              <a:xfrm>
                <a:off x="1253" y="1728"/>
                <a:ext cx="1253" cy="422"/>
                <a:chOff x="1253" y="1728"/>
                <a:chExt cx="1253" cy="422"/>
              </a:xfrm>
            </p:grpSpPr>
            <p:sp>
              <p:nvSpPr>
                <p:cNvPr id="31759" name="Rectangle 15"/>
                <p:cNvSpPr>
                  <a:spLocks noChangeArrowheads="1"/>
                </p:cNvSpPr>
                <p:nvPr/>
              </p:nvSpPr>
              <p:spPr bwMode="auto">
                <a:xfrm>
                  <a:off x="1281" y="1728"/>
                  <a:ext cx="1197" cy="422"/>
                </a:xfrm>
                <a:prstGeom prst="rect">
                  <a:avLst/>
                </a:prstGeom>
                <a:noFill/>
                <a:ln w="12700" cap="sq">
                  <a:noFill/>
                  <a:miter lim="800000"/>
                  <a:headEnd type="none" w="sm" len="sm"/>
                  <a:tailEnd type="none" w="sm" len="sm"/>
                </a:ln>
                <a:effectLst/>
              </p:spPr>
              <p:txBody>
                <a:bodyPr/>
                <a:lstStyle/>
                <a:p>
                  <a:pPr algn="ctr"/>
                  <a:r>
                    <a:rPr lang="es-AR" sz="1400" b="1">
                      <a:latin typeface="Tahoma" pitchFamily="34" charset="0"/>
                      <a:cs typeface="Tahoma" pitchFamily="34" charset="0"/>
                    </a:rPr>
                    <a:t>Maxi -Mini</a:t>
                  </a:r>
                  <a:endParaRPr lang="es-AR" sz="2000" b="1" u="sng">
                    <a:solidFill>
                      <a:srgbClr val="FF0000"/>
                    </a:solidFill>
                    <a:cs typeface="Times New Roman" pitchFamily="18" charset="0"/>
                  </a:endParaRPr>
                </a:p>
                <a:p>
                  <a:pPr algn="ctr" eaLnBrk="0" hangingPunct="0"/>
                  <a:endParaRPr lang="es-AR"/>
                </a:p>
              </p:txBody>
            </p:sp>
            <p:sp>
              <p:nvSpPr>
                <p:cNvPr id="31775" name="Rectangle 31"/>
                <p:cNvSpPr>
                  <a:spLocks noChangeArrowheads="1"/>
                </p:cNvSpPr>
                <p:nvPr/>
              </p:nvSpPr>
              <p:spPr bwMode="auto">
                <a:xfrm>
                  <a:off x="1253" y="1728"/>
                  <a:ext cx="1253" cy="422"/>
                </a:xfrm>
                <a:prstGeom prst="rect">
                  <a:avLst/>
                </a:prstGeom>
                <a:noFill/>
                <a:ln w="7" cap="sq">
                  <a:solidFill>
                    <a:srgbClr val="A0A0A0"/>
                  </a:solidFill>
                  <a:miter lim="800000"/>
                  <a:headEnd type="none" w="sm" len="sm"/>
                  <a:tailEnd type="none" w="sm" len="sm"/>
                </a:ln>
                <a:effectLst/>
              </p:spPr>
              <p:txBody>
                <a:bodyPr wrap="none"/>
                <a:lstStyle/>
                <a:p>
                  <a:endParaRPr lang="es-AR"/>
                </a:p>
              </p:txBody>
            </p:sp>
          </p:grpSp>
          <p:grpSp>
            <p:nvGrpSpPr>
              <p:cNvPr id="12" name="Group 34"/>
              <p:cNvGrpSpPr>
                <a:grpSpLocks/>
              </p:cNvGrpSpPr>
              <p:nvPr/>
            </p:nvGrpSpPr>
            <p:grpSpPr bwMode="auto">
              <a:xfrm>
                <a:off x="2506" y="1728"/>
                <a:ext cx="1253" cy="422"/>
                <a:chOff x="2506" y="1728"/>
                <a:chExt cx="1253" cy="422"/>
              </a:xfrm>
            </p:grpSpPr>
            <p:sp>
              <p:nvSpPr>
                <p:cNvPr id="31760" name="Rectangle 16"/>
                <p:cNvSpPr>
                  <a:spLocks noChangeArrowheads="1"/>
                </p:cNvSpPr>
                <p:nvPr/>
              </p:nvSpPr>
              <p:spPr bwMode="auto">
                <a:xfrm>
                  <a:off x="2534" y="1728"/>
                  <a:ext cx="1197" cy="422"/>
                </a:xfrm>
                <a:prstGeom prst="rect">
                  <a:avLst/>
                </a:prstGeom>
                <a:noFill/>
                <a:ln w="12700" cap="sq">
                  <a:noFill/>
                  <a:miter lim="800000"/>
                  <a:headEnd type="none" w="sm" len="sm"/>
                  <a:tailEnd type="none" w="sm" len="sm"/>
                </a:ln>
                <a:effectLst/>
              </p:spPr>
              <p:txBody>
                <a:bodyPr/>
                <a:lstStyle/>
                <a:p>
                  <a:pPr algn="ctr"/>
                  <a:r>
                    <a:rPr lang="es-AR" sz="1400" b="1">
                      <a:latin typeface="Tahoma" pitchFamily="34" charset="0"/>
                      <a:cs typeface="Tahoma" pitchFamily="34" charset="0"/>
                    </a:rPr>
                    <a:t>Mini -Mini</a:t>
                  </a:r>
                  <a:endParaRPr lang="es-AR" sz="2000" b="1" u="sng">
                    <a:solidFill>
                      <a:srgbClr val="FF0000"/>
                    </a:solidFill>
                    <a:cs typeface="Times New Roman" pitchFamily="18" charset="0"/>
                  </a:endParaRPr>
                </a:p>
                <a:p>
                  <a:pPr algn="ctr" eaLnBrk="0" hangingPunct="0"/>
                  <a:endParaRPr lang="es-AR"/>
                </a:p>
              </p:txBody>
            </p:sp>
            <p:sp>
              <p:nvSpPr>
                <p:cNvPr id="31777" name="Rectangle 33"/>
                <p:cNvSpPr>
                  <a:spLocks noChangeArrowheads="1"/>
                </p:cNvSpPr>
                <p:nvPr/>
              </p:nvSpPr>
              <p:spPr bwMode="auto">
                <a:xfrm>
                  <a:off x="2506" y="1728"/>
                  <a:ext cx="1253" cy="422"/>
                </a:xfrm>
                <a:prstGeom prst="rect">
                  <a:avLst/>
                </a:prstGeom>
                <a:noFill/>
                <a:ln w="7" cap="sq">
                  <a:solidFill>
                    <a:srgbClr val="A0A0A0"/>
                  </a:solidFill>
                  <a:miter lim="800000"/>
                  <a:headEnd type="none" w="sm" len="sm"/>
                  <a:tailEnd type="none" w="sm" len="sm"/>
                </a:ln>
                <a:effectLst/>
              </p:spPr>
              <p:txBody>
                <a:bodyPr wrap="none"/>
                <a:lstStyle/>
                <a:p>
                  <a:endParaRPr lang="es-AR"/>
                </a:p>
              </p:txBody>
            </p:sp>
          </p:grpSp>
        </p:grpSp>
        <p:sp>
          <p:nvSpPr>
            <p:cNvPr id="31780" name="Rectangle 36"/>
            <p:cNvSpPr>
              <a:spLocks noChangeArrowheads="1"/>
            </p:cNvSpPr>
            <p:nvPr/>
          </p:nvSpPr>
          <p:spPr bwMode="auto">
            <a:xfrm>
              <a:off x="-4" y="860"/>
              <a:ext cx="3767" cy="1294"/>
            </a:xfrm>
            <a:prstGeom prst="rect">
              <a:avLst/>
            </a:prstGeom>
            <a:noFill/>
            <a:ln w="14287" cap="sq">
              <a:solidFill>
                <a:srgbClr val="A0A0A0"/>
              </a:solidFill>
              <a:miter lim="800000"/>
              <a:headEnd type="none" w="sm" len="sm"/>
              <a:tailEnd type="none" w="sm" len="sm"/>
            </a:ln>
            <a:effectLst/>
          </p:spPr>
          <p:txBody>
            <a:bodyPr wrap="none"/>
            <a:lstStyle/>
            <a:p>
              <a:endParaRPr lang="es-AR"/>
            </a:p>
          </p:txBody>
        </p:sp>
      </p:grpSp>
      <p:grpSp>
        <p:nvGrpSpPr>
          <p:cNvPr id="13" name="Group 68"/>
          <p:cNvGrpSpPr>
            <a:grpSpLocks/>
          </p:cNvGrpSpPr>
          <p:nvPr/>
        </p:nvGrpSpPr>
        <p:grpSpPr bwMode="auto">
          <a:xfrm>
            <a:off x="1676400" y="4343400"/>
            <a:ext cx="5980113" cy="2133600"/>
            <a:chOff x="-4" y="2822"/>
            <a:chExt cx="3767" cy="1294"/>
          </a:xfrm>
        </p:grpSpPr>
        <p:grpSp>
          <p:nvGrpSpPr>
            <p:cNvPr id="14" name="Group 66"/>
            <p:cNvGrpSpPr>
              <a:grpSpLocks/>
            </p:cNvGrpSpPr>
            <p:nvPr/>
          </p:nvGrpSpPr>
          <p:grpSpPr bwMode="auto">
            <a:xfrm>
              <a:off x="0" y="2826"/>
              <a:ext cx="3759" cy="1286"/>
              <a:chOff x="0" y="2826"/>
              <a:chExt cx="3759" cy="1286"/>
            </a:xfrm>
          </p:grpSpPr>
          <p:grpSp>
            <p:nvGrpSpPr>
              <p:cNvPr id="15" name="Group 49"/>
              <p:cNvGrpSpPr>
                <a:grpSpLocks/>
              </p:cNvGrpSpPr>
              <p:nvPr/>
            </p:nvGrpSpPr>
            <p:grpSpPr bwMode="auto">
              <a:xfrm>
                <a:off x="0" y="2826"/>
                <a:ext cx="1253" cy="442"/>
                <a:chOff x="0" y="2826"/>
                <a:chExt cx="1253" cy="442"/>
              </a:xfrm>
            </p:grpSpPr>
            <p:sp>
              <p:nvSpPr>
                <p:cNvPr id="31783" name="Rectangle 39"/>
                <p:cNvSpPr>
                  <a:spLocks noChangeArrowheads="1"/>
                </p:cNvSpPr>
                <p:nvPr/>
              </p:nvSpPr>
              <p:spPr bwMode="auto">
                <a:xfrm>
                  <a:off x="28" y="2826"/>
                  <a:ext cx="1197" cy="442"/>
                </a:xfrm>
                <a:prstGeom prst="rect">
                  <a:avLst/>
                </a:prstGeom>
                <a:noFill/>
                <a:ln w="12700" cap="sq">
                  <a:noFill/>
                  <a:miter lim="800000"/>
                  <a:headEnd type="none" w="sm" len="sm"/>
                  <a:tailEnd type="none" w="sm" len="sm"/>
                </a:ln>
                <a:effectLst/>
              </p:spPr>
              <p:txBody>
                <a:bodyPr/>
                <a:lstStyle/>
                <a:p>
                  <a:pPr algn="ctr"/>
                  <a:r>
                    <a:rPr lang="es-AR" sz="1600" b="1" u="sng">
                      <a:solidFill>
                        <a:srgbClr val="FF0000"/>
                      </a:solidFill>
                      <a:latin typeface="Tahoma" pitchFamily="34" charset="0"/>
                      <a:cs typeface="Tahoma" pitchFamily="34" charset="0"/>
                    </a:rPr>
                    <a:t>Identificación Operativa  2</a:t>
                  </a:r>
                  <a:endParaRPr lang="es-AR" sz="2000" b="1" u="sng">
                    <a:solidFill>
                      <a:srgbClr val="FF0000"/>
                    </a:solidFill>
                    <a:cs typeface="Times New Roman" pitchFamily="18" charset="0"/>
                  </a:endParaRPr>
                </a:p>
                <a:p>
                  <a:pPr algn="ctr" eaLnBrk="0" hangingPunct="0"/>
                  <a:endParaRPr lang="es-AR"/>
                </a:p>
              </p:txBody>
            </p:sp>
            <p:sp>
              <p:nvSpPr>
                <p:cNvPr id="31792" name="Rectangle 48"/>
                <p:cNvSpPr>
                  <a:spLocks noChangeArrowheads="1"/>
                </p:cNvSpPr>
                <p:nvPr/>
              </p:nvSpPr>
              <p:spPr bwMode="auto">
                <a:xfrm>
                  <a:off x="0" y="2826"/>
                  <a:ext cx="1253" cy="442"/>
                </a:xfrm>
                <a:prstGeom prst="rect">
                  <a:avLst/>
                </a:prstGeom>
                <a:noFill/>
                <a:ln w="7" cap="sq">
                  <a:solidFill>
                    <a:srgbClr val="A0A0A0"/>
                  </a:solidFill>
                  <a:miter lim="800000"/>
                  <a:headEnd type="none" w="sm" len="sm"/>
                  <a:tailEnd type="none" w="sm" len="sm"/>
                </a:ln>
                <a:effectLst/>
              </p:spPr>
              <p:txBody>
                <a:bodyPr wrap="none"/>
                <a:lstStyle/>
                <a:p>
                  <a:endParaRPr lang="es-AR"/>
                </a:p>
              </p:txBody>
            </p:sp>
          </p:grpSp>
          <p:grpSp>
            <p:nvGrpSpPr>
              <p:cNvPr id="16" name="Group 51"/>
              <p:cNvGrpSpPr>
                <a:grpSpLocks/>
              </p:cNvGrpSpPr>
              <p:nvPr/>
            </p:nvGrpSpPr>
            <p:grpSpPr bwMode="auto">
              <a:xfrm>
                <a:off x="1253" y="2826"/>
                <a:ext cx="1253" cy="442"/>
                <a:chOff x="1253" y="2826"/>
                <a:chExt cx="1253" cy="442"/>
              </a:xfrm>
            </p:grpSpPr>
            <p:sp>
              <p:nvSpPr>
                <p:cNvPr id="31784" name="Rectangle 40"/>
                <p:cNvSpPr>
                  <a:spLocks noChangeArrowheads="1"/>
                </p:cNvSpPr>
                <p:nvPr/>
              </p:nvSpPr>
              <p:spPr bwMode="auto">
                <a:xfrm>
                  <a:off x="1281" y="2826"/>
                  <a:ext cx="1197" cy="442"/>
                </a:xfrm>
                <a:prstGeom prst="rect">
                  <a:avLst/>
                </a:prstGeom>
                <a:noFill/>
                <a:ln w="12700" cap="sq">
                  <a:noFill/>
                  <a:miter lim="800000"/>
                  <a:headEnd type="none" w="sm" len="sm"/>
                  <a:tailEnd type="none" w="sm" len="sm"/>
                </a:ln>
                <a:effectLst/>
              </p:spPr>
              <p:txBody>
                <a:bodyPr/>
                <a:lstStyle/>
                <a:p>
                  <a:pPr algn="ctr"/>
                  <a:r>
                    <a:rPr lang="es-AR" sz="1800">
                      <a:latin typeface="Tahoma" pitchFamily="34" charset="0"/>
                      <a:cs typeface="Tahoma" pitchFamily="34" charset="0"/>
                    </a:rPr>
                    <a:t>Fortalezas</a:t>
                  </a:r>
                  <a:endParaRPr lang="es-AR" sz="1800" b="1" u="sng">
                    <a:solidFill>
                      <a:srgbClr val="FF0000"/>
                    </a:solidFill>
                    <a:cs typeface="Times New Roman" pitchFamily="18" charset="0"/>
                  </a:endParaRPr>
                </a:p>
                <a:p>
                  <a:pPr algn="ctr" eaLnBrk="0" hangingPunct="0"/>
                  <a:endParaRPr lang="es-AR" sz="1800"/>
                </a:p>
              </p:txBody>
            </p:sp>
            <p:sp>
              <p:nvSpPr>
                <p:cNvPr id="31794" name="Rectangle 50"/>
                <p:cNvSpPr>
                  <a:spLocks noChangeArrowheads="1"/>
                </p:cNvSpPr>
                <p:nvPr/>
              </p:nvSpPr>
              <p:spPr bwMode="auto">
                <a:xfrm>
                  <a:off x="1253" y="2826"/>
                  <a:ext cx="1253" cy="442"/>
                </a:xfrm>
                <a:prstGeom prst="rect">
                  <a:avLst/>
                </a:prstGeom>
                <a:noFill/>
                <a:ln w="7" cap="sq">
                  <a:solidFill>
                    <a:srgbClr val="A0A0A0"/>
                  </a:solidFill>
                  <a:miter lim="800000"/>
                  <a:headEnd type="none" w="sm" len="sm"/>
                  <a:tailEnd type="none" w="sm" len="sm"/>
                </a:ln>
                <a:effectLst/>
              </p:spPr>
              <p:txBody>
                <a:bodyPr wrap="none"/>
                <a:lstStyle/>
                <a:p>
                  <a:endParaRPr lang="es-AR"/>
                </a:p>
              </p:txBody>
            </p:sp>
          </p:grpSp>
          <p:grpSp>
            <p:nvGrpSpPr>
              <p:cNvPr id="17" name="Group 53"/>
              <p:cNvGrpSpPr>
                <a:grpSpLocks/>
              </p:cNvGrpSpPr>
              <p:nvPr/>
            </p:nvGrpSpPr>
            <p:grpSpPr bwMode="auto">
              <a:xfrm>
                <a:off x="2506" y="2826"/>
                <a:ext cx="1253" cy="442"/>
                <a:chOff x="2506" y="2826"/>
                <a:chExt cx="1253" cy="442"/>
              </a:xfrm>
            </p:grpSpPr>
            <p:sp>
              <p:nvSpPr>
                <p:cNvPr id="31785" name="Rectangle 41"/>
                <p:cNvSpPr>
                  <a:spLocks noChangeArrowheads="1"/>
                </p:cNvSpPr>
                <p:nvPr/>
              </p:nvSpPr>
              <p:spPr bwMode="auto">
                <a:xfrm>
                  <a:off x="2534" y="2826"/>
                  <a:ext cx="1197" cy="442"/>
                </a:xfrm>
                <a:prstGeom prst="rect">
                  <a:avLst/>
                </a:prstGeom>
                <a:noFill/>
                <a:ln w="12700" cap="sq">
                  <a:noFill/>
                  <a:miter lim="800000"/>
                  <a:headEnd type="none" w="sm" len="sm"/>
                  <a:tailEnd type="none" w="sm" len="sm"/>
                </a:ln>
                <a:effectLst/>
              </p:spPr>
              <p:txBody>
                <a:bodyPr/>
                <a:lstStyle/>
                <a:p>
                  <a:pPr algn="ctr"/>
                  <a:r>
                    <a:rPr lang="es-AR" sz="1800">
                      <a:latin typeface="Tahoma" pitchFamily="34" charset="0"/>
                      <a:cs typeface="Tahoma" pitchFamily="34" charset="0"/>
                    </a:rPr>
                    <a:t>Debilidades</a:t>
                  </a:r>
                  <a:endParaRPr lang="es-AR" sz="1800" b="1" u="sng">
                    <a:solidFill>
                      <a:srgbClr val="FF0000"/>
                    </a:solidFill>
                    <a:cs typeface="Times New Roman" pitchFamily="18" charset="0"/>
                  </a:endParaRPr>
                </a:p>
                <a:p>
                  <a:pPr algn="ctr" eaLnBrk="0" hangingPunct="0"/>
                  <a:endParaRPr lang="es-AR"/>
                </a:p>
              </p:txBody>
            </p:sp>
            <p:sp>
              <p:nvSpPr>
                <p:cNvPr id="31796" name="Rectangle 52"/>
                <p:cNvSpPr>
                  <a:spLocks noChangeArrowheads="1"/>
                </p:cNvSpPr>
                <p:nvPr/>
              </p:nvSpPr>
              <p:spPr bwMode="auto">
                <a:xfrm>
                  <a:off x="2506" y="2826"/>
                  <a:ext cx="1253" cy="442"/>
                </a:xfrm>
                <a:prstGeom prst="rect">
                  <a:avLst/>
                </a:prstGeom>
                <a:noFill/>
                <a:ln w="7" cap="sq">
                  <a:solidFill>
                    <a:srgbClr val="A0A0A0"/>
                  </a:solidFill>
                  <a:miter lim="800000"/>
                  <a:headEnd type="none" w="sm" len="sm"/>
                  <a:tailEnd type="none" w="sm" len="sm"/>
                </a:ln>
                <a:effectLst/>
              </p:spPr>
              <p:txBody>
                <a:bodyPr wrap="none"/>
                <a:lstStyle/>
                <a:p>
                  <a:endParaRPr lang="es-AR"/>
                </a:p>
              </p:txBody>
            </p:sp>
          </p:grpSp>
          <p:grpSp>
            <p:nvGrpSpPr>
              <p:cNvPr id="18" name="Group 55"/>
              <p:cNvGrpSpPr>
                <a:grpSpLocks/>
              </p:cNvGrpSpPr>
              <p:nvPr/>
            </p:nvGrpSpPr>
            <p:grpSpPr bwMode="auto">
              <a:xfrm>
                <a:off x="0" y="3268"/>
                <a:ext cx="1253" cy="422"/>
                <a:chOff x="0" y="3268"/>
                <a:chExt cx="1253" cy="422"/>
              </a:xfrm>
            </p:grpSpPr>
            <p:sp>
              <p:nvSpPr>
                <p:cNvPr id="31786" name="Rectangle 42"/>
                <p:cNvSpPr>
                  <a:spLocks noChangeArrowheads="1"/>
                </p:cNvSpPr>
                <p:nvPr/>
              </p:nvSpPr>
              <p:spPr bwMode="auto">
                <a:xfrm>
                  <a:off x="28" y="3268"/>
                  <a:ext cx="1197" cy="422"/>
                </a:xfrm>
                <a:prstGeom prst="rect">
                  <a:avLst/>
                </a:prstGeom>
                <a:noFill/>
                <a:ln w="12700" cap="sq">
                  <a:noFill/>
                  <a:miter lim="800000"/>
                  <a:headEnd type="none" w="sm" len="sm"/>
                  <a:tailEnd type="none" w="sm" len="sm"/>
                </a:ln>
                <a:effectLst/>
              </p:spPr>
              <p:txBody>
                <a:bodyPr/>
                <a:lstStyle/>
                <a:p>
                  <a:pPr algn="ctr"/>
                  <a:r>
                    <a:rPr lang="es-AR" sz="1800">
                      <a:latin typeface="Tahoma" pitchFamily="34" charset="0"/>
                      <a:cs typeface="Tahoma" pitchFamily="34" charset="0"/>
                    </a:rPr>
                    <a:t>Oportunidades</a:t>
                  </a:r>
                  <a:endParaRPr lang="es-AR" sz="1800" b="1" u="sng">
                    <a:solidFill>
                      <a:srgbClr val="FF0000"/>
                    </a:solidFill>
                    <a:cs typeface="Times New Roman" pitchFamily="18" charset="0"/>
                  </a:endParaRPr>
                </a:p>
                <a:p>
                  <a:pPr algn="ctr" eaLnBrk="0" hangingPunct="0"/>
                  <a:endParaRPr lang="es-AR" sz="1800"/>
                </a:p>
              </p:txBody>
            </p:sp>
            <p:sp>
              <p:nvSpPr>
                <p:cNvPr id="31798" name="Rectangle 54"/>
                <p:cNvSpPr>
                  <a:spLocks noChangeArrowheads="1"/>
                </p:cNvSpPr>
                <p:nvPr/>
              </p:nvSpPr>
              <p:spPr bwMode="auto">
                <a:xfrm>
                  <a:off x="0" y="3268"/>
                  <a:ext cx="1253" cy="422"/>
                </a:xfrm>
                <a:prstGeom prst="rect">
                  <a:avLst/>
                </a:prstGeom>
                <a:noFill/>
                <a:ln w="7" cap="sq">
                  <a:solidFill>
                    <a:srgbClr val="A0A0A0"/>
                  </a:solidFill>
                  <a:miter lim="800000"/>
                  <a:headEnd type="none" w="sm" len="sm"/>
                  <a:tailEnd type="none" w="sm" len="sm"/>
                </a:ln>
                <a:effectLst/>
              </p:spPr>
              <p:txBody>
                <a:bodyPr wrap="none"/>
                <a:lstStyle/>
                <a:p>
                  <a:endParaRPr lang="es-AR"/>
                </a:p>
              </p:txBody>
            </p:sp>
          </p:grpSp>
          <p:grpSp>
            <p:nvGrpSpPr>
              <p:cNvPr id="19" name="Group 57"/>
              <p:cNvGrpSpPr>
                <a:grpSpLocks/>
              </p:cNvGrpSpPr>
              <p:nvPr/>
            </p:nvGrpSpPr>
            <p:grpSpPr bwMode="auto">
              <a:xfrm>
                <a:off x="1253" y="3268"/>
                <a:ext cx="1253" cy="422"/>
                <a:chOff x="1253" y="3268"/>
                <a:chExt cx="1253" cy="422"/>
              </a:xfrm>
            </p:grpSpPr>
            <p:sp>
              <p:nvSpPr>
                <p:cNvPr id="31787" name="Rectangle 43"/>
                <p:cNvSpPr>
                  <a:spLocks noChangeArrowheads="1"/>
                </p:cNvSpPr>
                <p:nvPr/>
              </p:nvSpPr>
              <p:spPr bwMode="auto">
                <a:xfrm>
                  <a:off x="1281" y="3268"/>
                  <a:ext cx="1197" cy="422"/>
                </a:xfrm>
                <a:prstGeom prst="rect">
                  <a:avLst/>
                </a:prstGeom>
                <a:noFill/>
                <a:ln w="12700" cap="sq">
                  <a:noFill/>
                  <a:miter lim="800000"/>
                  <a:headEnd type="none" w="sm" len="sm"/>
                  <a:tailEnd type="none" w="sm" len="sm"/>
                </a:ln>
                <a:effectLst/>
              </p:spPr>
              <p:txBody>
                <a:bodyPr/>
                <a:lstStyle/>
                <a:p>
                  <a:pPr algn="ctr"/>
                  <a:r>
                    <a:rPr lang="es-AR" sz="1400" b="1">
                      <a:latin typeface="Tahoma" pitchFamily="34" charset="0"/>
                      <a:cs typeface="Tahoma" pitchFamily="34" charset="0"/>
                    </a:rPr>
                    <a:t>Agresiva</a:t>
                  </a:r>
                  <a:endParaRPr lang="es-AR" sz="2000" b="1" u="sng">
                    <a:solidFill>
                      <a:srgbClr val="FF0000"/>
                    </a:solidFill>
                    <a:cs typeface="Times New Roman" pitchFamily="18" charset="0"/>
                  </a:endParaRPr>
                </a:p>
                <a:p>
                  <a:pPr algn="ctr" eaLnBrk="0" hangingPunct="0"/>
                  <a:endParaRPr lang="es-AR"/>
                </a:p>
              </p:txBody>
            </p:sp>
            <p:sp>
              <p:nvSpPr>
                <p:cNvPr id="31800" name="Rectangle 56"/>
                <p:cNvSpPr>
                  <a:spLocks noChangeArrowheads="1"/>
                </p:cNvSpPr>
                <p:nvPr/>
              </p:nvSpPr>
              <p:spPr bwMode="auto">
                <a:xfrm>
                  <a:off x="1253" y="3268"/>
                  <a:ext cx="1253" cy="422"/>
                </a:xfrm>
                <a:prstGeom prst="rect">
                  <a:avLst/>
                </a:prstGeom>
                <a:noFill/>
                <a:ln w="7" cap="sq">
                  <a:solidFill>
                    <a:srgbClr val="A0A0A0"/>
                  </a:solidFill>
                  <a:miter lim="800000"/>
                  <a:headEnd type="none" w="sm" len="sm"/>
                  <a:tailEnd type="none" w="sm" len="sm"/>
                </a:ln>
                <a:effectLst/>
              </p:spPr>
              <p:txBody>
                <a:bodyPr wrap="none"/>
                <a:lstStyle/>
                <a:p>
                  <a:endParaRPr lang="es-AR"/>
                </a:p>
              </p:txBody>
            </p:sp>
          </p:grpSp>
          <p:grpSp>
            <p:nvGrpSpPr>
              <p:cNvPr id="20" name="Group 59"/>
              <p:cNvGrpSpPr>
                <a:grpSpLocks/>
              </p:cNvGrpSpPr>
              <p:nvPr/>
            </p:nvGrpSpPr>
            <p:grpSpPr bwMode="auto">
              <a:xfrm>
                <a:off x="2506" y="3268"/>
                <a:ext cx="1253" cy="422"/>
                <a:chOff x="2506" y="3268"/>
                <a:chExt cx="1253" cy="422"/>
              </a:xfrm>
            </p:grpSpPr>
            <p:sp>
              <p:nvSpPr>
                <p:cNvPr id="31788" name="Rectangle 44"/>
                <p:cNvSpPr>
                  <a:spLocks noChangeArrowheads="1"/>
                </p:cNvSpPr>
                <p:nvPr/>
              </p:nvSpPr>
              <p:spPr bwMode="auto">
                <a:xfrm>
                  <a:off x="2534" y="3268"/>
                  <a:ext cx="1197" cy="422"/>
                </a:xfrm>
                <a:prstGeom prst="rect">
                  <a:avLst/>
                </a:prstGeom>
                <a:noFill/>
                <a:ln w="12700" cap="sq">
                  <a:noFill/>
                  <a:miter lim="800000"/>
                  <a:headEnd type="none" w="sm" len="sm"/>
                  <a:tailEnd type="none" w="sm" len="sm"/>
                </a:ln>
                <a:effectLst/>
              </p:spPr>
              <p:txBody>
                <a:bodyPr/>
                <a:lstStyle/>
                <a:p>
                  <a:pPr algn="ctr"/>
                  <a:r>
                    <a:rPr lang="es-AR" sz="1400" b="1">
                      <a:latin typeface="Tahoma" pitchFamily="34" charset="0"/>
                      <a:cs typeface="Tahoma" pitchFamily="34" charset="0"/>
                    </a:rPr>
                    <a:t>Adaptativa</a:t>
                  </a:r>
                  <a:endParaRPr lang="es-AR" sz="2000" b="1" u="sng">
                    <a:solidFill>
                      <a:srgbClr val="FF0000"/>
                    </a:solidFill>
                    <a:cs typeface="Times New Roman" pitchFamily="18" charset="0"/>
                  </a:endParaRPr>
                </a:p>
                <a:p>
                  <a:pPr algn="ctr" eaLnBrk="0" hangingPunct="0"/>
                  <a:endParaRPr lang="es-AR"/>
                </a:p>
              </p:txBody>
            </p:sp>
            <p:sp>
              <p:nvSpPr>
                <p:cNvPr id="31802" name="Rectangle 58"/>
                <p:cNvSpPr>
                  <a:spLocks noChangeArrowheads="1"/>
                </p:cNvSpPr>
                <p:nvPr/>
              </p:nvSpPr>
              <p:spPr bwMode="auto">
                <a:xfrm>
                  <a:off x="2506" y="3268"/>
                  <a:ext cx="1253" cy="422"/>
                </a:xfrm>
                <a:prstGeom prst="rect">
                  <a:avLst/>
                </a:prstGeom>
                <a:noFill/>
                <a:ln w="7" cap="sq">
                  <a:solidFill>
                    <a:srgbClr val="A0A0A0"/>
                  </a:solidFill>
                  <a:miter lim="800000"/>
                  <a:headEnd type="none" w="sm" len="sm"/>
                  <a:tailEnd type="none" w="sm" len="sm"/>
                </a:ln>
                <a:effectLst/>
              </p:spPr>
              <p:txBody>
                <a:bodyPr wrap="none"/>
                <a:lstStyle/>
                <a:p>
                  <a:endParaRPr lang="es-AR"/>
                </a:p>
              </p:txBody>
            </p:sp>
          </p:grpSp>
          <p:grpSp>
            <p:nvGrpSpPr>
              <p:cNvPr id="21" name="Group 61"/>
              <p:cNvGrpSpPr>
                <a:grpSpLocks/>
              </p:cNvGrpSpPr>
              <p:nvPr/>
            </p:nvGrpSpPr>
            <p:grpSpPr bwMode="auto">
              <a:xfrm>
                <a:off x="0" y="3690"/>
                <a:ext cx="1253" cy="422"/>
                <a:chOff x="0" y="3690"/>
                <a:chExt cx="1253" cy="422"/>
              </a:xfrm>
            </p:grpSpPr>
            <p:sp>
              <p:nvSpPr>
                <p:cNvPr id="31789" name="Rectangle 45"/>
                <p:cNvSpPr>
                  <a:spLocks noChangeArrowheads="1"/>
                </p:cNvSpPr>
                <p:nvPr/>
              </p:nvSpPr>
              <p:spPr bwMode="auto">
                <a:xfrm>
                  <a:off x="28" y="3690"/>
                  <a:ext cx="1197" cy="422"/>
                </a:xfrm>
                <a:prstGeom prst="rect">
                  <a:avLst/>
                </a:prstGeom>
                <a:noFill/>
                <a:ln w="12700" cap="sq">
                  <a:noFill/>
                  <a:miter lim="800000"/>
                  <a:headEnd type="none" w="sm" len="sm"/>
                  <a:tailEnd type="none" w="sm" len="sm"/>
                </a:ln>
                <a:effectLst/>
              </p:spPr>
              <p:txBody>
                <a:bodyPr/>
                <a:lstStyle/>
                <a:p>
                  <a:pPr algn="ctr"/>
                  <a:r>
                    <a:rPr lang="es-AR" sz="1800">
                      <a:latin typeface="Tahoma" pitchFamily="34" charset="0"/>
                      <a:cs typeface="Tahoma" pitchFamily="34" charset="0"/>
                    </a:rPr>
                    <a:t>Amenazas</a:t>
                  </a:r>
                  <a:endParaRPr lang="es-AR" sz="1800" b="1" u="sng">
                    <a:solidFill>
                      <a:srgbClr val="FF0000"/>
                    </a:solidFill>
                    <a:cs typeface="Times New Roman" pitchFamily="18" charset="0"/>
                  </a:endParaRPr>
                </a:p>
                <a:p>
                  <a:pPr algn="ctr" eaLnBrk="0" hangingPunct="0"/>
                  <a:endParaRPr lang="es-AR"/>
                </a:p>
              </p:txBody>
            </p:sp>
            <p:sp>
              <p:nvSpPr>
                <p:cNvPr id="31804" name="Rectangle 60"/>
                <p:cNvSpPr>
                  <a:spLocks noChangeArrowheads="1"/>
                </p:cNvSpPr>
                <p:nvPr/>
              </p:nvSpPr>
              <p:spPr bwMode="auto">
                <a:xfrm>
                  <a:off x="0" y="3690"/>
                  <a:ext cx="1253" cy="422"/>
                </a:xfrm>
                <a:prstGeom prst="rect">
                  <a:avLst/>
                </a:prstGeom>
                <a:noFill/>
                <a:ln w="7" cap="sq">
                  <a:solidFill>
                    <a:srgbClr val="A0A0A0"/>
                  </a:solidFill>
                  <a:miter lim="800000"/>
                  <a:headEnd type="none" w="sm" len="sm"/>
                  <a:tailEnd type="none" w="sm" len="sm"/>
                </a:ln>
                <a:effectLst/>
              </p:spPr>
              <p:txBody>
                <a:bodyPr wrap="none"/>
                <a:lstStyle/>
                <a:p>
                  <a:endParaRPr lang="es-AR"/>
                </a:p>
              </p:txBody>
            </p:sp>
          </p:grpSp>
          <p:grpSp>
            <p:nvGrpSpPr>
              <p:cNvPr id="22" name="Group 63"/>
              <p:cNvGrpSpPr>
                <a:grpSpLocks/>
              </p:cNvGrpSpPr>
              <p:nvPr/>
            </p:nvGrpSpPr>
            <p:grpSpPr bwMode="auto">
              <a:xfrm>
                <a:off x="1253" y="3690"/>
                <a:ext cx="1253" cy="422"/>
                <a:chOff x="1253" y="3690"/>
                <a:chExt cx="1253" cy="422"/>
              </a:xfrm>
            </p:grpSpPr>
            <p:sp>
              <p:nvSpPr>
                <p:cNvPr id="31790" name="Rectangle 46"/>
                <p:cNvSpPr>
                  <a:spLocks noChangeArrowheads="1"/>
                </p:cNvSpPr>
                <p:nvPr/>
              </p:nvSpPr>
              <p:spPr bwMode="auto">
                <a:xfrm>
                  <a:off x="1281" y="3690"/>
                  <a:ext cx="1197" cy="422"/>
                </a:xfrm>
                <a:prstGeom prst="rect">
                  <a:avLst/>
                </a:prstGeom>
                <a:noFill/>
                <a:ln w="12700" cap="sq">
                  <a:noFill/>
                  <a:miter lim="800000"/>
                  <a:headEnd type="none" w="sm" len="sm"/>
                  <a:tailEnd type="none" w="sm" len="sm"/>
                </a:ln>
                <a:effectLst/>
              </p:spPr>
              <p:txBody>
                <a:bodyPr/>
                <a:lstStyle/>
                <a:p>
                  <a:pPr algn="ctr"/>
                  <a:r>
                    <a:rPr lang="es-AR" sz="1400" b="1">
                      <a:latin typeface="Tahoma" pitchFamily="34" charset="0"/>
                      <a:cs typeface="Tahoma" pitchFamily="34" charset="0"/>
                    </a:rPr>
                    <a:t>Ofensiva</a:t>
                  </a:r>
                  <a:endParaRPr lang="es-AR" sz="2000" b="1" u="sng">
                    <a:solidFill>
                      <a:srgbClr val="FF0000"/>
                    </a:solidFill>
                    <a:cs typeface="Times New Roman" pitchFamily="18" charset="0"/>
                  </a:endParaRPr>
                </a:p>
                <a:p>
                  <a:pPr algn="ctr" eaLnBrk="0" hangingPunct="0"/>
                  <a:endParaRPr lang="es-AR"/>
                </a:p>
              </p:txBody>
            </p:sp>
            <p:sp>
              <p:nvSpPr>
                <p:cNvPr id="31806" name="Rectangle 62"/>
                <p:cNvSpPr>
                  <a:spLocks noChangeArrowheads="1"/>
                </p:cNvSpPr>
                <p:nvPr/>
              </p:nvSpPr>
              <p:spPr bwMode="auto">
                <a:xfrm>
                  <a:off x="1253" y="3690"/>
                  <a:ext cx="1253" cy="422"/>
                </a:xfrm>
                <a:prstGeom prst="rect">
                  <a:avLst/>
                </a:prstGeom>
                <a:noFill/>
                <a:ln w="7" cap="sq">
                  <a:solidFill>
                    <a:srgbClr val="A0A0A0"/>
                  </a:solidFill>
                  <a:miter lim="800000"/>
                  <a:headEnd type="none" w="sm" len="sm"/>
                  <a:tailEnd type="none" w="sm" len="sm"/>
                </a:ln>
                <a:effectLst/>
              </p:spPr>
              <p:txBody>
                <a:bodyPr wrap="none"/>
                <a:lstStyle/>
                <a:p>
                  <a:endParaRPr lang="es-AR"/>
                </a:p>
              </p:txBody>
            </p:sp>
          </p:grpSp>
          <p:grpSp>
            <p:nvGrpSpPr>
              <p:cNvPr id="23" name="Group 65"/>
              <p:cNvGrpSpPr>
                <a:grpSpLocks/>
              </p:cNvGrpSpPr>
              <p:nvPr/>
            </p:nvGrpSpPr>
            <p:grpSpPr bwMode="auto">
              <a:xfrm>
                <a:off x="2506" y="3690"/>
                <a:ext cx="1253" cy="422"/>
                <a:chOff x="2506" y="3690"/>
                <a:chExt cx="1253" cy="422"/>
              </a:xfrm>
            </p:grpSpPr>
            <p:sp>
              <p:nvSpPr>
                <p:cNvPr id="31791" name="Rectangle 47"/>
                <p:cNvSpPr>
                  <a:spLocks noChangeArrowheads="1"/>
                </p:cNvSpPr>
                <p:nvPr/>
              </p:nvSpPr>
              <p:spPr bwMode="auto">
                <a:xfrm>
                  <a:off x="2534" y="3690"/>
                  <a:ext cx="1197" cy="422"/>
                </a:xfrm>
                <a:prstGeom prst="rect">
                  <a:avLst/>
                </a:prstGeom>
                <a:noFill/>
                <a:ln w="12700" cap="sq">
                  <a:noFill/>
                  <a:miter lim="800000"/>
                  <a:headEnd type="none" w="sm" len="sm"/>
                  <a:tailEnd type="none" w="sm" len="sm"/>
                </a:ln>
                <a:effectLst/>
              </p:spPr>
              <p:txBody>
                <a:bodyPr/>
                <a:lstStyle/>
                <a:p>
                  <a:pPr algn="ctr"/>
                  <a:r>
                    <a:rPr lang="es-AR" sz="1400" b="1">
                      <a:latin typeface="Tahoma" pitchFamily="34" charset="0"/>
                      <a:cs typeface="Tahoma" pitchFamily="34" charset="0"/>
                    </a:rPr>
                    <a:t>Defensiva</a:t>
                  </a:r>
                  <a:endParaRPr lang="es-AR" sz="2000" b="1" u="sng">
                    <a:solidFill>
                      <a:srgbClr val="FF0000"/>
                    </a:solidFill>
                    <a:cs typeface="Times New Roman" pitchFamily="18" charset="0"/>
                  </a:endParaRPr>
                </a:p>
                <a:p>
                  <a:pPr algn="ctr" eaLnBrk="0" hangingPunct="0"/>
                  <a:endParaRPr lang="es-AR"/>
                </a:p>
              </p:txBody>
            </p:sp>
            <p:sp>
              <p:nvSpPr>
                <p:cNvPr id="31808" name="Rectangle 64"/>
                <p:cNvSpPr>
                  <a:spLocks noChangeArrowheads="1"/>
                </p:cNvSpPr>
                <p:nvPr/>
              </p:nvSpPr>
              <p:spPr bwMode="auto">
                <a:xfrm>
                  <a:off x="2506" y="3690"/>
                  <a:ext cx="1253" cy="422"/>
                </a:xfrm>
                <a:prstGeom prst="rect">
                  <a:avLst/>
                </a:prstGeom>
                <a:noFill/>
                <a:ln w="7" cap="sq">
                  <a:solidFill>
                    <a:srgbClr val="A0A0A0"/>
                  </a:solidFill>
                  <a:miter lim="800000"/>
                  <a:headEnd type="none" w="sm" len="sm"/>
                  <a:tailEnd type="none" w="sm" len="sm"/>
                </a:ln>
                <a:effectLst/>
              </p:spPr>
              <p:txBody>
                <a:bodyPr wrap="none"/>
                <a:lstStyle/>
                <a:p>
                  <a:endParaRPr lang="es-AR"/>
                </a:p>
              </p:txBody>
            </p:sp>
          </p:grpSp>
        </p:grpSp>
        <p:sp>
          <p:nvSpPr>
            <p:cNvPr id="31811" name="Rectangle 67"/>
            <p:cNvSpPr>
              <a:spLocks noChangeArrowheads="1"/>
            </p:cNvSpPr>
            <p:nvPr/>
          </p:nvSpPr>
          <p:spPr bwMode="auto">
            <a:xfrm>
              <a:off x="-4" y="2822"/>
              <a:ext cx="3767" cy="1294"/>
            </a:xfrm>
            <a:prstGeom prst="rect">
              <a:avLst/>
            </a:prstGeom>
            <a:noFill/>
            <a:ln w="14287" cap="sq">
              <a:solidFill>
                <a:srgbClr val="A0A0A0"/>
              </a:solidFill>
              <a:miter lim="800000"/>
              <a:headEnd type="none" w="sm" len="sm"/>
              <a:tailEnd type="none" w="sm" len="sm"/>
            </a:ln>
            <a:effectLst/>
          </p:spPr>
          <p:txBody>
            <a:bodyPr wrap="none"/>
            <a:lstStyle/>
            <a:p>
              <a:endParaRPr lang="es-AR"/>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899592" y="856357"/>
            <a:ext cx="8100392" cy="6001643"/>
          </a:xfrm>
          <a:prstGeom prst="rect">
            <a:avLst/>
          </a:prstGeom>
        </p:spPr>
        <p:txBody>
          <a:bodyPr wrap="square">
            <a:spAutoFit/>
          </a:bodyPr>
          <a:lstStyle/>
          <a:p>
            <a:pPr marL="342900" indent="-342900">
              <a:buFont typeface="Wingdings" panose="05000000000000000000" pitchFamily="2" charset="2"/>
              <a:buChar char="q"/>
            </a:pPr>
            <a:r>
              <a:rPr lang="es-AR" b="1" dirty="0">
                <a:solidFill>
                  <a:srgbClr val="0070C0"/>
                </a:solidFill>
                <a:latin typeface="Arial" panose="020B0604020202020204" pitchFamily="34" charset="0"/>
                <a:cs typeface="Arial" panose="020B0604020202020204" pitchFamily="34" charset="0"/>
              </a:rPr>
              <a:t>La Estrategia DA (Mini-Mini</a:t>
            </a:r>
            <a:r>
              <a:rPr lang="es-AR" dirty="0">
                <a:solidFill>
                  <a:srgbClr val="0070C0"/>
                </a:solidFill>
                <a:latin typeface="Arial" panose="020B0604020202020204" pitchFamily="34" charset="0"/>
                <a:cs typeface="Arial" panose="020B0604020202020204" pitchFamily="34" charset="0"/>
              </a:rPr>
              <a:t>) </a:t>
            </a:r>
          </a:p>
          <a:p>
            <a:pPr algn="just"/>
            <a:r>
              <a:rPr lang="es-AR" dirty="0" smtClean="0">
                <a:latin typeface="Arial" panose="020B0604020202020204" pitchFamily="34" charset="0"/>
                <a:cs typeface="Arial" panose="020B0604020202020204" pitchFamily="34" charset="0"/>
              </a:rPr>
              <a:t>En </a:t>
            </a:r>
            <a:r>
              <a:rPr lang="es-AR" dirty="0">
                <a:latin typeface="Arial" panose="020B0604020202020204" pitchFamily="34" charset="0"/>
                <a:cs typeface="Arial" panose="020B0604020202020204" pitchFamily="34" charset="0"/>
              </a:rPr>
              <a:t>general, el objetivo de la estrategia DA (Debilidades –vs- Amenazas), es el de minimizar tanto las debilidades como las amenazas. Una institución que estuviera enfrentada sólo con amenazas externas y con debilidades internas, pudiera encontrarse en una situación totalmente precaria. De hecho, tal institución tendría que luchar por su supervivencia o llegar hasta su liquidación.</a:t>
            </a:r>
          </a:p>
          <a:p>
            <a:pPr algn="just"/>
            <a:endParaRPr lang="es-AR"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s-AR" b="1" dirty="0">
                <a:solidFill>
                  <a:srgbClr val="0070C0"/>
                </a:solidFill>
                <a:latin typeface="Arial" panose="020B0604020202020204" pitchFamily="34" charset="0"/>
                <a:cs typeface="Arial" panose="020B0604020202020204" pitchFamily="34" charset="0"/>
              </a:rPr>
              <a:t>La Estrategia DO (Mini-Maxi</a:t>
            </a:r>
            <a:r>
              <a:rPr lang="es-AR" dirty="0">
                <a:solidFill>
                  <a:srgbClr val="0070C0"/>
                </a:solidFill>
                <a:latin typeface="Arial" panose="020B0604020202020204" pitchFamily="34" charset="0"/>
                <a:cs typeface="Arial" panose="020B0604020202020204" pitchFamily="34" charset="0"/>
              </a:rPr>
              <a:t>). </a:t>
            </a:r>
          </a:p>
          <a:p>
            <a:pPr algn="just"/>
            <a:r>
              <a:rPr lang="es-AR" dirty="0">
                <a:latin typeface="Arial" panose="020B0604020202020204" pitchFamily="34" charset="0"/>
                <a:cs typeface="Arial" panose="020B0604020202020204" pitchFamily="34" charset="0"/>
              </a:rPr>
              <a:t>	La segunda estrategia, DO (Debilidades –vs- Oportunidades), intenta minimizar las debilidades y maximizar las oportunidades. Una institución podría identificar oportunidades en el medio ambiente externo pero tener debilidades organizacionales que le eviten aprovechar las ventajas del mercado </a:t>
            </a:r>
          </a:p>
        </p:txBody>
      </p:sp>
      <p:pic>
        <p:nvPicPr>
          <p:cNvPr id="604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0"/>
            <a:ext cx="5544616"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90556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67437" y="1124744"/>
            <a:ext cx="8172400" cy="5706177"/>
          </a:xfrm>
          <a:prstGeom prst="rect">
            <a:avLst/>
          </a:prstGeom>
        </p:spPr>
        <p:txBody>
          <a:bodyPr wrap="square">
            <a:spAutoFit/>
          </a:bodyPr>
          <a:lstStyle/>
          <a:p>
            <a:pPr marL="342900" indent="-342900" algn="just">
              <a:lnSpc>
                <a:spcPct val="80000"/>
              </a:lnSpc>
              <a:buFont typeface="Wingdings" panose="05000000000000000000" pitchFamily="2" charset="2"/>
              <a:buChar char="q"/>
            </a:pPr>
            <a:r>
              <a:rPr lang="es-MX" altLang="es-AR" dirty="0">
                <a:solidFill>
                  <a:srgbClr val="0000CC"/>
                </a:solidFill>
                <a:latin typeface="Arial" panose="020B0604020202020204" pitchFamily="34" charset="0"/>
                <a:cs typeface="Arial" panose="020B0604020202020204" pitchFamily="34" charset="0"/>
              </a:rPr>
              <a:t>La Estrategia FA (Maxi-Mini).</a:t>
            </a:r>
            <a:r>
              <a:rPr lang="es-MX" altLang="es-AR" dirty="0">
                <a:latin typeface="Arial" panose="020B0604020202020204" pitchFamily="34" charset="0"/>
                <a:cs typeface="Arial" panose="020B0604020202020204" pitchFamily="34" charset="0"/>
              </a:rPr>
              <a:t> </a:t>
            </a:r>
          </a:p>
          <a:p>
            <a:pPr algn="just">
              <a:lnSpc>
                <a:spcPct val="80000"/>
              </a:lnSpc>
              <a:buFont typeface="Wingdings" charset="2"/>
              <a:buNone/>
            </a:pPr>
            <a:r>
              <a:rPr lang="es-MX" altLang="es-AR" dirty="0">
                <a:latin typeface="Arial" panose="020B0604020202020204" pitchFamily="34" charset="0"/>
                <a:cs typeface="Arial" panose="020B0604020202020204" pitchFamily="34" charset="0"/>
              </a:rPr>
              <a:t>	Esta estrategia FA (Fortalezas –vs-Amenazas), se basa en las fortalezas de la institución que pueden copar con las amenazas del medio ambiente externo. Su objetivo es maximizar las primeras mientras se minimizan las segundas. Esto, sin embargo, no significa necesariamente que una institución fuerte tenga que dedicarse a buscar amenazas en el medio ambiente externo para enfrentarlas. Por lo contrario, las fortalezas de una institución deben ser usadas con mucho cuidado y discreción.</a:t>
            </a:r>
          </a:p>
          <a:p>
            <a:pPr algn="just">
              <a:lnSpc>
                <a:spcPct val="80000"/>
              </a:lnSpc>
            </a:pPr>
            <a:endParaRPr lang="es-MX" altLang="es-AR" dirty="0">
              <a:latin typeface="Arial" panose="020B0604020202020204" pitchFamily="34" charset="0"/>
              <a:cs typeface="Arial" panose="020B0604020202020204" pitchFamily="34" charset="0"/>
            </a:endParaRPr>
          </a:p>
          <a:p>
            <a:pPr marL="342900" indent="-342900" algn="just">
              <a:lnSpc>
                <a:spcPct val="80000"/>
              </a:lnSpc>
              <a:buFont typeface="Wingdings" panose="05000000000000000000" pitchFamily="2" charset="2"/>
              <a:buChar char="q"/>
            </a:pPr>
            <a:r>
              <a:rPr lang="es-MX" altLang="es-AR" dirty="0">
                <a:solidFill>
                  <a:srgbClr val="0000CC"/>
                </a:solidFill>
                <a:latin typeface="Arial" panose="020B0604020202020204" pitchFamily="34" charset="0"/>
                <a:cs typeface="Arial" panose="020B0604020202020204" pitchFamily="34" charset="0"/>
              </a:rPr>
              <a:t>La Estrategia FO (Maxi-Maxi).</a:t>
            </a:r>
            <a:r>
              <a:rPr lang="es-MX" altLang="es-AR" dirty="0">
                <a:latin typeface="Arial" panose="020B0604020202020204" pitchFamily="34" charset="0"/>
                <a:cs typeface="Arial" panose="020B0604020202020204" pitchFamily="34" charset="0"/>
              </a:rPr>
              <a:t> </a:t>
            </a:r>
          </a:p>
          <a:p>
            <a:pPr algn="just">
              <a:lnSpc>
                <a:spcPct val="80000"/>
              </a:lnSpc>
              <a:buFont typeface="Wingdings" charset="2"/>
              <a:buNone/>
            </a:pPr>
            <a:r>
              <a:rPr lang="es-MX" altLang="es-AR" dirty="0">
                <a:latin typeface="Arial" panose="020B0604020202020204" pitchFamily="34" charset="0"/>
                <a:cs typeface="Arial" panose="020B0604020202020204" pitchFamily="34" charset="0"/>
              </a:rPr>
              <a:t>	A cualquier institución le agradaría estar siempre en la situación donde pudiera maximizar tanto sus fortalezas como sus oportunidades, es decir aplicar siempre la estrategia FO (Fortalezas –vs- Oportunidades) Tales instituciones podrían echar mano de sus fortalezas, utilizando recursos para aprovechar la oportunidad del mercado para sus productos y servicios.</a:t>
            </a:r>
          </a:p>
        </p:txBody>
      </p:sp>
      <p:sp>
        <p:nvSpPr>
          <p:cNvPr id="3" name="2 Rectángulo"/>
          <p:cNvSpPr/>
          <p:nvPr/>
        </p:nvSpPr>
        <p:spPr>
          <a:xfrm>
            <a:off x="1907704" y="188640"/>
            <a:ext cx="4752528" cy="76944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MX" altLang="es-AR" sz="4400" b="0" i="0" u="none" strike="noStrike" kern="0" cap="none" spc="0" normalizeH="0" baseline="0" noProof="0" dirty="0" smtClean="0">
                <a:ln>
                  <a:noFill/>
                </a:ln>
                <a:solidFill>
                  <a:prstClr val="black"/>
                </a:solidFill>
                <a:effectLst/>
                <a:uLnTx/>
                <a:uFillTx/>
                <a:latin typeface="Calibri"/>
                <a:ea typeface="+mj-ea"/>
                <a:cs typeface="+mj-cs"/>
              </a:rPr>
              <a:t>Estrategia FA -FO</a:t>
            </a:r>
            <a:endParaRPr kumimoji="0" lang="es-AR"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19738769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1043608" y="188913"/>
            <a:ext cx="7560642" cy="1799927"/>
          </a:xfrm>
        </p:spPr>
        <p:txBody>
          <a:bodyPr/>
          <a:lstStyle/>
          <a:p>
            <a:r>
              <a:rPr lang="es-ES" altLang="es-AR" sz="4000" dirty="0">
                <a:solidFill>
                  <a:srgbClr val="225C28"/>
                </a:solidFill>
                <a:cs typeface="Times New Roman" pitchFamily="18" charset="0"/>
              </a:rPr>
              <a:t>Caso </a:t>
            </a:r>
            <a:r>
              <a:rPr lang="es-ES" altLang="es-AR" sz="4000" dirty="0" smtClean="0">
                <a:solidFill>
                  <a:srgbClr val="225C28"/>
                </a:solidFill>
                <a:cs typeface="Times New Roman" pitchFamily="18" charset="0"/>
              </a:rPr>
              <a:t>1: </a:t>
            </a:r>
            <a:r>
              <a:rPr lang="es-ES" altLang="es-AR" sz="4000" dirty="0">
                <a:solidFill>
                  <a:srgbClr val="225C28"/>
                </a:solidFill>
                <a:cs typeface="Times New Roman" pitchFamily="18" charset="0"/>
              </a:rPr>
              <a:t>Cómo reaccionar ante una situación desfavorable</a:t>
            </a:r>
            <a:r>
              <a:rPr lang="es-ES" altLang="es-AR" dirty="0"/>
              <a:t> </a:t>
            </a:r>
          </a:p>
        </p:txBody>
      </p:sp>
      <p:sp>
        <p:nvSpPr>
          <p:cNvPr id="113667" name="Rectangle 3"/>
          <p:cNvSpPr>
            <a:spLocks noGrp="1" noChangeArrowheads="1"/>
          </p:cNvSpPr>
          <p:nvPr>
            <p:ph type="body" idx="1"/>
          </p:nvPr>
        </p:nvSpPr>
        <p:spPr>
          <a:xfrm>
            <a:off x="1259632" y="2132856"/>
            <a:ext cx="7560840" cy="4248472"/>
          </a:xfrm>
          <a:ln>
            <a:solidFill>
              <a:srgbClr val="225C28"/>
            </a:solidFill>
            <a:miter lim="800000"/>
            <a:headEnd/>
            <a:tailEnd/>
          </a:ln>
        </p:spPr>
        <p:txBody>
          <a:bodyPr/>
          <a:lstStyle/>
          <a:p>
            <a:pPr marL="0" indent="0" algn="just">
              <a:buFont typeface="Wingdings" pitchFamily="2" charset="2"/>
              <a:buNone/>
            </a:pPr>
            <a:r>
              <a:rPr lang="es-ES" altLang="es-AR" dirty="0">
                <a:solidFill>
                  <a:schemeClr val="bg2"/>
                </a:solidFill>
                <a:cs typeface="Times New Roman" pitchFamily="18" charset="0"/>
              </a:rPr>
              <a:t>Un joven de la ciudad se fue al campo y le compró un burro a un viejo campesino por </a:t>
            </a:r>
            <a:r>
              <a:rPr lang="es-ES" altLang="es-AR" dirty="0" smtClean="0">
                <a:solidFill>
                  <a:schemeClr val="bg2"/>
                </a:solidFill>
                <a:cs typeface="Times New Roman" pitchFamily="18" charset="0"/>
              </a:rPr>
              <a:t>$100. </a:t>
            </a:r>
            <a:r>
              <a:rPr lang="es-ES" altLang="es-AR" dirty="0">
                <a:solidFill>
                  <a:schemeClr val="bg2"/>
                </a:solidFill>
                <a:cs typeface="Times New Roman" pitchFamily="18" charset="0"/>
              </a:rPr>
              <a:t>El anciano acordó entregarle el animal al día siguiente, pero al día siguiente el campesino le dijo:</a:t>
            </a:r>
          </a:p>
          <a:p>
            <a:pPr marL="0" indent="0" algn="just">
              <a:buFont typeface="Wingdings" pitchFamily="2" charset="2"/>
              <a:buNone/>
            </a:pPr>
            <a:r>
              <a:rPr lang="es-ES" altLang="es-AR" dirty="0">
                <a:solidFill>
                  <a:schemeClr val="bg2"/>
                </a:solidFill>
                <a:cs typeface="Times New Roman" pitchFamily="18" charset="0"/>
              </a:rPr>
              <a:t>- Lo siento, hijo, pero tengo malas noticias. El burro murió.</a:t>
            </a:r>
            <a:endParaRPr lang="es-ES" altLang="es-AR" dirty="0">
              <a:solidFill>
                <a:schemeClr val="bg2"/>
              </a:solidFill>
            </a:endParaRPr>
          </a:p>
        </p:txBody>
      </p:sp>
    </p:spTree>
    <p:extLst>
      <p:ext uri="{BB962C8B-B14F-4D97-AF65-F5344CB8AC3E}">
        <p14:creationId xmlns:p14="http://schemas.microsoft.com/office/powerpoint/2010/main" val="2420200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8"/>
          <p:cNvSpPr txBox="1">
            <a:spLocks noGrp="1" noChangeArrowheads="1"/>
          </p:cNvSpPr>
          <p:nvPr>
            <p:ph idx="1"/>
          </p:nvPr>
        </p:nvSpPr>
        <p:spPr bwMode="auto">
          <a:xfrm>
            <a:off x="1214414" y="2143116"/>
            <a:ext cx="7772400" cy="1323439"/>
          </a:xfrm>
          <a:prstGeom prst="rect">
            <a:avLst/>
          </a:prstGeom>
          <a:noFill/>
          <a:ln w="9525">
            <a:noFill/>
            <a:miter lim="800000"/>
            <a:headEnd/>
            <a:tailEnd/>
          </a:ln>
          <a:effectLst/>
        </p:spPr>
        <p:txBody>
          <a:bodyPr>
            <a:spAutoFit/>
          </a:bodyPr>
          <a:lstStyle/>
          <a:p>
            <a:pPr algn="ctr">
              <a:spcBef>
                <a:spcPct val="50000"/>
              </a:spcBef>
              <a:buNone/>
            </a:pPr>
            <a:r>
              <a:rPr lang="es-MX" b="1" dirty="0" smtClean="0">
                <a:solidFill>
                  <a:schemeClr val="accent2"/>
                </a:solidFill>
                <a:latin typeface="Comic Sans MS" pitchFamily="66" charset="0"/>
              </a:rPr>
              <a:t>Aprendizaje Organizacional</a:t>
            </a:r>
          </a:p>
          <a:p>
            <a:pPr algn="ctr">
              <a:spcBef>
                <a:spcPct val="50000"/>
              </a:spcBef>
              <a:buNone/>
            </a:pPr>
            <a:r>
              <a:rPr lang="es-MX" b="1" dirty="0" smtClean="0">
                <a:solidFill>
                  <a:schemeClr val="accent2"/>
                </a:solidFill>
                <a:latin typeface="Comic Sans MS" pitchFamily="66" charset="0"/>
              </a:rPr>
              <a:t>Crecer </a:t>
            </a:r>
            <a:r>
              <a:rPr lang="es-MX" b="1" dirty="0">
                <a:solidFill>
                  <a:schemeClr val="accent2"/>
                </a:solidFill>
                <a:latin typeface="Comic Sans MS" pitchFamily="66" charset="0"/>
              </a:rPr>
              <a:t>= Cambiar = </a:t>
            </a:r>
            <a:r>
              <a:rPr lang="es-MX" b="1" dirty="0" smtClean="0">
                <a:solidFill>
                  <a:schemeClr val="accent2"/>
                </a:solidFill>
                <a:latin typeface="Comic Sans MS" pitchFamily="66" charset="0"/>
              </a:rPr>
              <a:t>Aprender</a:t>
            </a:r>
            <a:endParaRPr lang="es-MX" b="1" dirty="0">
              <a:solidFill>
                <a:schemeClr val="accent2"/>
              </a:solidFill>
              <a:latin typeface="Comic Sans MS" pitchFamily="66" charset="0"/>
            </a:endParaRPr>
          </a:p>
        </p:txBody>
      </p:sp>
      <p:sp>
        <p:nvSpPr>
          <p:cNvPr id="6" name="Text Box 2"/>
          <p:cNvSpPr txBox="1">
            <a:spLocks noChangeArrowheads="1"/>
          </p:cNvSpPr>
          <p:nvPr/>
        </p:nvSpPr>
        <p:spPr bwMode="auto">
          <a:xfrm>
            <a:off x="1643042" y="4071942"/>
            <a:ext cx="6781800" cy="2308324"/>
          </a:xfrm>
          <a:prstGeom prst="rect">
            <a:avLst/>
          </a:prstGeom>
          <a:noFill/>
          <a:ln w="9525">
            <a:noFill/>
            <a:miter lim="800000"/>
            <a:headEnd/>
            <a:tailEnd/>
          </a:ln>
          <a:effectLst/>
        </p:spPr>
        <p:txBody>
          <a:bodyPr wrap="square">
            <a:spAutoFit/>
          </a:bodyPr>
          <a:lstStyle/>
          <a:p>
            <a:pPr>
              <a:spcBef>
                <a:spcPct val="50000"/>
              </a:spcBef>
            </a:pPr>
            <a:r>
              <a:rPr lang="es-MX" b="1" dirty="0" smtClean="0">
                <a:solidFill>
                  <a:srgbClr val="FF3300"/>
                </a:solidFill>
                <a:latin typeface="Calibri" pitchFamily="34" charset="0"/>
              </a:rPr>
              <a:t>….Lo que sirvió para sobrevivir no necesariamente sirve para crecer</a:t>
            </a:r>
            <a:endParaRPr lang="es-ES" b="1" i="1" dirty="0" smtClean="0">
              <a:solidFill>
                <a:srgbClr val="FF3300"/>
              </a:solidFill>
              <a:latin typeface="Calibri" pitchFamily="34" charset="0"/>
            </a:endParaRPr>
          </a:p>
          <a:p>
            <a:pPr>
              <a:spcBef>
                <a:spcPct val="50000"/>
              </a:spcBef>
            </a:pPr>
            <a:r>
              <a:rPr lang="es-MX" b="1" dirty="0" smtClean="0">
                <a:solidFill>
                  <a:srgbClr val="009999"/>
                </a:solidFill>
                <a:effectLst>
                  <a:outerShdw blurRad="38100" dist="38100" dir="2700000" algn="tl">
                    <a:srgbClr val="C0C0C0"/>
                  </a:outerShdw>
                </a:effectLst>
                <a:latin typeface="Calibri" pitchFamily="34" charset="0"/>
              </a:rPr>
              <a:t>… </a:t>
            </a:r>
            <a:r>
              <a:rPr lang="es-MX" b="1" dirty="0">
                <a:solidFill>
                  <a:srgbClr val="009999"/>
                </a:solidFill>
                <a:latin typeface="Calibri" pitchFamily="34" charset="0"/>
              </a:rPr>
              <a:t>La organización capaz de enfrentar el futuro no cree en si misma por lo que es...</a:t>
            </a:r>
          </a:p>
          <a:p>
            <a:pPr>
              <a:spcBef>
                <a:spcPct val="50000"/>
              </a:spcBef>
            </a:pPr>
            <a:r>
              <a:rPr lang="es-MX" b="1" i="1" dirty="0" smtClean="0">
                <a:solidFill>
                  <a:srgbClr val="FF3300"/>
                </a:solidFill>
                <a:latin typeface="Calibri" pitchFamily="34" charset="0"/>
              </a:rPr>
              <a:t>….</a:t>
            </a:r>
            <a:r>
              <a:rPr lang="es-MX" b="1" i="1" dirty="0">
                <a:solidFill>
                  <a:srgbClr val="FF3300"/>
                </a:solidFill>
                <a:latin typeface="Calibri" pitchFamily="34" charset="0"/>
              </a:rPr>
              <a:t>sino por su capacidad para dejar de ser lo que </a:t>
            </a:r>
            <a:r>
              <a:rPr lang="es-MX" b="1" i="1" dirty="0" smtClean="0">
                <a:solidFill>
                  <a:srgbClr val="FF3300"/>
                </a:solidFill>
                <a:latin typeface="Calibri" pitchFamily="34" charset="0"/>
              </a:rPr>
              <a:t>es</a:t>
            </a:r>
          </a:p>
        </p:txBody>
      </p:sp>
      <p:sp>
        <p:nvSpPr>
          <p:cNvPr id="7" name="6 Rectángulo"/>
          <p:cNvSpPr/>
          <p:nvPr/>
        </p:nvSpPr>
        <p:spPr>
          <a:xfrm>
            <a:off x="1928794" y="285728"/>
            <a:ext cx="6072230" cy="1077218"/>
          </a:xfrm>
          <a:prstGeom prst="rect">
            <a:avLst/>
          </a:prstGeom>
        </p:spPr>
        <p:txBody>
          <a:bodyPr wrap="square">
            <a:spAutoFit/>
          </a:bodyPr>
          <a:lstStyle/>
          <a:p>
            <a:pPr marL="342900" lvl="0" indent="-342900" algn="ctr">
              <a:spcBef>
                <a:spcPct val="50000"/>
              </a:spcBef>
              <a:buClr>
                <a:srgbClr val="0099CC"/>
              </a:buClr>
              <a:buSzPct val="80000"/>
            </a:pPr>
            <a:r>
              <a:rPr lang="es-MX" sz="3200" b="1" kern="0" dirty="0" smtClean="0">
                <a:solidFill>
                  <a:srgbClr val="FF9900"/>
                </a:solidFill>
                <a:latin typeface="Comic Sans MS" pitchFamily="66" charset="0"/>
              </a:rPr>
              <a:t>PLANEAMIENTO SISTEMICO EVOLUTIVO</a:t>
            </a:r>
            <a:r>
              <a:rPr lang="es-MX" sz="3200" b="1" kern="0" dirty="0" smtClean="0">
                <a:solidFill>
                  <a:srgbClr val="3366CC"/>
                </a:solidFill>
                <a:latin typeface="Comic Sans MS" pitchFamily="66" charset="0"/>
              </a:rPr>
              <a:t> </a:t>
            </a:r>
            <a:endParaRPr lang="es-ES" sz="3200" b="1" kern="0" dirty="0">
              <a:solidFill>
                <a:srgbClr val="3366CC"/>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body" idx="1"/>
          </p:nvPr>
        </p:nvSpPr>
        <p:spPr>
          <a:xfrm>
            <a:off x="1403648" y="838200"/>
            <a:ext cx="7416824" cy="5615136"/>
          </a:xfrm>
          <a:ln>
            <a:solidFill>
              <a:srgbClr val="225C28"/>
            </a:solidFill>
            <a:miter lim="800000"/>
            <a:headEnd/>
            <a:tailEnd/>
          </a:ln>
        </p:spPr>
        <p:txBody>
          <a:bodyPr/>
          <a:lstStyle/>
          <a:p>
            <a:pPr marL="287338" indent="-287338" algn="just">
              <a:lnSpc>
                <a:spcPct val="90000"/>
              </a:lnSpc>
              <a:buFont typeface="Wingdings" pitchFamily="2" charset="2"/>
              <a:buNone/>
            </a:pPr>
            <a:r>
              <a:rPr lang="es-ES" altLang="es-AR">
                <a:cs typeface="Times New Roman" pitchFamily="18" charset="0"/>
              </a:rPr>
              <a:t>- </a:t>
            </a:r>
            <a:r>
              <a:rPr lang="es-ES" altLang="es-AR">
                <a:solidFill>
                  <a:schemeClr val="bg2"/>
                </a:solidFill>
                <a:cs typeface="Times New Roman" pitchFamily="18" charset="0"/>
              </a:rPr>
              <a:t>Bueno, entonces, devuélvame mi dinero.</a:t>
            </a:r>
          </a:p>
          <a:p>
            <a:pPr marL="287338" indent="-287338" algn="just">
              <a:lnSpc>
                <a:spcPct val="90000"/>
              </a:lnSpc>
              <a:buFont typeface="Wingdings" pitchFamily="2" charset="2"/>
              <a:buNone/>
            </a:pPr>
            <a:r>
              <a:rPr lang="es-ES" altLang="es-AR">
                <a:solidFill>
                  <a:schemeClr val="bg2"/>
                </a:solidFill>
                <a:cs typeface="Times New Roman" pitchFamily="18" charset="0"/>
              </a:rPr>
              <a:t>- No puedo, lo he gastado ya.</a:t>
            </a:r>
          </a:p>
          <a:p>
            <a:pPr marL="287338" indent="-287338" algn="just">
              <a:lnSpc>
                <a:spcPct val="90000"/>
              </a:lnSpc>
              <a:buFont typeface="Wingdings" pitchFamily="2" charset="2"/>
              <a:buNone/>
            </a:pPr>
            <a:r>
              <a:rPr lang="es-ES" altLang="es-AR">
                <a:solidFill>
                  <a:schemeClr val="bg2"/>
                </a:solidFill>
                <a:cs typeface="Times New Roman" pitchFamily="18" charset="0"/>
              </a:rPr>
              <a:t>- Bien, da igual, entrégueme el burro.</a:t>
            </a:r>
          </a:p>
          <a:p>
            <a:pPr marL="287338" indent="-287338" algn="just">
              <a:lnSpc>
                <a:spcPct val="90000"/>
              </a:lnSpc>
              <a:buFont typeface="Wingdings" pitchFamily="2" charset="2"/>
              <a:buNone/>
            </a:pPr>
            <a:r>
              <a:rPr lang="es-ES" altLang="es-AR">
                <a:solidFill>
                  <a:schemeClr val="bg2"/>
                </a:solidFill>
                <a:cs typeface="Times New Roman" pitchFamily="18" charset="0"/>
              </a:rPr>
              <a:t>- Y ¿para qué? ¿qué va a hacer con él?</a:t>
            </a:r>
          </a:p>
          <a:p>
            <a:pPr marL="287338" indent="-287338" algn="just">
              <a:lnSpc>
                <a:spcPct val="90000"/>
              </a:lnSpc>
              <a:buFont typeface="Wingdings" pitchFamily="2" charset="2"/>
              <a:buNone/>
            </a:pPr>
            <a:r>
              <a:rPr lang="es-ES" altLang="es-AR">
                <a:solidFill>
                  <a:schemeClr val="bg2"/>
                </a:solidFill>
                <a:cs typeface="Times New Roman" pitchFamily="18" charset="0"/>
              </a:rPr>
              <a:t>- Lo voy a rifar.</a:t>
            </a:r>
          </a:p>
          <a:p>
            <a:pPr marL="287338" indent="-287338" algn="just">
              <a:lnSpc>
                <a:spcPct val="90000"/>
              </a:lnSpc>
              <a:buFont typeface="Wingdings" pitchFamily="2" charset="2"/>
              <a:buNone/>
            </a:pPr>
            <a:r>
              <a:rPr lang="es-ES" altLang="es-AR">
                <a:solidFill>
                  <a:schemeClr val="bg2"/>
                </a:solidFill>
                <a:cs typeface="Times New Roman" pitchFamily="18" charset="0"/>
              </a:rPr>
              <a:t>- ¡Estás loco! ¿Cómo vas a rifar un burro muerto?</a:t>
            </a:r>
          </a:p>
          <a:p>
            <a:pPr marL="287338" indent="-287338" algn="just">
              <a:lnSpc>
                <a:spcPct val="90000"/>
              </a:lnSpc>
              <a:buFont typeface="Wingdings" pitchFamily="2" charset="2"/>
              <a:buNone/>
            </a:pPr>
            <a:r>
              <a:rPr lang="es-ES" altLang="es-AR">
                <a:solidFill>
                  <a:schemeClr val="bg2"/>
                </a:solidFill>
                <a:cs typeface="Times New Roman" pitchFamily="18" charset="0"/>
              </a:rPr>
              <a:t>- Es que no voy a decir a nadie que está muerto, por supuesto.</a:t>
            </a:r>
            <a:endParaRPr lang="es-ES" altLang="es-AR">
              <a:solidFill>
                <a:schemeClr val="bg2"/>
              </a:solidFill>
            </a:endParaRPr>
          </a:p>
        </p:txBody>
      </p:sp>
    </p:spTree>
    <p:extLst>
      <p:ext uri="{BB962C8B-B14F-4D97-AF65-F5344CB8AC3E}">
        <p14:creationId xmlns:p14="http://schemas.microsoft.com/office/powerpoint/2010/main" val="2123389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body" idx="1"/>
          </p:nvPr>
        </p:nvSpPr>
        <p:spPr>
          <a:xfrm>
            <a:off x="1060449" y="1125537"/>
            <a:ext cx="7769651" cy="4879477"/>
          </a:xfrm>
          <a:ln>
            <a:solidFill>
              <a:srgbClr val="225C28"/>
            </a:solidFill>
            <a:miter lim="800000"/>
            <a:headEnd/>
            <a:tailEnd/>
          </a:ln>
        </p:spPr>
        <p:txBody>
          <a:bodyPr/>
          <a:lstStyle/>
          <a:p>
            <a:pPr marL="0" indent="0">
              <a:lnSpc>
                <a:spcPct val="90000"/>
              </a:lnSpc>
              <a:buFont typeface="Wingdings" pitchFamily="2" charset="2"/>
              <a:buNone/>
            </a:pPr>
            <a:r>
              <a:rPr lang="es-ES" altLang="es-AR" dirty="0">
                <a:solidFill>
                  <a:schemeClr val="bg2"/>
                </a:solidFill>
                <a:cs typeface="Times New Roman" pitchFamily="18" charset="0"/>
              </a:rPr>
              <a:t>Un mes después de este suceso se volvieron a encontrar el viejo vendedor y el joven comprador.</a:t>
            </a:r>
          </a:p>
          <a:p>
            <a:pPr marL="0" indent="0">
              <a:lnSpc>
                <a:spcPct val="90000"/>
              </a:lnSpc>
              <a:buFont typeface="Wingdings" pitchFamily="2" charset="2"/>
              <a:buNone/>
            </a:pPr>
            <a:r>
              <a:rPr lang="es-ES" altLang="es-AR" dirty="0">
                <a:solidFill>
                  <a:schemeClr val="bg2"/>
                </a:solidFill>
                <a:cs typeface="Times New Roman" pitchFamily="18" charset="0"/>
              </a:rPr>
              <a:t>- ¿Qué pasó con el burro?</a:t>
            </a:r>
          </a:p>
          <a:p>
            <a:pPr marL="0" indent="0">
              <a:lnSpc>
                <a:spcPct val="90000"/>
              </a:lnSpc>
              <a:buFont typeface="Wingdings" pitchFamily="2" charset="2"/>
              <a:buNone/>
            </a:pPr>
            <a:r>
              <a:rPr lang="es-ES" altLang="es-AR" dirty="0">
                <a:solidFill>
                  <a:schemeClr val="bg2"/>
                </a:solidFill>
                <a:cs typeface="Times New Roman" pitchFamily="18" charset="0"/>
              </a:rPr>
              <a:t>- Lo rifé. Vendí 500 </a:t>
            </a:r>
            <a:r>
              <a:rPr lang="es-ES" altLang="es-AR" dirty="0" smtClean="0">
                <a:solidFill>
                  <a:schemeClr val="bg2"/>
                </a:solidFill>
                <a:cs typeface="Times New Roman" pitchFamily="18" charset="0"/>
              </a:rPr>
              <a:t>rifas</a:t>
            </a:r>
            <a:r>
              <a:rPr lang="es-ES" altLang="es-AR" dirty="0" smtClean="0">
                <a:solidFill>
                  <a:schemeClr val="bg2"/>
                </a:solidFill>
                <a:cs typeface="Times New Roman" pitchFamily="18" charset="0"/>
              </a:rPr>
              <a:t> </a:t>
            </a:r>
            <a:r>
              <a:rPr lang="es-ES" altLang="es-AR" dirty="0">
                <a:solidFill>
                  <a:schemeClr val="bg2"/>
                </a:solidFill>
                <a:cs typeface="Times New Roman" pitchFamily="18" charset="0"/>
              </a:rPr>
              <a:t>a </a:t>
            </a:r>
            <a:r>
              <a:rPr lang="es-ES" altLang="es-AR" dirty="0" smtClean="0">
                <a:solidFill>
                  <a:schemeClr val="bg2"/>
                </a:solidFill>
                <a:cs typeface="Times New Roman" pitchFamily="18" charset="0"/>
              </a:rPr>
              <a:t>$2  </a:t>
            </a:r>
            <a:r>
              <a:rPr lang="es-ES" altLang="es-AR" dirty="0">
                <a:solidFill>
                  <a:schemeClr val="bg2"/>
                </a:solidFill>
                <a:cs typeface="Times New Roman" pitchFamily="18" charset="0"/>
              </a:rPr>
              <a:t>y gané </a:t>
            </a:r>
            <a:r>
              <a:rPr lang="es-ES" altLang="es-AR" dirty="0" smtClean="0">
                <a:solidFill>
                  <a:schemeClr val="bg2"/>
                </a:solidFill>
                <a:cs typeface="Times New Roman" pitchFamily="18" charset="0"/>
              </a:rPr>
              <a:t>$998.</a:t>
            </a:r>
            <a:endParaRPr lang="es-ES" altLang="es-AR" dirty="0">
              <a:solidFill>
                <a:schemeClr val="bg2"/>
              </a:solidFill>
              <a:cs typeface="Times New Roman" pitchFamily="18" charset="0"/>
            </a:endParaRPr>
          </a:p>
          <a:p>
            <a:pPr marL="0" indent="0">
              <a:lnSpc>
                <a:spcPct val="90000"/>
              </a:lnSpc>
              <a:buFont typeface="Wingdings" pitchFamily="2" charset="2"/>
              <a:buNone/>
            </a:pPr>
            <a:r>
              <a:rPr lang="es-ES" altLang="es-AR" dirty="0">
                <a:solidFill>
                  <a:schemeClr val="bg2"/>
                </a:solidFill>
                <a:cs typeface="Times New Roman" pitchFamily="18" charset="0"/>
              </a:rPr>
              <a:t>- ¡¡¿Y nadie se quejó?!!</a:t>
            </a:r>
          </a:p>
          <a:p>
            <a:pPr marL="0" indent="0">
              <a:lnSpc>
                <a:spcPct val="90000"/>
              </a:lnSpc>
              <a:buFont typeface="Wingdings" pitchFamily="2" charset="2"/>
              <a:buNone/>
            </a:pPr>
            <a:r>
              <a:rPr lang="es-ES" altLang="es-AR" dirty="0">
                <a:solidFill>
                  <a:schemeClr val="bg2"/>
                </a:solidFill>
                <a:cs typeface="Times New Roman" pitchFamily="18" charset="0"/>
              </a:rPr>
              <a:t>- Sólo el ganador, pero a él le devolví sus </a:t>
            </a:r>
            <a:r>
              <a:rPr lang="es-ES" altLang="es-AR" dirty="0" smtClean="0">
                <a:solidFill>
                  <a:schemeClr val="bg2"/>
                </a:solidFill>
                <a:cs typeface="Times New Roman" pitchFamily="18" charset="0"/>
              </a:rPr>
              <a:t>$2.</a:t>
            </a:r>
            <a:endParaRPr lang="es-ES" altLang="es-AR" dirty="0">
              <a:solidFill>
                <a:schemeClr val="bg2"/>
              </a:solidFill>
            </a:endParaRPr>
          </a:p>
        </p:txBody>
      </p:sp>
    </p:spTree>
    <p:extLst>
      <p:ext uri="{BB962C8B-B14F-4D97-AF65-F5344CB8AC3E}">
        <p14:creationId xmlns:p14="http://schemas.microsoft.com/office/powerpoint/2010/main" val="138725819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1619672" y="1331913"/>
            <a:ext cx="7067128" cy="496887"/>
          </a:xfrm>
        </p:spPr>
        <p:txBody>
          <a:bodyPr/>
          <a:lstStyle/>
          <a:p>
            <a:r>
              <a:rPr lang="es-ES" altLang="es-AR" u="sng">
                <a:solidFill>
                  <a:srgbClr val="225C28"/>
                </a:solidFill>
                <a:cs typeface="Times New Roman" pitchFamily="18" charset="0"/>
              </a:rPr>
              <a:t>Conclusión</a:t>
            </a:r>
            <a:r>
              <a:rPr lang="es-ES" altLang="es-AR"/>
              <a:t> </a:t>
            </a:r>
          </a:p>
        </p:txBody>
      </p:sp>
      <p:sp>
        <p:nvSpPr>
          <p:cNvPr id="116739" name="Rectangle 3"/>
          <p:cNvSpPr>
            <a:spLocks noGrp="1" noChangeArrowheads="1"/>
          </p:cNvSpPr>
          <p:nvPr>
            <p:ph type="body" idx="1"/>
          </p:nvPr>
        </p:nvSpPr>
        <p:spPr>
          <a:xfrm>
            <a:off x="1691680" y="2492375"/>
            <a:ext cx="6995120" cy="2590800"/>
          </a:xfrm>
        </p:spPr>
        <p:txBody>
          <a:bodyPr/>
          <a:lstStyle/>
          <a:p>
            <a:pPr marL="0" indent="0">
              <a:buFont typeface="Wingdings" pitchFamily="2" charset="2"/>
              <a:buNone/>
            </a:pPr>
            <a:r>
              <a:rPr lang="es-ES" altLang="es-AR" dirty="0">
                <a:solidFill>
                  <a:schemeClr val="bg2"/>
                </a:solidFill>
                <a:cs typeface="Times New Roman" pitchFamily="18" charset="0"/>
              </a:rPr>
              <a:t>Éste es un ejemplo de cómo convertir una situación desfavorable en un éxito</a:t>
            </a:r>
            <a:r>
              <a:rPr lang="es-ES_tradnl" altLang="es-AR" dirty="0">
                <a:solidFill>
                  <a:schemeClr val="bg2"/>
                </a:solidFill>
              </a:rPr>
              <a:t>.</a:t>
            </a:r>
            <a:endParaRPr lang="es-ES" altLang="es-AR" dirty="0">
              <a:solidFill>
                <a:schemeClr val="bg2"/>
              </a:solidFill>
            </a:endParaRPr>
          </a:p>
        </p:txBody>
      </p:sp>
    </p:spTree>
    <p:extLst>
      <p:ext uri="{BB962C8B-B14F-4D97-AF65-F5344CB8AC3E}">
        <p14:creationId xmlns:p14="http://schemas.microsoft.com/office/powerpoint/2010/main" val="41310160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1074738" y="184149"/>
            <a:ext cx="8270617" cy="2173213"/>
          </a:xfrm>
        </p:spPr>
        <p:txBody>
          <a:bodyPr/>
          <a:lstStyle/>
          <a:p>
            <a:r>
              <a:rPr lang="es-ES" altLang="es-AR" sz="4000" dirty="0">
                <a:solidFill>
                  <a:srgbClr val="225C28"/>
                </a:solidFill>
                <a:cs typeface="Times New Roman" pitchFamily="18" charset="0"/>
              </a:rPr>
              <a:t>Caso </a:t>
            </a:r>
            <a:r>
              <a:rPr lang="es-ES" altLang="es-AR" sz="4000" dirty="0" smtClean="0">
                <a:solidFill>
                  <a:srgbClr val="225C28"/>
                </a:solidFill>
                <a:cs typeface="Times New Roman" pitchFamily="18" charset="0"/>
              </a:rPr>
              <a:t>2: </a:t>
            </a:r>
            <a:r>
              <a:rPr lang="es-ES" altLang="es-AR" sz="4000" dirty="0">
                <a:solidFill>
                  <a:srgbClr val="225C28"/>
                </a:solidFill>
                <a:cs typeface="Times New Roman" pitchFamily="18" charset="0"/>
              </a:rPr>
              <a:t>Sobre la información correcta y veraz</a:t>
            </a:r>
            <a:r>
              <a:rPr lang="es-ES" altLang="es-AR" dirty="0"/>
              <a:t> </a:t>
            </a:r>
          </a:p>
        </p:txBody>
      </p:sp>
      <p:sp>
        <p:nvSpPr>
          <p:cNvPr id="117763" name="Rectangle 3"/>
          <p:cNvSpPr>
            <a:spLocks noGrp="1" noChangeArrowheads="1"/>
          </p:cNvSpPr>
          <p:nvPr>
            <p:ph type="body" idx="1"/>
          </p:nvPr>
        </p:nvSpPr>
        <p:spPr>
          <a:xfrm>
            <a:off x="1259631" y="2133600"/>
            <a:ext cx="7200801" cy="4175720"/>
          </a:xfrm>
          <a:ln>
            <a:solidFill>
              <a:srgbClr val="225C28"/>
            </a:solidFill>
            <a:miter lim="800000"/>
            <a:headEnd/>
            <a:tailEnd/>
          </a:ln>
        </p:spPr>
        <p:txBody>
          <a:bodyPr/>
          <a:lstStyle/>
          <a:p>
            <a:pPr marL="0" indent="0" algn="just">
              <a:buFont typeface="Wingdings" pitchFamily="2" charset="2"/>
              <a:buNone/>
            </a:pPr>
            <a:r>
              <a:rPr lang="es-ES" altLang="es-AR" sz="2800" dirty="0">
                <a:solidFill>
                  <a:schemeClr val="bg2"/>
                </a:solidFill>
                <a:cs typeface="Times New Roman" pitchFamily="18" charset="0"/>
              </a:rPr>
              <a:t>Un reo, condenado a cadena perpetua por asesinato premeditado y alevoso, se </a:t>
            </a:r>
            <a:r>
              <a:rPr lang="es-ES_tradnl" altLang="es-AR" sz="2800" dirty="0">
                <a:solidFill>
                  <a:schemeClr val="bg2"/>
                </a:solidFill>
                <a:cs typeface="Times New Roman" pitchFamily="18" charset="0"/>
              </a:rPr>
              <a:t>fuga</a:t>
            </a:r>
            <a:r>
              <a:rPr lang="es-ES" altLang="es-AR" sz="2800" dirty="0">
                <a:solidFill>
                  <a:schemeClr val="bg2"/>
                </a:solidFill>
                <a:cs typeface="Times New Roman" pitchFamily="18" charset="0"/>
              </a:rPr>
              <a:t> de la prisión después de </a:t>
            </a:r>
            <a:r>
              <a:rPr lang="es-ES_tradnl" altLang="es-AR" sz="2800" dirty="0">
                <a:solidFill>
                  <a:schemeClr val="bg2"/>
                </a:solidFill>
                <a:cs typeface="Times New Roman" pitchFamily="18" charset="0"/>
              </a:rPr>
              <a:t>estar </a:t>
            </a:r>
            <a:r>
              <a:rPr lang="es-ES" altLang="es-AR" sz="2800" dirty="0">
                <a:solidFill>
                  <a:schemeClr val="bg2"/>
                </a:solidFill>
                <a:cs typeface="Times New Roman" pitchFamily="18" charset="0"/>
              </a:rPr>
              <a:t>22 años en la cárcel</a:t>
            </a:r>
            <a:r>
              <a:rPr lang="es-ES_tradnl" altLang="es-AR" sz="2800" dirty="0">
                <a:solidFill>
                  <a:schemeClr val="bg2"/>
                </a:solidFill>
                <a:cs typeface="Times New Roman" pitchFamily="18" charset="0"/>
              </a:rPr>
              <a:t>.</a:t>
            </a:r>
            <a:endParaRPr lang="es-ES" altLang="es-AR" sz="2800" dirty="0">
              <a:solidFill>
                <a:schemeClr val="bg2"/>
              </a:solidFill>
              <a:cs typeface="Times New Roman" pitchFamily="18" charset="0"/>
            </a:endParaRPr>
          </a:p>
          <a:p>
            <a:pPr marL="0" indent="0" algn="just">
              <a:buFont typeface="Wingdings" pitchFamily="2" charset="2"/>
              <a:buNone/>
            </a:pPr>
            <a:r>
              <a:rPr lang="es-ES" altLang="es-AR" sz="2800" dirty="0">
                <a:solidFill>
                  <a:schemeClr val="bg2"/>
                </a:solidFill>
                <a:cs typeface="Times New Roman" pitchFamily="18" charset="0"/>
              </a:rPr>
              <a:t>Al huir entra en una casa en la que duerme una joven pareja. El reo ata al hombre en una silla y a la mujer en la cama.</a:t>
            </a:r>
            <a:r>
              <a:rPr lang="es-ES_tradnl" altLang="es-AR" sz="2800" dirty="0">
                <a:solidFill>
                  <a:schemeClr val="bg2"/>
                </a:solidFill>
                <a:cs typeface="Times New Roman" pitchFamily="18" charset="0"/>
              </a:rPr>
              <a:t> </a:t>
            </a:r>
            <a:r>
              <a:rPr lang="es-ES" altLang="es-AR" sz="2800" dirty="0">
                <a:solidFill>
                  <a:schemeClr val="bg2"/>
                </a:solidFill>
                <a:cs typeface="Times New Roman" pitchFamily="18" charset="0"/>
              </a:rPr>
              <a:t>A continuación acerca su rostro al cuello de la mujer y sale de la habitación.</a:t>
            </a:r>
            <a:endParaRPr lang="es-ES" altLang="es-AR" sz="2800" dirty="0">
              <a:solidFill>
                <a:schemeClr val="bg2"/>
              </a:solidFill>
            </a:endParaRPr>
          </a:p>
        </p:txBody>
      </p:sp>
    </p:spTree>
    <p:extLst>
      <p:ext uri="{BB962C8B-B14F-4D97-AF65-F5344CB8AC3E}">
        <p14:creationId xmlns:p14="http://schemas.microsoft.com/office/powerpoint/2010/main" val="31703247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body" idx="1"/>
          </p:nvPr>
        </p:nvSpPr>
        <p:spPr>
          <a:xfrm>
            <a:off x="1187624" y="548680"/>
            <a:ext cx="7543800" cy="5791200"/>
          </a:xfrm>
          <a:ln>
            <a:solidFill>
              <a:srgbClr val="225C28"/>
            </a:solidFill>
            <a:miter lim="800000"/>
            <a:headEnd/>
            <a:tailEnd/>
          </a:ln>
        </p:spPr>
        <p:txBody>
          <a:bodyPr/>
          <a:lstStyle/>
          <a:p>
            <a:pPr marL="0" indent="0" algn="just">
              <a:buFont typeface="Wingdings" pitchFamily="2" charset="2"/>
              <a:buNone/>
            </a:pPr>
            <a:r>
              <a:rPr lang="es-ES" altLang="es-AR" dirty="0">
                <a:solidFill>
                  <a:schemeClr val="bg2"/>
                </a:solidFill>
                <a:cs typeface="Times New Roman" pitchFamily="18" charset="0"/>
              </a:rPr>
              <a:t>Arrastrando la silla, el hombre se acerca desesperadamente a su mujer y le dice:</a:t>
            </a:r>
          </a:p>
          <a:p>
            <a:pPr marL="0" indent="0" algn="just">
              <a:buFont typeface="Wingdings" pitchFamily="2" charset="2"/>
              <a:buNone/>
            </a:pPr>
            <a:r>
              <a:rPr lang="es-ES" altLang="es-AR" dirty="0">
                <a:solidFill>
                  <a:schemeClr val="bg2"/>
                </a:solidFill>
                <a:cs typeface="Times New Roman" pitchFamily="18" charset="0"/>
              </a:rPr>
              <a:t>- Mi amor, este hombre no ha visto una mujer en años. L</a:t>
            </a:r>
            <a:r>
              <a:rPr lang="es-ES_tradnl" altLang="es-AR" dirty="0">
                <a:solidFill>
                  <a:schemeClr val="bg2"/>
                </a:solidFill>
                <a:cs typeface="Times New Roman" pitchFamily="18" charset="0"/>
              </a:rPr>
              <a:t>o</a:t>
            </a:r>
            <a:r>
              <a:rPr lang="es-ES" altLang="es-AR" dirty="0">
                <a:solidFill>
                  <a:schemeClr val="bg2"/>
                </a:solidFill>
                <a:cs typeface="Times New Roman" pitchFamily="18" charset="0"/>
              </a:rPr>
              <a:t> vi besando tu cuello y, aprovechando que ha salido, quiero pedirte que cooperes con él y hagas todo lo que te pida. </a:t>
            </a:r>
            <a:r>
              <a:rPr lang="es-ES" altLang="es-AR" dirty="0" smtClean="0">
                <a:solidFill>
                  <a:schemeClr val="bg2"/>
                </a:solidFill>
                <a:cs typeface="Times New Roman" pitchFamily="18" charset="0"/>
              </a:rPr>
              <a:t>No </a:t>
            </a:r>
            <a:r>
              <a:rPr lang="es-ES" altLang="es-AR" dirty="0">
                <a:solidFill>
                  <a:schemeClr val="bg2"/>
                </a:solidFill>
                <a:cs typeface="Times New Roman" pitchFamily="18" charset="0"/>
              </a:rPr>
              <a:t>lo </a:t>
            </a:r>
            <a:r>
              <a:rPr lang="es-ES" altLang="es-AR" dirty="0" smtClean="0">
                <a:solidFill>
                  <a:schemeClr val="bg2"/>
                </a:solidFill>
                <a:cs typeface="Times New Roman" pitchFamily="18" charset="0"/>
              </a:rPr>
              <a:t>rechaces. </a:t>
            </a:r>
            <a:r>
              <a:rPr lang="es-ES" altLang="es-AR" dirty="0">
                <a:solidFill>
                  <a:schemeClr val="bg2"/>
                </a:solidFill>
                <a:cs typeface="Times New Roman" pitchFamily="18" charset="0"/>
              </a:rPr>
              <a:t>No lo hagas enojar.</a:t>
            </a:r>
          </a:p>
          <a:p>
            <a:pPr marL="0" indent="0" algn="just">
              <a:buFont typeface="Wingdings" pitchFamily="2" charset="2"/>
              <a:buNone/>
            </a:pPr>
            <a:r>
              <a:rPr lang="es-ES" altLang="es-AR" dirty="0">
                <a:solidFill>
                  <a:schemeClr val="bg2"/>
                </a:solidFill>
                <a:cs typeface="Times New Roman" pitchFamily="18" charset="0"/>
              </a:rPr>
              <a:t>¡Nuestras vidas dependen de ello! Sé fuerte, mi vida; yo te amo.</a:t>
            </a:r>
            <a:endParaRPr lang="es-ES" altLang="es-AR" dirty="0">
              <a:solidFill>
                <a:schemeClr val="bg2"/>
              </a:solidFill>
            </a:endParaRPr>
          </a:p>
        </p:txBody>
      </p:sp>
    </p:spTree>
    <p:extLst>
      <p:ext uri="{BB962C8B-B14F-4D97-AF65-F5344CB8AC3E}">
        <p14:creationId xmlns:p14="http://schemas.microsoft.com/office/powerpoint/2010/main" val="16226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body" idx="1"/>
          </p:nvPr>
        </p:nvSpPr>
        <p:spPr>
          <a:xfrm>
            <a:off x="971550" y="990600"/>
            <a:ext cx="7543800" cy="5257800"/>
          </a:xfrm>
          <a:ln>
            <a:solidFill>
              <a:srgbClr val="225C28"/>
            </a:solidFill>
            <a:miter lim="800000"/>
            <a:headEnd/>
            <a:tailEnd/>
          </a:ln>
        </p:spPr>
        <p:txBody>
          <a:bodyPr/>
          <a:lstStyle/>
          <a:p>
            <a:pPr marL="0" indent="0" algn="just">
              <a:buFont typeface="Wingdings" pitchFamily="2" charset="2"/>
              <a:buNone/>
            </a:pPr>
            <a:r>
              <a:rPr lang="es-ES" altLang="es-AR" dirty="0">
                <a:solidFill>
                  <a:schemeClr val="bg2"/>
                </a:solidFill>
                <a:cs typeface="Times New Roman" pitchFamily="18" charset="0"/>
              </a:rPr>
              <a:t>La joven esposa le dice al marido:</a:t>
            </a:r>
          </a:p>
          <a:p>
            <a:pPr marL="0" indent="0" algn="just">
              <a:buFont typeface="Wingdings" pitchFamily="2" charset="2"/>
              <a:buNone/>
            </a:pPr>
            <a:r>
              <a:rPr lang="es-ES" altLang="es-AR" dirty="0">
                <a:solidFill>
                  <a:schemeClr val="bg2"/>
                </a:solidFill>
                <a:cs typeface="Times New Roman" pitchFamily="18" charset="0"/>
              </a:rPr>
              <a:t>- Querido, estoy complacida de que pienses así. Efectivamente, ese hombre no ha visto en muchos años una mujer, pero no estaba besando mi cuello. Estaba diciéndome al oído que </a:t>
            </a:r>
            <a:r>
              <a:rPr lang="es-ES" altLang="es-AR" dirty="0" smtClean="0">
                <a:solidFill>
                  <a:schemeClr val="bg2"/>
                </a:solidFill>
                <a:cs typeface="Times New Roman" pitchFamily="18" charset="0"/>
              </a:rPr>
              <a:t>la cárcel lo había cambiado.</a:t>
            </a:r>
            <a:endParaRPr lang="es-ES" altLang="es-AR" dirty="0">
              <a:solidFill>
                <a:schemeClr val="bg2"/>
              </a:solidFill>
              <a:cs typeface="Times New Roman" pitchFamily="18" charset="0"/>
            </a:endParaRPr>
          </a:p>
          <a:p>
            <a:pPr marL="0" indent="0" algn="just">
              <a:buFont typeface="Wingdings" pitchFamily="2" charset="2"/>
              <a:buNone/>
            </a:pPr>
            <a:r>
              <a:rPr lang="es-ES" altLang="es-AR" dirty="0">
                <a:solidFill>
                  <a:schemeClr val="bg2"/>
                </a:solidFill>
                <a:cs typeface="Times New Roman" pitchFamily="18" charset="0"/>
              </a:rPr>
              <a:t>¡Sé fuerte, mi vida! ¡¡Yo también te amo!!</a:t>
            </a:r>
            <a:endParaRPr lang="es-ES" altLang="es-AR" dirty="0">
              <a:solidFill>
                <a:schemeClr val="bg2"/>
              </a:solidFill>
            </a:endParaRPr>
          </a:p>
        </p:txBody>
      </p:sp>
    </p:spTree>
    <p:extLst>
      <p:ext uri="{BB962C8B-B14F-4D97-AF65-F5344CB8AC3E}">
        <p14:creationId xmlns:p14="http://schemas.microsoft.com/office/powerpoint/2010/main" val="8138785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1043608" y="1331913"/>
            <a:ext cx="7643192" cy="496887"/>
          </a:xfrm>
        </p:spPr>
        <p:txBody>
          <a:bodyPr/>
          <a:lstStyle/>
          <a:p>
            <a:r>
              <a:rPr lang="es-ES" altLang="es-AR" u="sng">
                <a:solidFill>
                  <a:srgbClr val="225C28"/>
                </a:solidFill>
                <a:cs typeface="Times New Roman" pitchFamily="18" charset="0"/>
              </a:rPr>
              <a:t>Conclusión</a:t>
            </a:r>
            <a:r>
              <a:rPr lang="es-ES" altLang="es-AR"/>
              <a:t> </a:t>
            </a:r>
          </a:p>
        </p:txBody>
      </p:sp>
      <p:sp>
        <p:nvSpPr>
          <p:cNvPr id="120835" name="Rectangle 3"/>
          <p:cNvSpPr>
            <a:spLocks noGrp="1" noChangeArrowheads="1"/>
          </p:cNvSpPr>
          <p:nvPr>
            <p:ph type="body" idx="1"/>
          </p:nvPr>
        </p:nvSpPr>
        <p:spPr>
          <a:xfrm>
            <a:off x="1043608" y="2484438"/>
            <a:ext cx="7643192" cy="3382962"/>
          </a:xfrm>
        </p:spPr>
        <p:txBody>
          <a:bodyPr/>
          <a:lstStyle/>
          <a:p>
            <a:pPr marL="0" indent="0" algn="just">
              <a:buFont typeface="Wingdings" pitchFamily="2" charset="2"/>
              <a:buNone/>
            </a:pPr>
            <a:r>
              <a:rPr lang="es-ES" altLang="es-AR">
                <a:solidFill>
                  <a:schemeClr val="bg2"/>
                </a:solidFill>
                <a:cs typeface="Times New Roman" pitchFamily="18" charset="0"/>
              </a:rPr>
              <a:t>No estar informado verazmente puede acarrear serios inconvenientes. La información pronta y exacta es fundamental para sortear con éxito el ataque de la competencia desleal y así evitar ingratas sorpresas.</a:t>
            </a:r>
            <a:r>
              <a:rPr lang="es-ES" altLang="es-AR">
                <a:solidFill>
                  <a:schemeClr val="bg2"/>
                </a:solidFill>
              </a:rPr>
              <a:t> </a:t>
            </a:r>
          </a:p>
        </p:txBody>
      </p:sp>
    </p:spTree>
    <p:extLst>
      <p:ext uri="{BB962C8B-B14F-4D97-AF65-F5344CB8AC3E}">
        <p14:creationId xmlns:p14="http://schemas.microsoft.com/office/powerpoint/2010/main" val="26892588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1259632" y="893763"/>
            <a:ext cx="7427168" cy="935037"/>
          </a:xfrm>
        </p:spPr>
        <p:txBody>
          <a:bodyPr/>
          <a:lstStyle/>
          <a:p>
            <a:r>
              <a:rPr lang="es-ES" altLang="es-AR" sz="4000" dirty="0">
                <a:solidFill>
                  <a:srgbClr val="225C28"/>
                </a:solidFill>
                <a:latin typeface="Tahoma" pitchFamily="34" charset="0"/>
                <a:cs typeface="Times New Roman" pitchFamily="18" charset="0"/>
              </a:rPr>
              <a:t>Caso </a:t>
            </a:r>
            <a:r>
              <a:rPr lang="es-ES" altLang="es-AR" sz="4000" dirty="0" smtClean="0">
                <a:solidFill>
                  <a:srgbClr val="225C28"/>
                </a:solidFill>
                <a:latin typeface="Tahoma" pitchFamily="34" charset="0"/>
                <a:cs typeface="Times New Roman" pitchFamily="18" charset="0"/>
              </a:rPr>
              <a:t>3: </a:t>
            </a:r>
            <a:r>
              <a:rPr lang="es-ES" altLang="es-AR" sz="4000" dirty="0">
                <a:solidFill>
                  <a:srgbClr val="225C28"/>
                </a:solidFill>
                <a:latin typeface="Tahoma" pitchFamily="34" charset="0"/>
                <a:cs typeface="Times New Roman" pitchFamily="18" charset="0"/>
              </a:rPr>
              <a:t>Sobre los planes estratégicos</a:t>
            </a:r>
            <a:r>
              <a:rPr lang="es-ES" altLang="es-AR" dirty="0"/>
              <a:t> </a:t>
            </a:r>
          </a:p>
        </p:txBody>
      </p:sp>
      <p:sp>
        <p:nvSpPr>
          <p:cNvPr id="121859" name="Rectangle 3"/>
          <p:cNvSpPr>
            <a:spLocks noGrp="1" noChangeArrowheads="1"/>
          </p:cNvSpPr>
          <p:nvPr>
            <p:ph type="body" idx="1"/>
          </p:nvPr>
        </p:nvSpPr>
        <p:spPr>
          <a:xfrm>
            <a:off x="1259632" y="2413000"/>
            <a:ext cx="7427168" cy="3454400"/>
          </a:xfrm>
          <a:ln>
            <a:solidFill>
              <a:srgbClr val="225C28"/>
            </a:solidFill>
            <a:miter lim="800000"/>
            <a:headEnd/>
            <a:tailEnd/>
          </a:ln>
        </p:spPr>
        <p:txBody>
          <a:bodyPr/>
          <a:lstStyle/>
          <a:p>
            <a:pPr marL="0" indent="0" algn="just">
              <a:buFont typeface="Wingdings" pitchFamily="2" charset="2"/>
              <a:buNone/>
            </a:pPr>
            <a:r>
              <a:rPr lang="es-ES" altLang="es-AR" dirty="0">
                <a:solidFill>
                  <a:schemeClr val="bg2"/>
                </a:solidFill>
                <a:latin typeface="Tahoma" pitchFamily="34" charset="0"/>
                <a:cs typeface="Times New Roman" pitchFamily="18" charset="0"/>
              </a:rPr>
              <a:t>Un muchacho entra en una farmacia y dice al farmacéutico:</a:t>
            </a:r>
          </a:p>
          <a:p>
            <a:pPr marL="0" indent="0" algn="just">
              <a:buFont typeface="Wingdings" pitchFamily="2" charset="2"/>
              <a:buNone/>
            </a:pPr>
            <a:r>
              <a:rPr lang="es-ES" altLang="es-AR" dirty="0">
                <a:solidFill>
                  <a:schemeClr val="bg2"/>
                </a:solidFill>
                <a:latin typeface="Tahoma" pitchFamily="34" charset="0"/>
                <a:cs typeface="Times New Roman" pitchFamily="18" charset="0"/>
              </a:rPr>
              <a:t>- Señor, deme un preservativo. Mi novia me ha invitado esta noche a cenar en su casa y </a:t>
            </a:r>
            <a:r>
              <a:rPr lang="es-ES" altLang="es-AR" dirty="0" smtClean="0">
                <a:solidFill>
                  <a:schemeClr val="bg2"/>
                </a:solidFill>
                <a:latin typeface="Tahoma" pitchFamily="34" charset="0"/>
                <a:cs typeface="Times New Roman" pitchFamily="18" charset="0"/>
              </a:rPr>
              <a:t>creo que habrá acción esta noche</a:t>
            </a:r>
            <a:endParaRPr lang="es-ES" altLang="es-AR" dirty="0">
              <a:solidFill>
                <a:schemeClr val="bg2"/>
              </a:solidFill>
              <a:latin typeface="Tahoma" pitchFamily="34" charset="0"/>
            </a:endParaRPr>
          </a:p>
        </p:txBody>
      </p:sp>
    </p:spTree>
    <p:extLst>
      <p:ext uri="{BB962C8B-B14F-4D97-AF65-F5344CB8AC3E}">
        <p14:creationId xmlns:p14="http://schemas.microsoft.com/office/powerpoint/2010/main" val="29876440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body" idx="1"/>
          </p:nvPr>
        </p:nvSpPr>
        <p:spPr>
          <a:xfrm>
            <a:off x="1187624" y="1066800"/>
            <a:ext cx="7200726" cy="5029200"/>
          </a:xfrm>
          <a:ln>
            <a:solidFill>
              <a:srgbClr val="225C28"/>
            </a:solidFill>
            <a:miter lim="800000"/>
            <a:headEnd/>
            <a:tailEnd/>
          </a:ln>
        </p:spPr>
        <p:txBody>
          <a:bodyPr/>
          <a:lstStyle/>
          <a:p>
            <a:pPr marL="0" indent="0" algn="just">
              <a:buFont typeface="Wingdings" pitchFamily="2" charset="2"/>
              <a:buNone/>
            </a:pPr>
            <a:r>
              <a:rPr lang="es-ES" altLang="es-AR" dirty="0">
                <a:solidFill>
                  <a:schemeClr val="bg2"/>
                </a:solidFill>
                <a:latin typeface="Tahoma" pitchFamily="34" charset="0"/>
                <a:cs typeface="Times New Roman" pitchFamily="18" charset="0"/>
              </a:rPr>
              <a:t>El boticario le despacha el preservativo y cuando el joven va a salir, vuelve sobre sus pasos y dice:</a:t>
            </a:r>
          </a:p>
          <a:p>
            <a:pPr marL="0" indent="0" algn="just">
              <a:buFont typeface="Wingdings" pitchFamily="2" charset="2"/>
              <a:buNone/>
            </a:pPr>
            <a:r>
              <a:rPr lang="es-ES" altLang="es-AR" dirty="0">
                <a:solidFill>
                  <a:schemeClr val="bg2"/>
                </a:solidFill>
                <a:latin typeface="Tahoma" pitchFamily="34" charset="0"/>
                <a:cs typeface="Times New Roman" pitchFamily="18" charset="0"/>
              </a:rPr>
              <a:t>- Será mejor que me dé usted otro </a:t>
            </a:r>
            <a:r>
              <a:rPr lang="es-ES" altLang="es-AR" dirty="0" smtClean="0">
                <a:solidFill>
                  <a:schemeClr val="bg2"/>
                </a:solidFill>
                <a:latin typeface="Tahoma" pitchFamily="34" charset="0"/>
                <a:cs typeface="Times New Roman" pitchFamily="18" charset="0"/>
              </a:rPr>
              <a:t>porque </a:t>
            </a:r>
            <a:r>
              <a:rPr lang="es-ES" altLang="es-AR" dirty="0">
                <a:solidFill>
                  <a:schemeClr val="bg2"/>
                </a:solidFill>
                <a:latin typeface="Tahoma" pitchFamily="34" charset="0"/>
                <a:cs typeface="Times New Roman" pitchFamily="18" charset="0"/>
              </a:rPr>
              <a:t>la hermana de mi novia, </a:t>
            </a:r>
            <a:r>
              <a:rPr lang="es-ES" altLang="es-AR" dirty="0" smtClean="0">
                <a:solidFill>
                  <a:schemeClr val="bg2"/>
                </a:solidFill>
                <a:latin typeface="Tahoma" pitchFamily="34" charset="0"/>
                <a:cs typeface="Times New Roman" pitchFamily="18" charset="0"/>
              </a:rPr>
              <a:t>siempre me guiña el ojo, </a:t>
            </a:r>
            <a:r>
              <a:rPr lang="es-ES" altLang="es-AR" dirty="0">
                <a:solidFill>
                  <a:schemeClr val="bg2"/>
                </a:solidFill>
                <a:latin typeface="Tahoma" pitchFamily="34" charset="0"/>
                <a:cs typeface="Times New Roman" pitchFamily="18" charset="0"/>
              </a:rPr>
              <a:t>y como voy a ir a cenar a su casa…</a:t>
            </a:r>
          </a:p>
        </p:txBody>
      </p:sp>
    </p:spTree>
    <p:extLst>
      <p:ext uri="{BB962C8B-B14F-4D97-AF65-F5344CB8AC3E}">
        <p14:creationId xmlns:p14="http://schemas.microsoft.com/office/powerpoint/2010/main" val="14999319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body" idx="1"/>
          </p:nvPr>
        </p:nvSpPr>
        <p:spPr>
          <a:xfrm>
            <a:off x="1259631" y="1600200"/>
            <a:ext cx="7057281" cy="3886200"/>
          </a:xfrm>
        </p:spPr>
        <p:txBody>
          <a:bodyPr/>
          <a:lstStyle/>
          <a:p>
            <a:pPr marL="0" indent="0" algn="just">
              <a:buFont typeface="Wingdings" pitchFamily="2" charset="2"/>
              <a:buNone/>
            </a:pPr>
            <a:r>
              <a:rPr lang="es-ES" altLang="es-AR" dirty="0" smtClean="0">
                <a:solidFill>
                  <a:schemeClr val="bg2"/>
                </a:solidFill>
                <a:latin typeface="Tahoma" pitchFamily="34" charset="0"/>
                <a:cs typeface="Times New Roman" pitchFamily="18" charset="0"/>
              </a:rPr>
              <a:t>Luego </a:t>
            </a:r>
            <a:r>
              <a:rPr lang="es-ES" altLang="es-AR" dirty="0">
                <a:solidFill>
                  <a:schemeClr val="bg2"/>
                </a:solidFill>
                <a:latin typeface="Tahoma" pitchFamily="34" charset="0"/>
                <a:cs typeface="Times New Roman" pitchFamily="18" charset="0"/>
              </a:rPr>
              <a:t>piensa un momento </a:t>
            </a:r>
            <a:r>
              <a:rPr lang="es-ES" altLang="es-AR" dirty="0" smtClean="0">
                <a:solidFill>
                  <a:schemeClr val="bg2"/>
                </a:solidFill>
                <a:latin typeface="Tahoma" pitchFamily="34" charset="0"/>
                <a:cs typeface="Times New Roman" pitchFamily="18" charset="0"/>
              </a:rPr>
              <a:t>y dice…</a:t>
            </a:r>
            <a:endParaRPr lang="es-ES" altLang="es-AR" dirty="0">
              <a:solidFill>
                <a:schemeClr val="bg2"/>
              </a:solidFill>
              <a:latin typeface="Tahoma" pitchFamily="34" charset="0"/>
              <a:cs typeface="Times New Roman" pitchFamily="18" charset="0"/>
            </a:endParaRPr>
          </a:p>
          <a:p>
            <a:pPr marL="0" indent="0" algn="just">
              <a:buFont typeface="Wingdings" pitchFamily="2" charset="2"/>
              <a:buNone/>
            </a:pPr>
            <a:r>
              <a:rPr lang="es-ES" altLang="es-AR" dirty="0">
                <a:solidFill>
                  <a:schemeClr val="bg2"/>
                </a:solidFill>
                <a:latin typeface="Tahoma" pitchFamily="34" charset="0"/>
                <a:cs typeface="Times New Roman" pitchFamily="18" charset="0"/>
              </a:rPr>
              <a:t>- </a:t>
            </a:r>
            <a:r>
              <a:rPr lang="es-ES" altLang="es-AR" dirty="0" err="1">
                <a:solidFill>
                  <a:schemeClr val="bg2"/>
                </a:solidFill>
                <a:latin typeface="Tahoma" pitchFamily="34" charset="0"/>
                <a:cs typeface="Times New Roman" pitchFamily="18" charset="0"/>
              </a:rPr>
              <a:t>Déme</a:t>
            </a:r>
            <a:r>
              <a:rPr lang="es-ES" altLang="es-AR" dirty="0">
                <a:solidFill>
                  <a:schemeClr val="bg2"/>
                </a:solidFill>
                <a:latin typeface="Tahoma" pitchFamily="34" charset="0"/>
                <a:cs typeface="Times New Roman" pitchFamily="18" charset="0"/>
              </a:rPr>
              <a:t> uno más</a:t>
            </a:r>
            <a:r>
              <a:rPr lang="es-ES_tradnl" altLang="es-AR" dirty="0">
                <a:solidFill>
                  <a:schemeClr val="bg2"/>
                </a:solidFill>
                <a:latin typeface="Tahoma" pitchFamily="34" charset="0"/>
                <a:cs typeface="Times New Roman" pitchFamily="18" charset="0"/>
              </a:rPr>
              <a:t>,</a:t>
            </a:r>
            <a:r>
              <a:rPr lang="es-ES" altLang="es-AR" dirty="0">
                <a:solidFill>
                  <a:schemeClr val="bg2"/>
                </a:solidFill>
                <a:latin typeface="Tahoma" pitchFamily="34" charset="0"/>
                <a:cs typeface="Times New Roman" pitchFamily="18" charset="0"/>
              </a:rPr>
              <a:t> porque la madre de mi chica, que está de muerte la señora, cuando no está mi novia delante, me hace </a:t>
            </a:r>
            <a:r>
              <a:rPr lang="es-ES" altLang="es-AR" dirty="0" smtClean="0">
                <a:solidFill>
                  <a:schemeClr val="bg2"/>
                </a:solidFill>
                <a:latin typeface="Tahoma" pitchFamily="34" charset="0"/>
                <a:cs typeface="Times New Roman" pitchFamily="18" charset="0"/>
              </a:rPr>
              <a:t>insinuaciones y </a:t>
            </a:r>
            <a:r>
              <a:rPr lang="es-ES" altLang="es-AR" dirty="0">
                <a:solidFill>
                  <a:schemeClr val="bg2"/>
                </a:solidFill>
                <a:latin typeface="Tahoma" pitchFamily="34" charset="0"/>
                <a:cs typeface="Times New Roman" pitchFamily="18" charset="0"/>
              </a:rPr>
              <a:t>como voy a ir a cenar a su casa esta noche…</a:t>
            </a:r>
            <a:endParaRPr lang="es-ES" altLang="es-AR" dirty="0">
              <a:solidFill>
                <a:schemeClr val="bg2"/>
              </a:solidFill>
              <a:latin typeface="Tahoma" pitchFamily="34" charset="0"/>
            </a:endParaRPr>
          </a:p>
        </p:txBody>
      </p:sp>
    </p:spTree>
    <p:extLst>
      <p:ext uri="{BB962C8B-B14F-4D97-AF65-F5344CB8AC3E}">
        <p14:creationId xmlns:p14="http://schemas.microsoft.com/office/powerpoint/2010/main" val="3128014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sz="2800" dirty="0" smtClean="0">
                <a:latin typeface="Aharoni" pitchFamily="2" charset="-79"/>
                <a:cs typeface="Aharoni" pitchFamily="2" charset="-79"/>
              </a:rPr>
              <a:t>Pensamiento estratégico….</a:t>
            </a:r>
            <a:br>
              <a:rPr lang="es-AR" sz="2800" dirty="0" smtClean="0">
                <a:latin typeface="Aharoni" pitchFamily="2" charset="-79"/>
                <a:cs typeface="Aharoni" pitchFamily="2" charset="-79"/>
              </a:rPr>
            </a:br>
            <a:r>
              <a:rPr lang="es-AR" sz="2800" dirty="0" smtClean="0">
                <a:latin typeface="Aharoni" pitchFamily="2" charset="-79"/>
                <a:cs typeface="Aharoni" pitchFamily="2" charset="-79"/>
              </a:rPr>
              <a:t/>
            </a:r>
            <a:br>
              <a:rPr lang="es-AR" sz="2800" dirty="0" smtClean="0">
                <a:latin typeface="Aharoni" pitchFamily="2" charset="-79"/>
                <a:cs typeface="Aharoni" pitchFamily="2" charset="-79"/>
              </a:rPr>
            </a:br>
            <a:r>
              <a:rPr lang="es-AR" sz="2800" dirty="0" smtClean="0">
                <a:latin typeface="Aharoni" pitchFamily="2" charset="-79"/>
                <a:cs typeface="Aharoni" pitchFamily="2" charset="-79"/>
              </a:rPr>
              <a:t>Aprender a SER antes de aprender a HACER</a:t>
            </a:r>
            <a:endParaRPr lang="es-AR" sz="2800" dirty="0">
              <a:latin typeface="Aharoni" pitchFamily="2" charset="-79"/>
              <a:cs typeface="Aharoni" pitchFamily="2" charset="-79"/>
            </a:endParaRPr>
          </a:p>
        </p:txBody>
      </p:sp>
      <p:sp>
        <p:nvSpPr>
          <p:cNvPr id="7" name="Text Box 2"/>
          <p:cNvSpPr txBox="1">
            <a:spLocks noChangeArrowheads="1"/>
          </p:cNvSpPr>
          <p:nvPr/>
        </p:nvSpPr>
        <p:spPr bwMode="auto">
          <a:xfrm>
            <a:off x="1643042" y="2000240"/>
            <a:ext cx="7143800" cy="4154984"/>
          </a:xfrm>
          <a:prstGeom prst="rect">
            <a:avLst/>
          </a:prstGeom>
          <a:noFill/>
          <a:ln w="9525">
            <a:noFill/>
            <a:miter lim="800000"/>
            <a:headEnd/>
            <a:tailEnd/>
          </a:ln>
          <a:effectLst/>
        </p:spPr>
        <p:txBody>
          <a:bodyPr wrap="square">
            <a:spAutoFit/>
          </a:bodyPr>
          <a:lstStyle/>
          <a:p>
            <a:pPr algn="ctr">
              <a:spcBef>
                <a:spcPct val="50000"/>
              </a:spcBef>
            </a:pPr>
            <a:r>
              <a:rPr lang="es-MX" b="1" dirty="0">
                <a:solidFill>
                  <a:srgbClr val="009999"/>
                </a:solidFill>
                <a:effectLst>
                  <a:outerShdw blurRad="38100" dist="38100" dir="2700000" algn="tl">
                    <a:srgbClr val="C0C0C0"/>
                  </a:outerShdw>
                </a:effectLst>
                <a:latin typeface="Trebuchet MS" pitchFamily="34" charset="0"/>
              </a:rPr>
              <a:t>  </a:t>
            </a:r>
            <a:r>
              <a:rPr lang="es-MX" b="1" dirty="0" smtClean="0">
                <a:solidFill>
                  <a:srgbClr val="009999"/>
                </a:solidFill>
                <a:effectLst>
                  <a:outerShdw blurRad="38100" dist="38100" dir="2700000" algn="tl">
                    <a:srgbClr val="C0C0C0"/>
                  </a:outerShdw>
                </a:effectLst>
                <a:latin typeface="Trebuchet MS" pitchFamily="34" charset="0"/>
              </a:rPr>
              <a:t>Necesidad de ser competente, no significa “enfocarse” a derrotar la competencia/s</a:t>
            </a:r>
          </a:p>
          <a:p>
            <a:pPr algn="ctr">
              <a:spcBef>
                <a:spcPct val="50000"/>
              </a:spcBef>
            </a:pPr>
            <a:endParaRPr lang="es-MX" b="1" dirty="0" smtClean="0">
              <a:solidFill>
                <a:srgbClr val="009999"/>
              </a:solidFill>
              <a:effectLst>
                <a:outerShdw blurRad="38100" dist="38100" dir="2700000" algn="tl">
                  <a:srgbClr val="C0C0C0"/>
                </a:outerShdw>
              </a:effectLst>
              <a:latin typeface="Trebuchet MS" pitchFamily="34" charset="0"/>
            </a:endParaRPr>
          </a:p>
          <a:p>
            <a:pPr algn="ctr">
              <a:spcBef>
                <a:spcPct val="50000"/>
              </a:spcBef>
            </a:pPr>
            <a:r>
              <a:rPr lang="es-MX" b="1" dirty="0" smtClean="0">
                <a:solidFill>
                  <a:srgbClr val="009999"/>
                </a:solidFill>
                <a:effectLst>
                  <a:outerShdw blurRad="38100" dist="38100" dir="2700000" algn="tl">
                    <a:srgbClr val="C0C0C0"/>
                  </a:outerShdw>
                </a:effectLst>
                <a:latin typeface="Trebuchet MS" pitchFamily="34" charset="0"/>
              </a:rPr>
              <a:t>….</a:t>
            </a:r>
            <a:r>
              <a:rPr lang="es-MX" b="1" dirty="0" smtClean="0">
                <a:solidFill>
                  <a:srgbClr val="009999"/>
                </a:solidFill>
                <a:latin typeface="Comic Sans MS" pitchFamily="66" charset="0"/>
              </a:rPr>
              <a:t>Una </a:t>
            </a:r>
            <a:r>
              <a:rPr lang="es-MX" b="1" dirty="0">
                <a:solidFill>
                  <a:srgbClr val="009999"/>
                </a:solidFill>
                <a:latin typeface="Comic Sans MS" pitchFamily="66" charset="0"/>
              </a:rPr>
              <a:t>organización tiene </a:t>
            </a:r>
            <a:r>
              <a:rPr lang="es-MX" b="1" dirty="0">
                <a:solidFill>
                  <a:srgbClr val="FF0000"/>
                </a:solidFill>
                <a:latin typeface="Comic Sans MS" pitchFamily="66" charset="0"/>
              </a:rPr>
              <a:t>“</a:t>
            </a:r>
            <a:r>
              <a:rPr lang="es-MX" b="1" i="1" u="sng" dirty="0">
                <a:solidFill>
                  <a:srgbClr val="FF0000"/>
                </a:solidFill>
                <a:latin typeface="Comic Sans MS" pitchFamily="66" charset="0"/>
              </a:rPr>
              <a:t>competencia</a:t>
            </a:r>
            <a:r>
              <a:rPr lang="es-MX" b="1" i="1" dirty="0">
                <a:solidFill>
                  <a:srgbClr val="FF0000"/>
                </a:solidFill>
                <a:latin typeface="Comic Sans MS" pitchFamily="66" charset="0"/>
              </a:rPr>
              <a:t>”</a:t>
            </a:r>
            <a:r>
              <a:rPr lang="es-MX" b="1" i="1" dirty="0">
                <a:solidFill>
                  <a:srgbClr val="009999"/>
                </a:solidFill>
                <a:latin typeface="Comic Sans MS" pitchFamily="66" charset="0"/>
              </a:rPr>
              <a:t> </a:t>
            </a:r>
            <a:r>
              <a:rPr lang="es-MX" b="1" dirty="0">
                <a:solidFill>
                  <a:srgbClr val="009999"/>
                </a:solidFill>
                <a:latin typeface="Comic Sans MS" pitchFamily="66" charset="0"/>
              </a:rPr>
              <a:t> para enfrentar el cambio...,</a:t>
            </a:r>
          </a:p>
          <a:p>
            <a:pPr algn="ctr">
              <a:spcBef>
                <a:spcPct val="50000"/>
              </a:spcBef>
            </a:pPr>
            <a:r>
              <a:rPr lang="es-MX" b="1" dirty="0">
                <a:solidFill>
                  <a:srgbClr val="FF0000"/>
                </a:solidFill>
                <a:latin typeface="Comic Sans MS" pitchFamily="66" charset="0"/>
              </a:rPr>
              <a:t>... cuando puede </a:t>
            </a:r>
            <a:r>
              <a:rPr lang="es-MX" b="1" dirty="0">
                <a:solidFill>
                  <a:srgbClr val="009999"/>
                </a:solidFill>
                <a:latin typeface="Comic Sans MS" pitchFamily="66" charset="0"/>
              </a:rPr>
              <a:t>“</a:t>
            </a:r>
            <a:r>
              <a:rPr lang="es-MX" b="1" i="1" u="sng" dirty="0">
                <a:solidFill>
                  <a:srgbClr val="009999"/>
                </a:solidFill>
                <a:latin typeface="Comic Sans MS" pitchFamily="66" charset="0"/>
              </a:rPr>
              <a:t>aprender”</a:t>
            </a:r>
            <a:r>
              <a:rPr lang="es-MX" b="1" dirty="0">
                <a:solidFill>
                  <a:srgbClr val="FF0000"/>
                </a:solidFill>
                <a:latin typeface="Comic Sans MS" pitchFamily="66" charset="0"/>
              </a:rPr>
              <a:t> a ser </a:t>
            </a:r>
            <a:r>
              <a:rPr lang="es-MX" b="1" dirty="0" smtClean="0">
                <a:solidFill>
                  <a:srgbClr val="FF0000"/>
                </a:solidFill>
                <a:latin typeface="Comic Sans MS" pitchFamily="66" charset="0"/>
              </a:rPr>
              <a:t>distinta</a:t>
            </a:r>
          </a:p>
          <a:p>
            <a:pPr algn="ctr">
              <a:spcBef>
                <a:spcPct val="50000"/>
              </a:spcBef>
            </a:pPr>
            <a:r>
              <a:rPr lang="es-MX" b="1" dirty="0" smtClean="0">
                <a:solidFill>
                  <a:srgbClr val="FF0000"/>
                </a:solidFill>
                <a:latin typeface="Comic Sans MS" pitchFamily="66" charset="0"/>
              </a:rPr>
              <a:t>…se es distinta cuando se logran </a:t>
            </a:r>
            <a:r>
              <a:rPr lang="es-MX" b="1" u="sng" dirty="0" smtClean="0">
                <a:solidFill>
                  <a:srgbClr val="FF0000"/>
                </a:solidFill>
                <a:latin typeface="Comic Sans MS" pitchFamily="66" charset="0"/>
              </a:rPr>
              <a:t>VENTAJAS COMPETITIVAS</a:t>
            </a:r>
            <a:r>
              <a:rPr lang="es-MX" b="1" dirty="0" smtClean="0">
                <a:solidFill>
                  <a:srgbClr val="FF0000"/>
                </a:solidFill>
                <a:latin typeface="Comic Sans MS" pitchFamily="66" charset="0"/>
              </a:rPr>
              <a:t>, a través de la generación  </a:t>
            </a:r>
            <a:r>
              <a:rPr lang="es-MX" b="1" u="sng" dirty="0" smtClean="0">
                <a:solidFill>
                  <a:srgbClr val="FF0000"/>
                </a:solidFill>
                <a:latin typeface="Comic Sans MS" pitchFamily="66" charset="0"/>
              </a:rPr>
              <a:t>VALOR AGREGADO</a:t>
            </a:r>
            <a:endParaRPr lang="es-ES" b="1" u="sng" dirty="0">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a:xfrm>
            <a:off x="1187624" y="762000"/>
            <a:ext cx="7488832" cy="5334000"/>
          </a:xfrm>
          <a:ln>
            <a:solidFill>
              <a:srgbClr val="225C28"/>
            </a:solidFill>
            <a:miter lim="800000"/>
            <a:headEnd/>
            <a:tailEnd/>
          </a:ln>
        </p:spPr>
        <p:txBody>
          <a:bodyPr/>
          <a:lstStyle/>
          <a:p>
            <a:pPr marL="0" indent="0" algn="just">
              <a:lnSpc>
                <a:spcPct val="90000"/>
              </a:lnSpc>
              <a:buFont typeface="Wingdings" pitchFamily="2" charset="2"/>
              <a:buNone/>
            </a:pPr>
            <a:r>
              <a:rPr lang="es-ES" altLang="es-AR" dirty="0">
                <a:solidFill>
                  <a:schemeClr val="bg2"/>
                </a:solidFill>
                <a:latin typeface="Tahoma" pitchFamily="34" charset="0"/>
                <a:cs typeface="Times New Roman" pitchFamily="18" charset="0"/>
              </a:rPr>
              <a:t>Llega la hora de la cena y el muchacho tiene a un lado a su novia, al otro a la hermana y enfrente la mamá de ambas.</a:t>
            </a:r>
          </a:p>
          <a:p>
            <a:pPr marL="0" indent="0" algn="just">
              <a:lnSpc>
                <a:spcPct val="90000"/>
              </a:lnSpc>
              <a:buFont typeface="Wingdings" pitchFamily="2" charset="2"/>
              <a:buNone/>
            </a:pPr>
            <a:r>
              <a:rPr lang="es-ES" altLang="es-AR" dirty="0">
                <a:solidFill>
                  <a:schemeClr val="bg2"/>
                </a:solidFill>
                <a:latin typeface="Tahoma" pitchFamily="34" charset="0"/>
                <a:cs typeface="Times New Roman" pitchFamily="18" charset="0"/>
              </a:rPr>
              <a:t>En ese instante llega el padre, que se sienta al frente de la mesa.</a:t>
            </a:r>
          </a:p>
          <a:p>
            <a:pPr marL="0" indent="0" algn="just">
              <a:lnSpc>
                <a:spcPct val="90000"/>
              </a:lnSpc>
              <a:buFont typeface="Wingdings" pitchFamily="2" charset="2"/>
              <a:buNone/>
            </a:pPr>
            <a:r>
              <a:rPr lang="es-ES" altLang="es-AR" dirty="0">
                <a:solidFill>
                  <a:schemeClr val="bg2"/>
                </a:solidFill>
                <a:latin typeface="Tahoma" pitchFamily="34" charset="0"/>
                <a:cs typeface="Times New Roman" pitchFamily="18" charset="0"/>
              </a:rPr>
              <a:t>El muchacho baja la cabeza y empieza a rezar:</a:t>
            </a:r>
          </a:p>
          <a:p>
            <a:pPr marL="0" indent="0" algn="just">
              <a:lnSpc>
                <a:spcPct val="90000"/>
              </a:lnSpc>
              <a:buFont typeface="Wingdings" pitchFamily="2" charset="2"/>
              <a:buNone/>
            </a:pPr>
            <a:r>
              <a:rPr lang="es-ES" altLang="es-AR" dirty="0">
                <a:solidFill>
                  <a:schemeClr val="bg2"/>
                </a:solidFill>
                <a:latin typeface="Tahoma" pitchFamily="34" charset="0"/>
                <a:cs typeface="Times New Roman" pitchFamily="18" charset="0"/>
              </a:rPr>
              <a:t> - Señor, te damos gracias por los alimentos </a:t>
            </a:r>
            <a:r>
              <a:rPr lang="es-ES_tradnl" altLang="es-AR" dirty="0" smtClean="0">
                <a:solidFill>
                  <a:schemeClr val="bg2"/>
                </a:solidFill>
                <a:latin typeface="Tahoma" pitchFamily="34" charset="0"/>
                <a:cs typeface="Times New Roman" pitchFamily="18" charset="0"/>
              </a:rPr>
              <a:t>B</a:t>
            </a:r>
            <a:r>
              <a:rPr lang="es-ES" altLang="es-AR" dirty="0" err="1" smtClean="0">
                <a:solidFill>
                  <a:schemeClr val="bg2"/>
                </a:solidFill>
                <a:latin typeface="Tahoma" pitchFamily="34" charset="0"/>
                <a:cs typeface="Times New Roman" pitchFamily="18" charset="0"/>
              </a:rPr>
              <a:t>endícenos</a:t>
            </a:r>
            <a:r>
              <a:rPr lang="es-ES" altLang="es-AR" dirty="0" smtClean="0">
                <a:solidFill>
                  <a:schemeClr val="bg2"/>
                </a:solidFill>
                <a:latin typeface="Tahoma" pitchFamily="34" charset="0"/>
                <a:cs typeface="Times New Roman" pitchFamily="18" charset="0"/>
              </a:rPr>
              <a:t> </a:t>
            </a:r>
            <a:r>
              <a:rPr lang="es-ES" altLang="es-AR" dirty="0">
                <a:solidFill>
                  <a:schemeClr val="bg2"/>
                </a:solidFill>
                <a:latin typeface="Tahoma" pitchFamily="34" charset="0"/>
                <a:cs typeface="Times New Roman" pitchFamily="18" charset="0"/>
              </a:rPr>
              <a:t>a todos… </a:t>
            </a:r>
            <a:r>
              <a:rPr lang="es-ES_tradnl" altLang="es-AR" dirty="0">
                <a:solidFill>
                  <a:schemeClr val="bg2"/>
                </a:solidFill>
                <a:latin typeface="Tahoma" pitchFamily="34" charset="0"/>
                <a:cs typeface="Times New Roman" pitchFamily="18" charset="0"/>
              </a:rPr>
              <a:t>Y</a:t>
            </a:r>
            <a:r>
              <a:rPr lang="es-ES" altLang="es-AR" dirty="0">
                <a:solidFill>
                  <a:schemeClr val="bg2"/>
                </a:solidFill>
                <a:latin typeface="Tahoma" pitchFamily="34" charset="0"/>
                <a:cs typeface="Times New Roman" pitchFamily="18" charset="0"/>
              </a:rPr>
              <a:t> perdónanos si en algo te hemos ofendido…</a:t>
            </a:r>
          </a:p>
        </p:txBody>
      </p:sp>
    </p:spTree>
    <p:extLst>
      <p:ext uri="{BB962C8B-B14F-4D97-AF65-F5344CB8AC3E}">
        <p14:creationId xmlns:p14="http://schemas.microsoft.com/office/powerpoint/2010/main" val="211836686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body" idx="1"/>
          </p:nvPr>
        </p:nvSpPr>
        <p:spPr>
          <a:xfrm>
            <a:off x="915988" y="990600"/>
            <a:ext cx="7543800" cy="4724400"/>
          </a:xfrm>
          <a:ln>
            <a:solidFill>
              <a:srgbClr val="225C28"/>
            </a:solidFill>
            <a:miter lim="800000"/>
            <a:headEnd/>
            <a:tailEnd/>
          </a:ln>
        </p:spPr>
        <p:txBody>
          <a:bodyPr/>
          <a:lstStyle/>
          <a:p>
            <a:pPr marL="0" indent="0">
              <a:buFont typeface="Wingdings" pitchFamily="2" charset="2"/>
              <a:buNone/>
            </a:pPr>
            <a:r>
              <a:rPr lang="es-ES" altLang="es-AR">
                <a:solidFill>
                  <a:schemeClr val="bg2"/>
                </a:solidFill>
                <a:latin typeface="Tahoma" pitchFamily="34" charset="0"/>
                <a:cs typeface="Times New Roman" pitchFamily="18" charset="0"/>
              </a:rPr>
              <a:t>Pasa un minuto y el chico sigue rezando:</a:t>
            </a:r>
          </a:p>
          <a:p>
            <a:pPr marL="0" indent="0">
              <a:buFont typeface="Wingdings" pitchFamily="2" charset="2"/>
              <a:buNone/>
            </a:pPr>
            <a:r>
              <a:rPr lang="es-ES" altLang="es-AR">
                <a:solidFill>
                  <a:schemeClr val="bg2"/>
                </a:solidFill>
                <a:latin typeface="Tahoma" pitchFamily="34" charset="0"/>
                <a:cs typeface="Times New Roman" pitchFamily="18" charset="0"/>
              </a:rPr>
              <a:t>- ¡Gracias Señor!</a:t>
            </a:r>
          </a:p>
          <a:p>
            <a:pPr marL="0" indent="0">
              <a:buFont typeface="Wingdings" pitchFamily="2" charset="2"/>
              <a:buNone/>
            </a:pPr>
            <a:r>
              <a:rPr lang="es-ES" altLang="es-AR">
                <a:solidFill>
                  <a:schemeClr val="bg2"/>
                </a:solidFill>
                <a:latin typeface="Tahoma" pitchFamily="34" charset="0"/>
                <a:cs typeface="Times New Roman" pitchFamily="18" charset="0"/>
              </a:rPr>
              <a:t>A los diez minutos de rezos y oraciones la novia le dice:</a:t>
            </a:r>
          </a:p>
          <a:p>
            <a:pPr marL="0" indent="0">
              <a:buFont typeface="Wingdings" pitchFamily="2" charset="2"/>
              <a:buNone/>
            </a:pPr>
            <a:r>
              <a:rPr lang="es-ES" altLang="es-AR">
                <a:solidFill>
                  <a:schemeClr val="bg2"/>
                </a:solidFill>
                <a:latin typeface="Tahoma" pitchFamily="34" charset="0"/>
                <a:cs typeface="Times New Roman" pitchFamily="18" charset="0"/>
              </a:rPr>
              <a:t> -No sabía que fueras tan religioso…</a:t>
            </a:r>
          </a:p>
          <a:p>
            <a:pPr marL="0" indent="0">
              <a:buFont typeface="Wingdings" pitchFamily="2" charset="2"/>
              <a:buNone/>
            </a:pPr>
            <a:r>
              <a:rPr lang="es-ES" altLang="es-AR">
                <a:solidFill>
                  <a:schemeClr val="bg2"/>
                </a:solidFill>
                <a:latin typeface="Tahoma" pitchFamily="34" charset="0"/>
                <a:cs typeface="Times New Roman" pitchFamily="18" charset="0"/>
              </a:rPr>
              <a:t>- ¡¡Ni yo que tu padre era el farmacéutico!!</a:t>
            </a:r>
            <a:r>
              <a:rPr lang="es-ES" altLang="es-AR">
                <a:solidFill>
                  <a:schemeClr val="bg2"/>
                </a:solidFill>
                <a:latin typeface="Tahoma" pitchFamily="34" charset="0"/>
              </a:rPr>
              <a:t> </a:t>
            </a:r>
          </a:p>
        </p:txBody>
      </p:sp>
    </p:spTree>
    <p:extLst>
      <p:ext uri="{BB962C8B-B14F-4D97-AF65-F5344CB8AC3E}">
        <p14:creationId xmlns:p14="http://schemas.microsoft.com/office/powerpoint/2010/main" val="122947711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1115616" y="1331913"/>
            <a:ext cx="7571184" cy="496887"/>
          </a:xfrm>
        </p:spPr>
        <p:txBody>
          <a:bodyPr/>
          <a:lstStyle/>
          <a:p>
            <a:r>
              <a:rPr lang="es-ES_tradnl" altLang="es-AR" u="sng">
                <a:solidFill>
                  <a:srgbClr val="225C28"/>
                </a:solidFill>
              </a:rPr>
              <a:t>Conclusión</a:t>
            </a:r>
            <a:endParaRPr lang="es-ES" altLang="es-AR" u="sng">
              <a:solidFill>
                <a:srgbClr val="225C28"/>
              </a:solidFill>
            </a:endParaRPr>
          </a:p>
        </p:txBody>
      </p:sp>
      <p:sp>
        <p:nvSpPr>
          <p:cNvPr id="126979" name="Rectangle 3"/>
          <p:cNvSpPr>
            <a:spLocks noGrp="1" noChangeArrowheads="1"/>
          </p:cNvSpPr>
          <p:nvPr>
            <p:ph type="body" idx="1"/>
          </p:nvPr>
        </p:nvSpPr>
        <p:spPr>
          <a:xfrm>
            <a:off x="1115616" y="2700338"/>
            <a:ext cx="7571184" cy="3167062"/>
          </a:xfrm>
        </p:spPr>
        <p:txBody>
          <a:bodyPr/>
          <a:lstStyle/>
          <a:p>
            <a:pPr marL="0" indent="0" algn="just">
              <a:buFont typeface="Wingdings" pitchFamily="2" charset="2"/>
              <a:buNone/>
            </a:pPr>
            <a:r>
              <a:rPr lang="es-ES" altLang="es-AR">
                <a:solidFill>
                  <a:schemeClr val="bg2"/>
                </a:solidFill>
                <a:cs typeface="Times New Roman" pitchFamily="18" charset="0"/>
              </a:rPr>
              <a:t>No comente los planes estratégicos de la empresa a desconocidos porque la falta de confidencialidad le puede destruir su propia organización</a:t>
            </a:r>
            <a:r>
              <a:rPr lang="es-ES_tradnl" altLang="es-AR">
                <a:solidFill>
                  <a:schemeClr val="bg2"/>
                </a:solidFill>
              </a:rPr>
              <a:t>.</a:t>
            </a:r>
            <a:endParaRPr lang="es-ES" altLang="es-AR">
              <a:solidFill>
                <a:schemeClr val="bg2"/>
              </a:solidFill>
            </a:endParaRPr>
          </a:p>
        </p:txBody>
      </p:sp>
    </p:spTree>
    <p:extLst>
      <p:ext uri="{BB962C8B-B14F-4D97-AF65-F5344CB8AC3E}">
        <p14:creationId xmlns:p14="http://schemas.microsoft.com/office/powerpoint/2010/main" val="28765289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1259632" y="893763"/>
            <a:ext cx="7427168" cy="935037"/>
          </a:xfrm>
        </p:spPr>
        <p:txBody>
          <a:bodyPr/>
          <a:lstStyle/>
          <a:p>
            <a:r>
              <a:rPr lang="es-ES" altLang="es-AR" dirty="0">
                <a:solidFill>
                  <a:srgbClr val="225C28"/>
                </a:solidFill>
                <a:latin typeface="Tahoma" pitchFamily="34" charset="0"/>
                <a:cs typeface="Times New Roman" pitchFamily="18" charset="0"/>
              </a:rPr>
              <a:t>Caso </a:t>
            </a:r>
            <a:r>
              <a:rPr lang="es-ES" altLang="es-AR" dirty="0" smtClean="0">
                <a:solidFill>
                  <a:srgbClr val="225C28"/>
                </a:solidFill>
                <a:latin typeface="Tahoma" pitchFamily="34" charset="0"/>
                <a:cs typeface="Times New Roman" pitchFamily="18" charset="0"/>
              </a:rPr>
              <a:t>: </a:t>
            </a:r>
            <a:r>
              <a:rPr lang="es-ES" altLang="es-AR" dirty="0">
                <a:solidFill>
                  <a:srgbClr val="225C28"/>
                </a:solidFill>
                <a:latin typeface="Tahoma" pitchFamily="34" charset="0"/>
                <a:cs typeface="Times New Roman" pitchFamily="18" charset="0"/>
              </a:rPr>
              <a:t>Quien habla último…</a:t>
            </a:r>
            <a:r>
              <a:rPr lang="es-ES" altLang="es-AR" dirty="0">
                <a:latin typeface="Tahoma" pitchFamily="34" charset="0"/>
              </a:rPr>
              <a:t> </a:t>
            </a:r>
          </a:p>
        </p:txBody>
      </p:sp>
      <p:sp>
        <p:nvSpPr>
          <p:cNvPr id="128003" name="Rectangle 3"/>
          <p:cNvSpPr>
            <a:spLocks noGrp="1" noChangeArrowheads="1"/>
          </p:cNvSpPr>
          <p:nvPr>
            <p:ph type="body" idx="1"/>
          </p:nvPr>
        </p:nvSpPr>
        <p:spPr>
          <a:xfrm>
            <a:off x="1259632" y="2341563"/>
            <a:ext cx="7427168" cy="3525837"/>
          </a:xfrm>
          <a:ln>
            <a:solidFill>
              <a:srgbClr val="225C28"/>
            </a:solidFill>
            <a:miter lim="800000"/>
            <a:headEnd/>
            <a:tailEnd/>
          </a:ln>
        </p:spPr>
        <p:txBody>
          <a:bodyPr/>
          <a:lstStyle/>
          <a:p>
            <a:pPr marL="0" indent="0" algn="just">
              <a:buFont typeface="Wingdings" pitchFamily="2" charset="2"/>
              <a:buNone/>
            </a:pPr>
            <a:r>
              <a:rPr lang="es-ES" altLang="es-AR">
                <a:solidFill>
                  <a:schemeClr val="bg2"/>
                </a:solidFill>
                <a:latin typeface="Tahoma" pitchFamily="34" charset="0"/>
                <a:cs typeface="Times New Roman" pitchFamily="18" charset="0"/>
              </a:rPr>
              <a:t>Un vendedor, un empleado administrativo y el gerente van a almorzar y, tirada en el suelo, encuentran una antigua lámpara de aceite. La frotan y aparece un Genio envuelto en una nube de humo.</a:t>
            </a:r>
            <a:endParaRPr lang="es-ES" altLang="es-AR">
              <a:solidFill>
                <a:schemeClr val="bg2"/>
              </a:solidFill>
              <a:latin typeface="Tahoma" pitchFamily="34" charset="0"/>
            </a:endParaRPr>
          </a:p>
        </p:txBody>
      </p:sp>
    </p:spTree>
    <p:extLst>
      <p:ext uri="{BB962C8B-B14F-4D97-AF65-F5344CB8AC3E}">
        <p14:creationId xmlns:p14="http://schemas.microsoft.com/office/powerpoint/2010/main" val="170932679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body" idx="1"/>
          </p:nvPr>
        </p:nvSpPr>
        <p:spPr>
          <a:xfrm>
            <a:off x="1043608" y="1412776"/>
            <a:ext cx="7543800" cy="4648200"/>
          </a:xfrm>
          <a:ln>
            <a:solidFill>
              <a:srgbClr val="225C28"/>
            </a:solidFill>
            <a:miter lim="800000"/>
            <a:headEnd/>
            <a:tailEnd/>
          </a:ln>
        </p:spPr>
        <p:txBody>
          <a:bodyPr/>
          <a:lstStyle/>
          <a:p>
            <a:pPr marL="0" indent="0" algn="just">
              <a:buFont typeface="Wingdings" pitchFamily="2" charset="2"/>
              <a:buNone/>
            </a:pPr>
            <a:r>
              <a:rPr lang="es-ES" altLang="es-AR">
                <a:cs typeface="Times New Roman" pitchFamily="18" charset="0"/>
              </a:rPr>
              <a:t>- </a:t>
            </a:r>
            <a:r>
              <a:rPr lang="es-ES" altLang="es-AR">
                <a:solidFill>
                  <a:schemeClr val="bg2"/>
                </a:solidFill>
                <a:cs typeface="Times New Roman" pitchFamily="18" charset="0"/>
              </a:rPr>
              <a:t>Como generalmente otorgo tres deseos, les voy a dar uno a cada uno, dice el Genio.</a:t>
            </a:r>
          </a:p>
          <a:p>
            <a:pPr marL="0" indent="0" algn="just">
              <a:buFont typeface="Wingdings" pitchFamily="2" charset="2"/>
              <a:buNone/>
            </a:pPr>
            <a:r>
              <a:rPr lang="es-ES" altLang="es-AR">
                <a:solidFill>
                  <a:schemeClr val="bg2"/>
                </a:solidFill>
                <a:cs typeface="Times New Roman" pitchFamily="18" charset="0"/>
              </a:rPr>
              <a:t>- ¡A mi primero! ¡Yo primero! Porfía el empleado administrativo. Quiero estar de vacaciones en el Caribe y … </a:t>
            </a:r>
            <a:r>
              <a:rPr lang="es-ES_tradnl" altLang="es-AR">
                <a:solidFill>
                  <a:schemeClr val="bg2"/>
                </a:solidFill>
                <a:cs typeface="Times New Roman" pitchFamily="18" charset="0"/>
              </a:rPr>
              <a:t>¡</a:t>
            </a:r>
            <a:r>
              <a:rPr lang="es-ES" altLang="es-AR">
                <a:solidFill>
                  <a:schemeClr val="bg2"/>
                </a:solidFill>
                <a:cs typeface="Times New Roman" pitchFamily="18" charset="0"/>
              </a:rPr>
              <a:t>Puf</a:t>
            </a:r>
            <a:r>
              <a:rPr lang="es-ES_tradnl" altLang="es-AR">
                <a:solidFill>
                  <a:schemeClr val="bg2"/>
                </a:solidFill>
                <a:cs typeface="Times New Roman" pitchFamily="18" charset="0"/>
              </a:rPr>
              <a:t>f! </a:t>
            </a:r>
            <a:r>
              <a:rPr lang="es-ES" altLang="es-AR">
                <a:solidFill>
                  <a:schemeClr val="bg2"/>
                </a:solidFill>
                <a:cs typeface="Times New Roman" pitchFamily="18" charset="0"/>
              </a:rPr>
              <a:t>…¡</a:t>
            </a:r>
            <a:r>
              <a:rPr lang="es-ES_tradnl" altLang="es-AR">
                <a:solidFill>
                  <a:schemeClr val="bg2"/>
                </a:solidFill>
                <a:cs typeface="Times New Roman" pitchFamily="18" charset="0"/>
              </a:rPr>
              <a:t>D</a:t>
            </a:r>
            <a:r>
              <a:rPr lang="es-ES" altLang="es-AR">
                <a:solidFill>
                  <a:schemeClr val="bg2"/>
                </a:solidFill>
                <a:cs typeface="Times New Roman" pitchFamily="18" charset="0"/>
              </a:rPr>
              <a:t>esaparece!</a:t>
            </a:r>
            <a:endParaRPr lang="es-ES" altLang="es-AR">
              <a:solidFill>
                <a:schemeClr val="bg2"/>
              </a:solidFill>
            </a:endParaRPr>
          </a:p>
        </p:txBody>
      </p:sp>
    </p:spTree>
    <p:extLst>
      <p:ext uri="{BB962C8B-B14F-4D97-AF65-F5344CB8AC3E}">
        <p14:creationId xmlns:p14="http://schemas.microsoft.com/office/powerpoint/2010/main" val="46736139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body" idx="1"/>
          </p:nvPr>
        </p:nvSpPr>
        <p:spPr>
          <a:xfrm>
            <a:off x="1259632" y="1268760"/>
            <a:ext cx="7543800" cy="4724400"/>
          </a:xfrm>
          <a:ln>
            <a:solidFill>
              <a:srgbClr val="225C28"/>
            </a:solidFill>
            <a:miter lim="800000"/>
            <a:headEnd/>
            <a:tailEnd/>
          </a:ln>
        </p:spPr>
        <p:txBody>
          <a:bodyPr/>
          <a:lstStyle/>
          <a:p>
            <a:pPr marL="0" indent="0" algn="just">
              <a:buFont typeface="Wingdings" pitchFamily="2" charset="2"/>
              <a:buNone/>
            </a:pPr>
            <a:r>
              <a:rPr lang="es-ES" altLang="es-AR" dirty="0">
                <a:solidFill>
                  <a:schemeClr val="bg2"/>
                </a:solidFill>
                <a:cs typeface="Times New Roman" pitchFamily="18" charset="0"/>
              </a:rPr>
              <a:t>Sin salir de su asombro, el vendedor grita:</a:t>
            </a:r>
            <a:endParaRPr lang="es-ES_tradnl" altLang="es-AR" dirty="0">
              <a:solidFill>
                <a:schemeClr val="bg2"/>
              </a:solidFill>
              <a:cs typeface="Times New Roman" pitchFamily="18" charset="0"/>
            </a:endParaRPr>
          </a:p>
          <a:p>
            <a:pPr marL="0" indent="0" algn="just">
              <a:buFont typeface="Wingdings" pitchFamily="2" charset="2"/>
              <a:buNone/>
            </a:pPr>
            <a:r>
              <a:rPr lang="es-ES_tradnl" altLang="es-AR" dirty="0">
                <a:solidFill>
                  <a:schemeClr val="bg2"/>
                </a:solidFill>
                <a:cs typeface="Times New Roman" pitchFamily="18" charset="0"/>
              </a:rPr>
              <a:t>- </a:t>
            </a:r>
            <a:r>
              <a:rPr lang="es-ES" altLang="es-AR" dirty="0">
                <a:solidFill>
                  <a:schemeClr val="bg2"/>
                </a:solidFill>
                <a:cs typeface="Times New Roman" pitchFamily="18" charset="0"/>
              </a:rPr>
              <a:t>¡Ahora a mi! … Quiero estar en </a:t>
            </a:r>
            <a:r>
              <a:rPr lang="es-ES" altLang="es-AR" dirty="0" err="1">
                <a:solidFill>
                  <a:schemeClr val="bg2"/>
                </a:solidFill>
                <a:cs typeface="Times New Roman" pitchFamily="18" charset="0"/>
              </a:rPr>
              <a:t>Hawai</a:t>
            </a:r>
            <a:r>
              <a:rPr lang="es-ES" altLang="es-AR" dirty="0">
                <a:solidFill>
                  <a:schemeClr val="bg2"/>
                </a:solidFill>
                <a:cs typeface="Times New Roman" pitchFamily="18" charset="0"/>
              </a:rPr>
              <a:t>, descansando en la playa con mi masajista personal, con una inagotable provisión de cerveza y con una top </a:t>
            </a:r>
            <a:r>
              <a:rPr lang="es-ES" altLang="es-AR" dirty="0" err="1">
                <a:solidFill>
                  <a:schemeClr val="bg2"/>
                </a:solidFill>
                <a:cs typeface="Times New Roman" pitchFamily="18" charset="0"/>
              </a:rPr>
              <a:t>model</a:t>
            </a:r>
            <a:r>
              <a:rPr lang="es-ES" altLang="es-AR" dirty="0">
                <a:solidFill>
                  <a:schemeClr val="bg2"/>
                </a:solidFill>
                <a:cs typeface="Times New Roman" pitchFamily="18" charset="0"/>
              </a:rPr>
              <a:t>. Y … </a:t>
            </a:r>
            <a:r>
              <a:rPr lang="es-ES_tradnl" altLang="es-AR" dirty="0">
                <a:solidFill>
                  <a:schemeClr val="bg2"/>
                </a:solidFill>
                <a:cs typeface="Times New Roman" pitchFamily="18" charset="0"/>
              </a:rPr>
              <a:t>¡</a:t>
            </a:r>
            <a:r>
              <a:rPr lang="es-ES" altLang="es-AR" dirty="0">
                <a:solidFill>
                  <a:schemeClr val="bg2"/>
                </a:solidFill>
                <a:cs typeface="Times New Roman" pitchFamily="18" charset="0"/>
              </a:rPr>
              <a:t>Puf</a:t>
            </a:r>
            <a:r>
              <a:rPr lang="es-ES_tradnl" altLang="es-AR" dirty="0">
                <a:solidFill>
                  <a:schemeClr val="bg2"/>
                </a:solidFill>
                <a:cs typeface="Times New Roman" pitchFamily="18" charset="0"/>
              </a:rPr>
              <a:t>! </a:t>
            </a:r>
            <a:r>
              <a:rPr lang="es-ES" altLang="es-AR" dirty="0">
                <a:solidFill>
                  <a:schemeClr val="bg2"/>
                </a:solidFill>
                <a:cs typeface="Times New Roman" pitchFamily="18" charset="0"/>
              </a:rPr>
              <a:t>… ¡</a:t>
            </a:r>
            <a:r>
              <a:rPr lang="es-ES_tradnl" altLang="es-AR" dirty="0">
                <a:solidFill>
                  <a:schemeClr val="bg2"/>
                </a:solidFill>
                <a:cs typeface="Times New Roman" pitchFamily="18" charset="0"/>
              </a:rPr>
              <a:t>D</a:t>
            </a:r>
            <a:r>
              <a:rPr lang="es-ES" altLang="es-AR" dirty="0" err="1">
                <a:solidFill>
                  <a:schemeClr val="bg2"/>
                </a:solidFill>
                <a:cs typeface="Times New Roman" pitchFamily="18" charset="0"/>
              </a:rPr>
              <a:t>esaparece</a:t>
            </a:r>
            <a:r>
              <a:rPr lang="es-ES" altLang="es-AR" dirty="0">
                <a:solidFill>
                  <a:schemeClr val="bg2"/>
                </a:solidFill>
                <a:cs typeface="Times New Roman" pitchFamily="18" charset="0"/>
              </a:rPr>
              <a:t>!</a:t>
            </a:r>
            <a:endParaRPr lang="es-ES" altLang="es-AR" dirty="0">
              <a:solidFill>
                <a:schemeClr val="bg2"/>
              </a:solidFill>
            </a:endParaRPr>
          </a:p>
        </p:txBody>
      </p:sp>
    </p:spTree>
    <p:extLst>
      <p:ext uri="{BB962C8B-B14F-4D97-AF65-F5344CB8AC3E}">
        <p14:creationId xmlns:p14="http://schemas.microsoft.com/office/powerpoint/2010/main" val="391081713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a:xfrm>
            <a:off x="1115616" y="1412776"/>
            <a:ext cx="7704856" cy="3886200"/>
          </a:xfrm>
          <a:ln>
            <a:solidFill>
              <a:srgbClr val="225C28"/>
            </a:solidFill>
            <a:miter lim="800000"/>
            <a:headEnd/>
            <a:tailEnd/>
          </a:ln>
        </p:spPr>
        <p:txBody>
          <a:bodyPr/>
          <a:lstStyle/>
          <a:p>
            <a:pPr marL="0" indent="0">
              <a:buFont typeface="Wingdings" pitchFamily="2" charset="2"/>
              <a:buNone/>
            </a:pPr>
            <a:r>
              <a:rPr lang="es-ES" altLang="es-AR">
                <a:cs typeface="Times New Roman" pitchFamily="18" charset="0"/>
              </a:rPr>
              <a:t>- </a:t>
            </a:r>
            <a:r>
              <a:rPr lang="es-ES" altLang="es-AR">
                <a:solidFill>
                  <a:schemeClr val="bg2"/>
                </a:solidFill>
                <a:cs typeface="Times New Roman" pitchFamily="18" charset="0"/>
              </a:rPr>
              <a:t>Bueno, ahora te toca a ti, le dice el Genio al gerente.</a:t>
            </a:r>
          </a:p>
          <a:p>
            <a:pPr marL="0" indent="0">
              <a:buFont typeface="Wingdings" pitchFamily="2" charset="2"/>
              <a:buNone/>
            </a:pPr>
            <a:r>
              <a:rPr lang="es-ES" altLang="es-AR">
                <a:solidFill>
                  <a:schemeClr val="bg2"/>
                </a:solidFill>
                <a:cs typeface="Times New Roman" pitchFamily="18" charset="0"/>
              </a:rPr>
              <a:t>- Quiero que esos dos vuelvan a trabajar después del almuerzo, dice el gerente.</a:t>
            </a:r>
            <a:endParaRPr lang="es-ES" altLang="es-AR">
              <a:solidFill>
                <a:schemeClr val="bg2"/>
              </a:solidFill>
            </a:endParaRPr>
          </a:p>
        </p:txBody>
      </p:sp>
    </p:spTree>
    <p:extLst>
      <p:ext uri="{BB962C8B-B14F-4D97-AF65-F5344CB8AC3E}">
        <p14:creationId xmlns:p14="http://schemas.microsoft.com/office/powerpoint/2010/main" val="52388541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1115616" y="1331913"/>
            <a:ext cx="7571184" cy="496887"/>
          </a:xfrm>
        </p:spPr>
        <p:txBody>
          <a:bodyPr/>
          <a:lstStyle/>
          <a:p>
            <a:r>
              <a:rPr lang="es-ES_tradnl" altLang="es-AR" u="sng" dirty="0">
                <a:solidFill>
                  <a:srgbClr val="225C28"/>
                </a:solidFill>
              </a:rPr>
              <a:t>Conclusión</a:t>
            </a:r>
            <a:endParaRPr lang="es-ES" altLang="es-AR" u="sng" dirty="0">
              <a:solidFill>
                <a:srgbClr val="225C28"/>
              </a:solidFill>
            </a:endParaRPr>
          </a:p>
        </p:txBody>
      </p:sp>
      <p:sp>
        <p:nvSpPr>
          <p:cNvPr id="132099" name="Rectangle 3"/>
          <p:cNvSpPr>
            <a:spLocks noGrp="1" noChangeArrowheads="1"/>
          </p:cNvSpPr>
          <p:nvPr>
            <p:ph type="body" idx="1"/>
          </p:nvPr>
        </p:nvSpPr>
        <p:spPr>
          <a:xfrm>
            <a:off x="1187624" y="2565400"/>
            <a:ext cx="7499176" cy="2878138"/>
          </a:xfrm>
        </p:spPr>
        <p:txBody>
          <a:bodyPr/>
          <a:lstStyle/>
          <a:p>
            <a:pPr marL="0" indent="0">
              <a:buFont typeface="Wingdings" pitchFamily="2" charset="2"/>
              <a:buNone/>
            </a:pPr>
            <a:r>
              <a:rPr lang="es-ES" altLang="es-AR" dirty="0">
                <a:solidFill>
                  <a:schemeClr val="bg2"/>
                </a:solidFill>
                <a:cs typeface="Times New Roman" pitchFamily="18" charset="0"/>
              </a:rPr>
              <a:t>Siempre hay que dejar que el jefe hable </a:t>
            </a:r>
            <a:r>
              <a:rPr lang="es-ES" altLang="es-AR" dirty="0" smtClean="0">
                <a:solidFill>
                  <a:schemeClr val="bg2"/>
                </a:solidFill>
                <a:cs typeface="Times New Roman" pitchFamily="18" charset="0"/>
              </a:rPr>
              <a:t> </a:t>
            </a:r>
            <a:r>
              <a:rPr lang="es-ES" altLang="es-AR" dirty="0">
                <a:solidFill>
                  <a:schemeClr val="bg2"/>
                </a:solidFill>
                <a:cs typeface="Times New Roman" pitchFamily="18" charset="0"/>
              </a:rPr>
              <a:t>primero</a:t>
            </a:r>
            <a:r>
              <a:rPr lang="es-ES_tradnl" altLang="es-AR" dirty="0">
                <a:solidFill>
                  <a:schemeClr val="bg2"/>
                </a:solidFill>
              </a:rPr>
              <a:t>.</a:t>
            </a:r>
            <a:endParaRPr lang="es-ES" altLang="es-AR" dirty="0">
              <a:solidFill>
                <a:schemeClr val="bg2"/>
              </a:solidFill>
            </a:endParaRPr>
          </a:p>
        </p:txBody>
      </p:sp>
    </p:spTree>
    <p:extLst>
      <p:ext uri="{BB962C8B-B14F-4D97-AF65-F5344CB8AC3E}">
        <p14:creationId xmlns:p14="http://schemas.microsoft.com/office/powerpoint/2010/main" val="174348525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298" name="Picture 146"/>
          <p:cNvPicPr>
            <a:picLocks noChangeAspect="1" noChangeArrowheads="1"/>
          </p:cNvPicPr>
          <p:nvPr/>
        </p:nvPicPr>
        <p:blipFill>
          <a:blip r:embed="rId2" cstate="print"/>
          <a:srcRect/>
          <a:stretch>
            <a:fillRect/>
          </a:stretch>
        </p:blipFill>
        <p:spPr bwMode="auto">
          <a:xfrm>
            <a:off x="1371600" y="152400"/>
            <a:ext cx="7239000" cy="6629400"/>
          </a:xfrm>
          <a:prstGeom prst="rect">
            <a:avLst/>
          </a:prstGeom>
          <a:noFill/>
          <a:ln w="12700" cap="sq">
            <a:noFill/>
            <a:miter lim="800000"/>
            <a:headEnd type="none" w="sm" len="sm"/>
            <a:tailEnd type="none" w="sm" len="sm"/>
          </a:ln>
          <a:effectLst/>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5" name="Picture 3"/>
          <p:cNvPicPr>
            <a:picLocks noChangeAspect="1" noChangeArrowheads="1"/>
          </p:cNvPicPr>
          <p:nvPr/>
        </p:nvPicPr>
        <p:blipFill>
          <a:blip r:embed="rId2" cstate="print"/>
          <a:srcRect/>
          <a:stretch>
            <a:fillRect/>
          </a:stretch>
        </p:blipFill>
        <p:spPr bwMode="auto">
          <a:xfrm>
            <a:off x="1295400" y="609600"/>
            <a:ext cx="7467600" cy="5638800"/>
          </a:xfrm>
          <a:prstGeom prst="rect">
            <a:avLst/>
          </a:prstGeom>
          <a:noFill/>
          <a:ln w="12700" cap="sq">
            <a:noFill/>
            <a:miter lim="800000"/>
            <a:headEnd type="none" w="sm" len="sm"/>
            <a:tailEnd type="none" w="sm" len="sm"/>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49" t="45401" r="1367" b="4427"/>
          <a:stretch/>
        </p:blipFill>
        <p:spPr bwMode="auto">
          <a:xfrm>
            <a:off x="899591" y="764704"/>
            <a:ext cx="7992890" cy="5040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80517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p:cNvPicPr>
            <a:picLocks noChangeAspect="1" noChangeArrowheads="1"/>
          </p:cNvPicPr>
          <p:nvPr/>
        </p:nvPicPr>
        <p:blipFill>
          <a:blip r:embed="rId2" cstate="print"/>
          <a:srcRect/>
          <a:stretch>
            <a:fillRect/>
          </a:stretch>
        </p:blipFill>
        <p:spPr bwMode="auto">
          <a:xfrm>
            <a:off x="1066800" y="762000"/>
            <a:ext cx="7848600" cy="5913438"/>
          </a:xfrm>
          <a:prstGeom prst="rect">
            <a:avLst/>
          </a:prstGeom>
          <a:noFill/>
          <a:ln w="12700" cap="sq">
            <a:noFill/>
            <a:miter lim="800000"/>
            <a:headEnd type="none" w="sm" len="sm"/>
            <a:tailEnd type="none" w="sm" len="sm"/>
          </a:ln>
          <a:effectLst/>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ChangeArrowheads="1"/>
          </p:cNvSpPr>
          <p:nvPr/>
        </p:nvSpPr>
        <p:spPr bwMode="auto">
          <a:xfrm>
            <a:off x="1447800" y="528638"/>
            <a:ext cx="168275" cy="339725"/>
          </a:xfrm>
          <a:prstGeom prst="rect">
            <a:avLst/>
          </a:prstGeom>
          <a:noFill/>
          <a:ln w="9525">
            <a:noFill/>
            <a:miter lim="800000"/>
            <a:headEnd/>
            <a:tailEnd/>
          </a:ln>
        </p:spPr>
        <p:txBody>
          <a:bodyPr wrap="none" lIns="0" tIns="0" rIns="0" bIns="0">
            <a:spAutoFit/>
          </a:bodyPr>
          <a:lstStyle/>
          <a:p>
            <a:r>
              <a:rPr lang="es-ES" sz="1900">
                <a:solidFill>
                  <a:srgbClr val="000000"/>
                </a:solidFill>
                <a:latin typeface="Verdana" pitchFamily="34" charset="0"/>
              </a:rPr>
              <a:t> </a:t>
            </a:r>
            <a:endParaRPr lang="es-ES"/>
          </a:p>
        </p:txBody>
      </p:sp>
      <p:sp>
        <p:nvSpPr>
          <p:cNvPr id="51204" name="Rectangle 4"/>
          <p:cNvSpPr>
            <a:spLocks noChangeArrowheads="1"/>
          </p:cNvSpPr>
          <p:nvPr/>
        </p:nvSpPr>
        <p:spPr bwMode="auto">
          <a:xfrm>
            <a:off x="6024563" y="825500"/>
            <a:ext cx="2498725" cy="244475"/>
          </a:xfrm>
          <a:prstGeom prst="rect">
            <a:avLst/>
          </a:prstGeom>
          <a:noFill/>
          <a:ln w="9525">
            <a:noFill/>
            <a:miter lim="800000"/>
            <a:headEnd/>
            <a:tailEnd/>
          </a:ln>
        </p:spPr>
        <p:txBody>
          <a:bodyPr wrap="none" lIns="0" tIns="0" rIns="0" bIns="0">
            <a:spAutoFit/>
          </a:bodyPr>
          <a:lstStyle/>
          <a:p>
            <a:r>
              <a:rPr lang="es-ES" sz="1600" b="1">
                <a:solidFill>
                  <a:srgbClr val="000000"/>
                </a:solidFill>
                <a:latin typeface="Verdana" pitchFamily="34" charset="0"/>
              </a:rPr>
              <a:t>Se deben  identificar, </a:t>
            </a:r>
            <a:endParaRPr lang="es-ES" sz="1600"/>
          </a:p>
        </p:txBody>
      </p:sp>
      <p:sp>
        <p:nvSpPr>
          <p:cNvPr id="51205" name="Rectangle 5"/>
          <p:cNvSpPr>
            <a:spLocks noChangeArrowheads="1"/>
          </p:cNvSpPr>
          <p:nvPr/>
        </p:nvSpPr>
        <p:spPr bwMode="auto">
          <a:xfrm>
            <a:off x="6024563" y="1092200"/>
            <a:ext cx="2509837" cy="244475"/>
          </a:xfrm>
          <a:prstGeom prst="rect">
            <a:avLst/>
          </a:prstGeom>
          <a:noFill/>
          <a:ln w="9525">
            <a:noFill/>
            <a:miter lim="800000"/>
            <a:headEnd/>
            <a:tailEnd/>
          </a:ln>
        </p:spPr>
        <p:txBody>
          <a:bodyPr wrap="none" lIns="0" tIns="0" rIns="0" bIns="0">
            <a:spAutoFit/>
          </a:bodyPr>
          <a:lstStyle/>
          <a:p>
            <a:r>
              <a:rPr lang="es-ES" sz="1600" b="1">
                <a:solidFill>
                  <a:srgbClr val="000000"/>
                </a:solidFill>
                <a:latin typeface="Verdana" pitchFamily="34" charset="0"/>
              </a:rPr>
              <a:t>analizar y evaluar las </a:t>
            </a:r>
            <a:endParaRPr lang="es-ES" sz="1600"/>
          </a:p>
        </p:txBody>
      </p:sp>
      <p:sp>
        <p:nvSpPr>
          <p:cNvPr id="51206" name="Rectangle 6"/>
          <p:cNvSpPr>
            <a:spLocks noChangeArrowheads="1"/>
          </p:cNvSpPr>
          <p:nvPr/>
        </p:nvSpPr>
        <p:spPr bwMode="auto">
          <a:xfrm>
            <a:off x="6024563" y="1360488"/>
            <a:ext cx="2908300" cy="258762"/>
          </a:xfrm>
          <a:prstGeom prst="rect">
            <a:avLst/>
          </a:prstGeom>
          <a:noFill/>
          <a:ln w="9525">
            <a:noFill/>
            <a:miter lim="800000"/>
            <a:headEnd/>
            <a:tailEnd/>
          </a:ln>
        </p:spPr>
        <p:txBody>
          <a:bodyPr wrap="none" lIns="0" tIns="0" rIns="0" bIns="0">
            <a:spAutoFit/>
          </a:bodyPr>
          <a:lstStyle/>
          <a:p>
            <a:r>
              <a:rPr lang="es-ES" sz="1600" b="1">
                <a:solidFill>
                  <a:srgbClr val="000000"/>
                </a:solidFill>
                <a:latin typeface="Verdana" pitchFamily="34" charset="0"/>
              </a:rPr>
              <a:t>posibles incorporaciones</a:t>
            </a:r>
            <a:r>
              <a:rPr lang="es-ES" sz="1700" b="1">
                <a:solidFill>
                  <a:srgbClr val="000000"/>
                </a:solidFill>
                <a:latin typeface="Verdana" pitchFamily="34" charset="0"/>
              </a:rPr>
              <a:t> </a:t>
            </a:r>
            <a:endParaRPr lang="es-ES"/>
          </a:p>
        </p:txBody>
      </p:sp>
      <p:sp>
        <p:nvSpPr>
          <p:cNvPr id="51207" name="Rectangle 7"/>
          <p:cNvSpPr>
            <a:spLocks noChangeArrowheads="1"/>
          </p:cNvSpPr>
          <p:nvPr/>
        </p:nvSpPr>
        <p:spPr bwMode="auto">
          <a:xfrm>
            <a:off x="6024563" y="1627188"/>
            <a:ext cx="2416175" cy="244475"/>
          </a:xfrm>
          <a:prstGeom prst="rect">
            <a:avLst/>
          </a:prstGeom>
          <a:noFill/>
          <a:ln w="9525">
            <a:noFill/>
            <a:miter lim="800000"/>
            <a:headEnd/>
            <a:tailEnd/>
          </a:ln>
        </p:spPr>
        <p:txBody>
          <a:bodyPr wrap="none" lIns="0" tIns="0" rIns="0" bIns="0">
            <a:spAutoFit/>
          </a:bodyPr>
          <a:lstStyle/>
          <a:p>
            <a:r>
              <a:rPr lang="es-ES" sz="1600" b="1">
                <a:solidFill>
                  <a:srgbClr val="000000"/>
                </a:solidFill>
                <a:latin typeface="Verdana" pitchFamily="34" charset="0"/>
              </a:rPr>
              <a:t>hacia </a:t>
            </a:r>
            <a:r>
              <a:rPr lang="es-AR" sz="1600" b="1">
                <a:solidFill>
                  <a:srgbClr val="000000"/>
                </a:solidFill>
                <a:latin typeface="Verdana" pitchFamily="34" charset="0"/>
              </a:rPr>
              <a:t>a</a:t>
            </a:r>
            <a:r>
              <a:rPr lang="es-ES" sz="1600" b="1">
                <a:solidFill>
                  <a:srgbClr val="000000"/>
                </a:solidFill>
                <a:latin typeface="Verdana" pitchFamily="34" charset="0"/>
              </a:rPr>
              <a:t>de</a:t>
            </a:r>
            <a:r>
              <a:rPr lang="es-AR" sz="1600" b="1">
                <a:solidFill>
                  <a:srgbClr val="000000"/>
                </a:solidFill>
                <a:latin typeface="Verdana" pitchFamily="34" charset="0"/>
              </a:rPr>
              <a:t>lante de los</a:t>
            </a:r>
            <a:endParaRPr lang="es-ES" sz="1600"/>
          </a:p>
        </p:txBody>
      </p:sp>
      <p:sp>
        <p:nvSpPr>
          <p:cNvPr id="51209" name="Rectangle 9"/>
          <p:cNvSpPr>
            <a:spLocks noChangeArrowheads="1"/>
          </p:cNvSpPr>
          <p:nvPr/>
        </p:nvSpPr>
        <p:spPr bwMode="auto">
          <a:xfrm>
            <a:off x="6024563" y="1895475"/>
            <a:ext cx="2936875" cy="244475"/>
          </a:xfrm>
          <a:prstGeom prst="rect">
            <a:avLst/>
          </a:prstGeom>
          <a:noFill/>
          <a:ln w="9525">
            <a:noFill/>
            <a:miter lim="800000"/>
            <a:headEnd/>
            <a:tailEnd/>
          </a:ln>
        </p:spPr>
        <p:txBody>
          <a:bodyPr wrap="none" lIns="0" tIns="0" rIns="0" bIns="0">
            <a:spAutoFit/>
          </a:bodyPr>
          <a:lstStyle/>
          <a:p>
            <a:r>
              <a:rPr lang="es-ES" sz="1600" b="1">
                <a:solidFill>
                  <a:srgbClr val="000000"/>
                </a:solidFill>
                <a:latin typeface="Verdana" pitchFamily="34" charset="0"/>
              </a:rPr>
              <a:t>actuales proveedores del </a:t>
            </a:r>
            <a:endParaRPr lang="es-ES" sz="1600"/>
          </a:p>
        </p:txBody>
      </p:sp>
      <p:sp>
        <p:nvSpPr>
          <p:cNvPr id="51210" name="Rectangle 10"/>
          <p:cNvSpPr>
            <a:spLocks noChangeArrowheads="1"/>
          </p:cNvSpPr>
          <p:nvPr/>
        </p:nvSpPr>
        <p:spPr bwMode="auto">
          <a:xfrm>
            <a:off x="6024563" y="2159000"/>
            <a:ext cx="2622550" cy="244475"/>
          </a:xfrm>
          <a:prstGeom prst="rect">
            <a:avLst/>
          </a:prstGeom>
          <a:noFill/>
          <a:ln w="9525">
            <a:noFill/>
            <a:miter lim="800000"/>
            <a:headEnd/>
            <a:tailEnd/>
          </a:ln>
        </p:spPr>
        <p:txBody>
          <a:bodyPr wrap="none" lIns="0" tIns="0" rIns="0" bIns="0">
            <a:spAutoFit/>
          </a:bodyPr>
          <a:lstStyle/>
          <a:p>
            <a:r>
              <a:rPr lang="es-ES" sz="1600" b="1">
                <a:solidFill>
                  <a:srgbClr val="000000"/>
                </a:solidFill>
                <a:latin typeface="Verdana" pitchFamily="34" charset="0"/>
              </a:rPr>
              <a:t>sector industrial como </a:t>
            </a:r>
            <a:endParaRPr lang="es-ES" sz="1600"/>
          </a:p>
        </p:txBody>
      </p:sp>
      <p:sp>
        <p:nvSpPr>
          <p:cNvPr id="51211" name="Rectangle 11"/>
          <p:cNvSpPr>
            <a:spLocks noChangeArrowheads="1"/>
          </p:cNvSpPr>
          <p:nvPr/>
        </p:nvSpPr>
        <p:spPr bwMode="auto">
          <a:xfrm>
            <a:off x="6024563" y="2427288"/>
            <a:ext cx="2524125" cy="258762"/>
          </a:xfrm>
          <a:prstGeom prst="rect">
            <a:avLst/>
          </a:prstGeom>
          <a:noFill/>
          <a:ln w="9525">
            <a:noFill/>
            <a:miter lim="800000"/>
            <a:headEnd/>
            <a:tailEnd/>
          </a:ln>
        </p:spPr>
        <p:txBody>
          <a:bodyPr wrap="none" lIns="0" tIns="0" rIns="0" bIns="0">
            <a:spAutoFit/>
          </a:bodyPr>
          <a:lstStyle/>
          <a:p>
            <a:r>
              <a:rPr lang="es-ES" sz="1600" b="1">
                <a:solidFill>
                  <a:srgbClr val="000000"/>
                </a:solidFill>
                <a:latin typeface="Verdana" pitchFamily="34" charset="0"/>
              </a:rPr>
              <a:t>futuros competidores</a:t>
            </a:r>
            <a:r>
              <a:rPr lang="es-ES" sz="1700" b="1">
                <a:solidFill>
                  <a:srgbClr val="000000"/>
                </a:solidFill>
                <a:latin typeface="Verdana" pitchFamily="34" charset="0"/>
              </a:rPr>
              <a:t> </a:t>
            </a:r>
            <a:endParaRPr lang="es-ES"/>
          </a:p>
        </p:txBody>
      </p:sp>
      <p:sp>
        <p:nvSpPr>
          <p:cNvPr id="51212" name="Rectangle 12"/>
          <p:cNvSpPr>
            <a:spLocks noChangeArrowheads="1"/>
          </p:cNvSpPr>
          <p:nvPr/>
        </p:nvSpPr>
        <p:spPr bwMode="auto">
          <a:xfrm>
            <a:off x="6024563" y="2693988"/>
            <a:ext cx="993775" cy="244475"/>
          </a:xfrm>
          <a:prstGeom prst="rect">
            <a:avLst/>
          </a:prstGeom>
          <a:noFill/>
          <a:ln w="9525">
            <a:noFill/>
            <a:miter lim="800000"/>
            <a:headEnd/>
            <a:tailEnd/>
          </a:ln>
        </p:spPr>
        <p:txBody>
          <a:bodyPr wrap="none" lIns="0" tIns="0" rIns="0" bIns="0">
            <a:spAutoFit/>
          </a:bodyPr>
          <a:lstStyle/>
          <a:p>
            <a:r>
              <a:rPr lang="es-ES" sz="1600" b="1">
                <a:solidFill>
                  <a:srgbClr val="000000"/>
                </a:solidFill>
                <a:latin typeface="Verdana" pitchFamily="34" charset="0"/>
              </a:rPr>
              <a:t>directos.</a:t>
            </a:r>
            <a:endParaRPr lang="es-ES" sz="1600"/>
          </a:p>
        </p:txBody>
      </p:sp>
      <p:sp>
        <p:nvSpPr>
          <p:cNvPr id="51213" name="Rectangle 13"/>
          <p:cNvSpPr>
            <a:spLocks noChangeArrowheads="1"/>
          </p:cNvSpPr>
          <p:nvPr/>
        </p:nvSpPr>
        <p:spPr bwMode="auto">
          <a:xfrm>
            <a:off x="6915150" y="2693988"/>
            <a:ext cx="168275" cy="315912"/>
          </a:xfrm>
          <a:prstGeom prst="rect">
            <a:avLst/>
          </a:prstGeom>
          <a:noFill/>
          <a:ln w="9525">
            <a:noFill/>
            <a:miter lim="800000"/>
            <a:headEnd/>
            <a:tailEnd/>
          </a:ln>
        </p:spPr>
        <p:txBody>
          <a:bodyPr wrap="none" lIns="0" tIns="0" rIns="0" bIns="0">
            <a:spAutoFit/>
          </a:bodyPr>
          <a:lstStyle/>
          <a:p>
            <a:r>
              <a:rPr lang="es-ES" sz="1700" b="1">
                <a:solidFill>
                  <a:srgbClr val="000000"/>
                </a:solidFill>
                <a:latin typeface="Verdana" pitchFamily="34" charset="0"/>
              </a:rPr>
              <a:t> </a:t>
            </a:r>
            <a:endParaRPr lang="es-ES"/>
          </a:p>
        </p:txBody>
      </p:sp>
      <p:sp>
        <p:nvSpPr>
          <p:cNvPr id="51214" name="Rectangle 14"/>
          <p:cNvSpPr>
            <a:spLocks noChangeArrowheads="1"/>
          </p:cNvSpPr>
          <p:nvPr/>
        </p:nvSpPr>
        <p:spPr bwMode="auto">
          <a:xfrm>
            <a:off x="2974975" y="2957513"/>
            <a:ext cx="168275" cy="339725"/>
          </a:xfrm>
          <a:prstGeom prst="rect">
            <a:avLst/>
          </a:prstGeom>
          <a:noFill/>
          <a:ln w="9525">
            <a:noFill/>
            <a:miter lim="800000"/>
            <a:headEnd/>
            <a:tailEnd/>
          </a:ln>
        </p:spPr>
        <p:txBody>
          <a:bodyPr wrap="none" lIns="0" tIns="0" rIns="0" bIns="0">
            <a:spAutoFit/>
          </a:bodyPr>
          <a:lstStyle/>
          <a:p>
            <a:r>
              <a:rPr lang="es-ES" sz="1900">
                <a:solidFill>
                  <a:srgbClr val="000000"/>
                </a:solidFill>
                <a:latin typeface="Verdana" pitchFamily="34" charset="0"/>
              </a:rPr>
              <a:t> </a:t>
            </a:r>
            <a:endParaRPr lang="es-ES"/>
          </a:p>
        </p:txBody>
      </p:sp>
      <p:sp>
        <p:nvSpPr>
          <p:cNvPr id="51215" name="Rectangle 15"/>
          <p:cNvSpPr>
            <a:spLocks noChangeArrowheads="1"/>
          </p:cNvSpPr>
          <p:nvPr/>
        </p:nvSpPr>
        <p:spPr bwMode="auto">
          <a:xfrm>
            <a:off x="3090863" y="3249613"/>
            <a:ext cx="987425" cy="339725"/>
          </a:xfrm>
          <a:prstGeom prst="rect">
            <a:avLst/>
          </a:prstGeom>
          <a:noFill/>
          <a:ln w="9525">
            <a:noFill/>
            <a:miter lim="800000"/>
            <a:headEnd/>
            <a:tailEnd/>
          </a:ln>
        </p:spPr>
        <p:txBody>
          <a:bodyPr wrap="none" lIns="0" tIns="0" rIns="0" bIns="0">
            <a:spAutoFit/>
          </a:bodyPr>
          <a:lstStyle/>
          <a:p>
            <a:r>
              <a:rPr lang="es-ES" sz="1900">
                <a:solidFill>
                  <a:srgbClr val="000000"/>
                </a:solidFill>
                <a:latin typeface="Verdana" pitchFamily="34" charset="0"/>
              </a:rPr>
              <a:t>Analizar:</a:t>
            </a:r>
            <a:endParaRPr lang="es-ES"/>
          </a:p>
        </p:txBody>
      </p:sp>
      <p:sp>
        <p:nvSpPr>
          <p:cNvPr id="51216" name="Rectangle 16"/>
          <p:cNvSpPr>
            <a:spLocks noChangeArrowheads="1"/>
          </p:cNvSpPr>
          <p:nvPr/>
        </p:nvSpPr>
        <p:spPr bwMode="auto">
          <a:xfrm>
            <a:off x="3978275" y="3249613"/>
            <a:ext cx="168275" cy="339725"/>
          </a:xfrm>
          <a:prstGeom prst="rect">
            <a:avLst/>
          </a:prstGeom>
          <a:noFill/>
          <a:ln w="9525">
            <a:noFill/>
            <a:miter lim="800000"/>
            <a:headEnd/>
            <a:tailEnd/>
          </a:ln>
        </p:spPr>
        <p:txBody>
          <a:bodyPr wrap="none" lIns="0" tIns="0" rIns="0" bIns="0">
            <a:spAutoFit/>
          </a:bodyPr>
          <a:lstStyle/>
          <a:p>
            <a:r>
              <a:rPr lang="es-ES" sz="1900">
                <a:solidFill>
                  <a:srgbClr val="000000"/>
                </a:solidFill>
                <a:latin typeface="Verdana" pitchFamily="34" charset="0"/>
              </a:rPr>
              <a:t> </a:t>
            </a:r>
            <a:endParaRPr lang="es-ES"/>
          </a:p>
        </p:txBody>
      </p:sp>
      <p:sp>
        <p:nvSpPr>
          <p:cNvPr id="51217" name="Rectangle 17"/>
          <p:cNvSpPr>
            <a:spLocks noChangeArrowheads="1"/>
          </p:cNvSpPr>
          <p:nvPr/>
        </p:nvSpPr>
        <p:spPr bwMode="auto">
          <a:xfrm>
            <a:off x="3090863" y="3541713"/>
            <a:ext cx="168275" cy="339725"/>
          </a:xfrm>
          <a:prstGeom prst="rect">
            <a:avLst/>
          </a:prstGeom>
          <a:noFill/>
          <a:ln w="9525">
            <a:noFill/>
            <a:miter lim="800000"/>
            <a:headEnd/>
            <a:tailEnd/>
          </a:ln>
        </p:spPr>
        <p:txBody>
          <a:bodyPr wrap="none" lIns="0" tIns="0" rIns="0" bIns="0">
            <a:spAutoFit/>
          </a:bodyPr>
          <a:lstStyle/>
          <a:p>
            <a:r>
              <a:rPr lang="es-ES" sz="1900">
                <a:solidFill>
                  <a:srgbClr val="000000"/>
                </a:solidFill>
                <a:latin typeface="Verdana" pitchFamily="34" charset="0"/>
              </a:rPr>
              <a:t> </a:t>
            </a:r>
            <a:endParaRPr lang="es-ES"/>
          </a:p>
        </p:txBody>
      </p:sp>
      <p:sp>
        <p:nvSpPr>
          <p:cNvPr id="51218" name="Rectangle 18"/>
          <p:cNvSpPr>
            <a:spLocks noChangeArrowheads="1"/>
          </p:cNvSpPr>
          <p:nvPr/>
        </p:nvSpPr>
        <p:spPr bwMode="auto">
          <a:xfrm>
            <a:off x="3325813" y="3836988"/>
            <a:ext cx="207962" cy="350837"/>
          </a:xfrm>
          <a:prstGeom prst="rect">
            <a:avLst/>
          </a:prstGeom>
          <a:noFill/>
          <a:ln w="9525">
            <a:noFill/>
            <a:miter lim="800000"/>
            <a:headEnd/>
            <a:tailEnd/>
          </a:ln>
        </p:spPr>
        <p:txBody>
          <a:bodyPr wrap="none" lIns="0" tIns="0" rIns="0" bIns="0">
            <a:spAutoFit/>
          </a:bodyPr>
          <a:lstStyle/>
          <a:p>
            <a:r>
              <a:rPr lang="es-ES" sz="1900">
                <a:solidFill>
                  <a:srgbClr val="000000"/>
                </a:solidFill>
                <a:latin typeface="Symbol" pitchFamily="18" charset="2"/>
              </a:rPr>
              <a:t>·</a:t>
            </a:r>
            <a:endParaRPr lang="es-ES"/>
          </a:p>
        </p:txBody>
      </p:sp>
      <p:sp>
        <p:nvSpPr>
          <p:cNvPr id="51219" name="Rectangle 19"/>
          <p:cNvSpPr>
            <a:spLocks noChangeArrowheads="1"/>
          </p:cNvSpPr>
          <p:nvPr/>
        </p:nvSpPr>
        <p:spPr bwMode="auto">
          <a:xfrm>
            <a:off x="3417888" y="3836988"/>
            <a:ext cx="168275" cy="350837"/>
          </a:xfrm>
          <a:prstGeom prst="rect">
            <a:avLst/>
          </a:prstGeom>
          <a:noFill/>
          <a:ln w="9525">
            <a:noFill/>
            <a:miter lim="800000"/>
            <a:headEnd/>
            <a:tailEnd/>
          </a:ln>
        </p:spPr>
        <p:txBody>
          <a:bodyPr wrap="none" lIns="0" tIns="0" rIns="0" bIns="0">
            <a:spAutoFit/>
          </a:bodyPr>
          <a:lstStyle/>
          <a:p>
            <a:r>
              <a:rPr lang="es-ES" sz="1900">
                <a:solidFill>
                  <a:srgbClr val="000000"/>
                </a:solidFill>
                <a:latin typeface="Symbol" pitchFamily="18" charset="2"/>
              </a:rPr>
              <a:t> </a:t>
            </a:r>
            <a:endParaRPr lang="es-ES"/>
          </a:p>
        </p:txBody>
      </p:sp>
      <p:sp>
        <p:nvSpPr>
          <p:cNvPr id="51220" name="Rectangle 20"/>
          <p:cNvSpPr>
            <a:spLocks noChangeArrowheads="1"/>
          </p:cNvSpPr>
          <p:nvPr/>
        </p:nvSpPr>
        <p:spPr bwMode="auto">
          <a:xfrm>
            <a:off x="3779838" y="3810000"/>
            <a:ext cx="3687762" cy="288925"/>
          </a:xfrm>
          <a:prstGeom prst="rect">
            <a:avLst/>
          </a:prstGeom>
          <a:noFill/>
          <a:ln w="9525">
            <a:noFill/>
            <a:miter lim="800000"/>
            <a:headEnd/>
            <a:tailEnd/>
          </a:ln>
        </p:spPr>
        <p:txBody>
          <a:bodyPr wrap="none" lIns="0" tIns="0" rIns="0" bIns="0">
            <a:spAutoFit/>
          </a:bodyPr>
          <a:lstStyle/>
          <a:p>
            <a:r>
              <a:rPr lang="es-ES" sz="1900">
                <a:solidFill>
                  <a:srgbClr val="000000"/>
                </a:solidFill>
                <a:latin typeface="Verdana" pitchFamily="34" charset="0"/>
              </a:rPr>
              <a:t>Concentración de proveedores</a:t>
            </a:r>
            <a:endParaRPr lang="es-ES"/>
          </a:p>
        </p:txBody>
      </p:sp>
      <p:sp>
        <p:nvSpPr>
          <p:cNvPr id="51221" name="Rectangle 21"/>
          <p:cNvSpPr>
            <a:spLocks noChangeArrowheads="1"/>
          </p:cNvSpPr>
          <p:nvPr/>
        </p:nvSpPr>
        <p:spPr bwMode="auto">
          <a:xfrm>
            <a:off x="6826250" y="3832225"/>
            <a:ext cx="168275" cy="339725"/>
          </a:xfrm>
          <a:prstGeom prst="rect">
            <a:avLst/>
          </a:prstGeom>
          <a:noFill/>
          <a:ln w="9525">
            <a:noFill/>
            <a:miter lim="800000"/>
            <a:headEnd/>
            <a:tailEnd/>
          </a:ln>
        </p:spPr>
        <p:txBody>
          <a:bodyPr wrap="none" lIns="0" tIns="0" rIns="0" bIns="0">
            <a:spAutoFit/>
          </a:bodyPr>
          <a:lstStyle/>
          <a:p>
            <a:r>
              <a:rPr lang="es-ES" sz="1900">
                <a:solidFill>
                  <a:srgbClr val="000000"/>
                </a:solidFill>
                <a:latin typeface="Verdana" pitchFamily="34" charset="0"/>
              </a:rPr>
              <a:t> </a:t>
            </a:r>
            <a:endParaRPr lang="es-ES"/>
          </a:p>
        </p:txBody>
      </p:sp>
      <p:sp>
        <p:nvSpPr>
          <p:cNvPr id="51222" name="Rectangle 22"/>
          <p:cNvSpPr>
            <a:spLocks noChangeArrowheads="1"/>
          </p:cNvSpPr>
          <p:nvPr/>
        </p:nvSpPr>
        <p:spPr bwMode="auto">
          <a:xfrm>
            <a:off x="3325813" y="4129088"/>
            <a:ext cx="207962" cy="350837"/>
          </a:xfrm>
          <a:prstGeom prst="rect">
            <a:avLst/>
          </a:prstGeom>
          <a:noFill/>
          <a:ln w="9525">
            <a:noFill/>
            <a:miter lim="800000"/>
            <a:headEnd/>
            <a:tailEnd/>
          </a:ln>
        </p:spPr>
        <p:txBody>
          <a:bodyPr wrap="none" lIns="0" tIns="0" rIns="0" bIns="0">
            <a:spAutoFit/>
          </a:bodyPr>
          <a:lstStyle/>
          <a:p>
            <a:r>
              <a:rPr lang="es-ES" sz="1900">
                <a:solidFill>
                  <a:srgbClr val="000000"/>
                </a:solidFill>
                <a:latin typeface="Symbol" pitchFamily="18" charset="2"/>
              </a:rPr>
              <a:t>·</a:t>
            </a:r>
            <a:endParaRPr lang="es-ES"/>
          </a:p>
        </p:txBody>
      </p:sp>
      <p:sp>
        <p:nvSpPr>
          <p:cNvPr id="51223" name="Rectangle 23"/>
          <p:cNvSpPr>
            <a:spLocks noChangeArrowheads="1"/>
          </p:cNvSpPr>
          <p:nvPr/>
        </p:nvSpPr>
        <p:spPr bwMode="auto">
          <a:xfrm>
            <a:off x="3417888" y="4129088"/>
            <a:ext cx="168275" cy="350837"/>
          </a:xfrm>
          <a:prstGeom prst="rect">
            <a:avLst/>
          </a:prstGeom>
          <a:noFill/>
          <a:ln w="9525">
            <a:noFill/>
            <a:miter lim="800000"/>
            <a:headEnd/>
            <a:tailEnd/>
          </a:ln>
        </p:spPr>
        <p:txBody>
          <a:bodyPr wrap="none" lIns="0" tIns="0" rIns="0" bIns="0">
            <a:spAutoFit/>
          </a:bodyPr>
          <a:lstStyle/>
          <a:p>
            <a:r>
              <a:rPr lang="es-ES" sz="1900">
                <a:solidFill>
                  <a:srgbClr val="000000"/>
                </a:solidFill>
                <a:latin typeface="Symbol" pitchFamily="18" charset="2"/>
              </a:rPr>
              <a:t> </a:t>
            </a:r>
            <a:endParaRPr lang="es-ES"/>
          </a:p>
        </p:txBody>
      </p:sp>
      <p:sp>
        <p:nvSpPr>
          <p:cNvPr id="51224" name="Rectangle 24"/>
          <p:cNvSpPr>
            <a:spLocks noChangeArrowheads="1"/>
          </p:cNvSpPr>
          <p:nvPr/>
        </p:nvSpPr>
        <p:spPr bwMode="auto">
          <a:xfrm>
            <a:off x="3792538" y="4124325"/>
            <a:ext cx="4013200" cy="339725"/>
          </a:xfrm>
          <a:prstGeom prst="rect">
            <a:avLst/>
          </a:prstGeom>
          <a:noFill/>
          <a:ln w="9525">
            <a:noFill/>
            <a:miter lim="800000"/>
            <a:headEnd/>
            <a:tailEnd/>
          </a:ln>
        </p:spPr>
        <p:txBody>
          <a:bodyPr wrap="none" lIns="0" tIns="0" rIns="0" bIns="0">
            <a:spAutoFit/>
          </a:bodyPr>
          <a:lstStyle/>
          <a:p>
            <a:r>
              <a:rPr lang="es-ES" sz="1900">
                <a:solidFill>
                  <a:srgbClr val="000000"/>
                </a:solidFill>
                <a:latin typeface="Verdana" pitchFamily="34" charset="0"/>
              </a:rPr>
              <a:t>Costo relativo en el total de producción</a:t>
            </a:r>
            <a:endParaRPr lang="es-ES"/>
          </a:p>
        </p:txBody>
      </p:sp>
      <p:sp>
        <p:nvSpPr>
          <p:cNvPr id="51225" name="Rectangle 25"/>
          <p:cNvSpPr>
            <a:spLocks noChangeArrowheads="1"/>
          </p:cNvSpPr>
          <p:nvPr/>
        </p:nvSpPr>
        <p:spPr bwMode="auto">
          <a:xfrm>
            <a:off x="7707313" y="4124325"/>
            <a:ext cx="168275" cy="339725"/>
          </a:xfrm>
          <a:prstGeom prst="rect">
            <a:avLst/>
          </a:prstGeom>
          <a:noFill/>
          <a:ln w="9525">
            <a:noFill/>
            <a:miter lim="800000"/>
            <a:headEnd/>
            <a:tailEnd/>
          </a:ln>
        </p:spPr>
        <p:txBody>
          <a:bodyPr wrap="none" lIns="0" tIns="0" rIns="0" bIns="0">
            <a:spAutoFit/>
          </a:bodyPr>
          <a:lstStyle/>
          <a:p>
            <a:r>
              <a:rPr lang="es-ES" sz="1900">
                <a:solidFill>
                  <a:srgbClr val="000000"/>
                </a:solidFill>
                <a:latin typeface="Verdana" pitchFamily="34" charset="0"/>
              </a:rPr>
              <a:t> </a:t>
            </a:r>
            <a:endParaRPr lang="es-ES"/>
          </a:p>
        </p:txBody>
      </p:sp>
      <p:sp>
        <p:nvSpPr>
          <p:cNvPr id="51226" name="Rectangle 26"/>
          <p:cNvSpPr>
            <a:spLocks noChangeArrowheads="1"/>
          </p:cNvSpPr>
          <p:nvPr/>
        </p:nvSpPr>
        <p:spPr bwMode="auto">
          <a:xfrm>
            <a:off x="3325813" y="4419600"/>
            <a:ext cx="207962" cy="350838"/>
          </a:xfrm>
          <a:prstGeom prst="rect">
            <a:avLst/>
          </a:prstGeom>
          <a:noFill/>
          <a:ln w="9525">
            <a:noFill/>
            <a:miter lim="800000"/>
            <a:headEnd/>
            <a:tailEnd/>
          </a:ln>
        </p:spPr>
        <p:txBody>
          <a:bodyPr wrap="none" lIns="0" tIns="0" rIns="0" bIns="0">
            <a:spAutoFit/>
          </a:bodyPr>
          <a:lstStyle/>
          <a:p>
            <a:r>
              <a:rPr lang="es-ES" sz="1900">
                <a:solidFill>
                  <a:srgbClr val="000000"/>
                </a:solidFill>
                <a:latin typeface="Symbol" pitchFamily="18" charset="2"/>
              </a:rPr>
              <a:t>·</a:t>
            </a:r>
            <a:endParaRPr lang="es-ES"/>
          </a:p>
        </p:txBody>
      </p:sp>
      <p:sp>
        <p:nvSpPr>
          <p:cNvPr id="51227" name="Rectangle 27"/>
          <p:cNvSpPr>
            <a:spLocks noChangeArrowheads="1"/>
          </p:cNvSpPr>
          <p:nvPr/>
        </p:nvSpPr>
        <p:spPr bwMode="auto">
          <a:xfrm>
            <a:off x="3417888" y="4419600"/>
            <a:ext cx="168275" cy="350838"/>
          </a:xfrm>
          <a:prstGeom prst="rect">
            <a:avLst/>
          </a:prstGeom>
          <a:noFill/>
          <a:ln w="9525">
            <a:noFill/>
            <a:miter lim="800000"/>
            <a:headEnd/>
            <a:tailEnd/>
          </a:ln>
        </p:spPr>
        <p:txBody>
          <a:bodyPr wrap="none" lIns="0" tIns="0" rIns="0" bIns="0">
            <a:spAutoFit/>
          </a:bodyPr>
          <a:lstStyle/>
          <a:p>
            <a:r>
              <a:rPr lang="es-ES" sz="1900">
                <a:solidFill>
                  <a:srgbClr val="000000"/>
                </a:solidFill>
                <a:latin typeface="Symbol" pitchFamily="18" charset="2"/>
              </a:rPr>
              <a:t> </a:t>
            </a:r>
            <a:endParaRPr lang="es-ES"/>
          </a:p>
        </p:txBody>
      </p:sp>
      <p:sp>
        <p:nvSpPr>
          <p:cNvPr id="51228" name="Rectangle 28"/>
          <p:cNvSpPr>
            <a:spLocks noChangeArrowheads="1"/>
          </p:cNvSpPr>
          <p:nvPr/>
        </p:nvSpPr>
        <p:spPr bwMode="auto">
          <a:xfrm>
            <a:off x="3792538" y="4416425"/>
            <a:ext cx="4624387" cy="288925"/>
          </a:xfrm>
          <a:prstGeom prst="rect">
            <a:avLst/>
          </a:prstGeom>
          <a:noFill/>
          <a:ln w="9525">
            <a:noFill/>
            <a:miter lim="800000"/>
            <a:headEnd/>
            <a:tailEnd/>
          </a:ln>
        </p:spPr>
        <p:txBody>
          <a:bodyPr wrap="none" lIns="0" tIns="0" rIns="0" bIns="0">
            <a:spAutoFit/>
          </a:bodyPr>
          <a:lstStyle/>
          <a:p>
            <a:r>
              <a:rPr lang="es-ES" sz="1900">
                <a:solidFill>
                  <a:srgbClr val="000000"/>
                </a:solidFill>
                <a:latin typeface="Verdana" pitchFamily="34" charset="0"/>
              </a:rPr>
              <a:t>Diferencias propias entre proveedores</a:t>
            </a:r>
            <a:endParaRPr lang="es-ES"/>
          </a:p>
        </p:txBody>
      </p:sp>
      <p:sp>
        <p:nvSpPr>
          <p:cNvPr id="51229" name="Rectangle 29"/>
          <p:cNvSpPr>
            <a:spLocks noChangeArrowheads="1"/>
          </p:cNvSpPr>
          <p:nvPr/>
        </p:nvSpPr>
        <p:spPr bwMode="auto">
          <a:xfrm>
            <a:off x="3792538" y="4703763"/>
            <a:ext cx="1579562" cy="339725"/>
          </a:xfrm>
          <a:prstGeom prst="rect">
            <a:avLst/>
          </a:prstGeom>
          <a:noFill/>
          <a:ln w="9525">
            <a:noFill/>
            <a:miter lim="800000"/>
            <a:headEnd/>
            <a:tailEnd/>
          </a:ln>
        </p:spPr>
        <p:txBody>
          <a:bodyPr wrap="none" lIns="0" tIns="0" rIns="0" bIns="0">
            <a:spAutoFit/>
          </a:bodyPr>
          <a:lstStyle/>
          <a:p>
            <a:r>
              <a:rPr lang="es-ES" sz="1900">
                <a:solidFill>
                  <a:srgbClr val="000000"/>
                </a:solidFill>
                <a:latin typeface="Verdana" pitchFamily="34" charset="0"/>
              </a:rPr>
              <a:t>materia prima </a:t>
            </a:r>
            <a:endParaRPr lang="es-ES"/>
          </a:p>
        </p:txBody>
      </p:sp>
      <p:sp>
        <p:nvSpPr>
          <p:cNvPr id="51230" name="Rectangle 30"/>
          <p:cNvSpPr>
            <a:spLocks noChangeArrowheads="1"/>
          </p:cNvSpPr>
          <p:nvPr/>
        </p:nvSpPr>
        <p:spPr bwMode="auto">
          <a:xfrm>
            <a:off x="5272088" y="4703763"/>
            <a:ext cx="188912" cy="339725"/>
          </a:xfrm>
          <a:prstGeom prst="rect">
            <a:avLst/>
          </a:prstGeom>
          <a:noFill/>
          <a:ln w="9525">
            <a:noFill/>
            <a:miter lim="800000"/>
            <a:headEnd/>
            <a:tailEnd/>
          </a:ln>
        </p:spPr>
        <p:txBody>
          <a:bodyPr wrap="none" lIns="0" tIns="0" rIns="0" bIns="0">
            <a:spAutoFit/>
          </a:bodyPr>
          <a:lstStyle/>
          <a:p>
            <a:r>
              <a:rPr lang="es-ES" sz="1900">
                <a:solidFill>
                  <a:srgbClr val="000000"/>
                </a:solidFill>
                <a:latin typeface="Verdana" pitchFamily="34" charset="0"/>
              </a:rPr>
              <a:t>-</a:t>
            </a:r>
            <a:endParaRPr lang="es-ES"/>
          </a:p>
        </p:txBody>
      </p:sp>
      <p:sp>
        <p:nvSpPr>
          <p:cNvPr id="51231" name="Rectangle 31"/>
          <p:cNvSpPr>
            <a:spLocks noChangeArrowheads="1"/>
          </p:cNvSpPr>
          <p:nvPr/>
        </p:nvSpPr>
        <p:spPr bwMode="auto">
          <a:xfrm>
            <a:off x="5362575" y="4703763"/>
            <a:ext cx="950913" cy="339725"/>
          </a:xfrm>
          <a:prstGeom prst="rect">
            <a:avLst/>
          </a:prstGeom>
          <a:noFill/>
          <a:ln w="9525">
            <a:noFill/>
            <a:miter lim="800000"/>
            <a:headEnd/>
            <a:tailEnd/>
          </a:ln>
        </p:spPr>
        <p:txBody>
          <a:bodyPr wrap="none" lIns="0" tIns="0" rIns="0" bIns="0">
            <a:spAutoFit/>
          </a:bodyPr>
          <a:lstStyle/>
          <a:p>
            <a:r>
              <a:rPr lang="es-ES" sz="1900">
                <a:solidFill>
                  <a:srgbClr val="000000"/>
                </a:solidFill>
                <a:latin typeface="Verdana" pitchFamily="34" charset="0"/>
              </a:rPr>
              <a:t> calidad)</a:t>
            </a:r>
            <a:endParaRPr lang="es-ES"/>
          </a:p>
        </p:txBody>
      </p:sp>
      <p:sp>
        <p:nvSpPr>
          <p:cNvPr id="51232" name="Rectangle 32"/>
          <p:cNvSpPr>
            <a:spLocks noChangeArrowheads="1"/>
          </p:cNvSpPr>
          <p:nvPr/>
        </p:nvSpPr>
        <p:spPr bwMode="auto">
          <a:xfrm>
            <a:off x="6213475" y="4703763"/>
            <a:ext cx="168275" cy="339725"/>
          </a:xfrm>
          <a:prstGeom prst="rect">
            <a:avLst/>
          </a:prstGeom>
          <a:noFill/>
          <a:ln w="9525">
            <a:noFill/>
            <a:miter lim="800000"/>
            <a:headEnd/>
            <a:tailEnd/>
          </a:ln>
        </p:spPr>
        <p:txBody>
          <a:bodyPr wrap="none" lIns="0" tIns="0" rIns="0" bIns="0">
            <a:spAutoFit/>
          </a:bodyPr>
          <a:lstStyle/>
          <a:p>
            <a:r>
              <a:rPr lang="es-ES" sz="1900">
                <a:solidFill>
                  <a:srgbClr val="000000"/>
                </a:solidFill>
                <a:latin typeface="Verdana" pitchFamily="34" charset="0"/>
              </a:rPr>
              <a:t> </a:t>
            </a:r>
            <a:endParaRPr lang="es-ES"/>
          </a:p>
        </p:txBody>
      </p:sp>
      <p:sp>
        <p:nvSpPr>
          <p:cNvPr id="51233" name="Rectangle 33"/>
          <p:cNvSpPr>
            <a:spLocks noChangeArrowheads="1"/>
          </p:cNvSpPr>
          <p:nvPr/>
        </p:nvSpPr>
        <p:spPr bwMode="auto">
          <a:xfrm>
            <a:off x="3325813" y="4999038"/>
            <a:ext cx="207962" cy="350837"/>
          </a:xfrm>
          <a:prstGeom prst="rect">
            <a:avLst/>
          </a:prstGeom>
          <a:noFill/>
          <a:ln w="9525">
            <a:noFill/>
            <a:miter lim="800000"/>
            <a:headEnd/>
            <a:tailEnd/>
          </a:ln>
        </p:spPr>
        <p:txBody>
          <a:bodyPr wrap="none" lIns="0" tIns="0" rIns="0" bIns="0">
            <a:spAutoFit/>
          </a:bodyPr>
          <a:lstStyle/>
          <a:p>
            <a:r>
              <a:rPr lang="es-ES" sz="1900">
                <a:solidFill>
                  <a:srgbClr val="000000"/>
                </a:solidFill>
                <a:latin typeface="Symbol" pitchFamily="18" charset="2"/>
              </a:rPr>
              <a:t>·</a:t>
            </a:r>
            <a:endParaRPr lang="es-ES"/>
          </a:p>
        </p:txBody>
      </p:sp>
      <p:sp>
        <p:nvSpPr>
          <p:cNvPr id="51234" name="Rectangle 34"/>
          <p:cNvSpPr>
            <a:spLocks noChangeArrowheads="1"/>
          </p:cNvSpPr>
          <p:nvPr/>
        </p:nvSpPr>
        <p:spPr bwMode="auto">
          <a:xfrm>
            <a:off x="3417888" y="4999038"/>
            <a:ext cx="168275" cy="350837"/>
          </a:xfrm>
          <a:prstGeom prst="rect">
            <a:avLst/>
          </a:prstGeom>
          <a:noFill/>
          <a:ln w="9525">
            <a:noFill/>
            <a:miter lim="800000"/>
            <a:headEnd/>
            <a:tailEnd/>
          </a:ln>
        </p:spPr>
        <p:txBody>
          <a:bodyPr wrap="none" lIns="0" tIns="0" rIns="0" bIns="0">
            <a:spAutoFit/>
          </a:bodyPr>
          <a:lstStyle/>
          <a:p>
            <a:r>
              <a:rPr lang="es-ES" sz="1900">
                <a:solidFill>
                  <a:srgbClr val="000000"/>
                </a:solidFill>
                <a:latin typeface="Symbol" pitchFamily="18" charset="2"/>
              </a:rPr>
              <a:t> </a:t>
            </a:r>
            <a:endParaRPr lang="es-ES"/>
          </a:p>
        </p:txBody>
      </p:sp>
      <p:sp>
        <p:nvSpPr>
          <p:cNvPr id="51236" name="Rectangle 36"/>
          <p:cNvSpPr>
            <a:spLocks noChangeArrowheads="1"/>
          </p:cNvSpPr>
          <p:nvPr/>
        </p:nvSpPr>
        <p:spPr bwMode="auto">
          <a:xfrm>
            <a:off x="3886200" y="4995863"/>
            <a:ext cx="3883025" cy="288925"/>
          </a:xfrm>
          <a:prstGeom prst="rect">
            <a:avLst/>
          </a:prstGeom>
          <a:noFill/>
          <a:ln w="9525">
            <a:noFill/>
            <a:miter lim="800000"/>
            <a:headEnd/>
            <a:tailEnd/>
          </a:ln>
        </p:spPr>
        <p:txBody>
          <a:bodyPr wrap="none" lIns="0" tIns="0" rIns="0" bIns="0">
            <a:spAutoFit/>
          </a:bodyPr>
          <a:lstStyle/>
          <a:p>
            <a:r>
              <a:rPr lang="es-AR" sz="1900">
                <a:solidFill>
                  <a:srgbClr val="000000"/>
                </a:solidFill>
                <a:latin typeface="Verdana" pitchFamily="34" charset="0"/>
              </a:rPr>
              <a:t>Precencia </a:t>
            </a:r>
            <a:r>
              <a:rPr lang="es-ES" sz="1900">
                <a:solidFill>
                  <a:srgbClr val="000000"/>
                </a:solidFill>
                <a:latin typeface="Verdana" pitchFamily="34" charset="0"/>
              </a:rPr>
              <a:t>de insumos sustitutos</a:t>
            </a:r>
            <a:endParaRPr lang="es-ES"/>
          </a:p>
        </p:txBody>
      </p:sp>
      <p:sp>
        <p:nvSpPr>
          <p:cNvPr id="51237" name="Rectangle 37"/>
          <p:cNvSpPr>
            <a:spLocks noChangeArrowheads="1"/>
          </p:cNvSpPr>
          <p:nvPr/>
        </p:nvSpPr>
        <p:spPr bwMode="auto">
          <a:xfrm>
            <a:off x="3792538" y="5286375"/>
            <a:ext cx="4752975" cy="288925"/>
          </a:xfrm>
          <a:prstGeom prst="rect">
            <a:avLst/>
          </a:prstGeom>
          <a:noFill/>
          <a:ln w="9525">
            <a:noFill/>
            <a:miter lim="800000"/>
            <a:headEnd/>
            <a:tailEnd/>
          </a:ln>
        </p:spPr>
        <p:txBody>
          <a:bodyPr wrap="none" lIns="0" tIns="0" rIns="0" bIns="0">
            <a:spAutoFit/>
          </a:bodyPr>
          <a:lstStyle/>
          <a:p>
            <a:r>
              <a:rPr lang="es-ES" sz="1900">
                <a:solidFill>
                  <a:srgbClr val="000000"/>
                </a:solidFill>
                <a:latin typeface="Verdana" pitchFamily="34" charset="0"/>
              </a:rPr>
              <a:t>(no todo los insumos tienen sustitutos)</a:t>
            </a:r>
          </a:p>
        </p:txBody>
      </p:sp>
      <p:sp>
        <p:nvSpPr>
          <p:cNvPr id="51238" name="Rectangle 38"/>
          <p:cNvSpPr>
            <a:spLocks noChangeArrowheads="1"/>
          </p:cNvSpPr>
          <p:nvPr/>
        </p:nvSpPr>
        <p:spPr bwMode="auto">
          <a:xfrm>
            <a:off x="6435725" y="5286375"/>
            <a:ext cx="168275" cy="339725"/>
          </a:xfrm>
          <a:prstGeom prst="rect">
            <a:avLst/>
          </a:prstGeom>
          <a:noFill/>
          <a:ln w="9525">
            <a:noFill/>
            <a:miter lim="800000"/>
            <a:headEnd/>
            <a:tailEnd/>
          </a:ln>
        </p:spPr>
        <p:txBody>
          <a:bodyPr wrap="none" lIns="0" tIns="0" rIns="0" bIns="0">
            <a:spAutoFit/>
          </a:bodyPr>
          <a:lstStyle/>
          <a:p>
            <a:r>
              <a:rPr lang="es-ES" sz="1900">
                <a:solidFill>
                  <a:srgbClr val="000000"/>
                </a:solidFill>
                <a:latin typeface="Verdana" pitchFamily="34" charset="0"/>
              </a:rPr>
              <a:t> </a:t>
            </a:r>
            <a:endParaRPr lang="es-ES"/>
          </a:p>
        </p:txBody>
      </p:sp>
      <p:sp>
        <p:nvSpPr>
          <p:cNvPr id="51239" name="Rectangle 39"/>
          <p:cNvSpPr>
            <a:spLocks noChangeArrowheads="1"/>
          </p:cNvSpPr>
          <p:nvPr/>
        </p:nvSpPr>
        <p:spPr bwMode="auto">
          <a:xfrm>
            <a:off x="3325813" y="5583238"/>
            <a:ext cx="207962" cy="350837"/>
          </a:xfrm>
          <a:prstGeom prst="rect">
            <a:avLst/>
          </a:prstGeom>
          <a:noFill/>
          <a:ln w="9525">
            <a:noFill/>
            <a:miter lim="800000"/>
            <a:headEnd/>
            <a:tailEnd/>
          </a:ln>
        </p:spPr>
        <p:txBody>
          <a:bodyPr wrap="none" lIns="0" tIns="0" rIns="0" bIns="0">
            <a:spAutoFit/>
          </a:bodyPr>
          <a:lstStyle/>
          <a:p>
            <a:r>
              <a:rPr lang="es-ES" sz="1900">
                <a:solidFill>
                  <a:srgbClr val="000000"/>
                </a:solidFill>
                <a:latin typeface="Symbol" pitchFamily="18" charset="2"/>
              </a:rPr>
              <a:t>·</a:t>
            </a:r>
            <a:endParaRPr lang="es-ES"/>
          </a:p>
        </p:txBody>
      </p:sp>
      <p:sp>
        <p:nvSpPr>
          <p:cNvPr id="51240" name="Rectangle 40"/>
          <p:cNvSpPr>
            <a:spLocks noChangeArrowheads="1"/>
          </p:cNvSpPr>
          <p:nvPr/>
        </p:nvSpPr>
        <p:spPr bwMode="auto">
          <a:xfrm>
            <a:off x="3417888" y="5583238"/>
            <a:ext cx="168275" cy="350837"/>
          </a:xfrm>
          <a:prstGeom prst="rect">
            <a:avLst/>
          </a:prstGeom>
          <a:noFill/>
          <a:ln w="9525">
            <a:noFill/>
            <a:miter lim="800000"/>
            <a:headEnd/>
            <a:tailEnd/>
          </a:ln>
        </p:spPr>
        <p:txBody>
          <a:bodyPr wrap="none" lIns="0" tIns="0" rIns="0" bIns="0">
            <a:spAutoFit/>
          </a:bodyPr>
          <a:lstStyle/>
          <a:p>
            <a:r>
              <a:rPr lang="es-ES" sz="1900">
                <a:solidFill>
                  <a:srgbClr val="000000"/>
                </a:solidFill>
                <a:latin typeface="Symbol" pitchFamily="18" charset="2"/>
              </a:rPr>
              <a:t> </a:t>
            </a:r>
            <a:endParaRPr lang="es-ES"/>
          </a:p>
        </p:txBody>
      </p:sp>
      <p:sp>
        <p:nvSpPr>
          <p:cNvPr id="51241" name="Rectangle 41"/>
          <p:cNvSpPr>
            <a:spLocks noChangeArrowheads="1"/>
          </p:cNvSpPr>
          <p:nvPr/>
        </p:nvSpPr>
        <p:spPr bwMode="auto">
          <a:xfrm>
            <a:off x="3792538" y="5578475"/>
            <a:ext cx="4164012" cy="288925"/>
          </a:xfrm>
          <a:prstGeom prst="rect">
            <a:avLst/>
          </a:prstGeom>
          <a:noFill/>
          <a:ln w="9525">
            <a:noFill/>
            <a:miter lim="800000"/>
            <a:headEnd/>
            <a:tailEnd/>
          </a:ln>
        </p:spPr>
        <p:txBody>
          <a:bodyPr wrap="none" lIns="0" tIns="0" rIns="0" bIns="0">
            <a:spAutoFit/>
          </a:bodyPr>
          <a:lstStyle/>
          <a:p>
            <a:r>
              <a:rPr lang="es-ES" sz="1900">
                <a:solidFill>
                  <a:srgbClr val="000000"/>
                </a:solidFill>
                <a:latin typeface="Verdana" pitchFamily="34" charset="0"/>
              </a:rPr>
              <a:t>Monopolio naturales o económicos</a:t>
            </a:r>
            <a:endParaRPr lang="es-ES"/>
          </a:p>
        </p:txBody>
      </p:sp>
      <p:sp>
        <p:nvSpPr>
          <p:cNvPr id="51242" name="Rectangle 42"/>
          <p:cNvSpPr>
            <a:spLocks noChangeArrowheads="1"/>
          </p:cNvSpPr>
          <p:nvPr/>
        </p:nvSpPr>
        <p:spPr bwMode="auto">
          <a:xfrm>
            <a:off x="8402638" y="5578475"/>
            <a:ext cx="168275" cy="339725"/>
          </a:xfrm>
          <a:prstGeom prst="rect">
            <a:avLst/>
          </a:prstGeom>
          <a:noFill/>
          <a:ln w="9525">
            <a:noFill/>
            <a:miter lim="800000"/>
            <a:headEnd/>
            <a:tailEnd/>
          </a:ln>
        </p:spPr>
        <p:txBody>
          <a:bodyPr wrap="none" lIns="0" tIns="0" rIns="0" bIns="0">
            <a:spAutoFit/>
          </a:bodyPr>
          <a:lstStyle/>
          <a:p>
            <a:r>
              <a:rPr lang="es-ES" sz="1900">
                <a:solidFill>
                  <a:srgbClr val="000000"/>
                </a:solidFill>
                <a:latin typeface="Verdana" pitchFamily="34" charset="0"/>
              </a:rPr>
              <a:t> </a:t>
            </a:r>
            <a:endParaRPr lang="es-ES"/>
          </a:p>
        </p:txBody>
      </p:sp>
      <p:sp>
        <p:nvSpPr>
          <p:cNvPr id="51243" name="Rectangle 43"/>
          <p:cNvSpPr>
            <a:spLocks noChangeArrowheads="1"/>
          </p:cNvSpPr>
          <p:nvPr/>
        </p:nvSpPr>
        <p:spPr bwMode="auto">
          <a:xfrm>
            <a:off x="5103813" y="5870575"/>
            <a:ext cx="168275" cy="339725"/>
          </a:xfrm>
          <a:prstGeom prst="rect">
            <a:avLst/>
          </a:prstGeom>
          <a:noFill/>
          <a:ln w="9525">
            <a:noFill/>
            <a:miter lim="800000"/>
            <a:headEnd/>
            <a:tailEnd/>
          </a:ln>
        </p:spPr>
        <p:txBody>
          <a:bodyPr wrap="none" lIns="0" tIns="0" rIns="0" bIns="0">
            <a:spAutoFit/>
          </a:bodyPr>
          <a:lstStyle/>
          <a:p>
            <a:r>
              <a:rPr lang="es-ES" sz="1900">
                <a:solidFill>
                  <a:srgbClr val="000000"/>
                </a:solidFill>
                <a:latin typeface="Verdana" pitchFamily="34" charset="0"/>
              </a:rPr>
              <a:t> </a:t>
            </a:r>
            <a:endParaRPr lang="es-ES"/>
          </a:p>
        </p:txBody>
      </p:sp>
      <p:grpSp>
        <p:nvGrpSpPr>
          <p:cNvPr id="51246" name="Group 46"/>
          <p:cNvGrpSpPr>
            <a:grpSpLocks/>
          </p:cNvGrpSpPr>
          <p:nvPr/>
        </p:nvGrpSpPr>
        <p:grpSpPr bwMode="auto">
          <a:xfrm>
            <a:off x="1143000" y="914400"/>
            <a:ext cx="1582738" cy="879475"/>
            <a:chOff x="1006" y="646"/>
            <a:chExt cx="997" cy="455"/>
          </a:xfrm>
        </p:grpSpPr>
        <p:sp>
          <p:nvSpPr>
            <p:cNvPr id="51244" name="Rectangle 44"/>
            <p:cNvSpPr>
              <a:spLocks noChangeArrowheads="1"/>
            </p:cNvSpPr>
            <p:nvPr/>
          </p:nvSpPr>
          <p:spPr bwMode="auto">
            <a:xfrm>
              <a:off x="1006" y="646"/>
              <a:ext cx="997" cy="455"/>
            </a:xfrm>
            <a:prstGeom prst="rect">
              <a:avLst/>
            </a:prstGeom>
            <a:solidFill>
              <a:srgbClr val="FFFFFF"/>
            </a:solidFill>
            <a:ln w="15875">
              <a:solidFill>
                <a:srgbClr val="000000"/>
              </a:solidFill>
              <a:miter lim="800000"/>
              <a:headEnd/>
              <a:tailEnd/>
            </a:ln>
          </p:spPr>
          <p:txBody>
            <a:bodyPr/>
            <a:lstStyle/>
            <a:p>
              <a:endParaRPr lang="es-AR"/>
            </a:p>
          </p:txBody>
        </p:sp>
        <p:sp>
          <p:nvSpPr>
            <p:cNvPr id="51245" name="Rectangle 45"/>
            <p:cNvSpPr>
              <a:spLocks noChangeArrowheads="1"/>
            </p:cNvSpPr>
            <p:nvPr/>
          </p:nvSpPr>
          <p:spPr bwMode="auto">
            <a:xfrm>
              <a:off x="1027" y="671"/>
              <a:ext cx="955" cy="405"/>
            </a:xfrm>
            <a:prstGeom prst="rect">
              <a:avLst/>
            </a:prstGeom>
            <a:noFill/>
            <a:ln w="15875">
              <a:solidFill>
                <a:srgbClr val="000000"/>
              </a:solidFill>
              <a:miter lim="800000"/>
              <a:headEnd/>
              <a:tailEnd/>
            </a:ln>
          </p:spPr>
          <p:txBody>
            <a:bodyPr/>
            <a:lstStyle/>
            <a:p>
              <a:endParaRPr lang="es-AR"/>
            </a:p>
          </p:txBody>
        </p:sp>
      </p:grpSp>
      <p:sp>
        <p:nvSpPr>
          <p:cNvPr id="51247" name="Rectangle 47"/>
          <p:cNvSpPr>
            <a:spLocks noChangeArrowheads="1"/>
          </p:cNvSpPr>
          <p:nvPr/>
        </p:nvSpPr>
        <p:spPr bwMode="auto">
          <a:xfrm>
            <a:off x="1250950" y="1123950"/>
            <a:ext cx="1339850" cy="304800"/>
          </a:xfrm>
          <a:prstGeom prst="rect">
            <a:avLst/>
          </a:prstGeom>
          <a:noFill/>
          <a:ln w="9525">
            <a:noFill/>
            <a:miter lim="800000"/>
            <a:headEnd/>
            <a:tailEnd/>
          </a:ln>
        </p:spPr>
        <p:txBody>
          <a:bodyPr wrap="none" lIns="0" tIns="0" rIns="0" bIns="0">
            <a:spAutoFit/>
          </a:bodyPr>
          <a:lstStyle/>
          <a:p>
            <a:r>
              <a:rPr lang="es-ES" sz="2000" b="1">
                <a:solidFill>
                  <a:srgbClr val="000000"/>
                </a:solidFill>
              </a:rPr>
              <a:t>Provee</a:t>
            </a:r>
            <a:r>
              <a:rPr lang="es-AR" sz="2000" b="1">
                <a:solidFill>
                  <a:srgbClr val="000000"/>
                </a:solidFill>
              </a:rPr>
              <a:t>dores</a:t>
            </a:r>
            <a:endParaRPr lang="es-ES" sz="2000"/>
          </a:p>
        </p:txBody>
      </p:sp>
      <p:sp>
        <p:nvSpPr>
          <p:cNvPr id="51250" name="Rectangle 50"/>
          <p:cNvSpPr>
            <a:spLocks noChangeArrowheads="1"/>
          </p:cNvSpPr>
          <p:nvPr/>
        </p:nvSpPr>
        <p:spPr bwMode="auto">
          <a:xfrm>
            <a:off x="2709863" y="1511300"/>
            <a:ext cx="247650" cy="466725"/>
          </a:xfrm>
          <a:prstGeom prst="rect">
            <a:avLst/>
          </a:prstGeom>
          <a:noFill/>
          <a:ln w="9525">
            <a:noFill/>
            <a:miter lim="800000"/>
            <a:headEnd/>
            <a:tailEnd/>
          </a:ln>
        </p:spPr>
        <p:txBody>
          <a:bodyPr wrap="none" lIns="0" tIns="0" rIns="0" bIns="0">
            <a:spAutoFit/>
          </a:bodyPr>
          <a:lstStyle/>
          <a:p>
            <a:r>
              <a:rPr lang="es-ES" sz="2500" b="1">
                <a:solidFill>
                  <a:srgbClr val="000000"/>
                </a:solidFill>
                <a:latin typeface="Verdana" pitchFamily="34" charset="0"/>
              </a:rPr>
              <a:t> </a:t>
            </a:r>
            <a:endParaRPr lang="es-ES"/>
          </a:p>
        </p:txBody>
      </p:sp>
      <p:grpSp>
        <p:nvGrpSpPr>
          <p:cNvPr id="51255" name="Group 55"/>
          <p:cNvGrpSpPr>
            <a:grpSpLocks/>
          </p:cNvGrpSpPr>
          <p:nvPr/>
        </p:nvGrpSpPr>
        <p:grpSpPr bwMode="auto">
          <a:xfrm>
            <a:off x="3657600" y="973138"/>
            <a:ext cx="1751013" cy="893762"/>
            <a:chOff x="2575" y="613"/>
            <a:chExt cx="1103" cy="563"/>
          </a:xfrm>
        </p:grpSpPr>
        <p:sp>
          <p:nvSpPr>
            <p:cNvPr id="51251" name="Rectangle 51"/>
            <p:cNvSpPr>
              <a:spLocks noChangeArrowheads="1"/>
            </p:cNvSpPr>
            <p:nvPr/>
          </p:nvSpPr>
          <p:spPr bwMode="auto">
            <a:xfrm>
              <a:off x="2627" y="676"/>
              <a:ext cx="999" cy="438"/>
            </a:xfrm>
            <a:prstGeom prst="rect">
              <a:avLst/>
            </a:prstGeom>
            <a:solidFill>
              <a:srgbClr val="CCFFCC"/>
            </a:solidFill>
            <a:ln w="15875">
              <a:solidFill>
                <a:srgbClr val="000000"/>
              </a:solidFill>
              <a:miter lim="800000"/>
              <a:headEnd/>
              <a:tailEnd/>
            </a:ln>
          </p:spPr>
          <p:txBody>
            <a:bodyPr/>
            <a:lstStyle/>
            <a:p>
              <a:endParaRPr lang="es-AR"/>
            </a:p>
          </p:txBody>
        </p:sp>
        <p:sp>
          <p:nvSpPr>
            <p:cNvPr id="51252" name="Rectangle 52"/>
            <p:cNvSpPr>
              <a:spLocks noChangeArrowheads="1"/>
            </p:cNvSpPr>
            <p:nvPr/>
          </p:nvSpPr>
          <p:spPr bwMode="auto">
            <a:xfrm>
              <a:off x="2575" y="613"/>
              <a:ext cx="1103" cy="563"/>
            </a:xfrm>
            <a:prstGeom prst="rect">
              <a:avLst/>
            </a:prstGeom>
            <a:solidFill>
              <a:srgbClr val="CCFFCC"/>
            </a:solidFill>
            <a:ln w="15875">
              <a:solidFill>
                <a:srgbClr val="000000"/>
              </a:solidFill>
              <a:miter lim="800000"/>
              <a:headEnd/>
              <a:tailEnd/>
            </a:ln>
          </p:spPr>
          <p:txBody>
            <a:bodyPr/>
            <a:lstStyle/>
            <a:p>
              <a:endParaRPr lang="es-AR"/>
            </a:p>
          </p:txBody>
        </p:sp>
        <p:sp>
          <p:nvSpPr>
            <p:cNvPr id="51253" name="Rectangle 53"/>
            <p:cNvSpPr>
              <a:spLocks noChangeArrowheads="1"/>
            </p:cNvSpPr>
            <p:nvPr/>
          </p:nvSpPr>
          <p:spPr bwMode="auto">
            <a:xfrm>
              <a:off x="2602" y="646"/>
              <a:ext cx="1053" cy="503"/>
            </a:xfrm>
            <a:prstGeom prst="rect">
              <a:avLst/>
            </a:prstGeom>
            <a:noFill/>
            <a:ln w="33338">
              <a:solidFill>
                <a:srgbClr val="000000"/>
              </a:solidFill>
              <a:miter lim="800000"/>
              <a:headEnd/>
              <a:tailEnd/>
            </a:ln>
          </p:spPr>
          <p:txBody>
            <a:bodyPr/>
            <a:lstStyle/>
            <a:p>
              <a:endParaRPr lang="es-AR"/>
            </a:p>
          </p:txBody>
        </p:sp>
        <p:sp>
          <p:nvSpPr>
            <p:cNvPr id="51254" name="Rectangle 54"/>
            <p:cNvSpPr>
              <a:spLocks noChangeArrowheads="1"/>
            </p:cNvSpPr>
            <p:nvPr/>
          </p:nvSpPr>
          <p:spPr bwMode="auto">
            <a:xfrm>
              <a:off x="2627" y="676"/>
              <a:ext cx="1001" cy="440"/>
            </a:xfrm>
            <a:prstGeom prst="rect">
              <a:avLst/>
            </a:prstGeom>
            <a:noFill/>
            <a:ln w="15875">
              <a:solidFill>
                <a:srgbClr val="000000"/>
              </a:solidFill>
              <a:miter lim="800000"/>
              <a:headEnd/>
              <a:tailEnd/>
            </a:ln>
          </p:spPr>
          <p:txBody>
            <a:bodyPr/>
            <a:lstStyle/>
            <a:p>
              <a:endParaRPr lang="es-AR"/>
            </a:p>
          </p:txBody>
        </p:sp>
      </p:grpSp>
      <p:sp>
        <p:nvSpPr>
          <p:cNvPr id="51256" name="Rectangle 56"/>
          <p:cNvSpPr>
            <a:spLocks noChangeArrowheads="1"/>
          </p:cNvSpPr>
          <p:nvPr/>
        </p:nvSpPr>
        <p:spPr bwMode="auto">
          <a:xfrm>
            <a:off x="3810000" y="1152525"/>
            <a:ext cx="1508125" cy="212725"/>
          </a:xfrm>
          <a:prstGeom prst="rect">
            <a:avLst/>
          </a:prstGeom>
          <a:noFill/>
          <a:ln w="9525">
            <a:noFill/>
            <a:miter lim="800000"/>
            <a:headEnd/>
            <a:tailEnd/>
          </a:ln>
        </p:spPr>
        <p:txBody>
          <a:bodyPr wrap="none" lIns="0" tIns="0" rIns="0" bIns="0">
            <a:spAutoFit/>
          </a:bodyPr>
          <a:lstStyle/>
          <a:p>
            <a:r>
              <a:rPr lang="es-ES" sz="1400" b="1">
                <a:solidFill>
                  <a:srgbClr val="000000"/>
                </a:solidFill>
              </a:rPr>
              <a:t>COMPETIDORES </a:t>
            </a:r>
            <a:endParaRPr lang="es-ES"/>
          </a:p>
        </p:txBody>
      </p:sp>
      <p:sp>
        <p:nvSpPr>
          <p:cNvPr id="51257" name="Rectangle 57"/>
          <p:cNvSpPr>
            <a:spLocks noChangeArrowheads="1"/>
          </p:cNvSpPr>
          <p:nvPr/>
        </p:nvSpPr>
        <p:spPr bwMode="auto">
          <a:xfrm>
            <a:off x="3962400" y="1363663"/>
            <a:ext cx="969963" cy="212725"/>
          </a:xfrm>
          <a:prstGeom prst="rect">
            <a:avLst/>
          </a:prstGeom>
          <a:noFill/>
          <a:ln w="9525">
            <a:noFill/>
            <a:miter lim="800000"/>
            <a:headEnd/>
            <a:tailEnd/>
          </a:ln>
        </p:spPr>
        <p:txBody>
          <a:bodyPr wrap="none" lIns="0" tIns="0" rIns="0" bIns="0">
            <a:spAutoFit/>
          </a:bodyPr>
          <a:lstStyle/>
          <a:p>
            <a:r>
              <a:rPr lang="es-ES" sz="1400" b="1">
                <a:solidFill>
                  <a:srgbClr val="000000"/>
                </a:solidFill>
              </a:rPr>
              <a:t>ACTUALES</a:t>
            </a:r>
            <a:endParaRPr lang="es-ES"/>
          </a:p>
        </p:txBody>
      </p:sp>
      <p:sp>
        <p:nvSpPr>
          <p:cNvPr id="51258" name="Rectangle 58"/>
          <p:cNvSpPr>
            <a:spLocks noChangeArrowheads="1"/>
          </p:cNvSpPr>
          <p:nvPr/>
        </p:nvSpPr>
        <p:spPr bwMode="auto">
          <a:xfrm>
            <a:off x="5365750" y="1363663"/>
            <a:ext cx="106363" cy="263525"/>
          </a:xfrm>
          <a:prstGeom prst="rect">
            <a:avLst/>
          </a:prstGeom>
          <a:noFill/>
          <a:ln w="9525">
            <a:noFill/>
            <a:miter lim="800000"/>
            <a:headEnd/>
            <a:tailEnd/>
          </a:ln>
        </p:spPr>
        <p:txBody>
          <a:bodyPr wrap="none" lIns="0" tIns="0" rIns="0" bIns="0">
            <a:spAutoFit/>
          </a:bodyPr>
          <a:lstStyle/>
          <a:p>
            <a:r>
              <a:rPr lang="es-ES" sz="1400" b="1">
                <a:solidFill>
                  <a:srgbClr val="000000"/>
                </a:solidFill>
              </a:rPr>
              <a:t> </a:t>
            </a:r>
            <a:endParaRPr lang="es-ES"/>
          </a:p>
        </p:txBody>
      </p:sp>
      <p:sp>
        <p:nvSpPr>
          <p:cNvPr id="51259" name="Freeform 59"/>
          <p:cNvSpPr>
            <a:spLocks/>
          </p:cNvSpPr>
          <p:nvPr/>
        </p:nvSpPr>
        <p:spPr bwMode="auto">
          <a:xfrm>
            <a:off x="2819400" y="1204913"/>
            <a:ext cx="715963" cy="287337"/>
          </a:xfrm>
          <a:custGeom>
            <a:avLst/>
            <a:gdLst/>
            <a:ahLst/>
            <a:cxnLst>
              <a:cxn ang="0">
                <a:pos x="113" y="181"/>
              </a:cxn>
              <a:cxn ang="0">
                <a:pos x="113" y="136"/>
              </a:cxn>
              <a:cxn ang="0">
                <a:pos x="451" y="133"/>
              </a:cxn>
              <a:cxn ang="0">
                <a:pos x="451" y="43"/>
              </a:cxn>
              <a:cxn ang="0">
                <a:pos x="113" y="45"/>
              </a:cxn>
              <a:cxn ang="0">
                <a:pos x="113" y="0"/>
              </a:cxn>
              <a:cxn ang="0">
                <a:pos x="0" y="90"/>
              </a:cxn>
              <a:cxn ang="0">
                <a:pos x="113" y="181"/>
              </a:cxn>
            </a:cxnLst>
            <a:rect l="0" t="0" r="r" b="b"/>
            <a:pathLst>
              <a:path w="451" h="181">
                <a:moveTo>
                  <a:pt x="113" y="181"/>
                </a:moveTo>
                <a:lnTo>
                  <a:pt x="113" y="136"/>
                </a:lnTo>
                <a:lnTo>
                  <a:pt x="451" y="133"/>
                </a:lnTo>
                <a:lnTo>
                  <a:pt x="451" y="43"/>
                </a:lnTo>
                <a:lnTo>
                  <a:pt x="113" y="45"/>
                </a:lnTo>
                <a:lnTo>
                  <a:pt x="113" y="0"/>
                </a:lnTo>
                <a:lnTo>
                  <a:pt x="0" y="90"/>
                </a:lnTo>
                <a:lnTo>
                  <a:pt x="113" y="181"/>
                </a:lnTo>
                <a:close/>
              </a:path>
            </a:pathLst>
          </a:custGeom>
          <a:solidFill>
            <a:srgbClr val="CC99FF"/>
          </a:solidFill>
          <a:ln w="12700">
            <a:solidFill>
              <a:srgbClr val="000000"/>
            </a:solidFill>
            <a:prstDash val="solid"/>
            <a:round/>
            <a:headEnd/>
            <a:tailEnd/>
          </a:ln>
        </p:spPr>
        <p:txBody>
          <a:bodyPr/>
          <a:lstStyle/>
          <a:p>
            <a:endParaRPr lang="es-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p:cNvPicPr>
            <a:picLocks noChangeAspect="1" noChangeArrowheads="1"/>
          </p:cNvPicPr>
          <p:nvPr/>
        </p:nvPicPr>
        <p:blipFill>
          <a:blip r:embed="rId2" cstate="print"/>
          <a:srcRect/>
          <a:stretch>
            <a:fillRect/>
          </a:stretch>
        </p:blipFill>
        <p:spPr bwMode="auto">
          <a:xfrm>
            <a:off x="1295400" y="381000"/>
            <a:ext cx="7467600" cy="6145213"/>
          </a:xfrm>
          <a:prstGeom prst="rect">
            <a:avLst/>
          </a:prstGeom>
          <a:noFill/>
          <a:ln w="12700" cap="sq">
            <a:noFill/>
            <a:miter lim="800000"/>
            <a:headEnd type="none" w="sm" len="sm"/>
            <a:tailEnd type="none" w="sm" len="sm"/>
          </a:ln>
          <a:effectLst/>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88" name="Picture 12"/>
          <p:cNvPicPr>
            <a:picLocks noChangeAspect="1" noChangeArrowheads="1"/>
          </p:cNvPicPr>
          <p:nvPr/>
        </p:nvPicPr>
        <p:blipFill>
          <a:blip r:embed="rId2" cstate="print"/>
          <a:srcRect/>
          <a:stretch>
            <a:fillRect/>
          </a:stretch>
        </p:blipFill>
        <p:spPr bwMode="auto">
          <a:xfrm>
            <a:off x="1765300" y="685800"/>
            <a:ext cx="6997700" cy="5864225"/>
          </a:xfrm>
          <a:prstGeom prst="rect">
            <a:avLst/>
          </a:prstGeom>
          <a:noFill/>
          <a:ln w="12700" cap="sq">
            <a:noFill/>
            <a:miter lim="800000"/>
            <a:headEnd type="none" w="sm" len="sm"/>
            <a:tailEnd type="none" w="sm" len="sm"/>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259632" y="2090172"/>
            <a:ext cx="7416824" cy="2308324"/>
          </a:xfrm>
          <a:prstGeom prst="rect">
            <a:avLst/>
          </a:prstGeom>
        </p:spPr>
        <p:txBody>
          <a:bodyPr wrap="square">
            <a:spAutoFit/>
          </a:bodyPr>
          <a:lstStyle/>
          <a:p>
            <a:r>
              <a:rPr lang="es-AR" dirty="0">
                <a:latin typeface="+mn-lt"/>
              </a:rPr>
              <a:t>Dando respuestas a las preguntas:</a:t>
            </a:r>
          </a:p>
          <a:p>
            <a:endParaRPr lang="es-AR" dirty="0">
              <a:latin typeface="+mn-lt"/>
            </a:endParaRPr>
          </a:p>
          <a:p>
            <a:r>
              <a:rPr lang="es-AR" dirty="0">
                <a:latin typeface="+mn-lt"/>
              </a:rPr>
              <a:t>¿Dónde estamos?</a:t>
            </a:r>
          </a:p>
          <a:p>
            <a:r>
              <a:rPr lang="es-AR" dirty="0">
                <a:latin typeface="+mn-lt"/>
              </a:rPr>
              <a:t>¿Dónde queremos ir?</a:t>
            </a:r>
          </a:p>
          <a:p>
            <a:r>
              <a:rPr lang="es-AR" dirty="0">
                <a:latin typeface="+mn-lt"/>
              </a:rPr>
              <a:t>¿Cómo llegamos a donde queremos ir?</a:t>
            </a:r>
          </a:p>
          <a:p>
            <a:r>
              <a:rPr lang="es-AR" dirty="0">
                <a:latin typeface="+mn-lt"/>
              </a:rPr>
              <a:t>¿Cómo lo hacemos?</a:t>
            </a:r>
          </a:p>
        </p:txBody>
      </p:sp>
      <p:pic>
        <p:nvPicPr>
          <p:cNvPr id="593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548680"/>
            <a:ext cx="792088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4739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370" name="Object 2"/>
          <p:cNvGraphicFramePr>
            <a:graphicFrameLocks noGrp="1" noChangeAspect="1"/>
          </p:cNvGraphicFramePr>
          <p:nvPr>
            <p:ph type="body" idx="1"/>
          </p:nvPr>
        </p:nvGraphicFramePr>
        <p:xfrm>
          <a:off x="2500298" y="857232"/>
          <a:ext cx="4630744" cy="6214388"/>
        </p:xfrm>
        <a:graphic>
          <a:graphicData uri="http://schemas.openxmlformats.org/presentationml/2006/ole">
            <mc:AlternateContent xmlns:mc="http://schemas.openxmlformats.org/markup-compatibility/2006">
              <mc:Choice xmlns:v="urn:schemas-microsoft-com:vml" Requires="v">
                <p:oleObj spid="_x0000_s58379" name="Document" r:id="rId3" imgW="5034155" imgH="6734151" progId="Word.Document.8">
                  <p:embed/>
                </p:oleObj>
              </mc:Choice>
              <mc:Fallback>
                <p:oleObj name="Document" r:id="rId3" imgW="5034155" imgH="6734151" progId="Word.Document.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0298" y="857232"/>
                        <a:ext cx="4630744" cy="6214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8371" name="Text Box 3"/>
          <p:cNvSpPr txBox="1">
            <a:spLocks noGrp="1" noChangeArrowheads="1"/>
          </p:cNvSpPr>
          <p:nvPr>
            <p:ph type="title"/>
          </p:nvPr>
        </p:nvSpPr>
        <p:spPr>
          <a:xfrm>
            <a:off x="1295400" y="228600"/>
            <a:ext cx="7315200" cy="533400"/>
          </a:xfrm>
          <a:solidFill>
            <a:srgbClr val="FFFFFF"/>
          </a:solidFill>
          <a:ln w="57150" cmpd="thinThick">
            <a:solidFill>
              <a:srgbClr val="000000"/>
            </a:solidFill>
          </a:ln>
        </p:spPr>
        <p:txBody>
          <a:bodyPr/>
          <a:lstStyle/>
          <a:p>
            <a:pPr algn="ctr" eaLnBrk="0" hangingPunct="0"/>
            <a:r>
              <a:rPr lang="es-AR" sz="2400" b="1" u="sng" dirty="0">
                <a:solidFill>
                  <a:schemeClr val="tx1"/>
                </a:solidFill>
              </a:rPr>
              <a:t/>
            </a:r>
            <a:br>
              <a:rPr lang="es-AR" sz="2400" b="1" u="sng" dirty="0">
                <a:solidFill>
                  <a:schemeClr val="tx1"/>
                </a:solidFill>
              </a:rPr>
            </a:br>
            <a:r>
              <a:rPr lang="es-ES" sz="2400" b="1" dirty="0">
                <a:solidFill>
                  <a:schemeClr val="tx1"/>
                </a:solidFill>
                <a:latin typeface="Calibri" pitchFamily="34" charset="0"/>
              </a:rPr>
              <a:t>PLAN =  FINES  +  MEDIOS</a:t>
            </a:r>
            <a:br>
              <a:rPr lang="es-ES" sz="2400" b="1" dirty="0">
                <a:solidFill>
                  <a:schemeClr val="tx1"/>
                </a:solidFill>
                <a:latin typeface="Calibri" pitchFamily="34" charset="0"/>
              </a:rPr>
            </a:br>
            <a:endParaRPr lang="es-ES" sz="2400" dirty="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p:cNvPicPr>
            <a:picLocks noGrp="1" noChangeAspect="1" noChangeArrowheads="1"/>
          </p:cNvPicPr>
          <p:nvPr>
            <p:ph type="ctrTitle" idx="4294967295"/>
          </p:nvPr>
        </p:nvPicPr>
        <p:blipFill>
          <a:blip r:embed="rId2" cstate="print"/>
          <a:srcRect/>
          <a:stretch>
            <a:fillRect/>
          </a:stretch>
        </p:blipFill>
        <p:spPr>
          <a:xfrm>
            <a:off x="1357290" y="571480"/>
            <a:ext cx="7239000" cy="7696200"/>
          </a:xfrm>
          <a:noFill/>
          <a:ln/>
        </p:spPr>
      </p:pic>
      <p:sp>
        <p:nvSpPr>
          <p:cNvPr id="59395" name="Text Box 3"/>
          <p:cNvSpPr txBox="1">
            <a:spLocks noChangeArrowheads="1"/>
          </p:cNvSpPr>
          <p:nvPr/>
        </p:nvSpPr>
        <p:spPr bwMode="auto">
          <a:xfrm>
            <a:off x="1571604" y="214290"/>
            <a:ext cx="6715172" cy="461665"/>
          </a:xfrm>
          <a:prstGeom prst="rect">
            <a:avLst/>
          </a:prstGeom>
          <a:noFill/>
          <a:ln w="9525">
            <a:noFill/>
            <a:miter lim="800000"/>
            <a:headEnd/>
            <a:tailEnd/>
          </a:ln>
          <a:effectLst/>
        </p:spPr>
        <p:txBody>
          <a:bodyPr wrap="square">
            <a:spAutoFit/>
          </a:bodyPr>
          <a:lstStyle/>
          <a:p>
            <a:pPr algn="ctr">
              <a:spcBef>
                <a:spcPct val="50000"/>
              </a:spcBef>
            </a:pPr>
            <a:r>
              <a:rPr lang="es-AR" b="1" u="sng" dirty="0">
                <a:latin typeface="Tahoma" pitchFamily="34" charset="0"/>
              </a:rPr>
              <a:t>ANALISIS </a:t>
            </a:r>
            <a:r>
              <a:rPr lang="es-AR" b="1" u="sng" dirty="0" smtClean="0">
                <a:latin typeface="Tahoma" pitchFamily="34" charset="0"/>
              </a:rPr>
              <a:t> y PLANEAMIENTO ESTRATEGIO </a:t>
            </a:r>
            <a:endParaRPr lang="es-ES" b="1" u="sng" dirty="0">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rbata">
  <a:themeElements>
    <a:clrScheme name="Corbata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Corbata">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rbata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Corbata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Corbata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rbata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Corbata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Corbata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presentaciones\Corbata.pot</Template>
  <TotalTime>965</TotalTime>
  <Words>2236</Words>
  <Application>Microsoft Office PowerPoint</Application>
  <PresentationFormat>Presentación en pantalla (4:3)</PresentationFormat>
  <Paragraphs>434</Paragraphs>
  <Slides>63</Slides>
  <Notes>0</Notes>
  <HiddenSlides>0</HiddenSlides>
  <MMClips>0</MMClips>
  <ScaleCrop>false</ScaleCrop>
  <HeadingPairs>
    <vt:vector size="8" baseType="variant">
      <vt:variant>
        <vt:lpstr>Fuentes usadas</vt:lpstr>
      </vt:variant>
      <vt:variant>
        <vt:i4>13</vt:i4>
      </vt:variant>
      <vt:variant>
        <vt:lpstr>Tema</vt:lpstr>
      </vt:variant>
      <vt:variant>
        <vt:i4>1</vt:i4>
      </vt:variant>
      <vt:variant>
        <vt:lpstr>Servidores OLE incrustados</vt:lpstr>
      </vt:variant>
      <vt:variant>
        <vt:i4>1</vt:i4>
      </vt:variant>
      <vt:variant>
        <vt:lpstr>Títulos de diapositiva</vt:lpstr>
      </vt:variant>
      <vt:variant>
        <vt:i4>63</vt:i4>
      </vt:variant>
    </vt:vector>
  </HeadingPairs>
  <TitlesOfParts>
    <vt:vector size="78" baseType="lpstr">
      <vt:lpstr>Arial Unicode MS</vt:lpstr>
      <vt:lpstr>Aharoni</vt:lpstr>
      <vt:lpstr>Arial</vt:lpstr>
      <vt:lpstr>Calibri</vt:lpstr>
      <vt:lpstr>Century Gothic</vt:lpstr>
      <vt:lpstr>Comic Sans MS</vt:lpstr>
      <vt:lpstr>Symbol</vt:lpstr>
      <vt:lpstr>Tahoma</vt:lpstr>
      <vt:lpstr>Tekton</vt:lpstr>
      <vt:lpstr>Times New Roman</vt:lpstr>
      <vt:lpstr>Trebuchet MS</vt:lpstr>
      <vt:lpstr>Verdana</vt:lpstr>
      <vt:lpstr>Wingdings</vt:lpstr>
      <vt:lpstr>Corbata</vt:lpstr>
      <vt:lpstr>Document</vt:lpstr>
      <vt:lpstr>Introducción al Planeamiento Estratégico</vt:lpstr>
      <vt:lpstr>Presentación de PowerPoint</vt:lpstr>
      <vt:lpstr>Presentación de PowerPoint</vt:lpstr>
      <vt:lpstr>Presentación de PowerPoint</vt:lpstr>
      <vt:lpstr>Pensamiento estratégico….  Aprender a SER antes de aprender a HACER</vt:lpstr>
      <vt:lpstr>Presentación de PowerPoint</vt:lpstr>
      <vt:lpstr>Presentación de PowerPoint</vt:lpstr>
      <vt:lpstr> PLAN =  FINES  +  MEDIOS </vt:lpstr>
      <vt:lpstr>Presentación de PowerPoint</vt:lpstr>
      <vt:lpstr>LAS VENTAJAS COMPETITIVAS Y CADENA DE VALOR  </vt:lpstr>
      <vt:lpstr>LAS VENTAJAS COMPETITIVAS Y CADENA DE VALOR  </vt:lpstr>
      <vt:lpstr>Planeamiento Estratégico</vt:lpstr>
      <vt:lpstr>Planeamiento Estratégico</vt:lpstr>
      <vt:lpstr>PLANEAMIENTO ESTRATEGICO</vt:lpstr>
      <vt:lpstr>Presentación de PowerPoint</vt:lpstr>
      <vt:lpstr>Planeamiento Estratégico. Etapas</vt:lpstr>
      <vt:lpstr>Planeamiento Estratégico. Etapas</vt:lpstr>
      <vt:lpstr>Planeamiento Estratégico. Etapas</vt:lpstr>
      <vt:lpstr>Planeamiento Estratégico. Etapas</vt:lpstr>
      <vt:lpstr>Presentación de PowerPoint</vt:lpstr>
      <vt:lpstr>Presentación de PowerPoint</vt:lpstr>
      <vt:lpstr>Presentación de PowerPoint</vt:lpstr>
      <vt:lpstr>Presentación de PowerPoint</vt:lpstr>
      <vt:lpstr>Presentación de PowerPoint</vt:lpstr>
      <vt:lpstr>Presentación de PowerPoint</vt:lpstr>
      <vt:lpstr>Planeamiento Estrategico</vt:lpstr>
      <vt:lpstr>Planeamiento Estrategico</vt:lpstr>
      <vt:lpstr>  IDENTIF.  DE  ESTRATEGIAS  GENÉRICAS MATRIZ:  Producto/ Mercado </vt:lpstr>
      <vt:lpstr>ESTRATEGIAS GENERICAS</vt:lpstr>
      <vt:lpstr>ESTRATEGIAS GENERICAS</vt:lpstr>
      <vt:lpstr>ESTRATEGIAS GENERICAS</vt:lpstr>
      <vt:lpstr>ESTRATEGIAS GENERICAS</vt:lpstr>
      <vt:lpstr>  Planeamiento Estratégico </vt:lpstr>
      <vt:lpstr>  Matriz F.O.D.A. (S.W.O.T.) </vt:lpstr>
      <vt:lpstr>  Matriz F.O.D.A. (S.W.O.T.) </vt:lpstr>
      <vt:lpstr>  Matriz F.O.D.A. (S.W.O.T.) </vt:lpstr>
      <vt:lpstr>Presentación de PowerPoint</vt:lpstr>
      <vt:lpstr>Presentación de PowerPoint</vt:lpstr>
      <vt:lpstr>Caso 1: Cómo reaccionar ante una situación desfavorable </vt:lpstr>
      <vt:lpstr>Presentación de PowerPoint</vt:lpstr>
      <vt:lpstr>Presentación de PowerPoint</vt:lpstr>
      <vt:lpstr>Conclusión </vt:lpstr>
      <vt:lpstr>Caso 2: Sobre la información correcta y veraz </vt:lpstr>
      <vt:lpstr>Presentación de PowerPoint</vt:lpstr>
      <vt:lpstr>Presentación de PowerPoint</vt:lpstr>
      <vt:lpstr>Conclusión </vt:lpstr>
      <vt:lpstr>Caso 3: Sobre los planes estratégicos </vt:lpstr>
      <vt:lpstr>Presentación de PowerPoint</vt:lpstr>
      <vt:lpstr>Presentación de PowerPoint</vt:lpstr>
      <vt:lpstr>Presentación de PowerPoint</vt:lpstr>
      <vt:lpstr>Presentación de PowerPoint</vt:lpstr>
      <vt:lpstr>Conclusión</vt:lpstr>
      <vt:lpstr>Caso : Quien habla último… </vt:lpstr>
      <vt:lpstr>Presentación de PowerPoint</vt:lpstr>
      <vt:lpstr>Presentación de PowerPoint</vt:lpstr>
      <vt:lpstr>Presentación de PowerPoint</vt:lpstr>
      <vt:lpstr>Conclusión</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OVERCLOCK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PLANEAMIENTO ESTRATEGICO</dc:title>
  <dc:creator>OVK</dc:creator>
  <cp:lastModifiedBy>Fabiana Valdiviezo</cp:lastModifiedBy>
  <cp:revision>84</cp:revision>
  <dcterms:created xsi:type="dcterms:W3CDTF">2003-03-30T19:03:18Z</dcterms:created>
  <dcterms:modified xsi:type="dcterms:W3CDTF">2018-09-03T00:03:46Z</dcterms:modified>
</cp:coreProperties>
</file>