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56" r:id="rId4"/>
    <p:sldMasterId id="2147483668" r:id="rId5"/>
  </p:sldMasterIdLst>
  <p:notesMasterIdLst>
    <p:notesMasterId r:id="rId30"/>
  </p:notesMasterIdLst>
  <p:handoutMasterIdLst>
    <p:handoutMasterId r:id="rId31"/>
  </p:handoutMasterIdLst>
  <p:sldIdLst>
    <p:sldId id="256" r:id="rId6"/>
    <p:sldId id="447" r:id="rId7"/>
    <p:sldId id="448" r:id="rId8"/>
    <p:sldId id="451" r:id="rId9"/>
    <p:sldId id="450" r:id="rId10"/>
    <p:sldId id="452" r:id="rId11"/>
    <p:sldId id="455" r:id="rId12"/>
    <p:sldId id="453" r:id="rId13"/>
    <p:sldId id="449" r:id="rId14"/>
    <p:sldId id="457" r:id="rId15"/>
    <p:sldId id="458" r:id="rId16"/>
    <p:sldId id="465" r:id="rId17"/>
    <p:sldId id="464" r:id="rId18"/>
    <p:sldId id="459" r:id="rId19"/>
    <p:sldId id="466" r:id="rId20"/>
    <p:sldId id="460" r:id="rId21"/>
    <p:sldId id="461" r:id="rId22"/>
    <p:sldId id="462" r:id="rId23"/>
    <p:sldId id="463" r:id="rId24"/>
    <p:sldId id="467" r:id="rId25"/>
    <p:sldId id="469" r:id="rId26"/>
    <p:sldId id="468" r:id="rId27"/>
    <p:sldId id="470" r:id="rId28"/>
    <p:sldId id="4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E0E3"/>
    <a:srgbClr val="4970ED"/>
    <a:srgbClr val="ED5949"/>
    <a:srgbClr val="77CA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0"/>
    <p:restoredTop sz="86380" autoAdjust="0"/>
  </p:normalViewPr>
  <p:slideViewPr>
    <p:cSldViewPr>
      <p:cViewPr varScale="1">
        <p:scale>
          <a:sx n="56" d="100"/>
          <a:sy n="56" d="100"/>
        </p:scale>
        <p:origin x="204" y="7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3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s-ES" smtClean="0"/>
              <a:pPr/>
              <a:t>23/10/2023</a:t>
            </a:fld>
            <a:endParaRPr lang="es-ES" dirty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7793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s-ES"/>
              <a:pPr/>
              <a:t>23/10/2023</a:t>
            </a:fld>
            <a:endParaRPr lang="es-ES" dirty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064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40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6693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6231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5397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7447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6107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7592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14240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773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04800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770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98016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43296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22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23779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23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749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6424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6174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159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9091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0946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3623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0756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14FD69-4A85-4715-A222-ABB225B63BC6}" type="datetimeFigureOut">
              <a:rPr lang="es-ES" smtClean="0"/>
              <a:pPr/>
              <a:t>23/10/2023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23/10/2023</a:t>
            </a:fld>
            <a:endParaRPr lang="es-ES" sz="10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23/10/2023</a:t>
            </a:fld>
            <a:endParaRPr lang="es-ES" sz="10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25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88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64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44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15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3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31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6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14FD69-4A85-4715-A222-ABB225B63BC6}" type="datetimeFigureOut">
              <a:rPr lang="es-ES" smtClean="0"/>
              <a:pPr/>
              <a:t>23/10/2023</a:t>
            </a:fld>
            <a:endParaRPr lang="es-ES" sz="1000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algn="ctr"/>
            <a:endParaRPr lang="es-ES" sz="1000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04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00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5525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23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3635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3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4111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69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14FD69-4A85-4715-A222-ABB225B63BC6}" type="datetimeFigureOut">
              <a:rPr lang="es-ES" smtClean="0"/>
              <a:pPr/>
              <a:t>23/10/2023</a:t>
            </a:fld>
            <a:endParaRPr lang="es-ES" sz="10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23/10/2023</a:t>
            </a:fld>
            <a:endParaRPr lang="es-ES" sz="100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23/10/2023</a:t>
            </a:fld>
            <a:endParaRPr lang="es-ES" sz="10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14FD69-4A85-4715-A222-ABB225B63BC6}" type="datetimeFigureOut">
              <a:rPr lang="es-ES" smtClean="0"/>
              <a:pPr/>
              <a:t>23/10/2023</a:t>
            </a:fld>
            <a:endParaRPr lang="es-ES" sz="100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algn="ctr"/>
            <a:endParaRPr lang="es-ES" sz="10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23/10/2023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14FD69-4A85-4715-A222-ABB225B63BC6}" type="datetimeFigureOut">
              <a:rPr lang="es-ES" smtClean="0"/>
              <a:pPr/>
              <a:t>23/10/2023</a:t>
            </a:fld>
            <a:endParaRPr lang="es-ES" sz="1000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algn="ctr"/>
            <a:endParaRPr lang="es-ES" sz="1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14FD69-4A85-4715-A222-ABB225B63BC6}" type="datetimeFigureOut">
              <a:rPr lang="es-ES" smtClean="0"/>
              <a:pPr/>
              <a:t>23/10/2023</a:t>
            </a:fld>
            <a:endParaRPr lang="es-ES" sz="1000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algn="ctr"/>
            <a:endParaRPr lang="es-ES" sz="10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14FD69-4A85-4715-A222-ABB225B63BC6}" type="datetimeFigureOut">
              <a:rPr lang="es-ES" smtClean="0"/>
              <a:pPr/>
              <a:t>23/10/2023</a:t>
            </a:fld>
            <a:endParaRPr lang="es-ES" sz="10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ctr"/>
            <a:endParaRPr lang="es-ES" sz="1000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5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64217" y="1974856"/>
            <a:ext cx="6484127" cy="1697086"/>
          </a:xfrm>
        </p:spPr>
        <p:txBody>
          <a:bodyPr>
            <a:normAutofit fontScale="90000"/>
          </a:bodyPr>
          <a:lstStyle/>
          <a:p>
            <a:pPr algn="ctr"/>
            <a:br>
              <a:rPr lang="es-ES" dirty="0"/>
            </a:br>
            <a:r>
              <a:rPr lang="es-AR" sz="33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Seguridad y Auditoría Informática</a:t>
            </a:r>
            <a:endParaRPr lang="es-ES" sz="33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61795" y="4034602"/>
            <a:ext cx="6686549" cy="844712"/>
          </a:xfrm>
        </p:spPr>
        <p:txBody>
          <a:bodyPr/>
          <a:lstStyle/>
          <a:p>
            <a:pPr algn="ctr"/>
            <a:endParaRPr lang="es-ES" dirty="0"/>
          </a:p>
          <a:p>
            <a:pPr algn="ctr"/>
            <a:r>
              <a:rPr lang="es-ES" sz="1500" b="1" dirty="0">
                <a:solidFill>
                  <a:schemeClr val="tx1"/>
                </a:solidFill>
              </a:rPr>
              <a:t>Ing. María C Aparicio</a:t>
            </a:r>
          </a:p>
        </p:txBody>
      </p:sp>
    </p:spTree>
    <p:extLst>
      <p:ext uri="{BB962C8B-B14F-4D97-AF65-F5344CB8AC3E}">
        <p14:creationId xmlns:p14="http://schemas.microsoft.com/office/powerpoint/2010/main" val="391480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Informatica</a:t>
            </a: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Metodologia</a:t>
            </a: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85720" y="933301"/>
            <a:ext cx="814393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b="1" dirty="0">
                <a:latin typeface="Arial" pitchFamily="34" charset="0"/>
                <a:cs typeface="Arial" pitchFamily="34" charset="0"/>
              </a:rPr>
              <a:t>Alcance y Objetivos de la Auditoría Informática.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El alcance de la auditoría expresa los límites de la misma. Debe existir un acuerdo muy preciso entre auditores y clientes sobre las funciones, las materias y las organizaciones a auditar.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A los efectos de acotar el trabajo, resulta muy beneficioso para ambas partes expresar las excepciones de alcance de la auditoría, es decir cuales materias, funciones u organizaciones no van a ser auditadas.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Tanto los alcances como las excepciones deben figurar al comienzo del Informe Final.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Las personas que realizan la auditoría han de conocer con la mayor exactitud posible los objetivos a los que su tarea debe llegar. Deben comprender los deseos y pretensiones del cliente, de forma que las metas fijadas puedan ser cumplidas.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Una vez definidos los objetivos (objetivos específicos), éstos se añadirán a los objetivos generales y comunes de a toda auditoría Informática: La operatividad de los Sistemas y los Controles Generales de Gestión Informática.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0865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Informatica</a:t>
            </a: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Metodologia</a:t>
            </a: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28596" y="1000108"/>
            <a:ext cx="79296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Estudio inicial del entorno auditable.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Para realizar dicho estudio ha de examinarse las funciones y actividades generales de la informática.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latin typeface="Arial" pitchFamily="34" charset="0"/>
                <a:cs typeface="Arial" pitchFamily="34" charset="0"/>
              </a:rPr>
              <a:t>1.- Organización: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Organigrama: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Departamentos: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Relaciones Jerárquicas y funcionales entre órganos de la Organización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Flujos de Información.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Número de Puestos de trabajo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Número de personas por Puesto de Trabajo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Informatica</a:t>
            </a: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Metodologia</a:t>
            </a: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28596" y="1214422"/>
            <a:ext cx="792961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Estudio inicial del entorno auditable.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latin typeface="Arial" pitchFamily="34" charset="0"/>
                <a:cs typeface="Arial" pitchFamily="34" charset="0"/>
              </a:rPr>
              <a:t>2.- Entorno Operacional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El equipo de auditoría informática debe poseer una adecuada referencia del entorno en el que va a desenvolverse.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a) Ubicación geográfica de los distintos Centros de Proceso de Datos en la empresa. (responsables, manuales y estándares de trabajo)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b) Arquitectura y configuración de Hardware y Software:(distribución e interconexión de los equipos)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c) Situación geográfica de los Sistemas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d) Comunicación y Redes de Comunicación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Informatica</a:t>
            </a: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Metodologia</a:t>
            </a: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28596" y="1000108"/>
            <a:ext cx="792961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Estudio inicial del entorno auditable.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latin typeface="Arial" pitchFamily="34" charset="0"/>
                <a:cs typeface="Arial" pitchFamily="34" charset="0"/>
              </a:rPr>
              <a:t>3.-  Aplicaciones bases de datos y ficheros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Inventario de Hardware y Software: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Metodología del Diseño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Documentación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br>
              <a:rPr lang="es-ES" dirty="0">
                <a:latin typeface="Arial" pitchFamily="34" charset="0"/>
                <a:cs typeface="Arial" pitchFamily="34" charset="0"/>
              </a:rPr>
            </a:br>
            <a:br>
              <a:rPr lang="es-ES" dirty="0">
                <a:latin typeface="Arial" pitchFamily="34" charset="0"/>
                <a:cs typeface="Arial" pitchFamily="34" charset="0"/>
              </a:rPr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Informatica</a:t>
            </a: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Metodologia</a:t>
            </a: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0034" y="1071546"/>
            <a:ext cx="7929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b="1" dirty="0">
                <a:latin typeface="Arial" pitchFamily="34" charset="0"/>
                <a:cs typeface="Arial" pitchFamily="34" charset="0"/>
              </a:rPr>
              <a:t>Determinación de los recursos necesarios para realizar la auditoría</a:t>
            </a:r>
            <a:r>
              <a:rPr lang="es-E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latin typeface="Arial" pitchFamily="34" charset="0"/>
                <a:cs typeface="Arial" pitchFamily="34" charset="0"/>
              </a:rPr>
              <a:t>1.- Recursos materiales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Es muy importante su determinación, por cuanto la mayoría de ellos son proporcionados por el cliente. Las herramientas software propias del equipo van a utilizarse igualmente en el sistema auditado, por lo que han de convenirse en lo posible las fechas y horas de uso entre el auditor y cliente.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Los recursos materiales del auditor son de dos tipos: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Recursos materiales Software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Recursos materiales Hardware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Informática – Metodología 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0034" y="1071546"/>
            <a:ext cx="792961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Determinación de los recursos necesarios para realizar la auditoría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2.- Recursos humanos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Informático Generalista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Experto en Desarrollo de Proyectos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Técnico de Sistemas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Experto en Sistemas Operativos y Software Básico. 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Experto en Software de Comunicación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Experto en Explotación y Gestión de CPD´S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Técnico de Organización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dirty="0">
                <a:latin typeface="Arial" pitchFamily="34" charset="0"/>
                <a:cs typeface="Arial" pitchFamily="34" charset="0"/>
              </a:rPr>
              <a:t>Técnico de evaluación de Costes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Informática – Metodología 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28596" y="928670"/>
            <a:ext cx="7929618" cy="7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b="1" dirty="0">
                <a:latin typeface="Arial" pitchFamily="34" charset="0"/>
                <a:cs typeface="Arial" pitchFamily="34" charset="0"/>
              </a:rPr>
              <a:t>Elaboración del plan y de los Programas de Trabajo.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/>
              <a:t>a) </a:t>
            </a:r>
            <a:r>
              <a:rPr lang="es-ES" dirty="0">
                <a:latin typeface="Arial" pitchFamily="34" charset="0"/>
                <a:cs typeface="Arial" pitchFamily="34" charset="0"/>
              </a:rPr>
              <a:t>Si la Revisión debe realizarse por áreas generales o áreas específicas. En el primer caso, la elaboración es más compleja y costosa.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b) Si la auditoría es global, de toda la Informática, o parcial. El volumen determina no solamente el número de auditores necesarios, sino las especialidades necesarias del personal.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dirty="0">
                <a:latin typeface="Arial" pitchFamily="34" charset="0"/>
                <a:cs typeface="Arial" pitchFamily="34" charset="0"/>
              </a:rPr>
              <a:t>En el plan no se consideran calendarios, porque se manejan recursos genéricos y no específicos.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dirty="0">
                <a:latin typeface="Arial" pitchFamily="34" charset="0"/>
                <a:cs typeface="Arial" pitchFamily="34" charset="0"/>
              </a:rPr>
              <a:t>En el Plan se establecen los recursos y esfuerzos globales que van a ser necesarios.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dirty="0">
                <a:latin typeface="Arial" pitchFamily="34" charset="0"/>
                <a:cs typeface="Arial" pitchFamily="34" charset="0"/>
              </a:rPr>
              <a:t>En el Plan se establecen las prioridades de materias auditables, de acuerdo siempre con las prioridades del cliente.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dirty="0">
                <a:latin typeface="Arial" pitchFamily="34" charset="0"/>
                <a:cs typeface="Arial" pitchFamily="34" charset="0"/>
              </a:rPr>
              <a:t>El Plan establece disponibilidad futura de los recursos durante la revisión.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dirty="0">
                <a:latin typeface="Arial" pitchFamily="34" charset="0"/>
                <a:cs typeface="Arial" pitchFamily="34" charset="0"/>
              </a:rPr>
              <a:t>El Plan estructura las tareas a realizar por cada integrante del grupo.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dirty="0">
                <a:latin typeface="Arial" pitchFamily="34" charset="0"/>
                <a:cs typeface="Arial" pitchFamily="34" charset="0"/>
              </a:rPr>
              <a:t>En el Plan se expresan todas las ayudas que el auditor ha de recibir del auditado.</a:t>
            </a:r>
          </a:p>
          <a:p>
            <a:br>
              <a:rPr lang="es-ES" dirty="0"/>
            </a:br>
            <a:br>
              <a:rPr lang="es-ES" dirty="0"/>
            </a:b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285728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Informática – Metodología 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28596" y="785794"/>
            <a:ext cx="792961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b="1" dirty="0">
                <a:latin typeface="Arial" pitchFamily="34" charset="0"/>
                <a:cs typeface="Arial" pitchFamily="34" charset="0"/>
              </a:rPr>
              <a:t>Actividades propiamente dichas de la auditoría.</a:t>
            </a:r>
          </a:p>
          <a:p>
            <a:pPr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La auditoría Informática general se realiza por áreas generales o por áreas específicas. </a:t>
            </a:r>
          </a:p>
          <a:p>
            <a:pPr algn="just">
              <a:spcBef>
                <a:spcPts val="600"/>
              </a:spcBef>
            </a:pPr>
            <a:r>
              <a:rPr lang="es-ES" sz="1700" b="1" dirty="0">
                <a:latin typeface="Arial" pitchFamily="34" charset="0"/>
                <a:cs typeface="Arial" pitchFamily="34" charset="0"/>
              </a:rPr>
              <a:t>Técnicas de Trabajo:</a:t>
            </a:r>
          </a:p>
          <a:p>
            <a:pPr lvl="1"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- Análisis de la información recabada del auditado.</a:t>
            </a:r>
          </a:p>
          <a:p>
            <a:pPr lvl="1"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- Análisis de la información propia.</a:t>
            </a:r>
          </a:p>
          <a:p>
            <a:pPr lvl="1"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- Cruzamiento de las informaciones anteriores.</a:t>
            </a:r>
          </a:p>
          <a:p>
            <a:pPr lvl="1"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- Entrevistas.</a:t>
            </a:r>
          </a:p>
          <a:p>
            <a:pPr lvl="1"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- Simulación.</a:t>
            </a:r>
          </a:p>
          <a:p>
            <a:pPr lvl="1"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- Muestreos.</a:t>
            </a:r>
          </a:p>
          <a:p>
            <a:pPr algn="just">
              <a:spcBef>
                <a:spcPts val="600"/>
              </a:spcBef>
            </a:pPr>
            <a:r>
              <a:rPr lang="es-ES" sz="1700" b="1" dirty="0">
                <a:latin typeface="Arial" pitchFamily="34" charset="0"/>
                <a:cs typeface="Arial" pitchFamily="34" charset="0"/>
              </a:rPr>
              <a:t>Herramientas:</a:t>
            </a:r>
          </a:p>
          <a:p>
            <a:pPr lvl="1"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- Cuestionario general inicial.</a:t>
            </a:r>
          </a:p>
          <a:p>
            <a:pPr lvl="1"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- Cuestionario </a:t>
            </a:r>
            <a:r>
              <a:rPr lang="es-ES" sz="1700" dirty="0" err="1">
                <a:latin typeface="Arial" pitchFamily="34" charset="0"/>
                <a:cs typeface="Arial" pitchFamily="34" charset="0"/>
              </a:rPr>
              <a:t>Checklist</a:t>
            </a:r>
            <a:r>
              <a:rPr lang="es-ES" sz="17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- Estándares.</a:t>
            </a:r>
          </a:p>
          <a:p>
            <a:pPr lvl="1"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- Monitores.</a:t>
            </a:r>
          </a:p>
          <a:p>
            <a:pPr lvl="1"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- Simuladores (Generadores de datos).</a:t>
            </a:r>
          </a:p>
          <a:p>
            <a:pPr lvl="1"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- Paquetes de auditoría (Generadores de Programas).</a:t>
            </a:r>
          </a:p>
          <a:p>
            <a:pPr lvl="1" algn="just">
              <a:spcBef>
                <a:spcPts val="600"/>
              </a:spcBef>
            </a:pPr>
            <a:r>
              <a:rPr lang="es-ES" sz="1700" dirty="0">
                <a:latin typeface="Arial" pitchFamily="34" charset="0"/>
                <a:cs typeface="Arial" pitchFamily="34" charset="0"/>
              </a:rPr>
              <a:t>- Matrices de riesgo.</a:t>
            </a:r>
            <a:endParaRPr lang="es-ES" sz="17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Informática – Metodología 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0034" y="928670"/>
            <a:ext cx="792961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b="1" dirty="0">
                <a:latin typeface="Arial" pitchFamily="34" charset="0"/>
                <a:cs typeface="Arial" pitchFamily="34" charset="0"/>
              </a:rPr>
              <a:t>Confección y redacción del Informe Final</a:t>
            </a:r>
            <a:r>
              <a:rPr lang="es-E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La función de la auditoría se materializa exclusivamente por escrito. Por lo tanto la elaboración final es el exponente de su calidad.</a:t>
            </a:r>
          </a:p>
          <a:p>
            <a:pPr algn="just">
              <a:spcAft>
                <a:spcPts val="600"/>
              </a:spcAft>
            </a:pPr>
            <a:r>
              <a:rPr lang="es-ES" b="1" i="1" dirty="0">
                <a:latin typeface="Arial" pitchFamily="34" charset="0"/>
                <a:cs typeface="Arial" pitchFamily="34" charset="0"/>
              </a:rPr>
              <a:t>Estructura del informe final</a:t>
            </a:r>
            <a:r>
              <a:rPr lang="es-ES" i="1" dirty="0">
                <a:latin typeface="Arial" pitchFamily="34" charset="0"/>
                <a:cs typeface="Arial" pitchFamily="34" charset="0"/>
              </a:rPr>
              <a:t>: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El informe comienza con la fecha de comienzo de la auditoría y la fecha de redacción del mismo. Se incluyen los nombres del equipo auditor y los nombres de todas las personas entrevistadas, con indicación de la jefatura, responsabilidad y puesto de trabajo que ostente.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b="1" i="1" dirty="0">
                <a:latin typeface="Arial" pitchFamily="34" charset="0"/>
                <a:cs typeface="Arial" pitchFamily="34" charset="0"/>
              </a:rPr>
              <a:t>Definición de objetivos y alcance de la auditoría</a:t>
            </a:r>
            <a:r>
              <a:rPr lang="es-ES" i="1" dirty="0"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b="1" i="1" dirty="0">
                <a:latin typeface="Arial" pitchFamily="34" charset="0"/>
                <a:cs typeface="Arial" pitchFamily="34" charset="0"/>
              </a:rPr>
              <a:t>Enumeración de temas considerados:</a:t>
            </a:r>
            <a:endParaRPr lang="es-ES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b="1" i="1" dirty="0">
                <a:latin typeface="Arial" pitchFamily="34" charset="0"/>
                <a:cs typeface="Arial" pitchFamily="34" charset="0"/>
              </a:rPr>
              <a:t>Cuerpo expositivo:</a:t>
            </a:r>
            <a:endParaRPr lang="es-ES" b="1" dirty="0">
              <a:latin typeface="Arial" pitchFamily="34" charset="0"/>
              <a:cs typeface="Arial" pitchFamily="34" charset="0"/>
            </a:endParaRP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a) Situación actual</a:t>
            </a:r>
            <a:r>
              <a:rPr lang="es-ES" i="1" dirty="0">
                <a:latin typeface="Arial" pitchFamily="34" charset="0"/>
                <a:cs typeface="Arial" pitchFamily="34" charset="0"/>
              </a:rPr>
              <a:t>.</a:t>
            </a:r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b) Tendencias</a:t>
            </a:r>
            <a:r>
              <a:rPr lang="es-ES" i="1" dirty="0">
                <a:latin typeface="Arial" pitchFamily="34" charset="0"/>
                <a:cs typeface="Arial" pitchFamily="34" charset="0"/>
              </a:rPr>
              <a:t>.</a:t>
            </a:r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c) Puntos débiles y amenazas.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d) Recomendaciones y planes de acción.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Informática – Metodología 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28596" y="1142984"/>
            <a:ext cx="792961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b="1" dirty="0">
                <a:latin typeface="Arial" pitchFamily="34" charset="0"/>
                <a:cs typeface="Arial" pitchFamily="34" charset="0"/>
              </a:rPr>
              <a:t>Redacción de la Carta de Introducción o Carta de Presentación del Informe final.</a:t>
            </a:r>
          </a:p>
          <a:p>
            <a:pPr algn="just">
              <a:spcBef>
                <a:spcPts val="600"/>
              </a:spcBef>
            </a:pPr>
            <a:r>
              <a:rPr lang="es-ES" dirty="0">
                <a:latin typeface="Arial" pitchFamily="34" charset="0"/>
                <a:cs typeface="Arial" pitchFamily="34" charset="0"/>
              </a:rPr>
              <a:t>La carta de introducción tiene especial importancia porque en ella ha de resumirse la auditoría realizada. Se destina exclusivamente al responsable máximo de la empresa, o a la persona concreta que encargo o contrato la auditoría.</a:t>
            </a:r>
          </a:p>
          <a:p>
            <a:pPr algn="just">
              <a:spcBef>
                <a:spcPts val="600"/>
              </a:spcBef>
            </a:pPr>
            <a:r>
              <a:rPr lang="es-ES" dirty="0">
                <a:latin typeface="Arial" pitchFamily="34" charset="0"/>
                <a:cs typeface="Arial" pitchFamily="34" charset="0"/>
              </a:rPr>
              <a:t>Así como pueden existir tantas copias del informe Final como solicite el cliente, la auditoría no hará copias de la citada carta de Introducción.</a:t>
            </a:r>
          </a:p>
          <a:p>
            <a:pPr algn="just">
              <a:spcBef>
                <a:spcPts val="600"/>
              </a:spcBef>
            </a:pPr>
            <a:r>
              <a:rPr lang="es-ES" dirty="0">
                <a:latin typeface="Arial" pitchFamily="34" charset="0"/>
                <a:cs typeface="Arial" pitchFamily="34" charset="0"/>
              </a:rPr>
              <a:t>La carta de introducción poseerá los siguientes atributos: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es-ES" dirty="0">
                <a:latin typeface="Arial" pitchFamily="34" charset="0"/>
                <a:cs typeface="Arial" pitchFamily="34" charset="0"/>
              </a:rPr>
              <a:t>Tendrá como máximo 4 folios.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es-ES" dirty="0">
                <a:latin typeface="Arial" pitchFamily="34" charset="0"/>
                <a:cs typeface="Arial" pitchFamily="34" charset="0"/>
              </a:rPr>
              <a:t>Incluirá fecha, naturaleza, objetivos y alcance.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es-ES" dirty="0">
                <a:latin typeface="Arial" pitchFamily="34" charset="0"/>
                <a:cs typeface="Arial" pitchFamily="34" charset="0"/>
              </a:rPr>
              <a:t>Cuantificará la importancia de las áreas analizadas.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es-ES" dirty="0">
                <a:latin typeface="Arial" pitchFamily="34" charset="0"/>
                <a:cs typeface="Arial" pitchFamily="34" charset="0"/>
              </a:rPr>
              <a:t>Proporcionará una conclusión general, concretando las áreas de gran debilidad.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es-ES" dirty="0">
                <a:latin typeface="Arial" pitchFamily="34" charset="0"/>
                <a:cs typeface="Arial" pitchFamily="34" charset="0"/>
              </a:rPr>
              <a:t>Presentará las debilidades en orden de importancia y gravedad.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es-ES" dirty="0">
                <a:latin typeface="Arial" pitchFamily="34" charset="0"/>
                <a:cs typeface="Arial" pitchFamily="34" charset="0"/>
              </a:rPr>
              <a:t>En la carta de Introducción no se escribirán nunca recomendaciones.</a:t>
            </a:r>
          </a:p>
          <a:p>
            <a:br>
              <a:rPr lang="es-ES" dirty="0"/>
            </a:br>
            <a:br>
              <a:rPr lang="es-ES" dirty="0"/>
            </a:b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285720" y="928670"/>
            <a:ext cx="8429652" cy="35719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sz="1800" b="1" dirty="0">
                <a:latin typeface="Arial" pitchFamily="34" charset="0"/>
                <a:cs typeface="Arial" pitchFamily="34" charset="0"/>
              </a:rPr>
              <a:t>Concepto</a:t>
            </a:r>
          </a:p>
          <a:p>
            <a:pPr algn="just"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La auditoria de los sistemas de información se define como cualquier auditoria que abarca la revisión y evaluación de todos los aspectos (o de cualquier porción de ellos) de los sistemas automáticos de procesamiento de la información, incluidos los procedimientos no automáticos relacionados con ellos y las interfaces correspondientes.</a:t>
            </a:r>
          </a:p>
          <a:p>
            <a:pPr algn="just">
              <a:buNone/>
            </a:pPr>
            <a:endParaRPr lang="es-ES" sz="1800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Es un examen que se realiza con carácter objetivo, crítico, sistemático y selectivo con el fin de evaluar la eficacia y eficiencia del uso adecuado de los recursos informáticos, de la gestión informática y si estas han brindado el soporte adecuado a los objetivos y metas del negocio.</a:t>
            </a:r>
          </a:p>
          <a:p>
            <a:pPr algn="just">
              <a:buNone/>
            </a:pPr>
            <a:endParaRPr lang="es-ES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http://2.bp.blogspot.com/-hsNRizof6F0/T7T47ncxSYI/AAAAAAAAABs/FMw-zjfvuyk/s1600/auditoria.gif"/>
          <p:cNvPicPr>
            <a:picLocks noChangeAspect="1" noChangeArrowheads="1"/>
          </p:cNvPicPr>
          <p:nvPr/>
        </p:nvPicPr>
        <p:blipFill rotWithShape="1">
          <a:blip r:embed="rId3"/>
          <a:srcRect b="17102"/>
          <a:stretch/>
        </p:blipFill>
        <p:spPr bwMode="auto">
          <a:xfrm>
            <a:off x="2928926" y="4429131"/>
            <a:ext cx="3803314" cy="2062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Informática – Beneficios</a:t>
            </a: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28596" y="1142984"/>
            <a:ext cx="792961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Arial" pitchFamily="34" charset="0"/>
                <a:cs typeface="Arial" pitchFamily="34" charset="0"/>
              </a:rPr>
              <a:t>Sus beneficios son: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ES" dirty="0">
                <a:latin typeface="Arial" pitchFamily="34" charset="0"/>
                <a:cs typeface="Arial" pitchFamily="34" charset="0"/>
              </a:rPr>
              <a:t>Mejora la imagen pública.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ES" dirty="0">
                <a:latin typeface="Arial" pitchFamily="34" charset="0"/>
                <a:cs typeface="Arial" pitchFamily="34" charset="0"/>
              </a:rPr>
              <a:t>Confianza en los usuarios sobre la seguridad y control de los servicios de TI.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ES" dirty="0">
                <a:latin typeface="Arial" pitchFamily="34" charset="0"/>
                <a:cs typeface="Arial" pitchFamily="34" charset="0"/>
              </a:rPr>
              <a:t>Optimiza las relaciones internas y del clima de trabajo.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ES" dirty="0">
                <a:latin typeface="Arial" pitchFamily="34" charset="0"/>
                <a:cs typeface="Arial" pitchFamily="34" charset="0"/>
              </a:rPr>
              <a:t>Disminuye los costos de la mala calidad (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reprocesos</a:t>
            </a:r>
            <a:r>
              <a:rPr lang="es-ES" dirty="0">
                <a:latin typeface="Arial" pitchFamily="34" charset="0"/>
                <a:cs typeface="Arial" pitchFamily="34" charset="0"/>
              </a:rPr>
              <a:t>, rechazos, reclamos, entre otros).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ES" dirty="0">
                <a:latin typeface="Arial" pitchFamily="34" charset="0"/>
                <a:cs typeface="Arial" pitchFamily="34" charset="0"/>
              </a:rPr>
              <a:t>Genera un balance de los riesgos en TI.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ES" dirty="0">
                <a:latin typeface="Arial" pitchFamily="34" charset="0"/>
                <a:cs typeface="Arial" pitchFamily="34" charset="0"/>
              </a:rPr>
              <a:t>Realiza un control de la inversión en un entorno de TI, a menudo impredecible.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br>
              <a:rPr lang="es-ES" dirty="0">
                <a:latin typeface="Arial" pitchFamily="34" charset="0"/>
                <a:cs typeface="Arial" pitchFamily="34" charset="0"/>
              </a:rPr>
            </a:b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Informática – Aplicaciones</a:t>
            </a: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0034" y="1142984"/>
            <a:ext cx="792961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b="1" u="sng" dirty="0">
                <a:latin typeface="Arial" pitchFamily="34" charset="0"/>
                <a:cs typeface="Arial" pitchFamily="34" charset="0"/>
              </a:rPr>
              <a:t>En organismos oficiales: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b="1" dirty="0">
                <a:latin typeface="Arial" pitchFamily="34" charset="0"/>
                <a:cs typeface="Arial" pitchFamily="34" charset="0"/>
              </a:rPr>
              <a:t>N</a:t>
            </a:r>
            <a:r>
              <a:rPr lang="es-MX" dirty="0">
                <a:latin typeface="Arial" pitchFamily="34" charset="0"/>
                <a:cs typeface="Arial" pitchFamily="34" charset="0"/>
              </a:rPr>
              <a:t>ormalmente buscan el cumplimiento de normativas emanadas de leyes, decretos, resoluciones, etc. que rigen su actividad.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dirty="0">
                <a:latin typeface="Arial" pitchFamily="34" charset="0"/>
                <a:cs typeface="Arial" pitchFamily="34" charset="0"/>
              </a:rPr>
              <a:t>Son muy difíciles de realizar por encontrarse las presiones políticas en todos los pasos, la resistencia sindical de los gremios, y la estabilidad de los empleados.</a:t>
            </a:r>
            <a:endParaRPr lang="es-ES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dirty="0">
                <a:latin typeface="Arial" pitchFamily="34" charset="0"/>
                <a:cs typeface="Arial" pitchFamily="34" charset="0"/>
              </a:rPr>
              <a:t>Los principales organismos de control son:</a:t>
            </a:r>
            <a:endParaRPr lang="es-ES" b="1" u="sng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b="1" dirty="0">
                <a:latin typeface="Arial" pitchFamily="34" charset="0"/>
                <a:cs typeface="Arial" pitchFamily="34" charset="0"/>
              </a:rPr>
              <a:t>A nivel Nacional: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b="1" dirty="0">
                <a:latin typeface="Arial" pitchFamily="34" charset="0"/>
                <a:cs typeface="Arial" pitchFamily="34" charset="0"/>
              </a:rPr>
              <a:t>Auditoría General de la Nación</a:t>
            </a:r>
            <a:r>
              <a:rPr lang="es-MX" dirty="0">
                <a:latin typeface="Arial" pitchFamily="34" charset="0"/>
                <a:cs typeface="Arial" pitchFamily="34" charset="0"/>
              </a:rPr>
              <a:t>, tiene injerencia sobre cualquier acto de gobierno que implique los intereses del país.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Sindicatura General de Empresas Nacionales (SIGEN)</a:t>
            </a:r>
            <a:r>
              <a:rPr lang="es-MX" dirty="0">
                <a:latin typeface="Arial" pitchFamily="34" charset="0"/>
                <a:cs typeface="Arial" pitchFamily="34" charset="0"/>
              </a:rPr>
              <a:t>, auditan las empresas del Estado Nacional. Oficina Anticorrupción, investiga denuncias de cualquier tipo, aún su función no está bien definida.</a:t>
            </a:r>
            <a:endParaRPr lang="es-ES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Informática – Aplicaciones</a:t>
            </a: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0034" y="1000108"/>
            <a:ext cx="7929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b="1" u="sng" dirty="0">
                <a:latin typeface="Arial" pitchFamily="34" charset="0"/>
                <a:cs typeface="Arial" pitchFamily="34" charset="0"/>
              </a:rPr>
              <a:t>En organismos oficiales: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b="1" dirty="0">
                <a:latin typeface="Arial" pitchFamily="34" charset="0"/>
                <a:cs typeface="Arial" pitchFamily="34" charset="0"/>
              </a:rPr>
              <a:t>A nivel Provincial: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b="1" dirty="0">
                <a:latin typeface="Arial" pitchFamily="34" charset="0"/>
                <a:cs typeface="Arial" pitchFamily="34" charset="0"/>
              </a:rPr>
              <a:t>Tribunal de Cuentas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dirty="0">
                <a:latin typeface="Arial" pitchFamily="34" charset="0"/>
                <a:cs typeface="Arial" pitchFamily="34" charset="0"/>
              </a:rPr>
              <a:t>Es un organismo independiente que interviene en todos los actos de Gobierno que puedan afectar el patrimonio provincial.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dirty="0">
                <a:latin typeface="Arial" pitchFamily="34" charset="0"/>
                <a:cs typeface="Arial" pitchFamily="34" charset="0"/>
              </a:rPr>
              <a:t>En realidad tiene también un alto contenido político y es sometido a presiones por parte de gobernantes y legisladores.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dirty="0">
                <a:latin typeface="Arial" pitchFamily="34" charset="0"/>
                <a:cs typeface="Arial" pitchFamily="34" charset="0"/>
              </a:rPr>
              <a:t>Su propia reglamentación, que le da la propiedad de un control ante, durante y después de la acción de Gobierno, </a:t>
            </a:r>
            <a:endParaRPr lang="es-ES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Informática – Aplicaciones</a:t>
            </a: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0034" y="928670"/>
            <a:ext cx="792961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b="1" u="sng" dirty="0">
                <a:latin typeface="Arial" pitchFamily="34" charset="0"/>
                <a:cs typeface="Arial" pitchFamily="34" charset="0"/>
              </a:rPr>
              <a:t>Empresas Privadas: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dirty="0">
                <a:latin typeface="Arial" pitchFamily="34" charset="0"/>
                <a:cs typeface="Arial" pitchFamily="34" charset="0"/>
              </a:rPr>
              <a:t>Para Auditoría Externa suelen contratar consultoras reconocidas  a nivel internacional, evitando sobre todo los estudios locales en comunidades pequeñas. Para Auditoría Interna se suele crear un sector interno, dirigido por un </a:t>
            </a:r>
            <a:r>
              <a:rPr lang="es-MX" dirty="0" err="1">
                <a:latin typeface="Arial" pitchFamily="34" charset="0"/>
                <a:cs typeface="Arial" pitchFamily="34" charset="0"/>
              </a:rPr>
              <a:t>senior</a:t>
            </a:r>
            <a:r>
              <a:rPr lang="es-MX" dirty="0">
                <a:latin typeface="Arial" pitchFamily="34" charset="0"/>
                <a:cs typeface="Arial" pitchFamily="34" charset="0"/>
              </a:rPr>
              <a:t> y conformado por personal nuevo en la empresa, total o parcialmente (cuando se incorpora personal especializado para un trabajo en particular).</a:t>
            </a:r>
            <a:endParaRPr lang="es-ES" b="1" u="sng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b="1" u="sng" dirty="0">
                <a:latin typeface="Arial" pitchFamily="34" charset="0"/>
                <a:cs typeface="Arial" pitchFamily="34" charset="0"/>
              </a:rPr>
              <a:t>Entidades Financieras: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dirty="0">
                <a:latin typeface="Arial" pitchFamily="34" charset="0"/>
                <a:cs typeface="Arial" pitchFamily="34" charset="0"/>
              </a:rPr>
              <a:t>Los bancos, financieras, cajas de crédito y compañías de seguros tienen un régimen especial ya que están sometidas a las disposiciones del BCRA; por lo tanto son sometidas a la Auditoría (contable y de Sistemas) del BCRA, a su propia Auditoría Externa, que sólo se contrata con las grandes consultoras especialistas en el tema y Auditoría Interna similar a las empresas privadas, pero con mayor intervención. La Auditoría del BCRA no sólo se realiza de acuerdo a sus propias normas (2659) sino que califica a la entidad de acuerdo a los resultados, permitiéndole expandir o limitándole sus actividades mediante la calificación CAMEL; también puede requerir informes, documentación y hasta papeles de trabajo de las auditorías externa e interna de la entidad.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rases de mark zuckerberg sobre seguri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837219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16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357158" y="1000108"/>
            <a:ext cx="8429652" cy="407196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sz="1800" b="1" dirty="0">
                <a:latin typeface="Arial" pitchFamily="34" charset="0"/>
                <a:cs typeface="Arial" pitchFamily="34" charset="0"/>
              </a:rPr>
              <a:t>Concepto</a:t>
            </a:r>
          </a:p>
          <a:p>
            <a:pPr algn="just"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La </a:t>
            </a:r>
            <a:r>
              <a:rPr lang="es-ES" sz="1800" i="1" dirty="0">
                <a:latin typeface="Arial" pitchFamily="34" charset="0"/>
                <a:cs typeface="Arial" pitchFamily="34" charset="0"/>
              </a:rPr>
              <a:t>auditoria informática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 es un proceso llevado a cabo por profesionales especialmente capacitados para el efecto, y que consiste en recoger, agrupar y evaluar evidencias para determinar si un sistema de información salvaguarda el activo empresarial, mantiene la integridad de los datos, lleva a cabo eficazmente los fines de la organización, utiliza eficientemente los recursos, y cumple con las leyes y regulaciones establecidas. </a:t>
            </a:r>
          </a:p>
          <a:p>
            <a:pPr algn="just">
              <a:buNone/>
            </a:pPr>
            <a:endParaRPr lang="es-ES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Permiten detectar de forma sistemática el uso de los recursos y los flujos de información dentro de una organización y determinar qué información es crítica para el cumplimiento de su misión y objetivos, identificando necesidades, duplicidades, costes, valor y barreras, que obstaculizan flujos de información eficientes.</a:t>
            </a:r>
          </a:p>
          <a:p>
            <a:pPr algn="just">
              <a:buNone/>
            </a:pPr>
            <a:endParaRPr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Informatica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www.ceisufro.cl/fileadmin/user_upload/auditoria_informatica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829407"/>
            <a:ext cx="1928826" cy="2028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357158" y="1000108"/>
            <a:ext cx="8429652" cy="564360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sz="1800" b="1" dirty="0">
                <a:latin typeface="Arial" pitchFamily="34" charset="0"/>
                <a:cs typeface="Arial" pitchFamily="34" charset="0"/>
              </a:rPr>
              <a:t>Objetivo</a:t>
            </a:r>
          </a:p>
          <a:p>
            <a:pPr algn="just"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Los principales objetivos que constituyen a la auditoría Informática son:</a:t>
            </a:r>
          </a:p>
          <a:p>
            <a:pPr lvl="1" algn="just">
              <a:buFont typeface="Wingdings" pitchFamily="2" charset="2"/>
              <a:buChar char="v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Control de la función informática</a:t>
            </a:r>
          </a:p>
          <a:p>
            <a:pPr lvl="1" algn="just">
              <a:buFont typeface="Wingdings" pitchFamily="2" charset="2"/>
              <a:buChar char="v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Análisis de la eficiencia de los Sistemas Informáticos.</a:t>
            </a:r>
          </a:p>
          <a:p>
            <a:pPr lvl="1" algn="just">
              <a:buFont typeface="Wingdings" pitchFamily="2" charset="2"/>
              <a:buChar char="v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Verificación del cumplimiento de la Normativa general de la empresa</a:t>
            </a:r>
          </a:p>
          <a:p>
            <a:pPr lvl="1" algn="just">
              <a:buFont typeface="Wingdings" pitchFamily="2" charset="2"/>
              <a:buChar char="v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Revisión de la eficaz gestión de los recursos materiales y humanos informáticos.</a:t>
            </a:r>
          </a:p>
          <a:p>
            <a:pPr lvl="1" algn="just">
              <a:buFont typeface="Wingdings" pitchFamily="2" charset="2"/>
              <a:buChar char="v"/>
            </a:pPr>
            <a:endParaRPr lang="es-ES" sz="1800" dirty="0">
              <a:latin typeface="Arial" pitchFamily="34" charset="0"/>
              <a:cs typeface="Arial" pitchFamily="34" charset="0"/>
            </a:endParaRPr>
          </a:p>
          <a:p>
            <a:r>
              <a:rPr lang="es-ES" sz="1800" dirty="0">
                <a:latin typeface="Arial" pitchFamily="34" charset="0"/>
                <a:cs typeface="Arial" pitchFamily="34" charset="0"/>
              </a:rPr>
              <a:t>La auditoría informática sirve para mejorar ciertas características en la empresa como:</a:t>
            </a:r>
          </a:p>
          <a:p>
            <a:pPr lvl="4"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Desempeño</a:t>
            </a:r>
          </a:p>
          <a:p>
            <a:pPr lvl="4"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Fiabilidad</a:t>
            </a:r>
          </a:p>
          <a:p>
            <a:pPr lvl="4"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Eficacia</a:t>
            </a:r>
          </a:p>
          <a:p>
            <a:pPr lvl="4"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Rentabilidad</a:t>
            </a:r>
          </a:p>
          <a:p>
            <a:pPr lvl="4"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Seguridad</a:t>
            </a:r>
          </a:p>
          <a:p>
            <a:pPr lvl="4"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Privacidad</a:t>
            </a:r>
          </a:p>
          <a:p>
            <a:pPr lvl="1" algn="just">
              <a:buFont typeface="Wingdings" pitchFamily="2" charset="2"/>
              <a:buChar char="v"/>
            </a:pP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Informática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357158" y="1000108"/>
            <a:ext cx="8429652" cy="514353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sz="1800" b="1" dirty="0">
                <a:latin typeface="Arial" pitchFamily="34" charset="0"/>
                <a:cs typeface="Arial" pitchFamily="34" charset="0"/>
              </a:rPr>
              <a:t>Auditoria Interna u Operativa</a:t>
            </a:r>
          </a:p>
          <a:p>
            <a:pPr lvl="0" algn="just">
              <a:buNone/>
            </a:pPr>
            <a:r>
              <a:rPr lang="es-MX" sz="1800" dirty="0">
                <a:latin typeface="Arial" pitchFamily="34" charset="0"/>
                <a:cs typeface="Arial" pitchFamily="34" charset="0"/>
              </a:rPr>
              <a:t>Observa el desenvolvimiento de determinados sectores o parte de los mismos. Características:</a:t>
            </a:r>
            <a:endParaRPr lang="es-ES" sz="1800" b="1" u="sng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MX" sz="1800" u="sng" dirty="0">
                <a:latin typeface="Arial" pitchFamily="34" charset="0"/>
                <a:cs typeface="Arial" pitchFamily="34" charset="0"/>
              </a:rPr>
              <a:t>Quién la hace: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Puede ser de una consultora externa o un sector propio de la organización.</a:t>
            </a:r>
            <a:endParaRPr lang="es-ES" sz="1800" b="1" u="sng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MX" sz="1800" u="sng" dirty="0">
                <a:latin typeface="Arial" pitchFamily="34" charset="0"/>
                <a:cs typeface="Arial" pitchFamily="34" charset="0"/>
              </a:rPr>
              <a:t>Quién la planifica: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el organismo que la hace en base a sus objetivos.</a:t>
            </a:r>
            <a:endParaRPr lang="es-ES" sz="1800" b="1" u="sng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MX" sz="1800" u="sng" dirty="0">
                <a:latin typeface="Arial" pitchFamily="34" charset="0"/>
                <a:cs typeface="Arial" pitchFamily="34" charset="0"/>
              </a:rPr>
              <a:t> Para qué: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Conocer el nivel de seguridad operativo, contable y de información que ofrece el funcionamiento del sector analizado y si éste se compadece con lo pautado por la organización.</a:t>
            </a:r>
            <a:endParaRPr lang="es-ES" sz="1800" b="1" u="sng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MX" sz="1800" u="sng" dirty="0">
                <a:latin typeface="Arial" pitchFamily="34" charset="0"/>
                <a:cs typeface="Arial" pitchFamily="34" charset="0"/>
              </a:rPr>
              <a:t>Para quién: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Para el mayor nivel de la empresa o como mínimo para los niveles gerenciales.</a:t>
            </a:r>
            <a:endParaRPr lang="es-ES" sz="1800" b="1" u="sng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MX" sz="1800" u="sng" dirty="0">
                <a:latin typeface="Arial" pitchFamily="34" charset="0"/>
                <a:cs typeface="Arial" pitchFamily="34" charset="0"/>
              </a:rPr>
              <a:t>Como opera: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Revisión documental, cuestionarios, </a:t>
            </a:r>
            <a:r>
              <a:rPr lang="es-MX" sz="1800" dirty="0" err="1">
                <a:latin typeface="Arial" pitchFamily="34" charset="0"/>
                <a:cs typeface="Arial" pitchFamily="34" charset="0"/>
              </a:rPr>
              <a:t>circularizaciones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, comprobación operativa, comparación con </a:t>
            </a:r>
            <a:r>
              <a:rPr lang="es-MX" sz="1800" dirty="0" err="1">
                <a:latin typeface="Arial" pitchFamily="34" charset="0"/>
                <a:cs typeface="Arial" pitchFamily="34" charset="0"/>
              </a:rPr>
              <a:t>standares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propios, informes y recomendaciones.</a:t>
            </a:r>
            <a:endParaRPr lang="es-ES" sz="18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_tradnl" sz="1800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Informática – tipos </a:t>
            </a:r>
            <a:r>
              <a:rPr lang="es-ES" sz="16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(Por su lugar de origen)</a:t>
            </a:r>
            <a:endParaRPr kumimoji="0" lang="es-E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4" descr="http://virtual.uaeh.edu.mx/repositoriooa/paginas/Auditoria_Informatica_Interna_y_Externa/auditoriainter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143512"/>
            <a:ext cx="1785950" cy="13287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357158" y="1000108"/>
            <a:ext cx="8429652" cy="514353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sz="1800" b="1" dirty="0">
                <a:latin typeface="Arial" pitchFamily="34" charset="0"/>
                <a:cs typeface="Arial" pitchFamily="34" charset="0"/>
              </a:rPr>
              <a:t>Auditoria Externa</a:t>
            </a:r>
          </a:p>
          <a:p>
            <a:pPr lvl="0" algn="just">
              <a:buNone/>
            </a:pPr>
            <a:r>
              <a:rPr lang="es-MX" sz="1800" dirty="0">
                <a:latin typeface="Arial" pitchFamily="34" charset="0"/>
                <a:cs typeface="Arial" pitchFamily="34" charset="0"/>
              </a:rPr>
              <a:t>Observa el desenvolvimiento de la entidad en su conjunto. </a:t>
            </a:r>
          </a:p>
          <a:p>
            <a:pPr lvl="0" algn="just">
              <a:buNone/>
            </a:pPr>
            <a:r>
              <a:rPr lang="es-MX" sz="1800" dirty="0">
                <a:latin typeface="Arial" pitchFamily="34" charset="0"/>
                <a:cs typeface="Arial" pitchFamily="34" charset="0"/>
              </a:rPr>
              <a:t>Características:</a:t>
            </a:r>
            <a:endParaRPr lang="es-ES" sz="1800" b="1" u="sng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s-MX" sz="1800" u="sng" dirty="0">
                <a:latin typeface="Arial" pitchFamily="34" charset="0"/>
                <a:cs typeface="Arial" pitchFamily="34" charset="0"/>
              </a:rPr>
              <a:t>Quién la hace: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Puede ser de una entidad supervisora (BCRA, Organismos Internacionales de Crédito) o una consultoría ad-hoc.</a:t>
            </a:r>
            <a:endParaRPr lang="es-ES" sz="1800" b="1" u="sng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s-MX" sz="1800" u="sng" dirty="0">
                <a:latin typeface="Arial" pitchFamily="34" charset="0"/>
                <a:cs typeface="Arial" pitchFamily="34" charset="0"/>
              </a:rPr>
              <a:t>Quién la planifica: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el organismo que la hace en base a sus objetivos.</a:t>
            </a:r>
            <a:endParaRPr lang="es-ES" sz="1800" b="1" u="sng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s-MX" sz="1800" u="sng" dirty="0">
                <a:latin typeface="Arial" pitchFamily="34" charset="0"/>
                <a:cs typeface="Arial" pitchFamily="34" charset="0"/>
              </a:rPr>
              <a:t>Para qué: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Conocer el nivel de seguridad operativo, contable y de información que ofrece el funcionamiento de la empresa y si éste se adecua a las normas prefijadas.</a:t>
            </a:r>
            <a:endParaRPr lang="es-ES" sz="1800" b="1" u="sng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s-MX" sz="1800" u="sng" dirty="0">
                <a:latin typeface="Arial" pitchFamily="34" charset="0"/>
                <a:cs typeface="Arial" pitchFamily="34" charset="0"/>
              </a:rPr>
              <a:t>Para quién: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Siempre para el mayor nivel de la empresa.</a:t>
            </a:r>
            <a:endParaRPr lang="es-ES" sz="1800" b="1" u="sng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s-MX" sz="1800" u="sng" dirty="0">
                <a:latin typeface="Arial" pitchFamily="34" charset="0"/>
                <a:cs typeface="Arial" pitchFamily="34" charset="0"/>
              </a:rPr>
              <a:t>Como opera: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Revisión documental, cuestionarios, </a:t>
            </a:r>
            <a:r>
              <a:rPr lang="es-MX" sz="1800" dirty="0" err="1">
                <a:latin typeface="Arial" pitchFamily="34" charset="0"/>
                <a:cs typeface="Arial" pitchFamily="34" charset="0"/>
              </a:rPr>
              <a:t>circularizaciones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, comprobación operativa, informes y recomendaciones.</a:t>
            </a:r>
            <a:endParaRPr lang="es-ES" sz="18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ES_tradnl" sz="1800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Informática – tipos </a:t>
            </a:r>
            <a:r>
              <a:rPr lang="es-ES" sz="17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(Por su lugar de origen)</a:t>
            </a:r>
            <a:endParaRPr kumimoji="0" lang="es-ES" sz="1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Picture 2" descr="http://virtual.uaeh.edu.mx/repositoriooa/paginas/Auditoria_Informatica_Interna_y_Externa/auditoriaexter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929198"/>
            <a:ext cx="2286016" cy="17007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357158" y="1000108"/>
            <a:ext cx="8429652" cy="514353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ES_tradnl" sz="1800" b="1" dirty="0">
              <a:latin typeface="Arial" pitchFamily="34" charset="0"/>
              <a:cs typeface="Arial" pitchFamily="34" charset="0"/>
            </a:endParaRP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 Auditoría financiera 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 Auditoria administrativa 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 Auditoria operacional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 Auditoria integral 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 Auditoria gubernamental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 Auditoría de sistemas</a:t>
            </a:r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Informática – tipos </a:t>
            </a:r>
            <a:r>
              <a:rPr lang="es-ES" sz="17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(Por su área de aplicación)</a:t>
            </a:r>
            <a:endParaRPr kumimoji="0" lang="es-ES" sz="1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357158" y="1000108"/>
            <a:ext cx="8429652" cy="5857892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buNone/>
            </a:pPr>
            <a:r>
              <a:rPr lang="es-ES" sz="1800" b="1" dirty="0">
                <a:latin typeface="Arial" pitchFamily="34" charset="0"/>
                <a:cs typeface="Arial" pitchFamily="34" charset="0"/>
              </a:rPr>
              <a:t>Auditoría de sistemas computacionales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Auditoria informática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Auditoría con la computadora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Auditoría sin la computadora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Auditoría a la gestión informática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Auditoría al sistema de cómputo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Auditoría alrededor de la computadora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Auditoría de la seguridad de sistemas computacionales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Auditoría a los sistemas de redes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Auditoría integral a los centros de cómputo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Auditoría ISO-9000 a los sistemas computacionales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Auditoría </a:t>
            </a:r>
            <a:r>
              <a:rPr lang="es-ES" sz="1800" dirty="0" err="1">
                <a:latin typeface="Arial" pitchFamily="34" charset="0"/>
                <a:cs typeface="Arial" pitchFamily="34" charset="0"/>
              </a:rPr>
              <a:t>outsourcing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Auditoria ergonómica de sistemas computacionales</a:t>
            </a:r>
            <a:endParaRPr lang="es-ES_tradnl" sz="18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es-ES_tradnl" sz="1800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Informatica</a:t>
            </a: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- Tipos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214282" y="428604"/>
            <a:ext cx="742952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Auditoria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Informatica</a:t>
            </a: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s-ES" sz="24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Metodologia</a:t>
            </a:r>
            <a:r>
              <a:rPr lang="es-ES" sz="24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28596" y="1142984"/>
            <a:ext cx="7929618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Etapas: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b="1" dirty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dirty="0">
                <a:latin typeface="Arial" pitchFamily="34" charset="0"/>
                <a:cs typeface="Arial" pitchFamily="34" charset="0"/>
              </a:rPr>
              <a:t>Alcance y Objetivos de la Auditoría Informática.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dirty="0">
                <a:latin typeface="Arial" pitchFamily="34" charset="0"/>
                <a:cs typeface="Arial" pitchFamily="34" charset="0"/>
              </a:rPr>
              <a:t>Estudio inicial del entorno auditable.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dirty="0">
                <a:latin typeface="Arial" pitchFamily="34" charset="0"/>
                <a:cs typeface="Arial" pitchFamily="34" charset="0"/>
              </a:rPr>
              <a:t>Determinación de los recursos necesarios para realizar la auditoría.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dirty="0">
                <a:latin typeface="Arial" pitchFamily="34" charset="0"/>
                <a:cs typeface="Arial" pitchFamily="34" charset="0"/>
              </a:rPr>
              <a:t>Elaboración del plan y de los Programas de Trabajo.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dirty="0">
                <a:latin typeface="Arial" pitchFamily="34" charset="0"/>
                <a:cs typeface="Arial" pitchFamily="34" charset="0"/>
              </a:rPr>
              <a:t>Actividades propiamente dichas de la auditoría.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dirty="0">
                <a:latin typeface="Arial" pitchFamily="34" charset="0"/>
                <a:cs typeface="Arial" pitchFamily="34" charset="0"/>
              </a:rPr>
              <a:t>Confección y redacción del Informe Final.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s-ES" dirty="0">
                <a:latin typeface="Arial" pitchFamily="34" charset="0"/>
                <a:cs typeface="Arial" pitchFamily="34" charset="0"/>
              </a:rPr>
              <a:t>Redacción de la Carta de Introducción o Carta de Presentación del Informe final.</a:t>
            </a:r>
          </a:p>
          <a:p>
            <a:endParaRPr lang="es-ES" dirty="0"/>
          </a:p>
          <a:p>
            <a:br>
              <a:rPr lang="es-ES" dirty="0"/>
            </a:br>
            <a:br>
              <a:rPr lang="es-ES" dirty="0"/>
            </a:b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4" ma:contentTypeDescription="Create a new document." ma:contentTypeScope="" ma:versionID="0c22a9e4ee5a4d59bacc0eca4cef97cb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8EF03C4-44DE-46A6-83B9-F81098DF0B8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E84655DC-E572-4564-A9C9-0B9D8003F12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722D8BD-807B-4A41-93C9-0E581F3C4C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4961</TotalTime>
  <Words>2311</Words>
  <Application>Microsoft Office PowerPoint</Application>
  <PresentationFormat>Presentación en pantalla (4:3)</PresentationFormat>
  <Paragraphs>233</Paragraphs>
  <Slides>24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24</vt:i4>
      </vt:variant>
    </vt:vector>
  </HeadingPairs>
  <TitlesOfParts>
    <vt:vector size="33" baseType="lpstr">
      <vt:lpstr>Arial</vt:lpstr>
      <vt:lpstr>Calibri</vt:lpstr>
      <vt:lpstr>Century Gothic</vt:lpstr>
      <vt:lpstr>Century Schoolbook</vt:lpstr>
      <vt:lpstr>Wingdings</vt:lpstr>
      <vt:lpstr>Wingdings 2</vt:lpstr>
      <vt:lpstr>Wingdings 3</vt:lpstr>
      <vt:lpstr>Mirador</vt:lpstr>
      <vt:lpstr>Espiral</vt:lpstr>
      <vt:lpstr> Seguridad y Auditoría Informática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Tecnologias de la Informacion y de la Comunicacion</dc:title>
  <dc:creator>User OEM</dc:creator>
  <cp:lastModifiedBy>Usuario</cp:lastModifiedBy>
  <cp:revision>455</cp:revision>
  <dcterms:created xsi:type="dcterms:W3CDTF">2011-08-28T12:11:05Z</dcterms:created>
  <dcterms:modified xsi:type="dcterms:W3CDTF">2023-10-23T13:12:22Z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