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6" r:id="rId4"/>
  </p:sldMasterIdLst>
  <p:notesMasterIdLst>
    <p:notesMasterId r:id="rId40"/>
  </p:notesMasterIdLst>
  <p:handoutMasterIdLst>
    <p:handoutMasterId r:id="rId41"/>
  </p:handoutMasterIdLst>
  <p:sldIdLst>
    <p:sldId id="422" r:id="rId5"/>
    <p:sldId id="421" r:id="rId6"/>
    <p:sldId id="423" r:id="rId7"/>
    <p:sldId id="424" r:id="rId8"/>
    <p:sldId id="425" r:id="rId9"/>
    <p:sldId id="426" r:id="rId10"/>
    <p:sldId id="468" r:id="rId11"/>
    <p:sldId id="427" r:id="rId12"/>
    <p:sldId id="428" r:id="rId13"/>
    <p:sldId id="429" r:id="rId14"/>
    <p:sldId id="430" r:id="rId15"/>
    <p:sldId id="432" r:id="rId16"/>
    <p:sldId id="433" r:id="rId17"/>
    <p:sldId id="434" r:id="rId18"/>
    <p:sldId id="435" r:id="rId19"/>
    <p:sldId id="436" r:id="rId20"/>
    <p:sldId id="437" r:id="rId21"/>
    <p:sldId id="439" r:id="rId22"/>
    <p:sldId id="442" r:id="rId23"/>
    <p:sldId id="451"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4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0"/>
    <p:restoredTop sz="86380" autoAdjust="0"/>
  </p:normalViewPr>
  <p:slideViewPr>
    <p:cSldViewPr>
      <p:cViewPr varScale="1">
        <p:scale>
          <a:sx n="60" d="100"/>
          <a:sy n="60" d="100"/>
        </p:scale>
        <p:origin x="966" y="6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30/09/2019</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AR"/>
              <a:pPr/>
              <a:t>30/9/2019</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30</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31</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32</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33</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34</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258352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5C14FD69-4A85-4715-A222-ABB225B63BC6}" type="datetimeFigureOut">
              <a:rPr lang="es-ES" smtClean="0"/>
              <a:pPr/>
              <a:t>30/09/2019</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algn="r"/>
            <a:fld id="{D4C49B74-5DB2-4B03-B1D2-7F6A3C51C318}" type="slidenum">
              <a:rPr lang="es-ES" smtClean="0"/>
              <a:pPr algn="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30/09/2019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30/09/2019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5C14FD69-4A85-4715-A222-ABB225B63BC6}" type="datetimeFigureOut">
              <a:rPr lang="es-ES" smtClean="0"/>
              <a:pPr/>
              <a:t>30/09/2019</a:t>
            </a:fld>
            <a:endParaRPr lang="es-ES" sz="1000" dirty="0"/>
          </a:p>
        </p:txBody>
      </p:sp>
      <p:sp>
        <p:nvSpPr>
          <p:cNvPr id="9" name="8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10" name="9 Marcador de pie de página"/>
          <p:cNvSpPr>
            <a:spLocks noGrp="1"/>
          </p:cNvSpPr>
          <p:nvPr>
            <p:ph type="ftr" sz="quarter" idx="16"/>
          </p:nvPr>
        </p:nvSpPr>
        <p:spPr/>
        <p:txBody>
          <a:bodyPr rtlCol="0"/>
          <a:lstStyle/>
          <a:p>
            <a:pPr algn="ctr"/>
            <a:endParaRPr lang="es-ES"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5C14FD69-4A85-4715-A222-ABB225B63BC6}" type="datetimeFigureOut">
              <a:rPr lang="es-ES" smtClean="0"/>
              <a:pPr/>
              <a:t>30/09/2019</a:t>
            </a:fld>
            <a:endParaRPr lang="es-ES" sz="1000"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pPr algn="ctr"/>
            <a:endParaRPr lang="es-ES" sz="1000"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algn="r"/>
            <a:fld id="{D4C49B74-5DB2-4B03-B1D2-7F6A3C51C318}" type="slidenum">
              <a:rPr lang="es-ES" smtClean="0"/>
              <a:pPr algn="r"/>
              <a:t>‹Nº›</a:t>
            </a:fld>
            <a:endParaRPr lang="es-E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30/09/2019</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C14FD69-4A85-4715-A222-ABB225B63BC6}" type="datetimeFigureOut">
              <a:rPr lang="es-ES" smtClean="0"/>
              <a:pPr/>
              <a:t>30/09/2019</a:t>
            </a:fld>
            <a:endParaRPr lang="es-ES" sz="1000" dirty="0"/>
          </a:p>
        </p:txBody>
      </p:sp>
      <p:sp>
        <p:nvSpPr>
          <p:cNvPr id="8" name="7 Marcador de pie de página"/>
          <p:cNvSpPr>
            <a:spLocks noGrp="1"/>
          </p:cNvSpPr>
          <p:nvPr>
            <p:ph type="ftr" sz="quarter" idx="11"/>
          </p:nvPr>
        </p:nvSpPr>
        <p:spPr/>
        <p:txBody>
          <a:bodyPr/>
          <a:lstStyle/>
          <a:p>
            <a:pPr algn="ctr"/>
            <a:endParaRPr lang="es-ES" sz="1000" dirty="0"/>
          </a:p>
        </p:txBody>
      </p:sp>
      <p:sp>
        <p:nvSpPr>
          <p:cNvPr id="9" name="8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5C14FD69-4A85-4715-A222-ABB225B63BC6}" type="datetimeFigureOut">
              <a:rPr lang="es-ES" smtClean="0"/>
              <a:pPr/>
              <a:t>30/09/2019</a:t>
            </a:fld>
            <a:endParaRPr lang="es-ES" sz="1000" dirty="0"/>
          </a:p>
        </p:txBody>
      </p:sp>
      <p:sp>
        <p:nvSpPr>
          <p:cNvPr id="7" name="6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8" name="7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14FD69-4A85-4715-A222-ABB225B63BC6}" type="datetimeFigureOut">
              <a:rPr lang="es-ES" smtClean="0"/>
              <a:pPr/>
              <a:t>30/09/2019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5C14FD69-4A85-4715-A222-ABB225B63BC6}" type="datetimeFigureOut">
              <a:rPr lang="es-ES" smtClean="0"/>
              <a:pPr/>
              <a:t>30/09/2019</a:t>
            </a:fld>
            <a:endParaRPr lang="es-ES" sz="1000" dirty="0"/>
          </a:p>
        </p:txBody>
      </p:sp>
      <p:sp>
        <p:nvSpPr>
          <p:cNvPr id="22" name="21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23" name="22 Marcador de pie de página"/>
          <p:cNvSpPr>
            <a:spLocks noGrp="1"/>
          </p:cNvSpPr>
          <p:nvPr>
            <p:ph type="ftr" sz="quarter" idx="16"/>
          </p:nvPr>
        </p:nvSpPr>
        <p:spPr/>
        <p:txBody>
          <a:bodyPr rtlCol="0"/>
          <a:lstStyle/>
          <a:p>
            <a:pPr algn="ctr"/>
            <a:endParaRPr lang="es-E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C14FD69-4A85-4715-A222-ABB225B63BC6}" type="datetimeFigureOut">
              <a:rPr lang="es-ES" smtClean="0"/>
              <a:pPr/>
              <a:t>30/09/2019</a:t>
            </a:fld>
            <a:endParaRPr lang="es-ES" sz="1000" dirty="0"/>
          </a:p>
        </p:txBody>
      </p:sp>
      <p:sp>
        <p:nvSpPr>
          <p:cNvPr id="18" name="17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21" name="20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14FD69-4A85-4715-A222-ABB225B63BC6}" type="datetimeFigureOut">
              <a:rPr lang="es-ES" smtClean="0"/>
              <a:pPr/>
              <a:t>30/09/2019</a:t>
            </a:fld>
            <a:endParaRPr lang="es-ES" sz="1000"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ctr"/>
            <a:endParaRPr lang="es-ES" sz="1000"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r"/>
            <a:fld id="{D4C49B74-5DB2-4B03-B1D2-7F6A3C51C318}" type="slidenum">
              <a:rPr lang="es-ES" smtClean="0"/>
              <a:pPr algn="r"/>
              <a:t>‹Nº›</a:t>
            </a:fld>
            <a:endParaRPr lang="es-ES" sz="1000"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4348" y="1714488"/>
            <a:ext cx="7577814" cy="1470025"/>
          </a:xfrm>
        </p:spPr>
        <p:txBody>
          <a:bodyPr/>
          <a:lstStyle/>
          <a:p>
            <a:pPr algn="ctr"/>
            <a:r>
              <a:rPr b="1" smtClean="0">
                <a:latin typeface="Arial" pitchFamily="34" charset="0"/>
                <a:cs typeface="Arial" pitchFamily="34" charset="0"/>
              </a:rPr>
              <a:t>Tecnologias de la Informacion y de la Comunicacion</a:t>
            </a:r>
            <a:endParaRPr b="1">
              <a:latin typeface="Arial" pitchFamily="34" charset="0"/>
              <a:cs typeface="Arial" pitchFamily="34" charset="0"/>
            </a:endParaRPr>
          </a:p>
        </p:txBody>
      </p:sp>
      <p:sp>
        <p:nvSpPr>
          <p:cNvPr id="2" name="Subtitle 1"/>
          <p:cNvSpPr>
            <a:spLocks noGrp="1"/>
          </p:cNvSpPr>
          <p:nvPr>
            <p:ph type="subTitle" idx="1"/>
          </p:nvPr>
        </p:nvSpPr>
        <p:spPr>
          <a:xfrm>
            <a:off x="1357290" y="3571876"/>
            <a:ext cx="6194066" cy="925223"/>
          </a:xfrm>
        </p:spPr>
        <p:txBody>
          <a:bodyPr>
            <a:normAutofit/>
          </a:bodyPr>
          <a:lstStyle/>
          <a:p>
            <a:pPr algn="ctr"/>
            <a:r>
              <a:rPr b="1" smtClean="0">
                <a:latin typeface="Arial" pitchFamily="34" charset="0"/>
                <a:cs typeface="Arial" pitchFamily="34" charset="0"/>
              </a:rPr>
              <a:t>Introducción a Multimedia</a:t>
            </a:r>
            <a:endParaRPr>
              <a:latin typeface="Arial" pitchFamily="34" charset="0"/>
              <a:cs typeface="Arial" pitchFamily="34" charset="0"/>
            </a:endParaRPr>
          </a:p>
        </p:txBody>
      </p:sp>
      <p:sp>
        <p:nvSpPr>
          <p:cNvPr id="4" name="Subtitle 1"/>
          <p:cNvSpPr txBox="1">
            <a:spLocks/>
          </p:cNvSpPr>
          <p:nvPr/>
        </p:nvSpPr>
        <p:spPr>
          <a:xfrm>
            <a:off x="1214414" y="5286388"/>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Ing. María Aparicio</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3357563" cy="500062"/>
          </a:xfrm>
        </p:spPr>
        <p:txBody>
          <a:bodyPr>
            <a:normAutofit/>
          </a:bodyPr>
          <a:lstStyle/>
          <a:p>
            <a:pPr algn="ctr"/>
            <a:r>
              <a:rPr sz="2400" smtClean="0">
                <a:latin typeface="Arial" pitchFamily="34" charset="0"/>
                <a:cs typeface="Arial" pitchFamily="34" charset="0"/>
              </a:rPr>
              <a:t>Discos Rigidos</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9090" name="Picture 2" descr="http://upload.wikimedia.org/wikipedia/commons/thumb/5/57/Cilindro_Cabeza_Sector.svg/250px-Cilindro_Cabeza_Sector.svg.png"/>
          <p:cNvPicPr>
            <a:picLocks noChangeAspect="1" noChangeArrowheads="1"/>
          </p:cNvPicPr>
          <p:nvPr/>
        </p:nvPicPr>
        <p:blipFill>
          <a:blip r:embed="rId3" cstate="print"/>
          <a:srcRect/>
          <a:stretch>
            <a:fillRect/>
          </a:stretch>
        </p:blipFill>
        <p:spPr bwMode="auto">
          <a:xfrm>
            <a:off x="500034" y="1000108"/>
            <a:ext cx="3974662" cy="4276738"/>
          </a:xfrm>
          <a:prstGeom prst="rect">
            <a:avLst/>
          </a:prstGeom>
          <a:noFill/>
        </p:spPr>
      </p:pic>
      <p:pic>
        <p:nvPicPr>
          <p:cNvPr id="89092" name="Picture 4" descr="http://upload.wikimedia.org/wikipedia/commons/thumb/d/d7/Disk-structure.svg/220px-Disk-structure.svg.png"/>
          <p:cNvPicPr>
            <a:picLocks noChangeAspect="1" noChangeArrowheads="1"/>
          </p:cNvPicPr>
          <p:nvPr/>
        </p:nvPicPr>
        <p:blipFill>
          <a:blip r:embed="rId4" cstate="print"/>
          <a:srcRect/>
          <a:stretch>
            <a:fillRect/>
          </a:stretch>
        </p:blipFill>
        <p:spPr bwMode="auto">
          <a:xfrm>
            <a:off x="4572000" y="1142984"/>
            <a:ext cx="3714774" cy="3714776"/>
          </a:xfrm>
          <a:prstGeom prst="rect">
            <a:avLst/>
          </a:prstGeom>
          <a:noFill/>
        </p:spPr>
      </p:pic>
      <p:sp>
        <p:nvSpPr>
          <p:cNvPr id="11" name="Rectangle 1"/>
          <p:cNvSpPr>
            <a:spLocks noChangeArrowheads="1"/>
          </p:cNvSpPr>
          <p:nvPr/>
        </p:nvSpPr>
        <p:spPr bwMode="auto">
          <a:xfrm>
            <a:off x="4643438" y="4857760"/>
            <a:ext cx="392909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smtClean="0">
                <a:latin typeface="Arial" pitchFamily="34" charset="0"/>
                <a:cs typeface="Arial" pitchFamily="34" charset="0"/>
              </a:rPr>
              <a:t>A: Pista, B: Sector, </a:t>
            </a:r>
          </a:p>
          <a:p>
            <a:pPr algn="just">
              <a:spcBef>
                <a:spcPts val="600"/>
              </a:spcBef>
              <a:spcAft>
                <a:spcPts val="600"/>
              </a:spcAft>
            </a:pPr>
            <a:r>
              <a:rPr lang="es-ES" dirty="0" smtClean="0">
                <a:latin typeface="Arial" pitchFamily="34" charset="0"/>
                <a:cs typeface="Arial" pitchFamily="34" charset="0"/>
              </a:rPr>
              <a:t>C: Sector de una pista, D: </a:t>
            </a:r>
            <a:r>
              <a:rPr lang="es-ES" dirty="0" err="1" smtClean="0">
                <a:latin typeface="Arial" pitchFamily="34" charset="0"/>
                <a:cs typeface="Arial" pitchFamily="34" charset="0"/>
              </a:rPr>
              <a:t>Cluster</a:t>
            </a:r>
            <a:endParaRPr lang="es-ES_tradnl"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428596" y="1500174"/>
            <a:ext cx="8286808"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smtClean="0">
                <a:latin typeface="Arial" pitchFamily="34" charset="0"/>
                <a:cs typeface="Arial" pitchFamily="34" charset="0"/>
              </a:rPr>
              <a:t>Discos ópticos circulares (generalmente de aleación de aluminio y </a:t>
            </a:r>
            <a:r>
              <a:rPr lang="es-ES" dirty="0" smtClean="0">
                <a:latin typeface="Arial" pitchFamily="34" charset="0"/>
                <a:cs typeface="Arial" pitchFamily="34" charset="0"/>
              </a:rPr>
              <a:t>policarbonato), generalmente </a:t>
            </a:r>
            <a:r>
              <a:rPr lang="es-ES" dirty="0" smtClean="0">
                <a:latin typeface="Arial" pitchFamily="34" charset="0"/>
                <a:cs typeface="Arial" pitchFamily="34" charset="0"/>
              </a:rPr>
              <a:t>de 12 cm. de diámetro y que pesa unos pocos gramos.</a:t>
            </a:r>
          </a:p>
          <a:p>
            <a:pPr algn="just">
              <a:spcBef>
                <a:spcPts val="600"/>
              </a:spcBef>
              <a:spcAft>
                <a:spcPts val="600"/>
              </a:spcAft>
            </a:pPr>
            <a:r>
              <a:rPr lang="es-ES" dirty="0" smtClean="0">
                <a:latin typeface="Arial" pitchFamily="34" charset="0"/>
                <a:cs typeface="Arial" pitchFamily="34" charset="0"/>
              </a:rPr>
              <a:t>La información en un disco (CD, DVD o </a:t>
            </a:r>
            <a:r>
              <a:rPr lang="es-ES" dirty="0" err="1" smtClean="0">
                <a:latin typeface="Arial" pitchFamily="34" charset="0"/>
                <a:cs typeface="Arial" pitchFamily="34" charset="0"/>
              </a:rPr>
              <a:t>Blu-ry</a:t>
            </a:r>
            <a:r>
              <a:rPr lang="es-ES" dirty="0" smtClean="0">
                <a:latin typeface="Arial" pitchFamily="34" charset="0"/>
                <a:cs typeface="Arial" pitchFamily="34" charset="0"/>
              </a:rPr>
              <a:t>) es leída por un laser  desde una lectora, al usar luz, no hay contacto físico con la superficie, por lo tanto, no hay deterioro de los datos.</a:t>
            </a:r>
          </a:p>
          <a:p>
            <a:pPr algn="just">
              <a:spcBef>
                <a:spcPts val="600"/>
              </a:spcBef>
              <a:spcAft>
                <a:spcPts val="600"/>
              </a:spcAft>
            </a:pPr>
            <a:r>
              <a:rPr lang="es-ES" dirty="0" smtClean="0">
                <a:latin typeface="Arial" pitchFamily="34" charset="0"/>
                <a:cs typeface="Arial" pitchFamily="34" charset="0"/>
              </a:rPr>
              <a:t>Capacidad de CD: 650 a 700 </a:t>
            </a:r>
            <a:r>
              <a:rPr lang="es-ES" dirty="0" err="1" smtClean="0">
                <a:latin typeface="Arial" pitchFamily="34" charset="0"/>
                <a:cs typeface="Arial" pitchFamily="34" charset="0"/>
              </a:rPr>
              <a:t>Mb.</a:t>
            </a:r>
            <a:endParaRPr lang="es-ES" dirty="0" smtClean="0">
              <a:latin typeface="Arial" pitchFamily="34" charset="0"/>
              <a:cs typeface="Arial" pitchFamily="34" charset="0"/>
            </a:endParaRPr>
          </a:p>
          <a:p>
            <a:pPr algn="just">
              <a:spcBef>
                <a:spcPts val="600"/>
              </a:spcBef>
              <a:spcAft>
                <a:spcPts val="600"/>
              </a:spcAft>
            </a:pPr>
            <a:r>
              <a:rPr lang="es-ES" dirty="0" smtClean="0">
                <a:latin typeface="Arial" pitchFamily="34" charset="0"/>
                <a:cs typeface="Arial" pitchFamily="34" charset="0"/>
              </a:rPr>
              <a:t>Capacidad de DVD: 4.7 </a:t>
            </a:r>
            <a:r>
              <a:rPr lang="es-ES" dirty="0" err="1" smtClean="0">
                <a:latin typeface="Arial" pitchFamily="34" charset="0"/>
                <a:cs typeface="Arial" pitchFamily="34" charset="0"/>
              </a:rPr>
              <a:t>Gb</a:t>
            </a:r>
            <a:r>
              <a:rPr lang="es-ES" dirty="0" smtClean="0">
                <a:latin typeface="Arial" pitchFamily="34" charset="0"/>
                <a:cs typeface="Arial" pitchFamily="34" charset="0"/>
              </a:rPr>
              <a:t> (simple) 8.5 </a:t>
            </a:r>
            <a:r>
              <a:rPr lang="es-ES" dirty="0" err="1" smtClean="0">
                <a:latin typeface="Arial" pitchFamily="34" charset="0"/>
                <a:cs typeface="Arial" pitchFamily="34" charset="0"/>
              </a:rPr>
              <a:t>Gb</a:t>
            </a:r>
            <a:r>
              <a:rPr lang="es-ES" dirty="0" smtClean="0">
                <a:latin typeface="Arial" pitchFamily="34" charset="0"/>
                <a:cs typeface="Arial" pitchFamily="34" charset="0"/>
              </a:rPr>
              <a:t> (doble)</a:t>
            </a:r>
          </a:p>
          <a:p>
            <a:pPr algn="just">
              <a:spcBef>
                <a:spcPts val="600"/>
              </a:spcBef>
              <a:spcAft>
                <a:spcPts val="600"/>
              </a:spcAft>
            </a:pPr>
            <a:r>
              <a:rPr lang="es-ES" dirty="0" smtClean="0">
                <a:latin typeface="Arial" pitchFamily="34" charset="0"/>
                <a:cs typeface="Arial" pitchFamily="34" charset="0"/>
              </a:rPr>
              <a:t>Capacidad de </a:t>
            </a:r>
            <a:r>
              <a:rPr lang="es-ES" dirty="0" err="1" smtClean="0">
                <a:latin typeface="Arial" pitchFamily="34" charset="0"/>
                <a:cs typeface="Arial" pitchFamily="34" charset="0"/>
              </a:rPr>
              <a:t>Blu</a:t>
            </a:r>
            <a:r>
              <a:rPr lang="es-ES" dirty="0" smtClean="0">
                <a:latin typeface="Arial" pitchFamily="34" charset="0"/>
                <a:cs typeface="Arial" pitchFamily="34" charset="0"/>
              </a:rPr>
              <a:t> </a:t>
            </a:r>
            <a:r>
              <a:rPr lang="es-ES" dirty="0" err="1" smtClean="0">
                <a:latin typeface="Arial" pitchFamily="34" charset="0"/>
                <a:cs typeface="Arial" pitchFamily="34" charset="0"/>
              </a:rPr>
              <a:t>ray</a:t>
            </a:r>
            <a:r>
              <a:rPr lang="es-ES" dirty="0" smtClean="0">
                <a:latin typeface="Arial" pitchFamily="34" charset="0"/>
                <a:cs typeface="Arial" pitchFamily="34" charset="0"/>
              </a:rPr>
              <a:t>: 25 </a:t>
            </a:r>
            <a:r>
              <a:rPr lang="es-ES" dirty="0" err="1" smtClean="0">
                <a:latin typeface="Arial" pitchFamily="34" charset="0"/>
                <a:cs typeface="Arial" pitchFamily="34" charset="0"/>
              </a:rPr>
              <a:t>Gb</a:t>
            </a:r>
            <a:r>
              <a:rPr lang="es-ES" dirty="0" smtClean="0">
                <a:latin typeface="Arial" pitchFamily="34" charset="0"/>
                <a:cs typeface="Arial" pitchFamily="34" charset="0"/>
              </a:rPr>
              <a:t> (6 hs de video alta calidad)</a:t>
            </a:r>
          </a:p>
          <a:p>
            <a:pPr algn="just">
              <a:spcBef>
                <a:spcPts val="600"/>
              </a:spcBef>
              <a:spcAft>
                <a:spcPts val="600"/>
              </a:spcAft>
            </a:pPr>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_tradnl" dirty="0" smtClean="0">
              <a:latin typeface="Arial" pitchFamily="34" charset="0"/>
              <a:cs typeface="Arial" pitchFamily="34" charset="0"/>
            </a:endParaRPr>
          </a:p>
        </p:txBody>
      </p:sp>
      <p:sp>
        <p:nvSpPr>
          <p:cNvPr id="13" name="Subtitle 1"/>
          <p:cNvSpPr txBox="1">
            <a:spLocks/>
          </p:cNvSpPr>
          <p:nvPr/>
        </p:nvSpPr>
        <p:spPr>
          <a:xfrm>
            <a:off x="500034" y="500042"/>
            <a:ext cx="4071966" cy="1000132"/>
          </a:xfrm>
          <a:prstGeom prst="rect">
            <a:avLst/>
          </a:prstGeom>
        </p:spPr>
        <p:txBody>
          <a:bodyPr>
            <a:normAutofit fontScale="92500" lnSpcReduction="10000"/>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Disco Compacto – CD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Disco Versatil Digital – DVD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Blu-Ray Disc</a:t>
            </a:r>
            <a:endParaRPr kumimoji="0" lang="es-ES" sz="24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pic>
        <p:nvPicPr>
          <p:cNvPr id="10" name="Picture 2" descr="Archivo:IFA 2005 Panasonic Blu-ray Disc Single Layer 25GB BD-RE (LM-BRM25) (Cartridge) (by HDTVTotalDOTcom).jpg"/>
          <p:cNvPicPr>
            <a:picLocks noChangeAspect="1" noChangeArrowheads="1"/>
          </p:cNvPicPr>
          <p:nvPr/>
        </p:nvPicPr>
        <p:blipFill>
          <a:blip r:embed="rId3" cstate="print"/>
          <a:srcRect r="34615"/>
          <a:stretch>
            <a:fillRect/>
          </a:stretch>
        </p:blipFill>
        <p:spPr bwMode="auto">
          <a:xfrm>
            <a:off x="6762353" y="3674684"/>
            <a:ext cx="1741302" cy="2948683"/>
          </a:xfrm>
          <a:prstGeom prst="rect">
            <a:avLst/>
          </a:prstGeom>
          <a:noFill/>
        </p:spPr>
      </p:pic>
      <p:pic>
        <p:nvPicPr>
          <p:cNvPr id="12" name="Picture 4" descr="http://www.dvd100.net/12-59-large/cd-rw-verbatim-8x-12x-cake-10-pcs.jpg"/>
          <p:cNvPicPr>
            <a:picLocks noChangeAspect="1" noChangeArrowheads="1"/>
          </p:cNvPicPr>
          <p:nvPr/>
        </p:nvPicPr>
        <p:blipFill>
          <a:blip r:embed="rId4" cstate="print"/>
          <a:srcRect/>
          <a:stretch>
            <a:fillRect/>
          </a:stretch>
        </p:blipFill>
        <p:spPr bwMode="auto">
          <a:xfrm>
            <a:off x="1140623" y="4684701"/>
            <a:ext cx="2055172" cy="2055172"/>
          </a:xfrm>
          <a:prstGeom prst="rect">
            <a:avLst/>
          </a:prstGeom>
          <a:noFill/>
        </p:spPr>
      </p:pic>
      <p:pic>
        <p:nvPicPr>
          <p:cNvPr id="14" name="Picture 6" descr="http://3.bp.blogspot.com/_Ehyy-FCG89o/SXxredYfQ6I/AAAAAAAADCY/RwzGsuacwB8/s400/4X_DVD-R_Media_BIG_1.jpg"/>
          <p:cNvPicPr>
            <a:picLocks noChangeAspect="1" noChangeArrowheads="1"/>
          </p:cNvPicPr>
          <p:nvPr/>
        </p:nvPicPr>
        <p:blipFill>
          <a:blip r:embed="rId5" cstate="print"/>
          <a:srcRect/>
          <a:stretch>
            <a:fillRect/>
          </a:stretch>
        </p:blipFill>
        <p:spPr bwMode="auto">
          <a:xfrm>
            <a:off x="4278268" y="4729251"/>
            <a:ext cx="2005394" cy="196607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4071938" cy="1000125"/>
          </a:xfrm>
        </p:spPr>
        <p:txBody>
          <a:bodyPr>
            <a:normAutofit/>
          </a:bodyPr>
          <a:lstStyle/>
          <a:p>
            <a:pPr algn="l"/>
            <a:r>
              <a:rPr sz="2400" smtClean="0">
                <a:latin typeface="Arial" pitchFamily="34" charset="0"/>
                <a:cs typeface="Arial" pitchFamily="34" charset="0"/>
              </a:rPr>
              <a:t>Memorias USB</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500034" y="1071546"/>
            <a:ext cx="8286808" cy="3416320"/>
          </a:xfrm>
          <a:prstGeom prst="rect">
            <a:avLst/>
          </a:prstGeom>
        </p:spPr>
        <p:txBody>
          <a:bodyPr wrap="square">
            <a:spAutoFit/>
          </a:bodyPr>
          <a:lstStyle/>
          <a:p>
            <a:r>
              <a:rPr lang="es-ES" dirty="0" smtClean="0">
                <a:latin typeface="Arial" pitchFamily="34" charset="0"/>
                <a:cs typeface="Arial" pitchFamily="34" charset="0"/>
              </a:rPr>
              <a:t>Una </a:t>
            </a:r>
            <a:r>
              <a:rPr lang="es-ES" b="1" dirty="0" smtClean="0">
                <a:latin typeface="Arial" pitchFamily="34" charset="0"/>
                <a:cs typeface="Arial" pitchFamily="34" charset="0"/>
              </a:rPr>
              <a:t>memoria USB</a:t>
            </a:r>
            <a:r>
              <a:rPr lang="es-ES" dirty="0" smtClean="0">
                <a:latin typeface="Arial" pitchFamily="34" charset="0"/>
                <a:cs typeface="Arial" pitchFamily="34" charset="0"/>
              </a:rPr>
              <a:t> es un dispositivo de almacenamiento que utiliza una memoria  flash para guardar información. </a:t>
            </a:r>
          </a:p>
          <a:p>
            <a:r>
              <a:rPr lang="es-ES" dirty="0" smtClean="0">
                <a:latin typeface="Arial" pitchFamily="34" charset="0"/>
                <a:cs typeface="Arial" pitchFamily="34" charset="0"/>
              </a:rPr>
              <a:t>Se lo conoce también con el nombre de </a:t>
            </a:r>
            <a:r>
              <a:rPr lang="es-ES" b="1" dirty="0" smtClean="0">
                <a:latin typeface="Arial" pitchFamily="34" charset="0"/>
                <a:cs typeface="Arial" pitchFamily="34" charset="0"/>
              </a:rPr>
              <a:t>unidad flash USB</a:t>
            </a:r>
            <a:r>
              <a:rPr lang="es-ES" dirty="0" smtClean="0">
                <a:latin typeface="Arial" pitchFamily="34" charset="0"/>
                <a:cs typeface="Arial" pitchFamily="34" charset="0"/>
              </a:rPr>
              <a:t>, </a:t>
            </a:r>
            <a:r>
              <a:rPr lang="es-ES" b="1" dirty="0" smtClean="0">
                <a:latin typeface="Arial" pitchFamily="34" charset="0"/>
                <a:cs typeface="Arial" pitchFamily="34" charset="0"/>
              </a:rPr>
              <a:t>lápiz de memoria</a:t>
            </a:r>
            <a:r>
              <a:rPr lang="es-ES" dirty="0" smtClean="0">
                <a:latin typeface="Arial" pitchFamily="34" charset="0"/>
                <a:cs typeface="Arial" pitchFamily="34" charset="0"/>
              </a:rPr>
              <a:t>, </a:t>
            </a:r>
            <a:r>
              <a:rPr lang="es-ES" b="1" dirty="0" smtClean="0">
                <a:latin typeface="Arial" pitchFamily="34" charset="0"/>
                <a:cs typeface="Arial" pitchFamily="34" charset="0"/>
              </a:rPr>
              <a:t>lápiz USB</a:t>
            </a:r>
            <a:r>
              <a:rPr lang="es-ES" dirty="0" smtClean="0">
                <a:latin typeface="Arial" pitchFamily="34" charset="0"/>
                <a:cs typeface="Arial" pitchFamily="34" charset="0"/>
              </a:rPr>
              <a:t>, </a:t>
            </a:r>
            <a:r>
              <a:rPr lang="es-ES" b="1" dirty="0" smtClean="0">
                <a:latin typeface="Arial" pitchFamily="34" charset="0"/>
                <a:cs typeface="Arial" pitchFamily="34" charset="0"/>
              </a:rPr>
              <a:t>llave de memoria</a:t>
            </a:r>
            <a:r>
              <a:rPr lang="es-ES" dirty="0" smtClean="0">
                <a:latin typeface="Arial" pitchFamily="34" charset="0"/>
                <a:cs typeface="Arial" pitchFamily="34" charset="0"/>
              </a:rPr>
              <a:t>, entre otros. </a:t>
            </a:r>
          </a:p>
          <a:p>
            <a:r>
              <a:rPr lang="es-ES" dirty="0" smtClean="0">
                <a:latin typeface="Arial" pitchFamily="34" charset="0"/>
                <a:cs typeface="Arial" pitchFamily="34" charset="0"/>
              </a:rPr>
              <a:t>Estas </a:t>
            </a:r>
            <a:r>
              <a:rPr lang="es-ES" dirty="0" smtClean="0">
                <a:latin typeface="Arial" pitchFamily="34" charset="0"/>
                <a:cs typeface="Arial" pitchFamily="34" charset="0"/>
              </a:rPr>
              <a:t>memorias son resistentes a los rasguños (externos), al polvo y algunos hasta al agua.</a:t>
            </a:r>
          </a:p>
          <a:p>
            <a:r>
              <a:rPr lang="es-ES" dirty="0" smtClean="0">
                <a:latin typeface="Arial" pitchFamily="34" charset="0"/>
                <a:cs typeface="Arial" pitchFamily="34" charset="0"/>
              </a:rPr>
              <a:t>Estas memorias se han convertido en el sistema de almacenamiento y transporte personal de datos más utilizado, desplazando en este uso a los tradicionales CD y DVD. </a:t>
            </a:r>
          </a:p>
          <a:p>
            <a:r>
              <a:rPr lang="es-ES" dirty="0" smtClean="0">
                <a:latin typeface="Arial" pitchFamily="34" charset="0"/>
                <a:cs typeface="Arial" pitchFamily="34" charset="0"/>
              </a:rPr>
              <a:t>Se pueden encontrar en el mercado fácilmente memorias de 1, 2, 4, 8, 16, 32, 64, 128 y hasta 256 </a:t>
            </a:r>
            <a:r>
              <a:rPr lang="es-ES" dirty="0" err="1" smtClean="0">
                <a:latin typeface="Arial" pitchFamily="34" charset="0"/>
                <a:cs typeface="Arial" pitchFamily="34" charset="0"/>
              </a:rPr>
              <a:t>Gb</a:t>
            </a:r>
            <a:r>
              <a:rPr lang="es-ES" dirty="0" smtClean="0">
                <a:latin typeface="Arial" pitchFamily="34" charset="0"/>
                <a:cs typeface="Arial" pitchFamily="34" charset="0"/>
              </a:rPr>
              <a:t> (a partir de los 64 GB ya no resultan prácticas por su elevado costo). </a:t>
            </a:r>
          </a:p>
        </p:txBody>
      </p:sp>
      <p:pic>
        <p:nvPicPr>
          <p:cNvPr id="95236" name="Picture 4" descr="Archivo:USB Flash Drive and Card Reader.jpg"/>
          <p:cNvPicPr>
            <a:picLocks noChangeAspect="1" noChangeArrowheads="1"/>
          </p:cNvPicPr>
          <p:nvPr/>
        </p:nvPicPr>
        <p:blipFill>
          <a:blip r:embed="rId3" cstate="print"/>
          <a:srcRect/>
          <a:stretch>
            <a:fillRect/>
          </a:stretch>
        </p:blipFill>
        <p:spPr bwMode="auto">
          <a:xfrm>
            <a:off x="5292080" y="4636540"/>
            <a:ext cx="2714644" cy="1859531"/>
          </a:xfrm>
          <a:prstGeom prst="rect">
            <a:avLst/>
          </a:prstGeom>
          <a:noFill/>
        </p:spPr>
      </p:pic>
      <p:pic>
        <p:nvPicPr>
          <p:cNvPr id="95238" name="Picture 6" descr="Archivo:Memoria de 2 Gb. Kingston.jpg"/>
          <p:cNvPicPr>
            <a:picLocks noChangeAspect="1" noChangeArrowheads="1"/>
          </p:cNvPicPr>
          <p:nvPr/>
        </p:nvPicPr>
        <p:blipFill>
          <a:blip r:embed="rId4" cstate="print"/>
          <a:srcRect/>
          <a:stretch>
            <a:fillRect/>
          </a:stretch>
        </p:blipFill>
        <p:spPr bwMode="auto">
          <a:xfrm>
            <a:off x="1500166" y="4786322"/>
            <a:ext cx="2928958" cy="146234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4071938" cy="1000125"/>
          </a:xfrm>
        </p:spPr>
        <p:txBody>
          <a:bodyPr>
            <a:normAutofit/>
          </a:bodyPr>
          <a:lstStyle/>
          <a:p>
            <a:pPr algn="l"/>
            <a:r>
              <a:rPr sz="2400" smtClean="0">
                <a:latin typeface="Arial" pitchFamily="34" charset="0"/>
                <a:cs typeface="Arial" pitchFamily="34" charset="0"/>
              </a:rPr>
              <a:t>Memorias USB</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5500694" y="1071546"/>
            <a:ext cx="3286148" cy="4770537"/>
          </a:xfrm>
          <a:prstGeom prst="rect">
            <a:avLst/>
          </a:prstGeom>
        </p:spPr>
        <p:txBody>
          <a:bodyPr wrap="square">
            <a:spAutoFit/>
          </a:bodyPr>
          <a:lstStyle/>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Conector USB</a:t>
            </a:r>
          </a:p>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Dispositivo de control de almacenamiento masivo USB</a:t>
            </a:r>
          </a:p>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Puntos de Prueba</a:t>
            </a:r>
          </a:p>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Circuito de Memoria Flash</a:t>
            </a:r>
          </a:p>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Oscilador de cristal</a:t>
            </a:r>
          </a:p>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LED</a:t>
            </a:r>
          </a:p>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Interruptor de seguridad contra escrituras</a:t>
            </a:r>
          </a:p>
          <a:p>
            <a:pPr marL="342900" indent="-342900" algn="just">
              <a:spcBef>
                <a:spcPts val="600"/>
              </a:spcBef>
              <a:spcAft>
                <a:spcPts val="600"/>
              </a:spcAft>
              <a:buFont typeface="+mj-lt"/>
              <a:buAutoNum type="arabicParenR"/>
            </a:pPr>
            <a:r>
              <a:rPr lang="es-ES" dirty="0" smtClean="0">
                <a:latin typeface="Arial" pitchFamily="34" charset="0"/>
                <a:cs typeface="Arial" pitchFamily="34" charset="0"/>
              </a:rPr>
              <a:t>Espacio disponible para un segundo circuito de memoria flash</a:t>
            </a:r>
          </a:p>
        </p:txBody>
      </p:sp>
      <p:pic>
        <p:nvPicPr>
          <p:cNvPr id="97282" name="Picture 2" descr="Archivo:Usbkey internals.jpg"/>
          <p:cNvPicPr>
            <a:picLocks noChangeAspect="1" noChangeArrowheads="1"/>
          </p:cNvPicPr>
          <p:nvPr/>
        </p:nvPicPr>
        <p:blipFill>
          <a:blip r:embed="rId3" cstate="print"/>
          <a:srcRect/>
          <a:stretch>
            <a:fillRect/>
          </a:stretch>
        </p:blipFill>
        <p:spPr bwMode="auto">
          <a:xfrm>
            <a:off x="214282" y="1142984"/>
            <a:ext cx="5214974" cy="49980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4071938" cy="1000125"/>
          </a:xfrm>
        </p:spPr>
        <p:txBody>
          <a:bodyPr>
            <a:normAutofit/>
          </a:bodyPr>
          <a:lstStyle/>
          <a:p>
            <a:pPr algn="l"/>
            <a:r>
              <a:rPr sz="2400" smtClean="0">
                <a:latin typeface="Arial" pitchFamily="34" charset="0"/>
                <a:cs typeface="Arial" pitchFamily="34" charset="0"/>
              </a:rPr>
              <a:t>Memorias flash</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357158" y="1000109"/>
            <a:ext cx="8429684" cy="2492990"/>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Tipo de memoria no volátil que suele ser usadas en celulares, cámaras (fotográficas - filmadoras) digitales, reproductores portátiles, etc. </a:t>
            </a:r>
          </a:p>
          <a:p>
            <a:pPr algn="just">
              <a:spcBef>
                <a:spcPts val="600"/>
              </a:spcBef>
              <a:spcAft>
                <a:spcPts val="600"/>
              </a:spcAft>
            </a:pPr>
            <a:r>
              <a:rPr lang="es-ES" dirty="0" smtClean="0">
                <a:latin typeface="Arial" pitchFamily="34" charset="0"/>
                <a:cs typeface="Arial" pitchFamily="34" charset="0"/>
              </a:rPr>
              <a:t>Pueden borrarse y reescribirse.</a:t>
            </a:r>
          </a:p>
          <a:p>
            <a:pPr algn="just">
              <a:spcBef>
                <a:spcPts val="600"/>
              </a:spcBef>
              <a:spcAft>
                <a:spcPts val="600"/>
              </a:spcAft>
            </a:pPr>
            <a:r>
              <a:rPr lang="es-ES" dirty="0" smtClean="0">
                <a:latin typeface="Arial" pitchFamily="34" charset="0"/>
                <a:cs typeface="Arial" pitchFamily="34" charset="0"/>
              </a:rPr>
              <a:t>Son una evolución de las memorias EEPROM que permiten que múltiples posiciones de memoria sean escritas o borradas en una misma operación mediante impulsos eléctricos</a:t>
            </a:r>
          </a:p>
          <a:p>
            <a:pPr algn="just">
              <a:spcBef>
                <a:spcPts val="600"/>
              </a:spcBef>
              <a:spcAft>
                <a:spcPts val="600"/>
              </a:spcAft>
            </a:pPr>
            <a:r>
              <a:rPr lang="es-ES" dirty="0" smtClean="0">
                <a:latin typeface="Arial" pitchFamily="34" charset="0"/>
                <a:cs typeface="Arial" pitchFamily="34" charset="0"/>
              </a:rPr>
              <a:t>Son muy resistentes a golpes, pequeñas, livianas y sumamente silenciosas.</a:t>
            </a:r>
            <a:endParaRPr lang="es-ES" dirty="0"/>
          </a:p>
        </p:txBody>
      </p:sp>
      <p:pic>
        <p:nvPicPr>
          <p:cNvPr id="99330" name="Picture 2" descr="http://mujereshoy.net/wp-content/plugins/wp-o-matic/cache/856af_coleccion-memorias-flash.jpg"/>
          <p:cNvPicPr>
            <a:picLocks noChangeAspect="1" noChangeArrowheads="1"/>
          </p:cNvPicPr>
          <p:nvPr/>
        </p:nvPicPr>
        <p:blipFill>
          <a:blip r:embed="rId3" cstate="print"/>
          <a:srcRect/>
          <a:stretch>
            <a:fillRect/>
          </a:stretch>
        </p:blipFill>
        <p:spPr bwMode="auto">
          <a:xfrm>
            <a:off x="2071670" y="3447075"/>
            <a:ext cx="4071966" cy="3058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5715000" cy="500062"/>
          </a:xfrm>
        </p:spPr>
        <p:txBody>
          <a:bodyPr>
            <a:normAutofit/>
          </a:bodyPr>
          <a:lstStyle/>
          <a:p>
            <a:pPr algn="l"/>
            <a:r>
              <a:rPr sz="2400" smtClean="0">
                <a:latin typeface="Arial" pitchFamily="34" charset="0"/>
                <a:cs typeface="Arial" pitchFamily="34" charset="0"/>
              </a:rPr>
              <a:t>Dispositivos asociados al sonido</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357158" y="1000109"/>
            <a:ext cx="8429684" cy="2893100"/>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El sonido es esencialmente una variación de la presión que se transmite a través de las moléculas de un medio material (aire , líquidos y aun sólidos) hasta el tímpano de nuestro oído, de allí al resto del sistema auditivo para llegar al cerebro, transformado en impulsos.</a:t>
            </a:r>
          </a:p>
          <a:p>
            <a:pPr algn="just">
              <a:spcBef>
                <a:spcPts val="600"/>
              </a:spcBef>
              <a:spcAft>
                <a:spcPts val="600"/>
              </a:spcAft>
            </a:pPr>
            <a:r>
              <a:rPr lang="es-ES_tradnl" dirty="0" smtClean="0">
                <a:latin typeface="Arial" pitchFamily="34" charset="0"/>
                <a:cs typeface="Arial" pitchFamily="34" charset="0"/>
              </a:rPr>
              <a:t>Las frecuencias se miden en ciclos / segundo es decir en </a:t>
            </a:r>
            <a:r>
              <a:rPr lang="es-ES_tradnl" dirty="0" err="1" smtClean="0">
                <a:latin typeface="Arial" pitchFamily="34" charset="0"/>
                <a:cs typeface="Arial" pitchFamily="34" charset="0"/>
              </a:rPr>
              <a:t>Hertz</a:t>
            </a:r>
            <a:r>
              <a:rPr lang="es-ES_tradnl" dirty="0" smtClean="0">
                <a:latin typeface="Arial" pitchFamily="34" charset="0"/>
                <a:cs typeface="Arial" pitchFamily="34" charset="0"/>
              </a:rPr>
              <a:t> y deben estar en el rango de 20 Hz a 20 </a:t>
            </a:r>
            <a:r>
              <a:rPr lang="es-ES_tradnl" dirty="0" err="1" smtClean="0">
                <a:latin typeface="Arial" pitchFamily="34" charset="0"/>
                <a:cs typeface="Arial" pitchFamily="34" charset="0"/>
              </a:rPr>
              <a:t>Khz</a:t>
            </a:r>
            <a:r>
              <a:rPr lang="es-ES_tradnl" dirty="0" smtClean="0">
                <a:latin typeface="Arial" pitchFamily="34" charset="0"/>
                <a:cs typeface="Arial" pitchFamily="34" charset="0"/>
              </a:rPr>
              <a:t> para que el ser humano  pueda escucharlo.</a:t>
            </a:r>
          </a:p>
          <a:p>
            <a:pPr algn="just">
              <a:spcBef>
                <a:spcPts val="600"/>
              </a:spcBef>
              <a:spcAft>
                <a:spcPts val="600"/>
              </a:spcAft>
            </a:pPr>
            <a:r>
              <a:rPr lang="es-ES_tradnl" dirty="0" smtClean="0">
                <a:latin typeface="Arial" pitchFamily="34" charset="0"/>
                <a:cs typeface="Arial" pitchFamily="34" charset="0"/>
              </a:rPr>
              <a:t>Los micrófonos transforman (</a:t>
            </a:r>
            <a:r>
              <a:rPr lang="es-ES_tradnl" dirty="0" err="1" smtClean="0">
                <a:latin typeface="Arial" pitchFamily="34" charset="0"/>
                <a:cs typeface="Arial" pitchFamily="34" charset="0"/>
              </a:rPr>
              <a:t>transducen</a:t>
            </a:r>
            <a:r>
              <a:rPr lang="es-ES_tradnl" dirty="0" smtClean="0">
                <a:latin typeface="Arial" pitchFamily="34" charset="0"/>
                <a:cs typeface="Arial" pitchFamily="34" charset="0"/>
              </a:rPr>
              <a:t>) las energías puestas en juego por el sonido, en una energía eléctrica cuyas variaciones resultan </a:t>
            </a:r>
            <a:r>
              <a:rPr lang="es-ES_tradnl" b="1" dirty="0" smtClean="0">
                <a:latin typeface="Arial" pitchFamily="34" charset="0"/>
                <a:cs typeface="Arial" pitchFamily="34" charset="0"/>
              </a:rPr>
              <a:t>análogas </a:t>
            </a:r>
            <a:r>
              <a:rPr lang="es-ES_tradnl" dirty="0" smtClean="0">
                <a:latin typeface="Arial" pitchFamily="34" charset="0"/>
                <a:cs typeface="Arial" pitchFamily="34" charset="0"/>
              </a:rPr>
              <a:t>a las del sonido original</a:t>
            </a:r>
            <a:r>
              <a:rPr lang="es-ES_tradnl" dirty="0" smtClean="0"/>
              <a:t>.</a:t>
            </a:r>
            <a:endParaRPr lang="es-ES" dirty="0" smtClean="0">
              <a:latin typeface="Arial" pitchFamily="34" charset="0"/>
              <a:cs typeface="Arial" pitchFamily="34" charset="0"/>
            </a:endParaRPr>
          </a:p>
        </p:txBody>
      </p:sp>
      <p:pic>
        <p:nvPicPr>
          <p:cNvPr id="12" name="11 Imagen"/>
          <p:cNvPicPr/>
          <p:nvPr/>
        </p:nvPicPr>
        <p:blipFill>
          <a:blip r:embed="rId3" cstate="print"/>
          <a:srcRect/>
          <a:stretch>
            <a:fillRect/>
          </a:stretch>
        </p:blipFill>
        <p:spPr bwMode="auto">
          <a:xfrm>
            <a:off x="2285984" y="3929066"/>
            <a:ext cx="4286280" cy="1985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5715000" cy="500062"/>
          </a:xfrm>
        </p:spPr>
        <p:txBody>
          <a:bodyPr>
            <a:normAutofit/>
          </a:bodyPr>
          <a:lstStyle/>
          <a:p>
            <a:pPr algn="l"/>
            <a:r>
              <a:rPr sz="2400" smtClean="0">
                <a:latin typeface="Arial" pitchFamily="34" charset="0"/>
                <a:cs typeface="Arial" pitchFamily="34" charset="0"/>
              </a:rPr>
              <a:t>Dispositivos asociados al sonido</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357158" y="1000109"/>
            <a:ext cx="8429684" cy="1354217"/>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De esta forma, se puede pensar a la señal eléctrica y al sonido funcionalmente iguales. Difieren solo en una constante de dimensión.</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Los altavoces (parlantes) realizan la transformación inversa (también </a:t>
            </a:r>
            <a:r>
              <a:rPr lang="es-ES_tradnl" dirty="0" err="1" smtClean="0">
                <a:latin typeface="Arial" pitchFamily="34" charset="0"/>
                <a:cs typeface="Arial" pitchFamily="34" charset="0"/>
              </a:rPr>
              <a:t>transducen</a:t>
            </a:r>
            <a:r>
              <a:rPr lang="es-ES_tradnl" dirty="0" smtClean="0">
                <a:latin typeface="Arial" pitchFamily="34" charset="0"/>
                <a:cs typeface="Arial" pitchFamily="34" charset="0"/>
              </a:rPr>
              <a:t>) es   decir, la energía eléctrica en energía acústica.</a:t>
            </a:r>
            <a:endParaRPr lang="es-ES" dirty="0" smtClean="0">
              <a:latin typeface="Arial" pitchFamily="34" charset="0"/>
              <a:cs typeface="Arial" pitchFamily="34" charset="0"/>
            </a:endParaRPr>
          </a:p>
        </p:txBody>
      </p:sp>
      <p:pic>
        <p:nvPicPr>
          <p:cNvPr id="101378" name="Picture 2" descr="http://old.liccom.edu.uy/bedelia/cursos/sonido/clases/i_sistemas_digitales/img/diagrama_onda.jpg"/>
          <p:cNvPicPr>
            <a:picLocks noChangeAspect="1" noChangeArrowheads="1"/>
          </p:cNvPicPr>
          <p:nvPr/>
        </p:nvPicPr>
        <p:blipFill>
          <a:blip r:embed="rId3" cstate="print"/>
          <a:srcRect/>
          <a:stretch>
            <a:fillRect/>
          </a:stretch>
        </p:blipFill>
        <p:spPr bwMode="auto">
          <a:xfrm>
            <a:off x="571472" y="2428868"/>
            <a:ext cx="8143901" cy="38780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5715000" cy="500062"/>
          </a:xfrm>
        </p:spPr>
        <p:txBody>
          <a:bodyPr>
            <a:normAutofit/>
          </a:bodyPr>
          <a:lstStyle/>
          <a:p>
            <a:pPr algn="l"/>
            <a:r>
              <a:rPr sz="2400" smtClean="0">
                <a:latin typeface="Arial" pitchFamily="34" charset="0"/>
                <a:cs typeface="Arial" pitchFamily="34" charset="0"/>
              </a:rPr>
              <a:t>Dispositivos asociados al sonido</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357158" y="1000109"/>
            <a:ext cx="8429684" cy="400110"/>
          </a:xfrm>
          <a:prstGeom prst="rect">
            <a:avLst/>
          </a:prstGeom>
        </p:spPr>
        <p:txBody>
          <a:bodyPr wrap="square">
            <a:spAutoFit/>
          </a:bodyPr>
          <a:lstStyle/>
          <a:p>
            <a:pPr algn="just">
              <a:spcBef>
                <a:spcPts val="600"/>
              </a:spcBef>
              <a:spcAft>
                <a:spcPts val="600"/>
              </a:spcAft>
            </a:pPr>
            <a:r>
              <a:rPr lang="es-ES" sz="2000" dirty="0" smtClean="0">
                <a:latin typeface="Arial" pitchFamily="34" charset="0"/>
                <a:cs typeface="Arial" pitchFamily="34" charset="0"/>
              </a:rPr>
              <a:t>Amplificador:</a:t>
            </a:r>
          </a:p>
        </p:txBody>
      </p:sp>
      <p:sp>
        <p:nvSpPr>
          <p:cNvPr id="105473" name="Rectangle 1"/>
          <p:cNvSpPr>
            <a:spLocks noChangeArrowheads="1"/>
          </p:cNvSpPr>
          <p:nvPr/>
        </p:nvSpPr>
        <p:spPr bwMode="auto">
          <a:xfrm>
            <a:off x="428596" y="1500174"/>
            <a:ext cx="828680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La información, muchas veces se transmite por medio de pequeñas corrientes o potenciales eléctricos - señales eléctricas -. Estas señales requieren para su procesamiento, dependiendo de la aplicación, una mayor amplitud</a:t>
            </a: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a:t>
            </a:r>
          </a:p>
          <a:p>
            <a:pPr algn="just" fontAlgn="base">
              <a:spcBef>
                <a:spcPts val="600"/>
              </a:spcBef>
              <a:spcAft>
                <a:spcPts val="600"/>
              </a:spcAft>
            </a:pPr>
            <a:r>
              <a:rPr lang="es-ES_tradnl" dirty="0">
                <a:latin typeface="Arial" pitchFamily="34" charset="0"/>
                <a:cs typeface="Arial" pitchFamily="34" charset="0"/>
              </a:rPr>
              <a:t>Es frecuente encontrarlos con un micrófono conectado a la entrada del amplificador y parlantes a la salida, para incrementar la intensidad de los sonidos</a:t>
            </a:r>
            <a:r>
              <a:rPr lang="es-ES_tradnl" dirty="0" smtClean="0">
                <a:latin typeface="Arial" pitchFamily="34" charset="0"/>
                <a:cs typeface="Arial" pitchFamily="34" charset="0"/>
              </a:rPr>
              <a:t>.</a:t>
            </a:r>
            <a:endParaRPr lang="es-ES" dirty="0">
              <a:latin typeface="Arial" pitchFamily="34" charset="0"/>
              <a:cs typeface="Arial" pitchFamily="34" charset="0"/>
            </a:endParaRPr>
          </a:p>
        </p:txBody>
      </p:sp>
      <p:pic>
        <p:nvPicPr>
          <p:cNvPr id="12" name="11 Imagen"/>
          <p:cNvPicPr/>
          <p:nvPr/>
        </p:nvPicPr>
        <p:blipFill>
          <a:blip r:embed="rId3" cstate="print"/>
          <a:srcRect/>
          <a:stretch>
            <a:fillRect/>
          </a:stretch>
        </p:blipFill>
        <p:spPr bwMode="auto">
          <a:xfrm>
            <a:off x="452622" y="3789040"/>
            <a:ext cx="4191385" cy="2083147"/>
          </a:xfrm>
          <a:prstGeom prst="rect">
            <a:avLst/>
          </a:prstGeom>
          <a:noFill/>
          <a:ln w="9525">
            <a:noFill/>
            <a:miter lim="800000"/>
            <a:headEnd/>
            <a:tailEnd/>
          </a:ln>
        </p:spPr>
      </p:pic>
      <p:pic>
        <p:nvPicPr>
          <p:cNvPr id="13" name="Picture 3" descr="http://4.bp.blogspot.com/_NmmcJnDX2sQ/TLxOLqLDi-I/AAAAAAAAADQ/GwKpV4O66Z8/s1600/circuito-amplificador.jpg"/>
          <p:cNvPicPr>
            <a:picLocks noChangeAspect="1" noChangeArrowheads="1"/>
          </p:cNvPicPr>
          <p:nvPr/>
        </p:nvPicPr>
        <p:blipFill>
          <a:blip r:embed="rId4" cstate="print"/>
          <a:srcRect/>
          <a:stretch>
            <a:fillRect/>
          </a:stretch>
        </p:blipFill>
        <p:spPr bwMode="auto">
          <a:xfrm>
            <a:off x="4788024" y="3284985"/>
            <a:ext cx="3947506" cy="29655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5715000" cy="500062"/>
          </a:xfrm>
        </p:spPr>
        <p:txBody>
          <a:bodyPr>
            <a:normAutofit/>
          </a:bodyPr>
          <a:lstStyle/>
          <a:p>
            <a:pPr algn="l"/>
            <a:r>
              <a:rPr sz="2400" smtClean="0">
                <a:latin typeface="Arial" pitchFamily="34" charset="0"/>
                <a:cs typeface="Arial" pitchFamily="34" charset="0"/>
              </a:rPr>
              <a:t>Dispositivos asociados al sonido</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357158" y="1071546"/>
            <a:ext cx="8429684" cy="400110"/>
          </a:xfrm>
          <a:prstGeom prst="rect">
            <a:avLst/>
          </a:prstGeom>
        </p:spPr>
        <p:txBody>
          <a:bodyPr wrap="square">
            <a:spAutoFit/>
          </a:bodyPr>
          <a:lstStyle/>
          <a:p>
            <a:pPr algn="just">
              <a:spcBef>
                <a:spcPts val="600"/>
              </a:spcBef>
              <a:spcAft>
                <a:spcPts val="600"/>
              </a:spcAft>
            </a:pPr>
            <a:r>
              <a:rPr lang="es-ES" sz="2000" b="1" dirty="0" smtClean="0">
                <a:latin typeface="Arial" pitchFamily="34" charset="0"/>
                <a:cs typeface="Arial" pitchFamily="34" charset="0"/>
              </a:rPr>
              <a:t>Placas de sonido</a:t>
            </a:r>
          </a:p>
        </p:txBody>
      </p:sp>
      <p:sp>
        <p:nvSpPr>
          <p:cNvPr id="105473" name="Rectangle 1"/>
          <p:cNvSpPr>
            <a:spLocks noChangeArrowheads="1"/>
          </p:cNvSpPr>
          <p:nvPr/>
        </p:nvSpPr>
        <p:spPr bwMode="auto">
          <a:xfrm>
            <a:off x="357158" y="1470851"/>
            <a:ext cx="828680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Estas placas </a:t>
            </a:r>
            <a:r>
              <a:rPr lang="es-ES_tradnl" dirty="0" smtClean="0">
                <a:latin typeface="Arial" pitchFamily="34" charset="0"/>
                <a:cs typeface="Arial" pitchFamily="34" charset="0"/>
              </a:rPr>
              <a:t>de </a:t>
            </a:r>
            <a:r>
              <a:rPr lang="es-ES_tradnl" dirty="0" err="1" smtClean="0">
                <a:latin typeface="Arial" pitchFamily="34" charset="0"/>
                <a:cs typeface="Arial" pitchFamily="34" charset="0"/>
              </a:rPr>
              <a:t>sonidose</a:t>
            </a:r>
            <a:r>
              <a:rPr lang="es-ES_tradnl" dirty="0" smtClean="0">
                <a:latin typeface="Arial" pitchFamily="34" charset="0"/>
                <a:cs typeface="Arial" pitchFamily="34" charset="0"/>
              </a:rPr>
              <a:t> </a:t>
            </a:r>
            <a:r>
              <a:rPr lang="es-ES_tradnl" dirty="0" smtClean="0">
                <a:latin typeface="Arial" pitchFamily="34" charset="0"/>
                <a:cs typeface="Arial" pitchFamily="34" charset="0"/>
              </a:rPr>
              <a:t>encargan de convertir las señales analógicas provenientes de micrófonos u otras fuentes de señal en digitales.</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El </a:t>
            </a:r>
            <a:r>
              <a:rPr lang="es-ES_tradnl" b="1" dirty="0" smtClean="0">
                <a:latin typeface="Arial" pitchFamily="34" charset="0"/>
                <a:cs typeface="Arial" pitchFamily="34" charset="0"/>
              </a:rPr>
              <a:t>proceso de ADC, </a:t>
            </a:r>
            <a:r>
              <a:rPr lang="es-ES_tradnl" dirty="0" smtClean="0">
                <a:latin typeface="Arial" pitchFamily="34" charset="0"/>
                <a:cs typeface="Arial" pitchFamily="34" charset="0"/>
              </a:rPr>
              <a:t>se puede describir considerando dos etapas:</a:t>
            </a:r>
            <a:endParaRPr lang="es-ES" dirty="0" smtClean="0">
              <a:latin typeface="Arial" pitchFamily="34" charset="0"/>
              <a:cs typeface="Arial" pitchFamily="34" charset="0"/>
            </a:endParaRPr>
          </a:p>
          <a:p>
            <a:pPr lvl="0" algn="just">
              <a:spcBef>
                <a:spcPts val="600"/>
              </a:spcBef>
              <a:spcAft>
                <a:spcPts val="600"/>
              </a:spcAft>
            </a:pPr>
            <a:r>
              <a:rPr lang="es-ES_tradnl" dirty="0" smtClean="0">
                <a:latin typeface="Arial" pitchFamily="34" charset="0"/>
                <a:cs typeface="Arial" pitchFamily="34" charset="0"/>
              </a:rPr>
              <a:t>El </a:t>
            </a:r>
            <a:r>
              <a:rPr lang="es-ES_tradnl" b="1" dirty="0" smtClean="0">
                <a:latin typeface="Arial" pitchFamily="34" charset="0"/>
                <a:cs typeface="Arial" pitchFamily="34" charset="0"/>
              </a:rPr>
              <a:t>muestreo, </a:t>
            </a:r>
            <a:r>
              <a:rPr lang="es-ES_tradnl" dirty="0" smtClean="0">
                <a:latin typeface="Arial" pitchFamily="34" charset="0"/>
                <a:cs typeface="Arial" pitchFamily="34" charset="0"/>
              </a:rPr>
              <a:t>esto es, tomar muestras de la señal analógica. La cantidad de muestras debe ser por lo menos el doble del valor de la frecuencia máxima considerada. </a:t>
            </a:r>
            <a:endParaRPr lang="es-ES" dirty="0" smtClean="0">
              <a:latin typeface="Arial" pitchFamily="34" charset="0"/>
              <a:cs typeface="Arial" pitchFamily="34" charset="0"/>
            </a:endParaRPr>
          </a:p>
          <a:p>
            <a:pPr lvl="0" algn="just">
              <a:spcBef>
                <a:spcPts val="600"/>
              </a:spcBef>
              <a:spcAft>
                <a:spcPts val="600"/>
              </a:spcAft>
            </a:pPr>
            <a:r>
              <a:rPr lang="es-ES_tradnl" dirty="0" smtClean="0">
                <a:latin typeface="Arial" pitchFamily="34" charset="0"/>
                <a:cs typeface="Arial" pitchFamily="34" charset="0"/>
              </a:rPr>
              <a:t>La </a:t>
            </a:r>
            <a:r>
              <a:rPr lang="es-ES_tradnl" b="1" dirty="0" smtClean="0">
                <a:latin typeface="Arial" pitchFamily="34" charset="0"/>
                <a:cs typeface="Arial" pitchFamily="34" charset="0"/>
              </a:rPr>
              <a:t>digitalización </a:t>
            </a:r>
            <a:r>
              <a:rPr lang="es-ES_tradnl" dirty="0" smtClean="0">
                <a:latin typeface="Arial" pitchFamily="34" charset="0"/>
                <a:cs typeface="Arial" pitchFamily="34" charset="0"/>
              </a:rPr>
              <a:t>en la cual, la amplitud de cada muestra analógica se representa por medio de un número. A mayor cantidad de bits disponibles, más precisa es la conversión y por tanto, la señal representada posee más fidelidad y es mayor su rango dinámico.</a:t>
            </a:r>
            <a:endParaRPr lang="es-ES" dirty="0">
              <a:latin typeface="Arial" pitchFamily="34" charset="0"/>
              <a:cs typeface="Arial" pitchFamily="34" charset="0"/>
            </a:endParaRPr>
          </a:p>
        </p:txBody>
      </p:sp>
      <p:pic>
        <p:nvPicPr>
          <p:cNvPr id="7170" name="Picture 2" descr="https://upload.wikimedia.org/wikipedia/commons/thumb/1/14/Conversor_AD.svg/1920px-Conversor_A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010" y="4779294"/>
            <a:ext cx="7375104" cy="1870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5715000" cy="500062"/>
          </a:xfrm>
        </p:spPr>
        <p:txBody>
          <a:bodyPr>
            <a:normAutofit/>
          </a:bodyPr>
          <a:lstStyle/>
          <a:p>
            <a:pPr algn="l"/>
            <a:r>
              <a:rPr sz="2400" smtClean="0">
                <a:latin typeface="Arial" pitchFamily="34" charset="0"/>
                <a:cs typeface="Arial" pitchFamily="34" charset="0"/>
              </a:rPr>
              <a:t>Dispositivos asociados al sonido</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357158" y="1071546"/>
            <a:ext cx="8429684" cy="400110"/>
          </a:xfrm>
          <a:prstGeom prst="rect">
            <a:avLst/>
          </a:prstGeom>
        </p:spPr>
        <p:txBody>
          <a:bodyPr wrap="square">
            <a:spAutoFit/>
          </a:bodyPr>
          <a:lstStyle/>
          <a:p>
            <a:pPr algn="just">
              <a:spcBef>
                <a:spcPts val="600"/>
              </a:spcBef>
              <a:spcAft>
                <a:spcPts val="600"/>
              </a:spcAft>
            </a:pPr>
            <a:r>
              <a:rPr lang="es-ES" sz="2000" b="1" dirty="0" smtClean="0">
                <a:latin typeface="Arial" pitchFamily="34" charset="0"/>
                <a:cs typeface="Arial" pitchFamily="34" charset="0"/>
              </a:rPr>
              <a:t>Placas de sonido</a:t>
            </a:r>
          </a:p>
        </p:txBody>
      </p:sp>
      <p:pic>
        <p:nvPicPr>
          <p:cNvPr id="113668" name="Picture 4" descr="http://www.1001.by/var/photos/3440770.jpg"/>
          <p:cNvPicPr>
            <a:picLocks noChangeAspect="1" noChangeArrowheads="1"/>
          </p:cNvPicPr>
          <p:nvPr/>
        </p:nvPicPr>
        <p:blipFill>
          <a:blip r:embed="rId3" cstate="print"/>
          <a:srcRect t="8571" b="12142"/>
          <a:stretch>
            <a:fillRect/>
          </a:stretch>
        </p:blipFill>
        <p:spPr bwMode="auto">
          <a:xfrm>
            <a:off x="5072066" y="1142984"/>
            <a:ext cx="3333750" cy="2643206"/>
          </a:xfrm>
          <a:prstGeom prst="rect">
            <a:avLst/>
          </a:prstGeom>
          <a:noFill/>
        </p:spPr>
      </p:pic>
      <p:pic>
        <p:nvPicPr>
          <p:cNvPr id="113670" name="Picture 6" descr="http://blinformatica.com.ar/files/sonido2.jpg"/>
          <p:cNvPicPr>
            <a:picLocks noChangeAspect="1" noChangeArrowheads="1"/>
          </p:cNvPicPr>
          <p:nvPr/>
        </p:nvPicPr>
        <p:blipFill>
          <a:blip r:embed="rId4" cstate="print"/>
          <a:srcRect l="18293" b="20161"/>
          <a:stretch>
            <a:fillRect/>
          </a:stretch>
        </p:blipFill>
        <p:spPr bwMode="auto">
          <a:xfrm>
            <a:off x="4572000" y="3714752"/>
            <a:ext cx="3945076" cy="2428892"/>
          </a:xfrm>
          <a:prstGeom prst="rect">
            <a:avLst/>
          </a:prstGeom>
          <a:noFill/>
        </p:spPr>
      </p:pic>
      <p:pic>
        <p:nvPicPr>
          <p:cNvPr id="113672" name="Picture 8" descr="http://1.bp.blogspot.com/-XEShKmJveZ8/TgEeEFqMcmI/AAAAAAAAAGg/jIZCuONwuOY/s1600/targeta+de+audio+pci.jpg"/>
          <p:cNvPicPr>
            <a:picLocks noChangeAspect="1" noChangeArrowheads="1"/>
          </p:cNvPicPr>
          <p:nvPr/>
        </p:nvPicPr>
        <p:blipFill>
          <a:blip r:embed="rId5" cstate="print"/>
          <a:srcRect l="5859" t="17188"/>
          <a:stretch>
            <a:fillRect/>
          </a:stretch>
        </p:blipFill>
        <p:spPr bwMode="auto">
          <a:xfrm>
            <a:off x="500034" y="3786190"/>
            <a:ext cx="3929090" cy="2592204"/>
          </a:xfrm>
          <a:prstGeom prst="rect">
            <a:avLst/>
          </a:prstGeom>
          <a:noFill/>
        </p:spPr>
      </p:pic>
      <p:pic>
        <p:nvPicPr>
          <p:cNvPr id="113666" name="Picture 2" descr="http://upload.wikimedia.org/wikipedia/commons/thumb/7/7d/VIA_Envy.jpg/200px-VIA_Envy.jpg"/>
          <p:cNvPicPr>
            <a:picLocks noChangeAspect="1" noChangeArrowheads="1"/>
          </p:cNvPicPr>
          <p:nvPr/>
        </p:nvPicPr>
        <p:blipFill>
          <a:blip r:embed="rId6" cstate="print"/>
          <a:srcRect/>
          <a:stretch>
            <a:fillRect/>
          </a:stretch>
        </p:blipFill>
        <p:spPr bwMode="auto">
          <a:xfrm>
            <a:off x="1857356" y="1428736"/>
            <a:ext cx="3286148" cy="24646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4294967295"/>
          </p:nvPr>
        </p:nvSpPr>
        <p:spPr>
          <a:xfrm>
            <a:off x="0" y="428625"/>
            <a:ext cx="3071813" cy="500063"/>
          </a:xfrm>
        </p:spPr>
        <p:txBody>
          <a:bodyPr>
            <a:normAutofit/>
          </a:bodyPr>
          <a:lstStyle/>
          <a:p>
            <a:pPr algn="ctr"/>
            <a:r>
              <a:rPr sz="2400" smtClean="0">
                <a:latin typeface="Arial" pitchFamily="34" charset="0"/>
                <a:cs typeface="Arial" pitchFamily="34" charset="0"/>
              </a:rPr>
              <a:t>Introduccion</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3" name="Rectangle 1"/>
          <p:cNvSpPr>
            <a:spLocks noChangeArrowheads="1"/>
          </p:cNvSpPr>
          <p:nvPr/>
        </p:nvSpPr>
        <p:spPr bwMode="auto">
          <a:xfrm>
            <a:off x="428596" y="861609"/>
            <a:ext cx="828680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El avance de las telecomunicaciones, la integración de los medios, los dispositivos y los sistemas multimedia, las técnicas de realidad </a:t>
            </a: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virtual, </a:t>
            </a: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la representación </a:t>
            </a: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tridimensional y la realidad aumentada, </a:t>
            </a: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han aportado a la sociedad una nueva visión del entorno, una nueva forma de entender la realidad y, sobre todo, una vía de participación activa y masiva en estos procesos. </a:t>
            </a:r>
          </a:p>
          <a:p>
            <a:pPr marL="0" marR="0" lvl="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Los cambios, aunque puedan parecer imperceptibles, forman parte de nuestra vida, acercándonos a la información, en un mundo informatizado y </a:t>
            </a:r>
            <a:r>
              <a:rPr kumimoji="0" lang="es-ES_tradnl" b="0" i="0" u="none" strike="noStrike" cap="none" normalizeH="0" baseline="0" dirty="0" err="1" smtClean="0">
                <a:ln>
                  <a:noFill/>
                </a:ln>
                <a:solidFill>
                  <a:schemeClr val="tx1"/>
                </a:solidFill>
                <a:effectLst/>
                <a:latin typeface="Arial" pitchFamily="34" charset="0"/>
                <a:ea typeface="Arial Unicode MS" pitchFamily="34" charset="-128"/>
                <a:cs typeface="Arial" pitchFamily="34" charset="0"/>
              </a:rPr>
              <a:t>tecnologizado</a:t>
            </a:r>
            <a:r>
              <a:rPr kumimoji="0" lang="es-ES_tradnl"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pic>
        <p:nvPicPr>
          <p:cNvPr id="64515" name="Picture 3" descr="http://2.bp.blogspot.com/-gIkedkzclds/TdP8bb2LHII/AAAAAAAAABM/-_l4rrOYTiQ/s1600/istockphoto_9432391-multimedia-icon.jpg"/>
          <p:cNvPicPr>
            <a:picLocks noChangeAspect="1" noChangeArrowheads="1"/>
          </p:cNvPicPr>
          <p:nvPr/>
        </p:nvPicPr>
        <p:blipFill>
          <a:blip r:embed="rId3" cstate="print"/>
          <a:srcRect/>
          <a:stretch>
            <a:fillRect/>
          </a:stretch>
        </p:blipFill>
        <p:spPr bwMode="auto">
          <a:xfrm>
            <a:off x="928662" y="3579286"/>
            <a:ext cx="2707234" cy="2707234"/>
          </a:xfrm>
          <a:prstGeom prst="rect">
            <a:avLst/>
          </a:prstGeom>
          <a:noFill/>
        </p:spPr>
      </p:pic>
      <p:pic>
        <p:nvPicPr>
          <p:cNvPr id="64517" name="Picture 5" descr="http://3.bp.blogspot.com/_LkR4FUCPYZg/TN3bQyk4n2I/AAAAAAAAAAY/PcAkzQsLfNs/s1600/multimedia.jpg"/>
          <p:cNvPicPr>
            <a:picLocks noChangeAspect="1" noChangeArrowheads="1"/>
          </p:cNvPicPr>
          <p:nvPr/>
        </p:nvPicPr>
        <p:blipFill>
          <a:blip r:embed="rId4" cstate="print"/>
          <a:srcRect/>
          <a:stretch>
            <a:fillRect/>
          </a:stretch>
        </p:blipFill>
        <p:spPr bwMode="auto">
          <a:xfrm>
            <a:off x="4429124" y="3286124"/>
            <a:ext cx="3619500" cy="30765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303797" y="2022486"/>
            <a:ext cx="8286750" cy="4011471"/>
          </a:xfrm>
        </p:spPr>
        <p:txBody>
          <a:bodyPr>
            <a:normAutofit fontScale="92500"/>
          </a:bodyPr>
          <a:lstStyle/>
          <a:p>
            <a:pPr algn="just">
              <a:spcBef>
                <a:spcPts val="600"/>
              </a:spcBef>
              <a:spcAft>
                <a:spcPts val="600"/>
              </a:spcAft>
            </a:pPr>
            <a:r>
              <a:rPr lang="es-ES_tradnl" sz="2000" b="1" dirty="0" smtClean="0">
                <a:latin typeface="Arial" pitchFamily="34" charset="0"/>
                <a:cs typeface="Arial" pitchFamily="34" charset="0"/>
              </a:rPr>
              <a:t>Monitor o pantalla:</a:t>
            </a:r>
            <a:endParaRPr lang="es-ES_tradnl" sz="2000" b="1" dirty="0" smtClean="0">
              <a:latin typeface="Arial" pitchFamily="34" charset="0"/>
              <a:cs typeface="Arial" pitchFamily="34" charset="0"/>
            </a:endParaRPr>
          </a:p>
          <a:p>
            <a:pPr algn="just">
              <a:spcBef>
                <a:spcPts val="600"/>
              </a:spcBef>
              <a:spcAft>
                <a:spcPts val="600"/>
              </a:spcAft>
            </a:pPr>
            <a:r>
              <a:rPr lang="es-AR" sz="1900" dirty="0">
                <a:latin typeface="Arial" pitchFamily="34" charset="0"/>
                <a:cs typeface="Arial" pitchFamily="34" charset="0"/>
              </a:rPr>
              <a:t>E</a:t>
            </a:r>
            <a:r>
              <a:rPr sz="1900" dirty="0" smtClean="0">
                <a:latin typeface="Arial" pitchFamily="34" charset="0"/>
                <a:cs typeface="Arial" pitchFamily="34" charset="0"/>
              </a:rPr>
              <a:t>s </a:t>
            </a:r>
            <a:r>
              <a:rPr sz="1900" dirty="0" smtClean="0">
                <a:latin typeface="Arial" pitchFamily="34" charset="0"/>
                <a:cs typeface="Arial" pitchFamily="34" charset="0"/>
              </a:rPr>
              <a:t>un </a:t>
            </a:r>
            <a:r>
              <a:rPr sz="1900" dirty="0" err="1" smtClean="0">
                <a:latin typeface="Arial" pitchFamily="34" charset="0"/>
                <a:cs typeface="Arial" pitchFamily="34" charset="0"/>
              </a:rPr>
              <a:t>dispositivo</a:t>
            </a:r>
            <a:r>
              <a:rPr sz="1900" dirty="0" smtClean="0">
                <a:latin typeface="Arial" pitchFamily="34" charset="0"/>
                <a:cs typeface="Arial" pitchFamily="34" charset="0"/>
              </a:rPr>
              <a:t> de </a:t>
            </a:r>
            <a:r>
              <a:rPr sz="1900" dirty="0" err="1" smtClean="0">
                <a:latin typeface="Arial" pitchFamily="34" charset="0"/>
                <a:cs typeface="Arial" pitchFamily="34" charset="0"/>
              </a:rPr>
              <a:t>salida</a:t>
            </a:r>
            <a:r>
              <a:rPr sz="1900" dirty="0" smtClean="0">
                <a:latin typeface="Arial" pitchFamily="34" charset="0"/>
                <a:cs typeface="Arial" pitchFamily="34" charset="0"/>
              </a:rPr>
              <a:t> que, </a:t>
            </a:r>
            <a:r>
              <a:rPr sz="1900" dirty="0" err="1" smtClean="0">
                <a:latin typeface="Arial" pitchFamily="34" charset="0"/>
                <a:cs typeface="Arial" pitchFamily="34" charset="0"/>
              </a:rPr>
              <a:t>mediante</a:t>
            </a:r>
            <a:r>
              <a:rPr sz="1900" dirty="0" smtClean="0">
                <a:latin typeface="Arial" pitchFamily="34" charset="0"/>
                <a:cs typeface="Arial" pitchFamily="34" charset="0"/>
              </a:rPr>
              <a:t> </a:t>
            </a:r>
            <a:r>
              <a:rPr sz="1900" dirty="0" err="1" smtClean="0">
                <a:latin typeface="Arial" pitchFamily="34" charset="0"/>
                <a:cs typeface="Arial" pitchFamily="34" charset="0"/>
              </a:rPr>
              <a:t>una</a:t>
            </a:r>
            <a:r>
              <a:rPr sz="1900" dirty="0" smtClean="0">
                <a:latin typeface="Arial" pitchFamily="34" charset="0"/>
                <a:cs typeface="Arial" pitchFamily="34" charset="0"/>
              </a:rPr>
              <a:t> </a:t>
            </a:r>
            <a:r>
              <a:rPr sz="1900" dirty="0" err="1" smtClean="0">
                <a:latin typeface="Arial" pitchFamily="34" charset="0"/>
                <a:cs typeface="Arial" pitchFamily="34" charset="0"/>
              </a:rPr>
              <a:t>interfaz</a:t>
            </a:r>
            <a:r>
              <a:rPr sz="1900" dirty="0" smtClean="0">
                <a:latin typeface="Arial" pitchFamily="34" charset="0"/>
                <a:cs typeface="Arial" pitchFamily="34" charset="0"/>
              </a:rPr>
              <a:t>, </a:t>
            </a:r>
            <a:r>
              <a:rPr sz="1900" dirty="0" err="1" smtClean="0">
                <a:latin typeface="Arial" pitchFamily="34" charset="0"/>
                <a:cs typeface="Arial" pitchFamily="34" charset="0"/>
              </a:rPr>
              <a:t>muestra</a:t>
            </a:r>
            <a:r>
              <a:rPr sz="1900" dirty="0" smtClean="0">
                <a:latin typeface="Arial" pitchFamily="34" charset="0"/>
                <a:cs typeface="Arial" pitchFamily="34" charset="0"/>
              </a:rPr>
              <a:t> </a:t>
            </a:r>
            <a:r>
              <a:rPr sz="1900" dirty="0" err="1" smtClean="0">
                <a:latin typeface="Arial" pitchFamily="34" charset="0"/>
                <a:cs typeface="Arial" pitchFamily="34" charset="0"/>
              </a:rPr>
              <a:t>los</a:t>
            </a:r>
            <a:r>
              <a:rPr sz="1900" dirty="0" smtClean="0">
                <a:latin typeface="Arial" pitchFamily="34" charset="0"/>
                <a:cs typeface="Arial" pitchFamily="34" charset="0"/>
              </a:rPr>
              <a:t> </a:t>
            </a:r>
            <a:r>
              <a:rPr sz="1900" dirty="0" err="1" smtClean="0">
                <a:latin typeface="Arial" pitchFamily="34" charset="0"/>
                <a:cs typeface="Arial" pitchFamily="34" charset="0"/>
              </a:rPr>
              <a:t>resultados</a:t>
            </a:r>
            <a:r>
              <a:rPr sz="1900" dirty="0" smtClean="0">
                <a:latin typeface="Arial" pitchFamily="34" charset="0"/>
                <a:cs typeface="Arial" pitchFamily="34" charset="0"/>
              </a:rPr>
              <a:t> del </a:t>
            </a:r>
            <a:r>
              <a:rPr sz="1900" dirty="0" err="1" smtClean="0">
                <a:latin typeface="Arial" pitchFamily="34" charset="0"/>
                <a:cs typeface="Arial" pitchFamily="34" charset="0"/>
              </a:rPr>
              <a:t>procesamiento</a:t>
            </a:r>
            <a:r>
              <a:rPr sz="1900" dirty="0" smtClean="0">
                <a:latin typeface="Arial" pitchFamily="34" charset="0"/>
                <a:cs typeface="Arial" pitchFamily="34" charset="0"/>
              </a:rPr>
              <a:t> de </a:t>
            </a:r>
            <a:r>
              <a:rPr sz="1900" dirty="0" err="1" smtClean="0">
                <a:latin typeface="Arial" pitchFamily="34" charset="0"/>
                <a:cs typeface="Arial" pitchFamily="34" charset="0"/>
              </a:rPr>
              <a:t>una</a:t>
            </a:r>
            <a:r>
              <a:rPr sz="1900" dirty="0" smtClean="0">
                <a:latin typeface="Arial" pitchFamily="34" charset="0"/>
                <a:cs typeface="Arial" pitchFamily="34" charset="0"/>
              </a:rPr>
              <a:t> </a:t>
            </a:r>
            <a:r>
              <a:rPr sz="1900" dirty="0" err="1" smtClean="0">
                <a:latin typeface="Arial" pitchFamily="34" charset="0"/>
                <a:cs typeface="Arial" pitchFamily="34" charset="0"/>
              </a:rPr>
              <a:t>computadora</a:t>
            </a:r>
            <a:r>
              <a:rPr sz="1900" dirty="0" smtClean="0">
                <a:latin typeface="Arial" pitchFamily="34" charset="0"/>
                <a:cs typeface="Arial" pitchFamily="34" charset="0"/>
              </a:rPr>
              <a:t>.</a:t>
            </a:r>
          </a:p>
          <a:p>
            <a:pPr algn="just">
              <a:lnSpc>
                <a:spcPct val="110000"/>
              </a:lnSpc>
              <a:spcBef>
                <a:spcPts val="600"/>
              </a:spcBef>
              <a:spcAft>
                <a:spcPts val="600"/>
              </a:spcAft>
            </a:pPr>
            <a:r>
              <a:rPr sz="1900" dirty="0" err="1" smtClean="0">
                <a:latin typeface="Arial" pitchFamily="34" charset="0"/>
                <a:cs typeface="Arial" pitchFamily="34" charset="0"/>
              </a:rPr>
              <a:t>En</a:t>
            </a:r>
            <a:r>
              <a:rPr sz="1900" dirty="0" smtClean="0">
                <a:latin typeface="Arial" pitchFamily="34" charset="0"/>
                <a:cs typeface="Arial" pitchFamily="34" charset="0"/>
              </a:rPr>
              <a:t> </a:t>
            </a:r>
            <a:r>
              <a:rPr sz="1900" dirty="0" err="1" smtClean="0">
                <a:latin typeface="Arial" pitchFamily="34" charset="0"/>
                <a:cs typeface="Arial" pitchFamily="34" charset="0"/>
              </a:rPr>
              <a:t>computación</a:t>
            </a:r>
            <a:r>
              <a:rPr sz="1900" dirty="0" smtClean="0">
                <a:latin typeface="Arial" pitchFamily="34" charset="0"/>
                <a:cs typeface="Arial" pitchFamily="34" charset="0"/>
              </a:rPr>
              <a:t> se distingue entre el “monitor”, que </a:t>
            </a:r>
            <a:r>
              <a:rPr sz="1900" dirty="0" err="1" smtClean="0">
                <a:latin typeface="Arial" pitchFamily="34" charset="0"/>
                <a:cs typeface="Arial" pitchFamily="34" charset="0"/>
              </a:rPr>
              <a:t>incluye</a:t>
            </a:r>
            <a:r>
              <a:rPr sz="1900" dirty="0" smtClean="0">
                <a:latin typeface="Arial" pitchFamily="34" charset="0"/>
                <a:cs typeface="Arial" pitchFamily="34" charset="0"/>
              </a:rPr>
              <a:t> </a:t>
            </a:r>
            <a:r>
              <a:rPr sz="1900" dirty="0" err="1" smtClean="0">
                <a:latin typeface="Arial" pitchFamily="34" charset="0"/>
                <a:cs typeface="Arial" pitchFamily="34" charset="0"/>
              </a:rPr>
              <a:t>todo</a:t>
            </a:r>
            <a:r>
              <a:rPr sz="1900" dirty="0" smtClean="0">
                <a:latin typeface="Arial" pitchFamily="34" charset="0"/>
                <a:cs typeface="Arial" pitchFamily="34" charset="0"/>
              </a:rPr>
              <a:t> el </a:t>
            </a:r>
            <a:r>
              <a:rPr sz="1900" dirty="0" err="1" smtClean="0">
                <a:latin typeface="Arial" pitchFamily="34" charset="0"/>
                <a:cs typeface="Arial" pitchFamily="34" charset="0"/>
              </a:rPr>
              <a:t>aparato</a:t>
            </a:r>
            <a:r>
              <a:rPr sz="1900" dirty="0" smtClean="0">
                <a:latin typeface="Arial" pitchFamily="34" charset="0"/>
                <a:cs typeface="Arial" pitchFamily="34" charset="0"/>
              </a:rPr>
              <a:t> que produce las </a:t>
            </a:r>
            <a:r>
              <a:rPr sz="1900" dirty="0" err="1" smtClean="0">
                <a:latin typeface="Arial" pitchFamily="34" charset="0"/>
                <a:cs typeface="Arial" pitchFamily="34" charset="0"/>
              </a:rPr>
              <a:t>imágenes</a:t>
            </a:r>
            <a:r>
              <a:rPr sz="1900" dirty="0" smtClean="0">
                <a:latin typeface="Arial" pitchFamily="34" charset="0"/>
                <a:cs typeface="Arial" pitchFamily="34" charset="0"/>
              </a:rPr>
              <a:t>, y la “</a:t>
            </a:r>
            <a:r>
              <a:rPr sz="1900" dirty="0" err="1" smtClean="0">
                <a:latin typeface="Arial" pitchFamily="34" charset="0"/>
                <a:cs typeface="Arial" pitchFamily="34" charset="0"/>
              </a:rPr>
              <a:t>pantalla</a:t>
            </a:r>
            <a:r>
              <a:rPr sz="1900" dirty="0" smtClean="0">
                <a:latin typeface="Arial" pitchFamily="34" charset="0"/>
                <a:cs typeface="Arial" pitchFamily="34" charset="0"/>
              </a:rPr>
              <a:t>”</a:t>
            </a:r>
            <a:r>
              <a:rPr lang="es-AR" sz="1900" dirty="0" smtClean="0">
                <a:latin typeface="Arial" pitchFamily="34" charset="0"/>
                <a:cs typeface="Arial" pitchFamily="34" charset="0"/>
              </a:rPr>
              <a:t>.</a:t>
            </a:r>
          </a:p>
          <a:p>
            <a:pPr algn="just">
              <a:lnSpc>
                <a:spcPct val="110000"/>
              </a:lnSpc>
              <a:spcBef>
                <a:spcPts val="600"/>
              </a:spcBef>
              <a:spcAft>
                <a:spcPts val="600"/>
              </a:spcAft>
            </a:pPr>
            <a:r>
              <a:rPr sz="1900" dirty="0" smtClean="0">
                <a:latin typeface="Arial" pitchFamily="34" charset="0"/>
                <a:cs typeface="Arial" pitchFamily="34" charset="0"/>
              </a:rPr>
              <a:t> Toda </a:t>
            </a:r>
            <a:r>
              <a:rPr sz="1900" dirty="0" smtClean="0">
                <a:latin typeface="Arial" pitchFamily="34" charset="0"/>
                <a:cs typeface="Arial" pitchFamily="34" charset="0"/>
              </a:rPr>
              <a:t>la </a:t>
            </a:r>
            <a:r>
              <a:rPr sz="1900" dirty="0" err="1" smtClean="0">
                <a:latin typeface="Arial" pitchFamily="34" charset="0"/>
                <a:cs typeface="Arial" pitchFamily="34" charset="0"/>
              </a:rPr>
              <a:t>información</a:t>
            </a:r>
            <a:r>
              <a:rPr sz="1900" dirty="0" smtClean="0">
                <a:latin typeface="Arial" pitchFamily="34" charset="0"/>
                <a:cs typeface="Arial" pitchFamily="34" charset="0"/>
              </a:rPr>
              <a:t> (</a:t>
            </a:r>
            <a:r>
              <a:rPr sz="1900" dirty="0" err="1" smtClean="0">
                <a:latin typeface="Arial" pitchFamily="34" charset="0"/>
                <a:cs typeface="Arial" pitchFamily="34" charset="0"/>
              </a:rPr>
              <a:t>letras</a:t>
            </a:r>
            <a:r>
              <a:rPr sz="1900" dirty="0" smtClean="0">
                <a:latin typeface="Arial" pitchFamily="34" charset="0"/>
                <a:cs typeface="Arial" pitchFamily="34" charset="0"/>
              </a:rPr>
              <a:t>, </a:t>
            </a:r>
            <a:r>
              <a:rPr sz="1900" dirty="0" err="1" smtClean="0">
                <a:latin typeface="Arial" pitchFamily="34" charset="0"/>
                <a:cs typeface="Arial" pitchFamily="34" charset="0"/>
              </a:rPr>
              <a:t>gráficas</a:t>
            </a:r>
            <a:r>
              <a:rPr sz="1900" dirty="0" smtClean="0">
                <a:latin typeface="Arial" pitchFamily="34" charset="0"/>
                <a:cs typeface="Arial" pitchFamily="34" charset="0"/>
              </a:rPr>
              <a:t> y </a:t>
            </a:r>
            <a:r>
              <a:rPr sz="1900" dirty="0" err="1" smtClean="0">
                <a:latin typeface="Arial" pitchFamily="34" charset="0"/>
                <a:cs typeface="Arial" pitchFamily="34" charset="0"/>
              </a:rPr>
              <a:t>colores</a:t>
            </a:r>
            <a:r>
              <a:rPr sz="1900" dirty="0" smtClean="0">
                <a:latin typeface="Arial" pitchFamily="34" charset="0"/>
                <a:cs typeface="Arial" pitchFamily="34" charset="0"/>
              </a:rPr>
              <a:t>) de </a:t>
            </a:r>
            <a:r>
              <a:rPr sz="1900" dirty="0" err="1" smtClean="0">
                <a:latin typeface="Arial" pitchFamily="34" charset="0"/>
                <a:cs typeface="Arial" pitchFamily="34" charset="0"/>
              </a:rPr>
              <a:t>una</a:t>
            </a:r>
            <a:r>
              <a:rPr sz="1900" dirty="0" smtClean="0">
                <a:latin typeface="Arial" pitchFamily="34" charset="0"/>
                <a:cs typeface="Arial" pitchFamily="34" charset="0"/>
              </a:rPr>
              <a:t> </a:t>
            </a:r>
            <a:r>
              <a:rPr sz="1900" dirty="0" err="1" smtClean="0">
                <a:latin typeface="Arial" pitchFamily="34" charset="0"/>
                <a:cs typeface="Arial" pitchFamily="34" charset="0"/>
              </a:rPr>
              <a:t>pantalla</a:t>
            </a:r>
            <a:r>
              <a:rPr sz="1900" dirty="0" smtClean="0">
                <a:latin typeface="Arial" pitchFamily="34" charset="0"/>
                <a:cs typeface="Arial" pitchFamily="34" charset="0"/>
              </a:rPr>
              <a:t> </a:t>
            </a:r>
            <a:r>
              <a:rPr sz="1900" dirty="0" err="1" smtClean="0">
                <a:latin typeface="Arial" pitchFamily="34" charset="0"/>
                <a:cs typeface="Arial" pitchFamily="34" charset="0"/>
              </a:rPr>
              <a:t>está</a:t>
            </a:r>
            <a:r>
              <a:rPr sz="1900" dirty="0" smtClean="0">
                <a:latin typeface="Arial" pitchFamily="34" charset="0"/>
                <a:cs typeface="Arial" pitchFamily="34" charset="0"/>
              </a:rPr>
              <a:t> </a:t>
            </a:r>
            <a:r>
              <a:rPr sz="1900" dirty="0" err="1" smtClean="0">
                <a:latin typeface="Arial" pitchFamily="34" charset="0"/>
                <a:cs typeface="Arial" pitchFamily="34" charset="0"/>
              </a:rPr>
              <a:t>formada</a:t>
            </a:r>
            <a:r>
              <a:rPr sz="1900" dirty="0" smtClean="0">
                <a:latin typeface="Arial" pitchFamily="34" charset="0"/>
                <a:cs typeface="Arial" pitchFamily="34" charset="0"/>
              </a:rPr>
              <a:t> </a:t>
            </a:r>
            <a:r>
              <a:rPr sz="1900" dirty="0" err="1" smtClean="0">
                <a:latin typeface="Arial" pitchFamily="34" charset="0"/>
                <a:cs typeface="Arial" pitchFamily="34" charset="0"/>
              </a:rPr>
              <a:t>por</a:t>
            </a:r>
            <a:r>
              <a:rPr sz="1900" dirty="0" smtClean="0">
                <a:latin typeface="Arial" pitchFamily="34" charset="0"/>
                <a:cs typeface="Arial" pitchFamily="34" charset="0"/>
              </a:rPr>
              <a:t> </a:t>
            </a:r>
            <a:r>
              <a:rPr sz="1900" dirty="0" err="1" smtClean="0">
                <a:latin typeface="Arial" pitchFamily="34" charset="0"/>
                <a:cs typeface="Arial" pitchFamily="34" charset="0"/>
              </a:rPr>
              <a:t>pequeños</a:t>
            </a:r>
            <a:r>
              <a:rPr sz="1900" dirty="0" smtClean="0">
                <a:latin typeface="Arial" pitchFamily="34" charset="0"/>
                <a:cs typeface="Arial" pitchFamily="34" charset="0"/>
              </a:rPr>
              <a:t> </a:t>
            </a:r>
            <a:r>
              <a:rPr sz="1900" dirty="0" err="1" smtClean="0">
                <a:latin typeface="Arial" pitchFamily="34" charset="0"/>
                <a:cs typeface="Arial" pitchFamily="34" charset="0"/>
              </a:rPr>
              <a:t>puntos</a:t>
            </a:r>
            <a:r>
              <a:rPr sz="1900" dirty="0" smtClean="0">
                <a:latin typeface="Arial" pitchFamily="34" charset="0"/>
                <a:cs typeface="Arial" pitchFamily="34" charset="0"/>
              </a:rPr>
              <a:t> </a:t>
            </a:r>
            <a:r>
              <a:rPr sz="1900" dirty="0" err="1" smtClean="0">
                <a:latin typeface="Arial" pitchFamily="34" charset="0"/>
                <a:cs typeface="Arial" pitchFamily="34" charset="0"/>
              </a:rPr>
              <a:t>llamados</a:t>
            </a:r>
            <a:r>
              <a:rPr sz="1900" dirty="0" smtClean="0">
                <a:latin typeface="Arial" pitchFamily="34" charset="0"/>
                <a:cs typeface="Arial" pitchFamily="34" charset="0"/>
              </a:rPr>
              <a:t> </a:t>
            </a:r>
            <a:r>
              <a:rPr sz="1900" i="1" dirty="0" smtClean="0">
                <a:latin typeface="Arial" pitchFamily="34" charset="0"/>
                <a:cs typeface="Arial" pitchFamily="34" charset="0"/>
              </a:rPr>
              <a:t>pixels </a:t>
            </a:r>
            <a:r>
              <a:rPr sz="1900" dirty="0" smtClean="0">
                <a:latin typeface="Arial" pitchFamily="34" charset="0"/>
                <a:cs typeface="Arial" pitchFamily="34" charset="0"/>
              </a:rPr>
              <a:t>(</a:t>
            </a:r>
            <a:r>
              <a:rPr sz="1900" dirty="0" err="1" smtClean="0">
                <a:latin typeface="Arial" pitchFamily="34" charset="0"/>
                <a:cs typeface="Arial" pitchFamily="34" charset="0"/>
              </a:rPr>
              <a:t>PICture</a:t>
            </a:r>
            <a:r>
              <a:rPr sz="1900" dirty="0" smtClean="0">
                <a:latin typeface="Arial" pitchFamily="34" charset="0"/>
                <a:cs typeface="Arial" pitchFamily="34" charset="0"/>
              </a:rPr>
              <a:t> Elements). La </a:t>
            </a:r>
            <a:r>
              <a:rPr sz="1900" dirty="0" err="1" smtClean="0">
                <a:latin typeface="Arial" pitchFamily="34" charset="0"/>
                <a:cs typeface="Arial" pitchFamily="34" charset="0"/>
              </a:rPr>
              <a:t>unidad</a:t>
            </a:r>
            <a:r>
              <a:rPr sz="1900" dirty="0" smtClean="0">
                <a:latin typeface="Arial" pitchFamily="34" charset="0"/>
                <a:cs typeface="Arial" pitchFamily="34" charset="0"/>
              </a:rPr>
              <a:t> del </a:t>
            </a:r>
            <a:r>
              <a:rPr sz="1900" dirty="0" err="1" smtClean="0">
                <a:latin typeface="Arial" pitchFamily="34" charset="0"/>
                <a:cs typeface="Arial" pitchFamily="34" charset="0"/>
              </a:rPr>
              <a:t>sistema</a:t>
            </a:r>
            <a:r>
              <a:rPr sz="1900" dirty="0" smtClean="0">
                <a:latin typeface="Arial" pitchFamily="34" charset="0"/>
                <a:cs typeface="Arial" pitchFamily="34" charset="0"/>
              </a:rPr>
              <a:t> </a:t>
            </a:r>
            <a:r>
              <a:rPr sz="1900" dirty="0" err="1" smtClean="0">
                <a:latin typeface="Arial" pitchFamily="34" charset="0"/>
                <a:cs typeface="Arial" pitchFamily="34" charset="0"/>
              </a:rPr>
              <a:t>manda</a:t>
            </a:r>
            <a:r>
              <a:rPr sz="1900" dirty="0" smtClean="0">
                <a:latin typeface="Arial" pitchFamily="34" charset="0"/>
                <a:cs typeface="Arial" pitchFamily="34" charset="0"/>
              </a:rPr>
              <a:t> la </a:t>
            </a:r>
            <a:r>
              <a:rPr sz="1900" dirty="0" err="1" smtClean="0">
                <a:latin typeface="Arial" pitchFamily="34" charset="0"/>
                <a:cs typeface="Arial" pitchFamily="34" charset="0"/>
              </a:rPr>
              <a:t>información</a:t>
            </a:r>
            <a:r>
              <a:rPr sz="1900" dirty="0" smtClean="0">
                <a:latin typeface="Arial" pitchFamily="34" charset="0"/>
                <a:cs typeface="Arial" pitchFamily="34" charset="0"/>
              </a:rPr>
              <a:t> al monitor </a:t>
            </a:r>
            <a:r>
              <a:rPr sz="1900" dirty="0" err="1" smtClean="0">
                <a:latin typeface="Arial" pitchFamily="34" charset="0"/>
                <a:cs typeface="Arial" pitchFamily="34" charset="0"/>
              </a:rPr>
              <a:t>acerca</a:t>
            </a:r>
            <a:r>
              <a:rPr sz="1900" dirty="0" smtClean="0">
                <a:latin typeface="Arial" pitchFamily="34" charset="0"/>
                <a:cs typeface="Arial" pitchFamily="34" charset="0"/>
              </a:rPr>
              <a:t> de </a:t>
            </a:r>
            <a:r>
              <a:rPr sz="1900" dirty="0" err="1" smtClean="0">
                <a:latin typeface="Arial" pitchFamily="34" charset="0"/>
                <a:cs typeface="Arial" pitchFamily="34" charset="0"/>
              </a:rPr>
              <a:t>los</a:t>
            </a:r>
            <a:r>
              <a:rPr sz="1900" dirty="0" smtClean="0">
                <a:latin typeface="Arial" pitchFamily="34" charset="0"/>
                <a:cs typeface="Arial" pitchFamily="34" charset="0"/>
              </a:rPr>
              <a:t> pixels que </a:t>
            </a:r>
            <a:r>
              <a:rPr sz="1900" dirty="0" err="1" smtClean="0">
                <a:latin typeface="Arial" pitchFamily="34" charset="0"/>
                <a:cs typeface="Arial" pitchFamily="34" charset="0"/>
              </a:rPr>
              <a:t>deben</a:t>
            </a:r>
            <a:r>
              <a:rPr sz="1900" dirty="0" smtClean="0">
                <a:latin typeface="Arial" pitchFamily="34" charset="0"/>
                <a:cs typeface="Arial" pitchFamily="34" charset="0"/>
              </a:rPr>
              <a:t> </a:t>
            </a:r>
            <a:r>
              <a:rPr sz="1900" dirty="0" err="1" smtClean="0">
                <a:latin typeface="Arial" pitchFamily="34" charset="0"/>
                <a:cs typeface="Arial" pitchFamily="34" charset="0"/>
              </a:rPr>
              <a:t>estar</a:t>
            </a:r>
            <a:r>
              <a:rPr sz="1900" dirty="0" smtClean="0">
                <a:latin typeface="Arial" pitchFamily="34" charset="0"/>
                <a:cs typeface="Arial" pitchFamily="34" charset="0"/>
              </a:rPr>
              <a:t> </a:t>
            </a:r>
            <a:r>
              <a:rPr sz="1900" dirty="0" err="1" smtClean="0">
                <a:latin typeface="Arial" pitchFamily="34" charset="0"/>
                <a:cs typeface="Arial" pitchFamily="34" charset="0"/>
              </a:rPr>
              <a:t>apagados</a:t>
            </a:r>
            <a:r>
              <a:rPr sz="1900" dirty="0" smtClean="0">
                <a:latin typeface="Arial" pitchFamily="34" charset="0"/>
                <a:cs typeface="Arial" pitchFamily="34" charset="0"/>
              </a:rPr>
              <a:t>(color negro) y </a:t>
            </a:r>
            <a:r>
              <a:rPr sz="1900" dirty="0" err="1" smtClean="0">
                <a:latin typeface="Arial" pitchFamily="34" charset="0"/>
                <a:cs typeface="Arial" pitchFamily="34" charset="0"/>
              </a:rPr>
              <a:t>los</a:t>
            </a:r>
            <a:r>
              <a:rPr sz="1900" dirty="0" smtClean="0">
                <a:latin typeface="Arial" pitchFamily="34" charset="0"/>
                <a:cs typeface="Arial" pitchFamily="34" charset="0"/>
              </a:rPr>
              <a:t> que </a:t>
            </a:r>
            <a:r>
              <a:rPr sz="1900" dirty="0" err="1" smtClean="0">
                <a:latin typeface="Arial" pitchFamily="34" charset="0"/>
                <a:cs typeface="Arial" pitchFamily="34" charset="0"/>
              </a:rPr>
              <a:t>deben</a:t>
            </a:r>
            <a:r>
              <a:rPr sz="1900" dirty="0" smtClean="0">
                <a:latin typeface="Arial" pitchFamily="34" charset="0"/>
                <a:cs typeface="Arial" pitchFamily="34" charset="0"/>
              </a:rPr>
              <a:t> de </a:t>
            </a:r>
            <a:r>
              <a:rPr sz="1900" dirty="0" err="1" smtClean="0">
                <a:latin typeface="Arial" pitchFamily="34" charset="0"/>
                <a:cs typeface="Arial" pitchFamily="34" charset="0"/>
              </a:rPr>
              <a:t>estar</a:t>
            </a:r>
            <a:r>
              <a:rPr sz="1900" dirty="0" smtClean="0">
                <a:latin typeface="Arial" pitchFamily="34" charset="0"/>
                <a:cs typeface="Arial" pitchFamily="34" charset="0"/>
              </a:rPr>
              <a:t> </a:t>
            </a:r>
            <a:r>
              <a:rPr sz="1900" dirty="0" err="1" smtClean="0">
                <a:latin typeface="Arial" pitchFamily="34" charset="0"/>
                <a:cs typeface="Arial" pitchFamily="34" charset="0"/>
              </a:rPr>
              <a:t>prendidos</a:t>
            </a:r>
            <a:r>
              <a:rPr sz="1900" dirty="0" smtClean="0">
                <a:latin typeface="Arial" pitchFamily="34" charset="0"/>
                <a:cs typeface="Arial" pitchFamily="34" charset="0"/>
              </a:rPr>
              <a:t> (</a:t>
            </a:r>
            <a:r>
              <a:rPr sz="1900" dirty="0" err="1" smtClean="0">
                <a:latin typeface="Arial" pitchFamily="34" charset="0"/>
                <a:cs typeface="Arial" pitchFamily="34" charset="0"/>
              </a:rPr>
              <a:t>iluminados</a:t>
            </a:r>
            <a:r>
              <a:rPr sz="1900" dirty="0" smtClean="0">
                <a:latin typeface="Arial" pitchFamily="34" charset="0"/>
                <a:cs typeface="Arial" pitchFamily="34" charset="0"/>
              </a:rPr>
              <a:t>) con un </a:t>
            </a:r>
            <a:r>
              <a:rPr sz="1900" dirty="0" err="1" smtClean="0">
                <a:latin typeface="Arial" pitchFamily="34" charset="0"/>
                <a:cs typeface="Arial" pitchFamily="34" charset="0"/>
              </a:rPr>
              <a:t>determinado</a:t>
            </a:r>
            <a:r>
              <a:rPr sz="1900" dirty="0" smtClean="0">
                <a:latin typeface="Arial" pitchFamily="34" charset="0"/>
                <a:cs typeface="Arial" pitchFamily="34" charset="0"/>
              </a:rPr>
              <a:t> color o </a:t>
            </a:r>
            <a:r>
              <a:rPr sz="1900" dirty="0" err="1" smtClean="0">
                <a:latin typeface="Arial" pitchFamily="34" charset="0"/>
                <a:cs typeface="Arial" pitchFamily="34" charset="0"/>
              </a:rPr>
              <a:t>intesidad</a:t>
            </a:r>
            <a:r>
              <a:rPr sz="1900" dirty="0" smtClean="0">
                <a:latin typeface="Arial" pitchFamily="34" charset="0"/>
                <a:cs typeface="Arial" pitchFamily="34" charset="0"/>
              </a:rPr>
              <a:t>. </a:t>
            </a:r>
            <a:r>
              <a:rPr sz="1900" dirty="0" err="1" smtClean="0">
                <a:latin typeface="Arial" pitchFamily="34" charset="0"/>
                <a:cs typeface="Arial" pitchFamily="34" charset="0"/>
              </a:rPr>
              <a:t>Así</a:t>
            </a:r>
            <a:r>
              <a:rPr sz="1900" dirty="0" smtClean="0">
                <a:latin typeface="Arial" pitchFamily="34" charset="0"/>
                <a:cs typeface="Arial" pitchFamily="34" charset="0"/>
              </a:rPr>
              <a:t>, </a:t>
            </a:r>
            <a:r>
              <a:rPr sz="1900" dirty="0" err="1" smtClean="0">
                <a:latin typeface="Arial" pitchFamily="34" charset="0"/>
                <a:cs typeface="Arial" pitchFamily="34" charset="0"/>
              </a:rPr>
              <a:t>punto</a:t>
            </a:r>
            <a:r>
              <a:rPr sz="1900" dirty="0" smtClean="0">
                <a:latin typeface="Arial" pitchFamily="34" charset="0"/>
                <a:cs typeface="Arial" pitchFamily="34" charset="0"/>
              </a:rPr>
              <a:t> </a:t>
            </a:r>
            <a:r>
              <a:rPr sz="1900" dirty="0" err="1" smtClean="0">
                <a:latin typeface="Arial" pitchFamily="34" charset="0"/>
                <a:cs typeface="Arial" pitchFamily="34" charset="0"/>
              </a:rPr>
              <a:t>por</a:t>
            </a:r>
            <a:r>
              <a:rPr sz="1900" dirty="0" smtClean="0">
                <a:latin typeface="Arial" pitchFamily="34" charset="0"/>
                <a:cs typeface="Arial" pitchFamily="34" charset="0"/>
              </a:rPr>
              <a:t> </a:t>
            </a:r>
            <a:r>
              <a:rPr sz="1900" dirty="0" err="1" smtClean="0">
                <a:latin typeface="Arial" pitchFamily="34" charset="0"/>
                <a:cs typeface="Arial" pitchFamily="34" charset="0"/>
              </a:rPr>
              <a:t>punto</a:t>
            </a:r>
            <a:r>
              <a:rPr sz="1900" dirty="0" smtClean="0">
                <a:latin typeface="Arial" pitchFamily="34" charset="0"/>
                <a:cs typeface="Arial" pitchFamily="34" charset="0"/>
              </a:rPr>
              <a:t>, se van </a:t>
            </a:r>
            <a:r>
              <a:rPr sz="1900" dirty="0" err="1" smtClean="0">
                <a:latin typeface="Arial" pitchFamily="34" charset="0"/>
                <a:cs typeface="Arial" pitchFamily="34" charset="0"/>
              </a:rPr>
              <a:t>formando</a:t>
            </a:r>
            <a:r>
              <a:rPr sz="1900" dirty="0" smtClean="0">
                <a:latin typeface="Arial" pitchFamily="34" charset="0"/>
                <a:cs typeface="Arial" pitchFamily="34" charset="0"/>
              </a:rPr>
              <a:t> las </a:t>
            </a:r>
            <a:r>
              <a:rPr sz="1900" dirty="0" err="1" smtClean="0">
                <a:latin typeface="Arial" pitchFamily="34" charset="0"/>
                <a:cs typeface="Arial" pitchFamily="34" charset="0"/>
              </a:rPr>
              <a:t>letras</a:t>
            </a:r>
            <a:r>
              <a:rPr sz="1900" dirty="0" smtClean="0">
                <a:latin typeface="Arial" pitchFamily="34" charset="0"/>
                <a:cs typeface="Arial" pitchFamily="34" charset="0"/>
              </a:rPr>
              <a:t> y las </a:t>
            </a:r>
            <a:r>
              <a:rPr sz="1900" dirty="0" err="1" smtClean="0">
                <a:latin typeface="Arial" pitchFamily="34" charset="0"/>
                <a:cs typeface="Arial" pitchFamily="34" charset="0"/>
              </a:rPr>
              <a:t>áreas</a:t>
            </a:r>
            <a:r>
              <a:rPr sz="1900" dirty="0" smtClean="0">
                <a:latin typeface="Arial" pitchFamily="34" charset="0"/>
                <a:cs typeface="Arial" pitchFamily="34" charset="0"/>
              </a:rPr>
              <a:t> </a:t>
            </a:r>
            <a:r>
              <a:rPr sz="1900" dirty="0" err="1" smtClean="0">
                <a:latin typeface="Arial" pitchFamily="34" charset="0"/>
                <a:cs typeface="Arial" pitchFamily="34" charset="0"/>
              </a:rPr>
              <a:t>iluminadas</a:t>
            </a:r>
            <a:r>
              <a:rPr sz="1900" dirty="0" smtClean="0">
                <a:latin typeface="Arial" pitchFamily="34" charset="0"/>
                <a:cs typeface="Arial" pitchFamily="34" charset="0"/>
              </a:rPr>
              <a:t> de </a:t>
            </a:r>
            <a:r>
              <a:rPr sz="1900" dirty="0" err="1" smtClean="0">
                <a:latin typeface="Arial" pitchFamily="34" charset="0"/>
                <a:cs typeface="Arial" pitchFamily="34" charset="0"/>
              </a:rPr>
              <a:t>una</a:t>
            </a:r>
            <a:r>
              <a:rPr sz="1900" dirty="0" smtClean="0">
                <a:latin typeface="Arial" pitchFamily="34" charset="0"/>
                <a:cs typeface="Arial" pitchFamily="34" charset="0"/>
              </a:rPr>
              <a:t> </a:t>
            </a:r>
            <a:r>
              <a:rPr sz="1900" dirty="0" err="1" smtClean="0">
                <a:latin typeface="Arial" pitchFamily="34" charset="0"/>
                <a:cs typeface="Arial" pitchFamily="34" charset="0"/>
              </a:rPr>
              <a:t>imagen</a:t>
            </a:r>
            <a:r>
              <a:rPr sz="1900" dirty="0" smtClean="0">
                <a:latin typeface="Arial" pitchFamily="34" charset="0"/>
                <a:cs typeface="Arial" pitchFamily="34" charset="0"/>
              </a:rPr>
              <a:t>.</a:t>
            </a:r>
          </a:p>
          <a:p>
            <a:pPr algn="just">
              <a:spcBef>
                <a:spcPts val="600"/>
              </a:spcBef>
              <a:spcAft>
                <a:spcPts val="600"/>
              </a:spcAft>
            </a:pPr>
            <a:endParaRPr sz="1800" dirty="0" smtClean="0">
              <a:latin typeface="Arial" pitchFamily="34" charset="0"/>
              <a:cs typeface="Arial" pitchFamily="34" charset="0"/>
            </a:endParaRPr>
          </a:p>
          <a:p>
            <a:pPr algn="just">
              <a:spcBef>
                <a:spcPts val="600"/>
              </a:spcBef>
              <a:spcAft>
                <a:spcPts val="600"/>
              </a:spcAft>
            </a:pPr>
            <a:endParaRPr sz="1800" dirty="0" smtClean="0">
              <a:latin typeface="Arial" pitchFamily="34" charset="0"/>
              <a:cs typeface="Arial" pitchFamily="34" charset="0"/>
            </a:endParaRPr>
          </a:p>
          <a:p>
            <a:pPr algn="just">
              <a:spcBef>
                <a:spcPts val="600"/>
              </a:spcBef>
              <a:spcAft>
                <a:spcPts val="600"/>
              </a:spcAft>
            </a:pPr>
            <a:endParaRPr sz="1800" dirty="0" smtClean="0">
              <a:latin typeface="Arial" pitchFamily="34" charset="0"/>
              <a:cs typeface="Arial" pitchFamily="34" charset="0"/>
            </a:endParaRPr>
          </a:p>
          <a:p>
            <a:pPr algn="just">
              <a:spcBef>
                <a:spcPts val="600"/>
              </a:spcBef>
              <a:spcAft>
                <a:spcPts val="600"/>
              </a:spcAft>
            </a:pPr>
            <a:endParaRPr sz="18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Subtitle 1"/>
          <p:cNvSpPr txBox="1">
            <a:spLocks/>
          </p:cNvSpPr>
          <p:nvPr/>
        </p:nvSpPr>
        <p:spPr>
          <a:xfrm>
            <a:off x="553452" y="991566"/>
            <a:ext cx="8037095" cy="103092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spcAft>
                <a:spcPts val="600"/>
              </a:spcAft>
            </a:pPr>
            <a:r>
              <a:rPr lang="es-AR" sz="1800" dirty="0" smtClean="0">
                <a:latin typeface="Arial" pitchFamily="34" charset="0"/>
                <a:cs typeface="Arial" pitchFamily="34" charset="0"/>
              </a:rPr>
              <a:t>Los gráficos son esenciales al realizar cualquier actividad con el ordenador, ya sea a través impresoras, el monitor, o en muchos otros medios de presentación de imágenes.</a:t>
            </a:r>
          </a:p>
          <a:p>
            <a:pPr algn="just">
              <a:spcAft>
                <a:spcPts val="600"/>
              </a:spcAft>
            </a:pPr>
            <a:endParaRPr lang="es-AR" sz="1800" dirty="0" smtClean="0">
              <a:latin typeface="Arial" pitchFamily="34" charset="0"/>
              <a:cs typeface="Arial" pitchFamily="34" charset="0"/>
            </a:endParaRPr>
          </a:p>
          <a:p>
            <a:pPr algn="just">
              <a:spcAft>
                <a:spcPts val="600"/>
              </a:spcAft>
            </a:pPr>
            <a:endParaRPr lang="es-A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1143000" y="1000125"/>
            <a:ext cx="8001000" cy="1428750"/>
          </a:xfrm>
        </p:spPr>
        <p:txBody>
          <a:bodyPr>
            <a:normAutofit/>
          </a:bodyPr>
          <a:lstStyle/>
          <a:p>
            <a:pPr algn="just">
              <a:spcBef>
                <a:spcPts val="600"/>
              </a:spcBef>
              <a:spcAft>
                <a:spcPts val="600"/>
              </a:spcAft>
            </a:pPr>
            <a:r>
              <a:rPr sz="1800" smtClean="0">
                <a:latin typeface="Arial" pitchFamily="34" charset="0"/>
                <a:cs typeface="Arial" pitchFamily="34" charset="0"/>
              </a:rPr>
              <a:t>Por el número de colores:</a:t>
            </a:r>
          </a:p>
          <a:p>
            <a:pPr marL="342900" indent="-342900" algn="just">
              <a:spcBef>
                <a:spcPts val="600"/>
              </a:spcBef>
              <a:spcAft>
                <a:spcPts val="600"/>
              </a:spcAft>
              <a:buAutoNum type="arabicParenR"/>
            </a:pPr>
            <a:r>
              <a:rPr sz="1800" smtClean="0">
                <a:latin typeface="Arial" pitchFamily="34" charset="0"/>
                <a:cs typeface="Arial" pitchFamily="34" charset="0"/>
              </a:rPr>
              <a:t>Monitor Monocromático (Un solo color)</a:t>
            </a:r>
          </a:p>
          <a:p>
            <a:pPr marL="342900" indent="-342900" algn="just">
              <a:spcBef>
                <a:spcPts val="600"/>
              </a:spcBef>
              <a:spcAft>
                <a:spcPts val="600"/>
              </a:spcAft>
              <a:buAutoNum type="arabicParenR"/>
            </a:pPr>
            <a:r>
              <a:rPr sz="1800" smtClean="0">
                <a:latin typeface="Arial" pitchFamily="34" charset="0"/>
                <a:cs typeface="Arial" pitchFamily="34" charset="0"/>
              </a:rPr>
              <a:t>Monitor Policromático (a colores)</a:t>
            </a:r>
          </a:p>
          <a:p>
            <a:pPr algn="just">
              <a:spcBef>
                <a:spcPts val="600"/>
              </a:spcBef>
              <a:spcAft>
                <a:spcPts val="600"/>
              </a:spcAft>
            </a:pPr>
            <a:endParaRPr sz="1800" smtClean="0">
              <a:latin typeface="Arial" pitchFamily="34" charset="0"/>
              <a:cs typeface="Arial" pitchFamily="34" charset="0"/>
            </a:endParaRPr>
          </a:p>
          <a:p>
            <a:pPr algn="just">
              <a:spcBef>
                <a:spcPts val="600"/>
              </a:spcBef>
              <a:spcAft>
                <a:spcPts val="600"/>
              </a:spcAft>
            </a:pPr>
            <a:endParaRPr sz="1800" smtClean="0">
              <a:latin typeface="Arial" pitchFamily="34" charset="0"/>
              <a:cs typeface="Arial" pitchFamily="34" charset="0"/>
            </a:endParaRPr>
          </a:p>
          <a:p>
            <a:pPr algn="just">
              <a:spcBef>
                <a:spcPts val="600"/>
              </a:spcBef>
              <a:spcAft>
                <a:spcPts val="600"/>
              </a:spcAft>
            </a:pPr>
            <a:endParaRPr sz="18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15362" name="Picture 2" descr="http://3.bp.blogspot.com/_CBC22YLl3HI/TCiufUYTxZI/AAAAAAAAAAU/UsSDBjZb3k4/s1600/monitor.jpg"/>
          <p:cNvPicPr>
            <a:picLocks noChangeAspect="1" noChangeArrowheads="1"/>
          </p:cNvPicPr>
          <p:nvPr/>
        </p:nvPicPr>
        <p:blipFill>
          <a:blip r:embed="rId3" cstate="print"/>
          <a:srcRect/>
          <a:stretch>
            <a:fillRect/>
          </a:stretch>
        </p:blipFill>
        <p:spPr bwMode="auto">
          <a:xfrm>
            <a:off x="857224" y="2500306"/>
            <a:ext cx="2786050" cy="1871686"/>
          </a:xfrm>
          <a:prstGeom prst="rect">
            <a:avLst/>
          </a:prstGeom>
          <a:noFill/>
        </p:spPr>
      </p:pic>
      <p:pic>
        <p:nvPicPr>
          <p:cNvPr id="15364" name="Picture 4" descr="http://www.videovigilancia.com.mx/ventaonline/images/productos/HM2012.jpg"/>
          <p:cNvPicPr>
            <a:picLocks noChangeAspect="1" noChangeArrowheads="1"/>
          </p:cNvPicPr>
          <p:nvPr/>
        </p:nvPicPr>
        <p:blipFill>
          <a:blip r:embed="rId4" cstate="print"/>
          <a:srcRect l="5357" r="8928" b="16964"/>
          <a:stretch>
            <a:fillRect/>
          </a:stretch>
        </p:blipFill>
        <p:spPr bwMode="auto">
          <a:xfrm>
            <a:off x="1285852" y="4357694"/>
            <a:ext cx="2143140" cy="2076167"/>
          </a:xfrm>
          <a:prstGeom prst="rect">
            <a:avLst/>
          </a:prstGeom>
          <a:noFill/>
        </p:spPr>
      </p:pic>
      <p:pic>
        <p:nvPicPr>
          <p:cNvPr id="15366" name="Picture 6" descr="http://www.supplierlist.com/photo_images/15410/17%22_Color_Monitor.jpg"/>
          <p:cNvPicPr>
            <a:picLocks noChangeAspect="1" noChangeArrowheads="1"/>
          </p:cNvPicPr>
          <p:nvPr/>
        </p:nvPicPr>
        <p:blipFill>
          <a:blip r:embed="rId5" cstate="print"/>
          <a:srcRect l="17578" t="4688" r="5077"/>
          <a:stretch>
            <a:fillRect/>
          </a:stretch>
        </p:blipFill>
        <p:spPr bwMode="auto">
          <a:xfrm>
            <a:off x="4786314" y="2214554"/>
            <a:ext cx="2286016" cy="2112817"/>
          </a:xfrm>
          <a:prstGeom prst="rect">
            <a:avLst/>
          </a:prstGeom>
          <a:noFill/>
        </p:spPr>
      </p:pic>
      <p:pic>
        <p:nvPicPr>
          <p:cNvPr id="15368" name="Picture 8" descr="http://raminternet.dmtienda.com/files/2011/10/11/img1_monitor-color-24-lcd-lg-w2452s-pf_0.jpg"/>
          <p:cNvPicPr>
            <a:picLocks noChangeAspect="1" noChangeArrowheads="1"/>
          </p:cNvPicPr>
          <p:nvPr/>
        </p:nvPicPr>
        <p:blipFill>
          <a:blip r:embed="rId6" cstate="print"/>
          <a:srcRect/>
          <a:stretch>
            <a:fillRect/>
          </a:stretch>
        </p:blipFill>
        <p:spPr bwMode="auto">
          <a:xfrm>
            <a:off x="5214942" y="4429132"/>
            <a:ext cx="2857520" cy="20608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1143000" y="1000125"/>
            <a:ext cx="8001000" cy="2571750"/>
          </a:xfrm>
        </p:spPr>
        <p:txBody>
          <a:bodyPr>
            <a:normAutofit/>
          </a:bodyPr>
          <a:lstStyle/>
          <a:p>
            <a:pPr algn="just">
              <a:spcBef>
                <a:spcPts val="600"/>
              </a:spcBef>
              <a:spcAft>
                <a:spcPts val="600"/>
              </a:spcAft>
            </a:pPr>
            <a:r>
              <a:rPr sz="1800" smtClean="0">
                <a:latin typeface="Arial" pitchFamily="34" charset="0"/>
                <a:cs typeface="Arial" pitchFamily="34" charset="0"/>
              </a:rPr>
              <a:t>A travez del tiempo los monitores fueron evolucionando de acuerdo al avance de las nuevas tecnologias, como por ejemplo:</a:t>
            </a:r>
          </a:p>
          <a:p>
            <a:pPr lvl="1" algn="just">
              <a:spcBef>
                <a:spcPts val="600"/>
              </a:spcBef>
              <a:spcAft>
                <a:spcPts val="600"/>
              </a:spcAft>
              <a:buFont typeface="Wingdings" pitchFamily="2" charset="2"/>
              <a:buChar char="Ø"/>
            </a:pPr>
            <a:r>
              <a:rPr sz="1800" smtClean="0">
                <a:latin typeface="Arial" pitchFamily="34" charset="0"/>
                <a:cs typeface="Arial" pitchFamily="34" charset="0"/>
              </a:rPr>
              <a:t>Monitores CRT</a:t>
            </a:r>
          </a:p>
          <a:p>
            <a:pPr lvl="1" algn="just">
              <a:spcBef>
                <a:spcPts val="600"/>
              </a:spcBef>
              <a:spcAft>
                <a:spcPts val="600"/>
              </a:spcAft>
              <a:buFont typeface="Wingdings" pitchFamily="2" charset="2"/>
              <a:buChar char="Ø"/>
            </a:pPr>
            <a:r>
              <a:rPr sz="1800" smtClean="0">
                <a:latin typeface="Arial" pitchFamily="34" charset="0"/>
                <a:cs typeface="Arial" pitchFamily="34" charset="0"/>
              </a:rPr>
              <a:t>Monitores LCD</a:t>
            </a:r>
          </a:p>
          <a:p>
            <a:pPr lvl="1" algn="just">
              <a:spcBef>
                <a:spcPts val="600"/>
              </a:spcBef>
              <a:spcAft>
                <a:spcPts val="600"/>
              </a:spcAft>
              <a:buFont typeface="Wingdings" pitchFamily="2" charset="2"/>
              <a:buChar char="Ø"/>
            </a:pPr>
            <a:r>
              <a:rPr sz="1800" smtClean="0">
                <a:latin typeface="Arial" pitchFamily="34" charset="0"/>
                <a:cs typeface="Arial" pitchFamily="34" charset="0"/>
              </a:rPr>
              <a:t>Monitores Plasma</a:t>
            </a:r>
          </a:p>
          <a:p>
            <a:pPr lvl="1" algn="just">
              <a:spcBef>
                <a:spcPts val="600"/>
              </a:spcBef>
              <a:spcAft>
                <a:spcPts val="600"/>
              </a:spcAft>
              <a:buFont typeface="Wingdings" pitchFamily="2" charset="2"/>
              <a:buChar char="Ø"/>
            </a:pPr>
            <a:r>
              <a:rPr sz="1800" smtClean="0">
                <a:latin typeface="Arial" pitchFamily="34" charset="0"/>
                <a:cs typeface="Arial" pitchFamily="34" charset="0"/>
              </a:rPr>
              <a:t>Monitores LED</a:t>
            </a:r>
          </a:p>
          <a:p>
            <a:pPr algn="just">
              <a:spcBef>
                <a:spcPts val="600"/>
              </a:spcBef>
              <a:spcAft>
                <a:spcPts val="600"/>
              </a:spcAft>
            </a:pPr>
            <a:endParaRPr sz="1800" smtClean="0">
              <a:latin typeface="Arial" pitchFamily="34" charset="0"/>
              <a:cs typeface="Arial" pitchFamily="34" charset="0"/>
            </a:endParaRPr>
          </a:p>
          <a:p>
            <a:pPr algn="just">
              <a:spcBef>
                <a:spcPts val="600"/>
              </a:spcBef>
              <a:spcAft>
                <a:spcPts val="600"/>
              </a:spcAft>
            </a:pPr>
            <a:endParaRPr sz="1800" smtClean="0">
              <a:latin typeface="Arial" pitchFamily="34" charset="0"/>
              <a:cs typeface="Arial" pitchFamily="34" charset="0"/>
            </a:endParaRPr>
          </a:p>
          <a:p>
            <a:pPr algn="just">
              <a:spcBef>
                <a:spcPts val="600"/>
              </a:spcBef>
              <a:spcAft>
                <a:spcPts val="600"/>
              </a:spcAft>
            </a:pPr>
            <a:endParaRPr sz="1800" smtClean="0">
              <a:latin typeface="Arial" pitchFamily="34" charset="0"/>
              <a:cs typeface="Arial" pitchFamily="34" charset="0"/>
            </a:endParaRPr>
          </a:p>
          <a:p>
            <a:pPr algn="just">
              <a:spcBef>
                <a:spcPts val="600"/>
              </a:spcBef>
              <a:spcAft>
                <a:spcPts val="600"/>
              </a:spcAft>
            </a:pPr>
            <a:endParaRPr sz="18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8572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050" name="Picture 2" descr="http://planetared.com/wp-content/uploads/2011/02/Evolucion-de-los-monitores.jpg"/>
          <p:cNvPicPr>
            <a:picLocks noChangeAspect="1" noChangeArrowheads="1"/>
          </p:cNvPicPr>
          <p:nvPr/>
        </p:nvPicPr>
        <p:blipFill>
          <a:blip r:embed="rId3" cstate="print"/>
          <a:srcRect/>
          <a:stretch>
            <a:fillRect/>
          </a:stretch>
        </p:blipFill>
        <p:spPr bwMode="auto">
          <a:xfrm>
            <a:off x="500034" y="3643314"/>
            <a:ext cx="8031252" cy="237172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428750"/>
            <a:ext cx="8001000" cy="3786188"/>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CRT </a:t>
            </a:r>
            <a:r>
              <a:rPr sz="1800" dirty="0" smtClean="0">
                <a:latin typeface="Arial" pitchFamily="34" charset="0"/>
                <a:cs typeface="Arial" pitchFamily="34" charset="0"/>
              </a:rPr>
              <a:t>(Cathode Ray Tube - </a:t>
            </a:r>
            <a:r>
              <a:rPr sz="1800" dirty="0" err="1" smtClean="0">
                <a:latin typeface="Arial" pitchFamily="34" charset="0"/>
                <a:cs typeface="Arial" pitchFamily="34" charset="0"/>
              </a:rPr>
              <a:t>Tubo</a:t>
            </a:r>
            <a:r>
              <a:rPr sz="1800" dirty="0" smtClean="0">
                <a:latin typeface="Arial" pitchFamily="34" charset="0"/>
                <a:cs typeface="Arial" pitchFamily="34" charset="0"/>
              </a:rPr>
              <a:t> de </a:t>
            </a:r>
            <a:r>
              <a:rPr sz="1800" dirty="0" err="1" smtClean="0">
                <a:latin typeface="Arial" pitchFamily="34" charset="0"/>
                <a:cs typeface="Arial" pitchFamily="34" charset="0"/>
              </a:rPr>
              <a:t>rayos</a:t>
            </a:r>
            <a:r>
              <a:rPr sz="1800" dirty="0" smtClean="0">
                <a:latin typeface="Arial" pitchFamily="34" charset="0"/>
                <a:cs typeface="Arial" pitchFamily="34" charset="0"/>
              </a:rPr>
              <a:t> </a:t>
            </a:r>
            <a:r>
              <a:rPr sz="1800" dirty="0" err="1" smtClean="0">
                <a:latin typeface="Arial" pitchFamily="34" charset="0"/>
                <a:cs typeface="Arial" pitchFamily="34" charset="0"/>
              </a:rPr>
              <a:t>catódicos</a:t>
            </a:r>
            <a:r>
              <a:rPr sz="1800" dirty="0" smtClean="0">
                <a:latin typeface="Arial" pitchFamily="34" charset="0"/>
                <a:cs typeface="Arial" pitchFamily="34" charset="0"/>
              </a:rPr>
              <a:t>):</a:t>
            </a:r>
          </a:p>
          <a:p>
            <a:pPr algn="just">
              <a:spcBef>
                <a:spcPts val="600"/>
              </a:spcBef>
              <a:spcAft>
                <a:spcPts val="600"/>
              </a:spcAft>
            </a:pPr>
            <a:r>
              <a:rPr sz="1800" dirty="0" smtClean="0">
                <a:latin typeface="Arial" pitchFamily="34" charset="0"/>
                <a:cs typeface="Arial" pitchFamily="34" charset="0"/>
              </a:rPr>
              <a:t>Los </a:t>
            </a:r>
            <a:r>
              <a:rPr sz="1800" dirty="0" err="1" smtClean="0">
                <a:latin typeface="Arial" pitchFamily="34" charset="0"/>
                <a:cs typeface="Arial" pitchFamily="34" charset="0"/>
              </a:rPr>
              <a:t>monitores</a:t>
            </a:r>
            <a:r>
              <a:rPr sz="1800" dirty="0" smtClean="0">
                <a:latin typeface="Arial" pitchFamily="34" charset="0"/>
                <a:cs typeface="Arial" pitchFamily="34" charset="0"/>
              </a:rPr>
              <a:t> CRT </a:t>
            </a:r>
            <a:r>
              <a:rPr sz="1800" dirty="0" err="1" smtClean="0">
                <a:latin typeface="Arial" pitchFamily="34" charset="0"/>
                <a:cs typeface="Arial" pitchFamily="34" charset="0"/>
              </a:rPr>
              <a:t>funcionan</a:t>
            </a:r>
            <a:r>
              <a:rPr sz="1800" dirty="0" smtClean="0">
                <a:latin typeface="Arial" pitchFamily="34" charset="0"/>
                <a:cs typeface="Arial" pitchFamily="34" charset="0"/>
              </a:rPr>
              <a:t> </a:t>
            </a:r>
            <a:r>
              <a:rPr sz="1800" dirty="0" err="1" smtClean="0">
                <a:latin typeface="Arial" pitchFamily="34" charset="0"/>
                <a:cs typeface="Arial" pitchFamily="34" charset="0"/>
              </a:rPr>
              <a:t>enviando</a:t>
            </a:r>
            <a:r>
              <a:rPr sz="1800" dirty="0" smtClean="0">
                <a:latin typeface="Arial" pitchFamily="34" charset="0"/>
                <a:cs typeface="Arial" pitchFamily="34" charset="0"/>
              </a:rPr>
              <a:t> </a:t>
            </a:r>
            <a:r>
              <a:rPr sz="1800" dirty="0" err="1" smtClean="0">
                <a:latin typeface="Arial" pitchFamily="34" charset="0"/>
                <a:cs typeface="Arial" pitchFamily="34" charset="0"/>
              </a:rPr>
              <a:t>flujos</a:t>
            </a:r>
            <a:r>
              <a:rPr sz="1800" dirty="0" smtClean="0">
                <a:latin typeface="Arial" pitchFamily="34" charset="0"/>
                <a:cs typeface="Arial" pitchFamily="34" charset="0"/>
              </a:rPr>
              <a:t> de </a:t>
            </a:r>
            <a:r>
              <a:rPr sz="1800" dirty="0" err="1" smtClean="0">
                <a:latin typeface="Arial" pitchFamily="34" charset="0"/>
                <a:cs typeface="Arial" pitchFamily="34" charset="0"/>
              </a:rPr>
              <a:t>electrones</a:t>
            </a:r>
            <a:r>
              <a:rPr sz="1800" dirty="0" smtClean="0">
                <a:latin typeface="Arial" pitchFamily="34" charset="0"/>
                <a:cs typeface="Arial" pitchFamily="34" charset="0"/>
              </a:rPr>
              <a:t> a </a:t>
            </a:r>
            <a:r>
              <a:rPr sz="1800" dirty="0" err="1" smtClean="0">
                <a:latin typeface="Arial" pitchFamily="34" charset="0"/>
                <a:cs typeface="Arial" pitchFamily="34" charset="0"/>
              </a:rPr>
              <a:t>alta</a:t>
            </a:r>
            <a:r>
              <a:rPr sz="1800" dirty="0" smtClean="0">
                <a:latin typeface="Arial" pitchFamily="34" charset="0"/>
                <a:cs typeface="Arial" pitchFamily="34" charset="0"/>
              </a:rPr>
              <a:t> </a:t>
            </a:r>
            <a:r>
              <a:rPr sz="1800" dirty="0" err="1" smtClean="0">
                <a:latin typeface="Arial" pitchFamily="34" charset="0"/>
                <a:cs typeface="Arial" pitchFamily="34" charset="0"/>
              </a:rPr>
              <a:t>velocidad</a:t>
            </a:r>
            <a:r>
              <a:rPr sz="1800" dirty="0" smtClean="0">
                <a:latin typeface="Arial" pitchFamily="34" charset="0"/>
                <a:cs typeface="Arial" pitchFamily="34" charset="0"/>
              </a:rPr>
              <a:t> </a:t>
            </a:r>
            <a:r>
              <a:rPr sz="1800" dirty="0" err="1" smtClean="0">
                <a:latin typeface="Arial" pitchFamily="34" charset="0"/>
                <a:cs typeface="Arial" pitchFamily="34" charset="0"/>
              </a:rPr>
              <a:t>procedentes</a:t>
            </a:r>
            <a:r>
              <a:rPr sz="1800" dirty="0" smtClean="0">
                <a:latin typeface="Arial" pitchFamily="34" charset="0"/>
                <a:cs typeface="Arial" pitchFamily="34" charset="0"/>
              </a:rPr>
              <a:t> del </a:t>
            </a:r>
            <a:r>
              <a:rPr sz="1800" dirty="0" err="1" smtClean="0">
                <a:latin typeface="Arial" pitchFamily="34" charset="0"/>
                <a:cs typeface="Arial" pitchFamily="34" charset="0"/>
              </a:rPr>
              <a:t>cátodo</a:t>
            </a:r>
            <a:r>
              <a:rPr sz="1800" dirty="0" smtClean="0">
                <a:latin typeface="Arial" pitchFamily="34" charset="0"/>
                <a:cs typeface="Arial" pitchFamily="34" charset="0"/>
              </a:rPr>
              <a:t> del </a:t>
            </a:r>
            <a:r>
              <a:rPr sz="1800" dirty="0" err="1" smtClean="0">
                <a:latin typeface="Arial" pitchFamily="34" charset="0"/>
                <a:cs typeface="Arial" pitchFamily="34" charset="0"/>
              </a:rPr>
              <a:t>tubo</a:t>
            </a:r>
            <a:r>
              <a:rPr sz="1800" dirty="0" smtClean="0">
                <a:latin typeface="Arial" pitchFamily="34" charset="0"/>
                <a:cs typeface="Arial" pitchFamily="34" charset="0"/>
              </a:rPr>
              <a:t>. El </a:t>
            </a:r>
            <a:r>
              <a:rPr sz="1800" dirty="0" err="1" smtClean="0">
                <a:latin typeface="Arial" pitchFamily="34" charset="0"/>
                <a:cs typeface="Arial" pitchFamily="34" charset="0"/>
              </a:rPr>
              <a:t>rayo</a:t>
            </a:r>
            <a:r>
              <a:rPr sz="1800" dirty="0" smtClean="0">
                <a:latin typeface="Arial" pitchFamily="34" charset="0"/>
                <a:cs typeface="Arial" pitchFamily="34" charset="0"/>
              </a:rPr>
              <a:t> </a:t>
            </a:r>
            <a:r>
              <a:rPr sz="1800" dirty="0" err="1" smtClean="0">
                <a:latin typeface="Arial" pitchFamily="34" charset="0"/>
                <a:cs typeface="Arial" pitchFamily="34" charset="0"/>
              </a:rPr>
              <a:t>es</a:t>
            </a:r>
            <a:r>
              <a:rPr sz="1800" dirty="0" smtClean="0">
                <a:latin typeface="Arial" pitchFamily="34" charset="0"/>
                <a:cs typeface="Arial" pitchFamily="34" charset="0"/>
              </a:rPr>
              <a:t> </a:t>
            </a:r>
            <a:r>
              <a:rPr sz="1800" dirty="0" err="1" smtClean="0">
                <a:latin typeface="Arial" pitchFamily="34" charset="0"/>
                <a:cs typeface="Arial" pitchFamily="34" charset="0"/>
              </a:rPr>
              <a:t>desviado</a:t>
            </a:r>
            <a:r>
              <a:rPr sz="1800" dirty="0" smtClean="0">
                <a:latin typeface="Arial" pitchFamily="34" charset="0"/>
                <a:cs typeface="Arial" pitchFamily="34" charset="0"/>
              </a:rPr>
              <a:t> al </a:t>
            </a:r>
            <a:r>
              <a:rPr sz="1800" dirty="0" err="1" smtClean="0">
                <a:latin typeface="Arial" pitchFamily="34" charset="0"/>
                <a:cs typeface="Arial" pitchFamily="34" charset="0"/>
              </a:rPr>
              <a:t>ánodo</a:t>
            </a:r>
            <a:r>
              <a:rPr sz="1800" dirty="0" smtClean="0">
                <a:latin typeface="Arial" pitchFamily="34" charset="0"/>
                <a:cs typeface="Arial" pitchFamily="34" charset="0"/>
              </a:rPr>
              <a:t> </a:t>
            </a:r>
            <a:r>
              <a:rPr sz="1800" dirty="0" err="1" smtClean="0">
                <a:latin typeface="Arial" pitchFamily="34" charset="0"/>
                <a:cs typeface="Arial" pitchFamily="34" charset="0"/>
              </a:rPr>
              <a:t>cubierto</a:t>
            </a:r>
            <a:r>
              <a:rPr sz="1800" dirty="0" smtClean="0">
                <a:latin typeface="Arial" pitchFamily="34" charset="0"/>
                <a:cs typeface="Arial" pitchFamily="34" charset="0"/>
              </a:rPr>
              <a:t> de un material </a:t>
            </a:r>
            <a:r>
              <a:rPr sz="1800" dirty="0" err="1" smtClean="0">
                <a:latin typeface="Arial" pitchFamily="34" charset="0"/>
                <a:cs typeface="Arial" pitchFamily="34" charset="0"/>
              </a:rPr>
              <a:t>fosforescente</a:t>
            </a:r>
            <a:r>
              <a:rPr sz="1800" dirty="0" smtClean="0">
                <a:latin typeface="Arial" pitchFamily="34" charset="0"/>
                <a:cs typeface="Arial" pitchFamily="34" charset="0"/>
              </a:rPr>
              <a:t>. </a:t>
            </a:r>
            <a:r>
              <a:rPr sz="1800" dirty="0" err="1" smtClean="0">
                <a:latin typeface="Arial" pitchFamily="34" charset="0"/>
                <a:cs typeface="Arial" pitchFamily="34" charset="0"/>
              </a:rPr>
              <a:t>Cuando</a:t>
            </a:r>
            <a:r>
              <a:rPr sz="1800" dirty="0" smtClean="0">
                <a:latin typeface="Arial" pitchFamily="34" charset="0"/>
                <a:cs typeface="Arial" pitchFamily="34" charset="0"/>
              </a:rPr>
              <a:t> </a:t>
            </a:r>
            <a:r>
              <a:rPr sz="1800" dirty="0" err="1" smtClean="0">
                <a:latin typeface="Arial" pitchFamily="34" charset="0"/>
                <a:cs typeface="Arial" pitchFamily="34" charset="0"/>
              </a:rPr>
              <a:t>los</a:t>
            </a:r>
            <a:r>
              <a:rPr sz="1800" dirty="0" smtClean="0">
                <a:latin typeface="Arial" pitchFamily="34" charset="0"/>
                <a:cs typeface="Arial" pitchFamily="34" charset="0"/>
              </a:rPr>
              <a:t> </a:t>
            </a:r>
            <a:r>
              <a:rPr sz="1800" dirty="0" err="1" smtClean="0">
                <a:latin typeface="Arial" pitchFamily="34" charset="0"/>
                <a:cs typeface="Arial" pitchFamily="34" charset="0"/>
              </a:rPr>
              <a:t>electrones</a:t>
            </a:r>
            <a:r>
              <a:rPr sz="1800" dirty="0" smtClean="0">
                <a:latin typeface="Arial" pitchFamily="34" charset="0"/>
                <a:cs typeface="Arial" pitchFamily="34" charset="0"/>
              </a:rPr>
              <a:t> </a:t>
            </a:r>
            <a:r>
              <a:rPr sz="1800" dirty="0" err="1" smtClean="0">
                <a:latin typeface="Arial" pitchFamily="34" charset="0"/>
                <a:cs typeface="Arial" pitchFamily="34" charset="0"/>
              </a:rPr>
              <a:t>golpean</a:t>
            </a:r>
            <a:r>
              <a:rPr sz="1800" dirty="0" smtClean="0">
                <a:latin typeface="Arial" pitchFamily="34" charset="0"/>
                <a:cs typeface="Arial" pitchFamily="34" charset="0"/>
              </a:rPr>
              <a:t> </a:t>
            </a:r>
            <a:r>
              <a:rPr sz="1800" dirty="0" err="1" smtClean="0">
                <a:latin typeface="Arial" pitchFamily="34" charset="0"/>
                <a:cs typeface="Arial" pitchFamily="34" charset="0"/>
              </a:rPr>
              <a:t>esta</a:t>
            </a:r>
            <a:r>
              <a:rPr sz="1800" dirty="0" smtClean="0">
                <a:latin typeface="Arial" pitchFamily="34" charset="0"/>
                <a:cs typeface="Arial" pitchFamily="34" charset="0"/>
              </a:rPr>
              <a:t> </a:t>
            </a:r>
            <a:r>
              <a:rPr sz="1800" dirty="0" err="1" smtClean="0">
                <a:latin typeface="Arial" pitchFamily="34" charset="0"/>
                <a:cs typeface="Arial" pitchFamily="34" charset="0"/>
              </a:rPr>
              <a:t>superficie</a:t>
            </a:r>
            <a:r>
              <a:rPr sz="1800" dirty="0" smtClean="0">
                <a:latin typeface="Arial" pitchFamily="34" charset="0"/>
                <a:cs typeface="Arial" pitchFamily="34" charset="0"/>
              </a:rPr>
              <a:t>, se </a:t>
            </a:r>
            <a:r>
              <a:rPr sz="1800" dirty="0" err="1" smtClean="0">
                <a:latin typeface="Arial" pitchFamily="34" charset="0"/>
                <a:cs typeface="Arial" pitchFamily="34" charset="0"/>
              </a:rPr>
              <a:t>emite</a:t>
            </a:r>
            <a:r>
              <a:rPr sz="1800" dirty="0" smtClean="0">
                <a:latin typeface="Arial" pitchFamily="34" charset="0"/>
                <a:cs typeface="Arial" pitchFamily="34" charset="0"/>
              </a:rPr>
              <a:t> luz.</a:t>
            </a:r>
          </a:p>
          <a:p>
            <a:pPr algn="just">
              <a:spcBef>
                <a:spcPts val="600"/>
              </a:spcBef>
              <a:spcAft>
                <a:spcPts val="600"/>
              </a:spcAft>
            </a:pPr>
            <a:r>
              <a:rPr sz="1800" dirty="0" err="1" smtClean="0">
                <a:latin typeface="Arial" pitchFamily="34" charset="0"/>
                <a:cs typeface="Arial" pitchFamily="34" charset="0"/>
              </a:rPr>
              <a:t>En</a:t>
            </a:r>
            <a:r>
              <a:rPr sz="1800" dirty="0" smtClean="0">
                <a:latin typeface="Arial" pitchFamily="34" charset="0"/>
                <a:cs typeface="Arial" pitchFamily="34" charset="0"/>
              </a:rPr>
              <a:t> </a:t>
            </a:r>
            <a:r>
              <a:rPr sz="1800" dirty="0" err="1" smtClean="0">
                <a:latin typeface="Arial" pitchFamily="34" charset="0"/>
                <a:cs typeface="Arial" pitchFamily="34" charset="0"/>
              </a:rPr>
              <a:t>los</a:t>
            </a:r>
            <a:r>
              <a:rPr sz="1800" dirty="0" smtClean="0">
                <a:latin typeface="Arial" pitchFamily="34" charset="0"/>
                <a:cs typeface="Arial" pitchFamily="34" charset="0"/>
              </a:rPr>
              <a:t> </a:t>
            </a:r>
            <a:r>
              <a:rPr sz="1800" dirty="0" err="1" smtClean="0">
                <a:latin typeface="Arial" pitchFamily="34" charset="0"/>
                <a:cs typeface="Arial" pitchFamily="34" charset="0"/>
              </a:rPr>
              <a:t>monitores</a:t>
            </a:r>
            <a:r>
              <a:rPr sz="1800" dirty="0" smtClean="0">
                <a:latin typeface="Arial" pitchFamily="34" charset="0"/>
                <a:cs typeface="Arial" pitchFamily="34" charset="0"/>
              </a:rPr>
              <a:t> CRT, </a:t>
            </a:r>
            <a:r>
              <a:rPr sz="1800" dirty="0" err="1" smtClean="0">
                <a:latin typeface="Arial" pitchFamily="34" charset="0"/>
                <a:cs typeface="Arial" pitchFamily="34" charset="0"/>
              </a:rPr>
              <a:t>esos</a:t>
            </a:r>
            <a:r>
              <a:rPr sz="1800" dirty="0" smtClean="0">
                <a:latin typeface="Arial" pitchFamily="34" charset="0"/>
                <a:cs typeface="Arial" pitchFamily="34" charset="0"/>
              </a:rPr>
              <a:t> </a:t>
            </a:r>
            <a:r>
              <a:rPr sz="1800" dirty="0" err="1" smtClean="0">
                <a:latin typeface="Arial" pitchFamily="34" charset="0"/>
                <a:cs typeface="Arial" pitchFamily="34" charset="0"/>
              </a:rPr>
              <a:t>puntos</a:t>
            </a:r>
            <a:r>
              <a:rPr sz="1800" dirty="0" smtClean="0">
                <a:latin typeface="Arial" pitchFamily="34" charset="0"/>
                <a:cs typeface="Arial" pitchFamily="34" charset="0"/>
              </a:rPr>
              <a:t> de </a:t>
            </a:r>
            <a:r>
              <a:rPr sz="1800" dirty="0" err="1" smtClean="0">
                <a:latin typeface="Arial" pitchFamily="34" charset="0"/>
                <a:cs typeface="Arial" pitchFamily="34" charset="0"/>
              </a:rPr>
              <a:t>fósforo</a:t>
            </a:r>
            <a:r>
              <a:rPr sz="1800" dirty="0" smtClean="0">
                <a:latin typeface="Arial" pitchFamily="34" charset="0"/>
                <a:cs typeface="Arial" pitchFamily="34" charset="0"/>
              </a:rPr>
              <a:t> se </a:t>
            </a:r>
            <a:r>
              <a:rPr sz="1800" dirty="0" err="1" smtClean="0">
                <a:latin typeface="Arial" pitchFamily="34" charset="0"/>
                <a:cs typeface="Arial" pitchFamily="34" charset="0"/>
              </a:rPr>
              <a:t>agrupan</a:t>
            </a:r>
            <a:r>
              <a:rPr sz="1800" dirty="0" smtClean="0">
                <a:latin typeface="Arial" pitchFamily="34" charset="0"/>
                <a:cs typeface="Arial" pitchFamily="34" charset="0"/>
              </a:rPr>
              <a:t> </a:t>
            </a:r>
            <a:r>
              <a:rPr sz="1800" dirty="0" err="1" smtClean="0">
                <a:latin typeface="Arial" pitchFamily="34" charset="0"/>
                <a:cs typeface="Arial" pitchFamily="34" charset="0"/>
              </a:rPr>
              <a:t>en</a:t>
            </a:r>
            <a:r>
              <a:rPr sz="1800" dirty="0" smtClean="0">
                <a:latin typeface="Arial" pitchFamily="34" charset="0"/>
                <a:cs typeface="Arial" pitchFamily="34" charset="0"/>
              </a:rPr>
              <a:t> </a:t>
            </a:r>
            <a:r>
              <a:rPr sz="1800" dirty="0" err="1" smtClean="0">
                <a:latin typeface="Arial" pitchFamily="34" charset="0"/>
                <a:cs typeface="Arial" pitchFamily="34" charset="0"/>
              </a:rPr>
              <a:t>tres</a:t>
            </a:r>
            <a:r>
              <a:rPr sz="1800" dirty="0" smtClean="0">
                <a:latin typeface="Arial" pitchFamily="34" charset="0"/>
                <a:cs typeface="Arial" pitchFamily="34" charset="0"/>
              </a:rPr>
              <a:t> </a:t>
            </a:r>
            <a:r>
              <a:rPr sz="1800" dirty="0" err="1" smtClean="0">
                <a:latin typeface="Arial" pitchFamily="34" charset="0"/>
                <a:cs typeface="Arial" pitchFamily="34" charset="0"/>
              </a:rPr>
              <a:t>colores</a:t>
            </a:r>
            <a:r>
              <a:rPr sz="1800" dirty="0" smtClean="0">
                <a:latin typeface="Arial" pitchFamily="34" charset="0"/>
                <a:cs typeface="Arial" pitchFamily="34" charset="0"/>
              </a:rPr>
              <a:t>: </a:t>
            </a:r>
            <a:r>
              <a:rPr sz="1800" dirty="0" err="1" smtClean="0">
                <a:latin typeface="Arial" pitchFamily="34" charset="0"/>
                <a:cs typeface="Arial" pitchFamily="34" charset="0"/>
              </a:rPr>
              <a:t>rojo</a:t>
            </a:r>
            <a:r>
              <a:rPr sz="1800" dirty="0" smtClean="0">
                <a:latin typeface="Arial" pitchFamily="34" charset="0"/>
                <a:cs typeface="Arial" pitchFamily="34" charset="0"/>
              </a:rPr>
              <a:t>, </a:t>
            </a:r>
            <a:r>
              <a:rPr sz="1800" dirty="0" err="1" smtClean="0">
                <a:latin typeface="Arial" pitchFamily="34" charset="0"/>
                <a:cs typeface="Arial" pitchFamily="34" charset="0"/>
              </a:rPr>
              <a:t>verde</a:t>
            </a:r>
            <a:r>
              <a:rPr sz="1800" dirty="0" smtClean="0">
                <a:latin typeface="Arial" pitchFamily="34" charset="0"/>
                <a:cs typeface="Arial" pitchFamily="34" charset="0"/>
              </a:rPr>
              <a:t> y </a:t>
            </a:r>
            <a:r>
              <a:rPr sz="1800" dirty="0" err="1" smtClean="0">
                <a:latin typeface="Arial" pitchFamily="34" charset="0"/>
                <a:cs typeface="Arial" pitchFamily="34" charset="0"/>
              </a:rPr>
              <a:t>azul</a:t>
            </a:r>
            <a:r>
              <a:rPr sz="1800" dirty="0" smtClean="0">
                <a:latin typeface="Arial" pitchFamily="34" charset="0"/>
                <a:cs typeface="Arial" pitchFamily="34" charset="0"/>
              </a:rPr>
              <a:t>. </a:t>
            </a:r>
          </a:p>
          <a:p>
            <a:pPr algn="just">
              <a:spcBef>
                <a:spcPts val="600"/>
              </a:spcBef>
              <a:spcAft>
                <a:spcPts val="600"/>
              </a:spcAft>
            </a:pPr>
            <a:r>
              <a:rPr sz="1800" dirty="0" smtClean="0">
                <a:latin typeface="Arial" pitchFamily="34" charset="0"/>
                <a:cs typeface="Arial" pitchFamily="34" charset="0"/>
              </a:rPr>
              <a:t>Este </a:t>
            </a:r>
            <a:r>
              <a:rPr sz="1800" dirty="0" err="1" smtClean="0">
                <a:latin typeface="Arial" pitchFamily="34" charset="0"/>
                <a:cs typeface="Arial" pitchFamily="34" charset="0"/>
              </a:rPr>
              <a:t>sistema</a:t>
            </a:r>
            <a:r>
              <a:rPr sz="1800" dirty="0" smtClean="0">
                <a:latin typeface="Arial" pitchFamily="34" charset="0"/>
                <a:cs typeface="Arial" pitchFamily="34" charset="0"/>
              </a:rPr>
              <a:t> </a:t>
            </a:r>
            <a:r>
              <a:rPr sz="1800" dirty="0" err="1" smtClean="0">
                <a:latin typeface="Arial" pitchFamily="34" charset="0"/>
                <a:cs typeface="Arial" pitchFamily="34" charset="0"/>
              </a:rPr>
              <a:t>es</a:t>
            </a:r>
            <a:r>
              <a:rPr sz="1800" dirty="0" smtClean="0">
                <a:latin typeface="Arial" pitchFamily="34" charset="0"/>
                <a:cs typeface="Arial" pitchFamily="34" charset="0"/>
              </a:rPr>
              <a:t> </a:t>
            </a:r>
            <a:r>
              <a:rPr sz="1800" dirty="0" err="1" smtClean="0">
                <a:latin typeface="Arial" pitchFamily="34" charset="0"/>
                <a:cs typeface="Arial" pitchFamily="34" charset="0"/>
              </a:rPr>
              <a:t>llamado</a:t>
            </a:r>
            <a:r>
              <a:rPr sz="1800" dirty="0" smtClean="0">
                <a:latin typeface="Arial" pitchFamily="34" charset="0"/>
                <a:cs typeface="Arial" pitchFamily="34" charset="0"/>
              </a:rPr>
              <a:t> RGB y </a:t>
            </a:r>
            <a:r>
              <a:rPr sz="1800" dirty="0" err="1" smtClean="0">
                <a:latin typeface="Arial" pitchFamily="34" charset="0"/>
                <a:cs typeface="Arial" pitchFamily="34" charset="0"/>
              </a:rPr>
              <a:t>permite</a:t>
            </a:r>
            <a:r>
              <a:rPr sz="1800" dirty="0" smtClean="0">
                <a:latin typeface="Arial" pitchFamily="34" charset="0"/>
                <a:cs typeface="Arial" pitchFamily="34" charset="0"/>
              </a:rPr>
              <a:t> </a:t>
            </a:r>
            <a:r>
              <a:rPr sz="1800" dirty="0" err="1" smtClean="0">
                <a:latin typeface="Arial" pitchFamily="34" charset="0"/>
                <a:cs typeface="Arial" pitchFamily="34" charset="0"/>
              </a:rPr>
              <a:t>crear</a:t>
            </a:r>
            <a:r>
              <a:rPr sz="1800" dirty="0" smtClean="0">
                <a:latin typeface="Arial" pitchFamily="34" charset="0"/>
                <a:cs typeface="Arial" pitchFamily="34" charset="0"/>
              </a:rPr>
              <a:t> </a:t>
            </a:r>
            <a:r>
              <a:rPr sz="1800" dirty="0" err="1" smtClean="0">
                <a:latin typeface="Arial" pitchFamily="34" charset="0"/>
                <a:cs typeface="Arial" pitchFamily="34" charset="0"/>
              </a:rPr>
              <a:t>todos</a:t>
            </a:r>
            <a:r>
              <a:rPr sz="1800" dirty="0" smtClean="0">
                <a:latin typeface="Arial" pitchFamily="34" charset="0"/>
                <a:cs typeface="Arial" pitchFamily="34" charset="0"/>
              </a:rPr>
              <a:t> </a:t>
            </a:r>
            <a:r>
              <a:rPr sz="1800" dirty="0" err="1" smtClean="0">
                <a:latin typeface="Arial" pitchFamily="34" charset="0"/>
                <a:cs typeface="Arial" pitchFamily="34" charset="0"/>
              </a:rPr>
              <a:t>los</a:t>
            </a:r>
            <a:r>
              <a:rPr sz="1800" dirty="0" smtClean="0">
                <a:latin typeface="Arial" pitchFamily="34" charset="0"/>
                <a:cs typeface="Arial" pitchFamily="34" charset="0"/>
              </a:rPr>
              <a:t> </a:t>
            </a:r>
            <a:r>
              <a:rPr sz="1800" dirty="0" err="1" smtClean="0">
                <a:latin typeface="Arial" pitchFamily="34" charset="0"/>
                <a:cs typeface="Arial" pitchFamily="34" charset="0"/>
              </a:rPr>
              <a:t>demás</a:t>
            </a:r>
            <a:r>
              <a:rPr sz="1800" dirty="0" smtClean="0">
                <a:latin typeface="Arial" pitchFamily="34" charset="0"/>
                <a:cs typeface="Arial" pitchFamily="34" charset="0"/>
              </a:rPr>
              <a:t> </a:t>
            </a:r>
            <a:r>
              <a:rPr sz="1800" dirty="0" err="1" smtClean="0">
                <a:latin typeface="Arial" pitchFamily="34" charset="0"/>
                <a:cs typeface="Arial" pitchFamily="34" charset="0"/>
              </a:rPr>
              <a:t>colores</a:t>
            </a:r>
            <a:r>
              <a:rPr sz="1800" dirty="0" smtClean="0">
                <a:latin typeface="Arial" pitchFamily="34" charset="0"/>
                <a:cs typeface="Arial" pitchFamily="34" charset="0"/>
              </a:rPr>
              <a:t> </a:t>
            </a:r>
            <a:r>
              <a:rPr sz="1800" dirty="0" err="1" smtClean="0">
                <a:latin typeface="Arial" pitchFamily="34" charset="0"/>
                <a:cs typeface="Arial" pitchFamily="34" charset="0"/>
              </a:rPr>
              <a:t>cuando</a:t>
            </a:r>
            <a:r>
              <a:rPr sz="1800" dirty="0" smtClean="0">
                <a:latin typeface="Arial" pitchFamily="34" charset="0"/>
                <a:cs typeface="Arial" pitchFamily="34" charset="0"/>
              </a:rPr>
              <a:t> se </a:t>
            </a:r>
            <a:r>
              <a:rPr sz="1800" dirty="0" err="1" smtClean="0">
                <a:latin typeface="Arial" pitchFamily="34" charset="0"/>
                <a:cs typeface="Arial" pitchFamily="34" charset="0"/>
              </a:rPr>
              <a:t>combinan</a:t>
            </a:r>
            <a:r>
              <a:rPr sz="1800" dirty="0" smtClean="0">
                <a:latin typeface="Arial" pitchFamily="34" charset="0"/>
                <a:cs typeface="Arial" pitchFamily="34" charset="0"/>
              </a:rPr>
              <a:t>. </a:t>
            </a:r>
            <a:r>
              <a:rPr sz="1800" dirty="0" err="1" smtClean="0">
                <a:latin typeface="Arial" pitchFamily="34" charset="0"/>
                <a:cs typeface="Arial" pitchFamily="34" charset="0"/>
              </a:rPr>
              <a:t>Una</a:t>
            </a:r>
            <a:r>
              <a:rPr sz="1800" dirty="0" smtClean="0">
                <a:latin typeface="Arial" pitchFamily="34" charset="0"/>
                <a:cs typeface="Arial" pitchFamily="34" charset="0"/>
              </a:rPr>
              <a:t> mascara de </a:t>
            </a:r>
            <a:r>
              <a:rPr sz="1800" dirty="0" err="1" smtClean="0">
                <a:latin typeface="Arial" pitchFamily="34" charset="0"/>
                <a:cs typeface="Arial" pitchFamily="34" charset="0"/>
              </a:rPr>
              <a:t>sombra</a:t>
            </a:r>
            <a:r>
              <a:rPr sz="1800" dirty="0" smtClean="0">
                <a:latin typeface="Arial" pitchFamily="34" charset="0"/>
                <a:cs typeface="Arial" pitchFamily="34" charset="0"/>
              </a:rPr>
              <a:t> </a:t>
            </a:r>
            <a:r>
              <a:rPr sz="1800" dirty="0" err="1" smtClean="0">
                <a:latin typeface="Arial" pitchFamily="34" charset="0"/>
                <a:cs typeface="Arial" pitchFamily="34" charset="0"/>
              </a:rPr>
              <a:t>bloquea</a:t>
            </a:r>
            <a:r>
              <a:rPr sz="1800" dirty="0" smtClean="0">
                <a:latin typeface="Arial" pitchFamily="34" charset="0"/>
                <a:cs typeface="Arial" pitchFamily="34" charset="0"/>
              </a:rPr>
              <a:t> el </a:t>
            </a:r>
            <a:r>
              <a:rPr sz="1800" dirty="0" err="1" smtClean="0">
                <a:latin typeface="Arial" pitchFamily="34" charset="0"/>
                <a:cs typeface="Arial" pitchFamily="34" charset="0"/>
              </a:rPr>
              <a:t>camino</a:t>
            </a:r>
            <a:r>
              <a:rPr sz="1800" dirty="0" smtClean="0">
                <a:latin typeface="Arial" pitchFamily="34" charset="0"/>
                <a:cs typeface="Arial" pitchFamily="34" charset="0"/>
              </a:rPr>
              <a:t> de </a:t>
            </a:r>
            <a:r>
              <a:rPr sz="1800" dirty="0" err="1" smtClean="0">
                <a:latin typeface="Arial" pitchFamily="34" charset="0"/>
                <a:cs typeface="Arial" pitchFamily="34" charset="0"/>
              </a:rPr>
              <a:t>los</a:t>
            </a:r>
            <a:r>
              <a:rPr sz="1800" dirty="0" smtClean="0">
                <a:latin typeface="Arial" pitchFamily="34" charset="0"/>
                <a:cs typeface="Arial" pitchFamily="34" charset="0"/>
              </a:rPr>
              <a:t> </a:t>
            </a:r>
            <a:r>
              <a:rPr sz="1800" dirty="0" err="1" smtClean="0">
                <a:latin typeface="Arial" pitchFamily="34" charset="0"/>
                <a:cs typeface="Arial" pitchFamily="34" charset="0"/>
              </a:rPr>
              <a:t>rayos</a:t>
            </a:r>
            <a:r>
              <a:rPr sz="1800" dirty="0" smtClean="0">
                <a:latin typeface="Arial" pitchFamily="34" charset="0"/>
                <a:cs typeface="Arial" pitchFamily="34" charset="0"/>
              </a:rPr>
              <a:t> de </a:t>
            </a:r>
            <a:r>
              <a:rPr sz="1800" dirty="0" err="1" smtClean="0">
                <a:latin typeface="Arial" pitchFamily="34" charset="0"/>
                <a:cs typeface="Arial" pitchFamily="34" charset="0"/>
              </a:rPr>
              <a:t>una</a:t>
            </a:r>
            <a:r>
              <a:rPr sz="1800" dirty="0" smtClean="0">
                <a:latin typeface="Arial" pitchFamily="34" charset="0"/>
                <a:cs typeface="Arial" pitchFamily="34" charset="0"/>
              </a:rPr>
              <a:t> </a:t>
            </a:r>
            <a:r>
              <a:rPr sz="1800" dirty="0" err="1" smtClean="0">
                <a:latin typeface="Arial" pitchFamily="34" charset="0"/>
                <a:cs typeface="Arial" pitchFamily="34" charset="0"/>
              </a:rPr>
              <a:t>manera</a:t>
            </a:r>
            <a:r>
              <a:rPr sz="1800" dirty="0" smtClean="0">
                <a:latin typeface="Arial" pitchFamily="34" charset="0"/>
                <a:cs typeface="Arial" pitchFamily="34" charset="0"/>
              </a:rPr>
              <a:t> </a:t>
            </a:r>
            <a:r>
              <a:rPr sz="1800" dirty="0" err="1" smtClean="0">
                <a:latin typeface="Arial" pitchFamily="34" charset="0"/>
                <a:cs typeface="Arial" pitchFamily="34" charset="0"/>
              </a:rPr>
              <a:t>tal</a:t>
            </a:r>
            <a:r>
              <a:rPr sz="1800" dirty="0" smtClean="0">
                <a:latin typeface="Arial" pitchFamily="34" charset="0"/>
                <a:cs typeface="Arial" pitchFamily="34" charset="0"/>
              </a:rPr>
              <a:t>, que </a:t>
            </a:r>
            <a:r>
              <a:rPr sz="1800" dirty="0" err="1" smtClean="0">
                <a:latin typeface="Arial" pitchFamily="34" charset="0"/>
                <a:cs typeface="Arial" pitchFamily="34" charset="0"/>
              </a:rPr>
              <a:t>permite</a:t>
            </a:r>
            <a:r>
              <a:rPr sz="1800" dirty="0" smtClean="0">
                <a:latin typeface="Arial" pitchFamily="34" charset="0"/>
                <a:cs typeface="Arial" pitchFamily="34" charset="0"/>
              </a:rPr>
              <a:t> que </a:t>
            </a:r>
            <a:r>
              <a:rPr sz="1800" dirty="0" err="1" smtClean="0">
                <a:latin typeface="Arial" pitchFamily="34" charset="0"/>
                <a:cs typeface="Arial" pitchFamily="34" charset="0"/>
              </a:rPr>
              <a:t>cada</a:t>
            </a:r>
            <a:r>
              <a:rPr sz="1800" dirty="0" smtClean="0">
                <a:latin typeface="Arial" pitchFamily="34" charset="0"/>
                <a:cs typeface="Arial" pitchFamily="34" charset="0"/>
              </a:rPr>
              <a:t> </a:t>
            </a:r>
            <a:r>
              <a:rPr sz="1800" dirty="0" err="1" smtClean="0">
                <a:latin typeface="Arial" pitchFamily="34" charset="0"/>
                <a:cs typeface="Arial" pitchFamily="34" charset="0"/>
              </a:rPr>
              <a:t>uno</a:t>
            </a:r>
            <a:r>
              <a:rPr sz="1800" dirty="0" smtClean="0">
                <a:latin typeface="Arial" pitchFamily="34" charset="0"/>
                <a:cs typeface="Arial" pitchFamily="34" charset="0"/>
              </a:rPr>
              <a:t> de </a:t>
            </a:r>
            <a:r>
              <a:rPr sz="1800" dirty="0" err="1" smtClean="0">
                <a:latin typeface="Arial" pitchFamily="34" charset="0"/>
                <a:cs typeface="Arial" pitchFamily="34" charset="0"/>
              </a:rPr>
              <a:t>ellos</a:t>
            </a:r>
            <a:r>
              <a:rPr sz="1800" dirty="0" smtClean="0">
                <a:latin typeface="Arial" pitchFamily="34" charset="0"/>
                <a:cs typeface="Arial" pitchFamily="34" charset="0"/>
              </a:rPr>
              <a:t> solo </a:t>
            </a:r>
            <a:r>
              <a:rPr sz="1800" dirty="0" err="1" smtClean="0">
                <a:latin typeface="Arial" pitchFamily="34" charset="0"/>
                <a:cs typeface="Arial" pitchFamily="34" charset="0"/>
              </a:rPr>
              <a:t>encienda</a:t>
            </a:r>
            <a:r>
              <a:rPr sz="1800" dirty="0" smtClean="0">
                <a:latin typeface="Arial" pitchFamily="34" charset="0"/>
                <a:cs typeface="Arial" pitchFamily="34" charset="0"/>
              </a:rPr>
              <a:t> </a:t>
            </a:r>
            <a:r>
              <a:rPr sz="1800" dirty="0" err="1" smtClean="0">
                <a:latin typeface="Arial" pitchFamily="34" charset="0"/>
                <a:cs typeface="Arial" pitchFamily="34" charset="0"/>
              </a:rPr>
              <a:t>los</a:t>
            </a:r>
            <a:r>
              <a:rPr sz="1800" dirty="0" smtClean="0">
                <a:latin typeface="Arial" pitchFamily="34" charset="0"/>
                <a:cs typeface="Arial" pitchFamily="34" charset="0"/>
              </a:rPr>
              <a:t> </a:t>
            </a:r>
            <a:r>
              <a:rPr sz="1800" dirty="0" err="1" smtClean="0">
                <a:latin typeface="Arial" pitchFamily="34" charset="0"/>
                <a:cs typeface="Arial" pitchFamily="34" charset="0"/>
              </a:rPr>
              <a:t>puntos</a:t>
            </a:r>
            <a:r>
              <a:rPr sz="1800" dirty="0" smtClean="0">
                <a:latin typeface="Arial" pitchFamily="34" charset="0"/>
                <a:cs typeface="Arial" pitchFamily="34" charset="0"/>
              </a:rPr>
              <a:t> de color </a:t>
            </a:r>
            <a:r>
              <a:rPr sz="1800" dirty="0" err="1" smtClean="0">
                <a:latin typeface="Arial" pitchFamily="34" charset="0"/>
                <a:cs typeface="Arial" pitchFamily="34" charset="0"/>
              </a:rPr>
              <a:t>asignados</a:t>
            </a:r>
            <a:r>
              <a:rPr sz="1800" dirty="0" smtClean="0">
                <a:latin typeface="Arial" pitchFamily="34" charset="0"/>
                <a:cs typeface="Arial" pitchFamily="34" charset="0"/>
              </a:rPr>
              <a:t>.</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928688"/>
            <a:ext cx="8001000" cy="714375"/>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CRT </a:t>
            </a:r>
            <a:r>
              <a:rPr sz="1800" smtClean="0">
                <a:latin typeface="Arial" pitchFamily="34" charset="0"/>
                <a:cs typeface="Arial" pitchFamily="34" charset="0"/>
              </a:rPr>
              <a:t>(Cathode Ray Tube - Tubo de rayos catódicos):</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121858" name="Picture 2" descr="http://www.desarrolloweb.com/articulos/images/diseno/2/tubo_rayos.gif"/>
          <p:cNvPicPr>
            <a:picLocks noChangeAspect="1" noChangeArrowheads="1"/>
          </p:cNvPicPr>
          <p:nvPr/>
        </p:nvPicPr>
        <p:blipFill>
          <a:blip r:embed="rId3" cstate="print"/>
          <a:srcRect/>
          <a:stretch>
            <a:fillRect/>
          </a:stretch>
        </p:blipFill>
        <p:spPr bwMode="auto">
          <a:xfrm>
            <a:off x="500034" y="1714488"/>
            <a:ext cx="3746090" cy="4286280"/>
          </a:xfrm>
          <a:prstGeom prst="rect">
            <a:avLst/>
          </a:prstGeom>
          <a:noFill/>
        </p:spPr>
      </p:pic>
      <p:pic>
        <p:nvPicPr>
          <p:cNvPr id="123906" name="Picture 2" descr="http://t2.gstatic.com/images?q=tbn:ANd9GcSdb7LtCJoob03aNw-9Kg5o0LIz_IPVaq6hwDZPAwlx2mp7IVAu9EsjKm3J"/>
          <p:cNvPicPr>
            <a:picLocks noChangeAspect="1" noChangeArrowheads="1"/>
          </p:cNvPicPr>
          <p:nvPr/>
        </p:nvPicPr>
        <p:blipFill>
          <a:blip r:embed="rId4" cstate="print"/>
          <a:srcRect/>
          <a:stretch>
            <a:fillRect/>
          </a:stretch>
        </p:blipFill>
        <p:spPr bwMode="auto">
          <a:xfrm>
            <a:off x="4500562" y="2000240"/>
            <a:ext cx="3861622" cy="354807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571500" y="1260619"/>
            <a:ext cx="8001000" cy="4929188"/>
          </a:xfrm>
        </p:spPr>
        <p:txBody>
          <a:bodyPr>
            <a:normAutofit/>
          </a:bodyPr>
          <a:lstStyle/>
          <a:p>
            <a:pPr algn="just">
              <a:spcBef>
                <a:spcPts val="600"/>
              </a:spcBef>
              <a:spcAft>
                <a:spcPts val="600"/>
              </a:spcAft>
            </a:pPr>
            <a:r>
              <a:rPr lang="es-ES_tradnl" sz="1800" b="1" dirty="0" smtClean="0">
                <a:latin typeface="Arial" pitchFamily="34" charset="0"/>
                <a:cs typeface="Arial" pitchFamily="34" charset="0"/>
              </a:rPr>
              <a:t>Monitor LCD </a:t>
            </a:r>
            <a:r>
              <a:rPr sz="1800" dirty="0" smtClean="0">
                <a:latin typeface="Arial" pitchFamily="34" charset="0"/>
                <a:cs typeface="Arial" pitchFamily="34" charset="0"/>
              </a:rPr>
              <a:t>(Liquid Crystal Display - </a:t>
            </a:r>
            <a:r>
              <a:rPr sz="1800" dirty="0" err="1" smtClean="0">
                <a:latin typeface="Arial" pitchFamily="34" charset="0"/>
                <a:cs typeface="Arial" pitchFamily="34" charset="0"/>
              </a:rPr>
              <a:t>Pantalla</a:t>
            </a:r>
            <a:r>
              <a:rPr sz="1800" dirty="0" smtClean="0">
                <a:latin typeface="Arial" pitchFamily="34" charset="0"/>
                <a:cs typeface="Arial" pitchFamily="34" charset="0"/>
              </a:rPr>
              <a:t> de Cristal </a:t>
            </a:r>
            <a:r>
              <a:rPr sz="1800" dirty="0" err="1" smtClean="0">
                <a:latin typeface="Arial" pitchFamily="34" charset="0"/>
                <a:cs typeface="Arial" pitchFamily="34" charset="0"/>
              </a:rPr>
              <a:t>Líquido</a:t>
            </a:r>
            <a:r>
              <a:rPr sz="1800" dirty="0" smtClean="0">
                <a:latin typeface="Arial" pitchFamily="34" charset="0"/>
                <a:cs typeface="Arial" pitchFamily="34" charset="0"/>
              </a:rPr>
              <a:t>).</a:t>
            </a:r>
          </a:p>
          <a:p>
            <a:pPr algn="just">
              <a:spcBef>
                <a:spcPts val="600"/>
              </a:spcBef>
              <a:spcAft>
                <a:spcPts val="600"/>
              </a:spcAft>
            </a:pPr>
            <a:r>
              <a:rPr sz="1800" dirty="0" err="1" smtClean="0">
                <a:latin typeface="Arial" pitchFamily="34" charset="0"/>
                <a:cs typeface="Arial" pitchFamily="34" charset="0"/>
              </a:rPr>
              <a:t>Tecnología</a:t>
            </a:r>
            <a:r>
              <a:rPr sz="1800" dirty="0" smtClean="0">
                <a:latin typeface="Arial" pitchFamily="34" charset="0"/>
                <a:cs typeface="Arial" pitchFamily="34" charset="0"/>
              </a:rPr>
              <a:t> </a:t>
            </a:r>
            <a:r>
              <a:rPr sz="1800" dirty="0" err="1" smtClean="0">
                <a:latin typeface="Arial" pitchFamily="34" charset="0"/>
                <a:cs typeface="Arial" pitchFamily="34" charset="0"/>
              </a:rPr>
              <a:t>utilizada</a:t>
            </a:r>
            <a:r>
              <a:rPr sz="1800" dirty="0" smtClean="0">
                <a:latin typeface="Arial" pitchFamily="34" charset="0"/>
                <a:cs typeface="Arial" pitchFamily="34" charset="0"/>
              </a:rPr>
              <a:t> </a:t>
            </a:r>
            <a:r>
              <a:rPr sz="1800" dirty="0" err="1" smtClean="0">
                <a:latin typeface="Arial" pitchFamily="34" charset="0"/>
                <a:cs typeface="Arial" pitchFamily="34" charset="0"/>
              </a:rPr>
              <a:t>en</a:t>
            </a:r>
            <a:r>
              <a:rPr sz="1800" dirty="0" smtClean="0">
                <a:latin typeface="Arial" pitchFamily="34" charset="0"/>
                <a:cs typeface="Arial" pitchFamily="34" charset="0"/>
              </a:rPr>
              <a:t> </a:t>
            </a:r>
            <a:r>
              <a:rPr sz="1800" dirty="0" err="1" smtClean="0">
                <a:latin typeface="Arial" pitchFamily="34" charset="0"/>
                <a:cs typeface="Arial" pitchFamily="34" charset="0"/>
              </a:rPr>
              <a:t>monitores</a:t>
            </a:r>
            <a:r>
              <a:rPr sz="1800" dirty="0" smtClean="0">
                <a:latin typeface="Arial" pitchFamily="34" charset="0"/>
                <a:cs typeface="Arial" pitchFamily="34" charset="0"/>
              </a:rPr>
              <a:t> de </a:t>
            </a:r>
            <a:r>
              <a:rPr sz="1800" dirty="0" err="1" smtClean="0">
                <a:latin typeface="Arial" pitchFamily="34" charset="0"/>
                <a:cs typeface="Arial" pitchFamily="34" charset="0"/>
              </a:rPr>
              <a:t>computadoras</a:t>
            </a:r>
            <a:r>
              <a:rPr sz="1800" dirty="0" smtClean="0">
                <a:latin typeface="Arial" pitchFamily="34" charset="0"/>
                <a:cs typeface="Arial" pitchFamily="34" charset="0"/>
              </a:rPr>
              <a:t>, </a:t>
            </a:r>
            <a:r>
              <a:rPr sz="1800" dirty="0" err="1" smtClean="0">
                <a:latin typeface="Arial" pitchFamily="34" charset="0"/>
                <a:cs typeface="Arial" pitchFamily="34" charset="0"/>
              </a:rPr>
              <a:t>televisores</a:t>
            </a:r>
            <a:r>
              <a:rPr sz="1800" dirty="0" smtClean="0">
                <a:latin typeface="Arial" pitchFamily="34" charset="0"/>
                <a:cs typeface="Arial" pitchFamily="34" charset="0"/>
              </a:rPr>
              <a:t>, </a:t>
            </a:r>
            <a:r>
              <a:rPr sz="1800" dirty="0" err="1" smtClean="0">
                <a:latin typeface="Arial" pitchFamily="34" charset="0"/>
                <a:cs typeface="Arial" pitchFamily="34" charset="0"/>
              </a:rPr>
              <a:t>camaras</a:t>
            </a:r>
            <a:r>
              <a:rPr sz="1800" dirty="0" smtClean="0">
                <a:latin typeface="Arial" pitchFamily="34" charset="0"/>
                <a:cs typeface="Arial" pitchFamily="34" charset="0"/>
              </a:rPr>
              <a:t> </a:t>
            </a:r>
            <a:r>
              <a:rPr sz="1800" dirty="0" err="1" smtClean="0">
                <a:latin typeface="Arial" pitchFamily="34" charset="0"/>
                <a:cs typeface="Arial" pitchFamily="34" charset="0"/>
              </a:rPr>
              <a:t>digitales</a:t>
            </a:r>
            <a:r>
              <a:rPr sz="1800" dirty="0" smtClean="0">
                <a:latin typeface="Arial" pitchFamily="34" charset="0"/>
                <a:cs typeface="Arial" pitchFamily="34" charset="0"/>
              </a:rPr>
              <a:t>, etc. que </a:t>
            </a:r>
            <a:r>
              <a:rPr sz="1800" dirty="0" err="1" smtClean="0">
                <a:latin typeface="Arial" pitchFamily="34" charset="0"/>
                <a:cs typeface="Arial" pitchFamily="34" charset="0"/>
              </a:rPr>
              <a:t>permite</a:t>
            </a:r>
            <a:r>
              <a:rPr sz="1800" dirty="0" smtClean="0">
                <a:latin typeface="Arial" pitchFamily="34" charset="0"/>
                <a:cs typeface="Arial" pitchFamily="34" charset="0"/>
              </a:rPr>
              <a:t> </a:t>
            </a:r>
            <a:r>
              <a:rPr sz="1800" dirty="0" err="1" smtClean="0">
                <a:latin typeface="Arial" pitchFamily="34" charset="0"/>
                <a:cs typeface="Arial" pitchFamily="34" charset="0"/>
              </a:rPr>
              <a:t>una</a:t>
            </a:r>
            <a:r>
              <a:rPr sz="1800" dirty="0" smtClean="0">
                <a:latin typeface="Arial" pitchFamily="34" charset="0"/>
                <a:cs typeface="Arial" pitchFamily="34" charset="0"/>
              </a:rPr>
              <a:t> </a:t>
            </a:r>
            <a:r>
              <a:rPr sz="1800" dirty="0" err="1" smtClean="0">
                <a:latin typeface="Arial" pitchFamily="34" charset="0"/>
                <a:cs typeface="Arial" pitchFamily="34" charset="0"/>
              </a:rPr>
              <a:t>pantalla</a:t>
            </a:r>
            <a:r>
              <a:rPr sz="1800" dirty="0" smtClean="0">
                <a:latin typeface="Arial" pitchFamily="34" charset="0"/>
                <a:cs typeface="Arial" pitchFamily="34" charset="0"/>
              </a:rPr>
              <a:t> </a:t>
            </a:r>
            <a:r>
              <a:rPr sz="1800" dirty="0" err="1" smtClean="0">
                <a:latin typeface="Arial" pitchFamily="34" charset="0"/>
                <a:cs typeface="Arial" pitchFamily="34" charset="0"/>
              </a:rPr>
              <a:t>más</a:t>
            </a:r>
            <a:r>
              <a:rPr sz="1800" dirty="0" smtClean="0">
                <a:latin typeface="Arial" pitchFamily="34" charset="0"/>
                <a:cs typeface="Arial" pitchFamily="34" charset="0"/>
              </a:rPr>
              <a:t> </a:t>
            </a:r>
            <a:r>
              <a:rPr sz="1800" dirty="0" err="1" smtClean="0">
                <a:latin typeface="Arial" pitchFamily="34" charset="0"/>
                <a:cs typeface="Arial" pitchFamily="34" charset="0"/>
              </a:rPr>
              <a:t>delgada</a:t>
            </a:r>
            <a:r>
              <a:rPr sz="1800" dirty="0" smtClean="0">
                <a:latin typeface="Arial" pitchFamily="34" charset="0"/>
                <a:cs typeface="Arial" pitchFamily="34" charset="0"/>
              </a:rPr>
              <a:t> y </a:t>
            </a:r>
            <a:r>
              <a:rPr sz="1800" dirty="0" err="1" smtClean="0">
                <a:latin typeface="Arial" pitchFamily="34" charset="0"/>
                <a:cs typeface="Arial" pitchFamily="34" charset="0"/>
              </a:rPr>
              <a:t>plana</a:t>
            </a:r>
            <a:r>
              <a:rPr sz="1800" dirty="0" smtClean="0">
                <a:latin typeface="Arial" pitchFamily="34" charset="0"/>
                <a:cs typeface="Arial" pitchFamily="34" charset="0"/>
              </a:rPr>
              <a:t>, </a:t>
            </a:r>
            <a:r>
              <a:rPr sz="1800" dirty="0" err="1" smtClean="0">
                <a:latin typeface="Arial" pitchFamily="34" charset="0"/>
                <a:cs typeface="Arial" pitchFamily="34" charset="0"/>
              </a:rPr>
              <a:t>además</a:t>
            </a:r>
            <a:r>
              <a:rPr sz="1800" dirty="0" smtClean="0">
                <a:latin typeface="Arial" pitchFamily="34" charset="0"/>
                <a:cs typeface="Arial" pitchFamily="34" charset="0"/>
              </a:rPr>
              <a:t> de </a:t>
            </a:r>
            <a:r>
              <a:rPr sz="1800" dirty="0" err="1" smtClean="0">
                <a:latin typeface="Arial" pitchFamily="34" charset="0"/>
                <a:cs typeface="Arial" pitchFamily="34" charset="0"/>
              </a:rPr>
              <a:t>una</a:t>
            </a:r>
            <a:r>
              <a:rPr sz="1800" dirty="0" smtClean="0">
                <a:latin typeface="Arial" pitchFamily="34" charset="0"/>
                <a:cs typeface="Arial" pitchFamily="34" charset="0"/>
              </a:rPr>
              <a:t> </a:t>
            </a:r>
            <a:r>
              <a:rPr sz="1800" dirty="0" err="1" smtClean="0">
                <a:latin typeface="Arial" pitchFamily="34" charset="0"/>
                <a:cs typeface="Arial" pitchFamily="34" charset="0"/>
              </a:rPr>
              <a:t>excelente</a:t>
            </a:r>
            <a:r>
              <a:rPr sz="1800" dirty="0" smtClean="0">
                <a:latin typeface="Arial" pitchFamily="34" charset="0"/>
                <a:cs typeface="Arial" pitchFamily="34" charset="0"/>
              </a:rPr>
              <a:t> </a:t>
            </a:r>
            <a:r>
              <a:rPr sz="1800" dirty="0" err="1" smtClean="0">
                <a:latin typeface="Arial" pitchFamily="34" charset="0"/>
                <a:cs typeface="Arial" pitchFamily="34" charset="0"/>
              </a:rPr>
              <a:t>definición</a:t>
            </a:r>
            <a:r>
              <a:rPr sz="1800" dirty="0" smtClean="0">
                <a:latin typeface="Arial" pitchFamily="34" charset="0"/>
                <a:cs typeface="Arial" pitchFamily="34" charset="0"/>
              </a:rPr>
              <a:t>.</a:t>
            </a:r>
          </a:p>
          <a:p>
            <a:pPr algn="just">
              <a:spcBef>
                <a:spcPts val="600"/>
              </a:spcBef>
              <a:spcAft>
                <a:spcPts val="600"/>
              </a:spcAft>
            </a:pPr>
            <a:r>
              <a:rPr sz="1800" dirty="0" err="1" smtClean="0">
                <a:latin typeface="Arial" pitchFamily="34" charset="0"/>
                <a:cs typeface="Arial" pitchFamily="34" charset="0"/>
              </a:rPr>
              <a:t>Estas</a:t>
            </a:r>
            <a:r>
              <a:rPr sz="1800" dirty="0" smtClean="0">
                <a:latin typeface="Arial" pitchFamily="34" charset="0"/>
                <a:cs typeface="Arial" pitchFamily="34" charset="0"/>
              </a:rPr>
              <a:t> </a:t>
            </a:r>
            <a:r>
              <a:rPr sz="1800" dirty="0" err="1" smtClean="0">
                <a:latin typeface="Arial" pitchFamily="34" charset="0"/>
                <a:cs typeface="Arial" pitchFamily="34" charset="0"/>
              </a:rPr>
              <a:t>pantallas</a:t>
            </a:r>
            <a:r>
              <a:rPr sz="1800" dirty="0" smtClean="0">
                <a:latin typeface="Arial" pitchFamily="34" charset="0"/>
                <a:cs typeface="Arial" pitchFamily="34" charset="0"/>
              </a:rPr>
              <a:t> </a:t>
            </a:r>
            <a:r>
              <a:rPr sz="1800" dirty="0" err="1" smtClean="0">
                <a:latin typeface="Arial" pitchFamily="34" charset="0"/>
                <a:cs typeface="Arial" pitchFamily="34" charset="0"/>
              </a:rPr>
              <a:t>están</a:t>
            </a:r>
            <a:r>
              <a:rPr sz="1800" dirty="0" smtClean="0">
                <a:latin typeface="Arial" pitchFamily="34" charset="0"/>
                <a:cs typeface="Arial" pitchFamily="34" charset="0"/>
              </a:rPr>
              <a:t> </a:t>
            </a:r>
            <a:r>
              <a:rPr sz="1800" dirty="0" err="1" smtClean="0">
                <a:latin typeface="Arial" pitchFamily="34" charset="0"/>
                <a:cs typeface="Arial" pitchFamily="34" charset="0"/>
              </a:rPr>
              <a:t>integradas</a:t>
            </a:r>
            <a:r>
              <a:rPr sz="1800" dirty="0" smtClean="0">
                <a:latin typeface="Arial" pitchFamily="34" charset="0"/>
                <a:cs typeface="Arial" pitchFamily="34" charset="0"/>
              </a:rPr>
              <a:t> </a:t>
            </a:r>
            <a:r>
              <a:rPr sz="1800" dirty="0" err="1" smtClean="0">
                <a:latin typeface="Arial" pitchFamily="34" charset="0"/>
                <a:cs typeface="Arial" pitchFamily="34" charset="0"/>
              </a:rPr>
              <a:t>por</a:t>
            </a:r>
            <a:r>
              <a:rPr sz="1800" dirty="0" smtClean="0">
                <a:latin typeface="Arial" pitchFamily="34" charset="0"/>
                <a:cs typeface="Arial" pitchFamily="34" charset="0"/>
              </a:rPr>
              <a:t> </a:t>
            </a:r>
            <a:r>
              <a:rPr sz="1800" dirty="0" err="1" smtClean="0">
                <a:latin typeface="Arial" pitchFamily="34" charset="0"/>
                <a:cs typeface="Arial" pitchFamily="34" charset="0"/>
              </a:rPr>
              <a:t>diminutos</a:t>
            </a:r>
            <a:r>
              <a:rPr sz="1800" dirty="0" smtClean="0">
                <a:latin typeface="Arial" pitchFamily="34" charset="0"/>
                <a:cs typeface="Arial" pitchFamily="34" charset="0"/>
              </a:rPr>
              <a:t> </a:t>
            </a:r>
            <a:r>
              <a:rPr sz="1800" dirty="0" err="1" smtClean="0">
                <a:latin typeface="Arial" pitchFamily="34" charset="0"/>
                <a:cs typeface="Arial" pitchFamily="34" charset="0"/>
              </a:rPr>
              <a:t>puntos</a:t>
            </a:r>
            <a:r>
              <a:rPr sz="1800" dirty="0" smtClean="0">
                <a:latin typeface="Arial" pitchFamily="34" charset="0"/>
                <a:cs typeface="Arial" pitchFamily="34" charset="0"/>
              </a:rPr>
              <a:t>. </a:t>
            </a:r>
          </a:p>
          <a:p>
            <a:pPr algn="just">
              <a:spcBef>
                <a:spcPts val="600"/>
              </a:spcBef>
              <a:spcAft>
                <a:spcPts val="600"/>
              </a:spcAft>
            </a:pPr>
            <a:r>
              <a:rPr sz="1800" dirty="0" err="1" smtClean="0">
                <a:latin typeface="Arial" pitchFamily="34" charset="0"/>
                <a:cs typeface="Arial" pitchFamily="34" charset="0"/>
              </a:rPr>
              <a:t>Estas</a:t>
            </a:r>
            <a:r>
              <a:rPr sz="1800" dirty="0" smtClean="0">
                <a:latin typeface="Arial" pitchFamily="34" charset="0"/>
                <a:cs typeface="Arial" pitchFamily="34" charset="0"/>
              </a:rPr>
              <a:t> </a:t>
            </a:r>
            <a:r>
              <a:rPr sz="1800" dirty="0" err="1" smtClean="0">
                <a:latin typeface="Arial" pitchFamily="34" charset="0"/>
                <a:cs typeface="Arial" pitchFamily="34" charset="0"/>
              </a:rPr>
              <a:t>pantallas</a:t>
            </a:r>
            <a:r>
              <a:rPr sz="1800" dirty="0" smtClean="0">
                <a:latin typeface="Arial" pitchFamily="34" charset="0"/>
                <a:cs typeface="Arial" pitchFamily="34" charset="0"/>
              </a:rPr>
              <a:t> </a:t>
            </a:r>
            <a:r>
              <a:rPr sz="1800" dirty="0" err="1" smtClean="0">
                <a:latin typeface="Arial" pitchFamily="34" charset="0"/>
                <a:cs typeface="Arial" pitchFamily="34" charset="0"/>
              </a:rPr>
              <a:t>poseen</a:t>
            </a:r>
            <a:r>
              <a:rPr sz="1800" dirty="0" smtClean="0">
                <a:latin typeface="Arial" pitchFamily="34" charset="0"/>
                <a:cs typeface="Arial" pitchFamily="34" charset="0"/>
              </a:rPr>
              <a:t> dos </a:t>
            </a:r>
            <a:r>
              <a:rPr sz="1800" dirty="0" err="1" smtClean="0">
                <a:latin typeface="Arial" pitchFamily="34" charset="0"/>
                <a:cs typeface="Arial" pitchFamily="34" charset="0"/>
              </a:rPr>
              <a:t>capas</a:t>
            </a:r>
            <a:r>
              <a:rPr sz="1800" dirty="0" smtClean="0">
                <a:latin typeface="Arial" pitchFamily="34" charset="0"/>
                <a:cs typeface="Arial" pitchFamily="34" charset="0"/>
              </a:rPr>
              <a:t> de material </a:t>
            </a:r>
            <a:r>
              <a:rPr sz="1800" dirty="0" err="1" smtClean="0">
                <a:latin typeface="Arial" pitchFamily="34" charset="0"/>
                <a:cs typeface="Arial" pitchFamily="34" charset="0"/>
              </a:rPr>
              <a:t>polarizante</a:t>
            </a:r>
            <a:r>
              <a:rPr sz="1800" dirty="0" smtClean="0">
                <a:latin typeface="Arial" pitchFamily="34" charset="0"/>
                <a:cs typeface="Arial" pitchFamily="34" charset="0"/>
              </a:rPr>
              <a:t>. </a:t>
            </a:r>
          </a:p>
          <a:p>
            <a:pPr algn="just">
              <a:spcBef>
                <a:spcPts val="600"/>
              </a:spcBef>
              <a:spcAft>
                <a:spcPts val="600"/>
              </a:spcAft>
            </a:pPr>
            <a:r>
              <a:rPr sz="1800" dirty="0" smtClean="0">
                <a:latin typeface="Arial" pitchFamily="34" charset="0"/>
                <a:cs typeface="Arial" pitchFamily="34" charset="0"/>
              </a:rPr>
              <a:t>Entre las </a:t>
            </a:r>
            <a:r>
              <a:rPr sz="1800" dirty="0" err="1" smtClean="0">
                <a:latin typeface="Arial" pitchFamily="34" charset="0"/>
                <a:cs typeface="Arial" pitchFamily="34" charset="0"/>
              </a:rPr>
              <a:t>capas</a:t>
            </a:r>
            <a:r>
              <a:rPr sz="1800" dirty="0" smtClean="0">
                <a:latin typeface="Arial" pitchFamily="34" charset="0"/>
                <a:cs typeface="Arial" pitchFamily="34" charset="0"/>
              </a:rPr>
              <a:t> se introduce </a:t>
            </a:r>
            <a:r>
              <a:rPr sz="1800" dirty="0" err="1" smtClean="0">
                <a:latin typeface="Arial" pitchFamily="34" charset="0"/>
                <a:cs typeface="Arial" pitchFamily="34" charset="0"/>
              </a:rPr>
              <a:t>una</a:t>
            </a:r>
            <a:r>
              <a:rPr sz="1800" dirty="0" smtClean="0">
                <a:latin typeface="Arial" pitchFamily="34" charset="0"/>
                <a:cs typeface="Arial" pitchFamily="34" charset="0"/>
              </a:rPr>
              <a:t> </a:t>
            </a:r>
            <a:r>
              <a:rPr sz="1800" dirty="0" err="1" smtClean="0">
                <a:latin typeface="Arial" pitchFamily="34" charset="0"/>
                <a:cs typeface="Arial" pitchFamily="34" charset="0"/>
              </a:rPr>
              <a:t>solución</a:t>
            </a:r>
            <a:r>
              <a:rPr sz="1800" dirty="0" smtClean="0">
                <a:latin typeface="Arial" pitchFamily="34" charset="0"/>
                <a:cs typeface="Arial" pitchFamily="34" charset="0"/>
              </a:rPr>
              <a:t> de </a:t>
            </a:r>
            <a:r>
              <a:rPr sz="1800" dirty="0" err="1" smtClean="0">
                <a:latin typeface="Arial" pitchFamily="34" charset="0"/>
                <a:cs typeface="Arial" pitchFamily="34" charset="0"/>
              </a:rPr>
              <a:t>cristal</a:t>
            </a:r>
            <a:r>
              <a:rPr sz="1800" dirty="0" smtClean="0">
                <a:latin typeface="Arial" pitchFamily="34" charset="0"/>
                <a:cs typeface="Arial" pitchFamily="34" charset="0"/>
              </a:rPr>
              <a:t> </a:t>
            </a:r>
            <a:r>
              <a:rPr sz="1800" dirty="0" err="1" smtClean="0">
                <a:latin typeface="Arial" pitchFamily="34" charset="0"/>
                <a:cs typeface="Arial" pitchFamily="34" charset="0"/>
              </a:rPr>
              <a:t>líquido</a:t>
            </a:r>
            <a:r>
              <a:rPr sz="1800" dirty="0" smtClean="0">
                <a:latin typeface="Arial" pitchFamily="34" charset="0"/>
                <a:cs typeface="Arial" pitchFamily="34" charset="0"/>
              </a:rPr>
              <a:t>. </a:t>
            </a:r>
          </a:p>
          <a:p>
            <a:pPr algn="just">
              <a:spcBef>
                <a:spcPts val="600"/>
              </a:spcBef>
              <a:spcAft>
                <a:spcPts val="600"/>
              </a:spcAft>
            </a:pPr>
            <a:r>
              <a:rPr sz="1800" dirty="0" err="1" smtClean="0">
                <a:latin typeface="Arial" pitchFamily="34" charset="0"/>
                <a:cs typeface="Arial" pitchFamily="34" charset="0"/>
              </a:rPr>
              <a:t>Luego</a:t>
            </a:r>
            <a:r>
              <a:rPr sz="1800" dirty="0" smtClean="0">
                <a:latin typeface="Arial" pitchFamily="34" charset="0"/>
                <a:cs typeface="Arial" pitchFamily="34" charset="0"/>
              </a:rPr>
              <a:t> </a:t>
            </a:r>
            <a:r>
              <a:rPr sz="1800" dirty="0" err="1" smtClean="0">
                <a:latin typeface="Arial" pitchFamily="34" charset="0"/>
                <a:cs typeface="Arial" pitchFamily="34" charset="0"/>
              </a:rPr>
              <a:t>una</a:t>
            </a:r>
            <a:r>
              <a:rPr sz="1800" dirty="0" smtClean="0">
                <a:latin typeface="Arial" pitchFamily="34" charset="0"/>
                <a:cs typeface="Arial" pitchFamily="34" charset="0"/>
              </a:rPr>
              <a:t> </a:t>
            </a:r>
            <a:r>
              <a:rPr sz="1800" dirty="0" err="1" smtClean="0">
                <a:latin typeface="Arial" pitchFamily="34" charset="0"/>
                <a:cs typeface="Arial" pitchFamily="34" charset="0"/>
              </a:rPr>
              <a:t>señal</a:t>
            </a:r>
            <a:r>
              <a:rPr sz="1800" dirty="0" smtClean="0">
                <a:latin typeface="Arial" pitchFamily="34" charset="0"/>
                <a:cs typeface="Arial" pitchFamily="34" charset="0"/>
              </a:rPr>
              <a:t> </a:t>
            </a:r>
            <a:r>
              <a:rPr sz="1800" dirty="0" err="1" smtClean="0">
                <a:latin typeface="Arial" pitchFamily="34" charset="0"/>
                <a:cs typeface="Arial" pitchFamily="34" charset="0"/>
              </a:rPr>
              <a:t>eléctrica</a:t>
            </a:r>
            <a:r>
              <a:rPr sz="1800" dirty="0" smtClean="0">
                <a:latin typeface="Arial" pitchFamily="34" charset="0"/>
                <a:cs typeface="Arial" pitchFamily="34" charset="0"/>
              </a:rPr>
              <a:t> </a:t>
            </a:r>
            <a:r>
              <a:rPr sz="1800" dirty="0" err="1" smtClean="0">
                <a:latin typeface="Arial" pitchFamily="34" charset="0"/>
                <a:cs typeface="Arial" pitchFamily="34" charset="0"/>
              </a:rPr>
              <a:t>hace</a:t>
            </a:r>
            <a:r>
              <a:rPr sz="1800" dirty="0" smtClean="0">
                <a:latin typeface="Arial" pitchFamily="34" charset="0"/>
                <a:cs typeface="Arial" pitchFamily="34" charset="0"/>
              </a:rPr>
              <a:t> que </a:t>
            </a:r>
            <a:r>
              <a:rPr sz="1800" dirty="0" err="1" smtClean="0">
                <a:latin typeface="Arial" pitchFamily="34" charset="0"/>
                <a:cs typeface="Arial" pitchFamily="34" charset="0"/>
              </a:rPr>
              <a:t>los</a:t>
            </a:r>
            <a:r>
              <a:rPr sz="1800" dirty="0" smtClean="0">
                <a:latin typeface="Arial" pitchFamily="34" charset="0"/>
                <a:cs typeface="Arial" pitchFamily="34" charset="0"/>
              </a:rPr>
              <a:t> </a:t>
            </a:r>
            <a:r>
              <a:rPr sz="1800" dirty="0" err="1" smtClean="0">
                <a:latin typeface="Arial" pitchFamily="34" charset="0"/>
                <a:cs typeface="Arial" pitchFamily="34" charset="0"/>
              </a:rPr>
              <a:t>cristales</a:t>
            </a:r>
            <a:r>
              <a:rPr sz="1800" dirty="0" smtClean="0">
                <a:latin typeface="Arial" pitchFamily="34" charset="0"/>
                <a:cs typeface="Arial" pitchFamily="34" charset="0"/>
              </a:rPr>
              <a:t> se </a:t>
            </a:r>
            <a:r>
              <a:rPr sz="1800" dirty="0" err="1" smtClean="0">
                <a:latin typeface="Arial" pitchFamily="34" charset="0"/>
                <a:cs typeface="Arial" pitchFamily="34" charset="0"/>
              </a:rPr>
              <a:t>alineen</a:t>
            </a:r>
            <a:r>
              <a:rPr sz="1800" dirty="0" smtClean="0">
                <a:latin typeface="Arial" pitchFamily="34" charset="0"/>
                <a:cs typeface="Arial" pitchFamily="34" charset="0"/>
              </a:rPr>
              <a:t> de </a:t>
            </a:r>
            <a:r>
              <a:rPr sz="1800" dirty="0" err="1" smtClean="0">
                <a:latin typeface="Arial" pitchFamily="34" charset="0"/>
                <a:cs typeface="Arial" pitchFamily="34" charset="0"/>
              </a:rPr>
              <a:t>tal</a:t>
            </a:r>
            <a:r>
              <a:rPr sz="1800" dirty="0" smtClean="0">
                <a:latin typeface="Arial" pitchFamily="34" charset="0"/>
                <a:cs typeface="Arial" pitchFamily="34" charset="0"/>
              </a:rPr>
              <a:t> </a:t>
            </a:r>
            <a:r>
              <a:rPr sz="1800" dirty="0" err="1" smtClean="0">
                <a:latin typeface="Arial" pitchFamily="34" charset="0"/>
                <a:cs typeface="Arial" pitchFamily="34" charset="0"/>
              </a:rPr>
              <a:t>manera</a:t>
            </a:r>
            <a:r>
              <a:rPr sz="1800" dirty="0" smtClean="0">
                <a:latin typeface="Arial" pitchFamily="34" charset="0"/>
                <a:cs typeface="Arial" pitchFamily="34" charset="0"/>
              </a:rPr>
              <a:t> que </a:t>
            </a:r>
            <a:r>
              <a:rPr sz="1800" dirty="0" err="1" smtClean="0">
                <a:latin typeface="Arial" pitchFamily="34" charset="0"/>
                <a:cs typeface="Arial" pitchFamily="34" charset="0"/>
              </a:rPr>
              <a:t>impidan</a:t>
            </a:r>
            <a:r>
              <a:rPr sz="1800" dirty="0" smtClean="0">
                <a:latin typeface="Arial" pitchFamily="34" charset="0"/>
                <a:cs typeface="Arial" pitchFamily="34" charset="0"/>
              </a:rPr>
              <a:t> el </a:t>
            </a:r>
            <a:r>
              <a:rPr sz="1800" dirty="0" err="1" smtClean="0">
                <a:latin typeface="Arial" pitchFamily="34" charset="0"/>
                <a:cs typeface="Arial" pitchFamily="34" charset="0"/>
              </a:rPr>
              <a:t>paso</a:t>
            </a:r>
            <a:r>
              <a:rPr sz="1800" dirty="0" smtClean="0">
                <a:latin typeface="Arial" pitchFamily="34" charset="0"/>
                <a:cs typeface="Arial" pitchFamily="34" charset="0"/>
              </a:rPr>
              <a:t> de la luz. </a:t>
            </a:r>
          </a:p>
          <a:p>
            <a:pPr algn="just">
              <a:spcBef>
                <a:spcPts val="600"/>
              </a:spcBef>
              <a:spcAft>
                <a:spcPts val="600"/>
              </a:spcAft>
            </a:pPr>
            <a:r>
              <a:rPr sz="1800" dirty="0" err="1" smtClean="0">
                <a:latin typeface="Arial" pitchFamily="34" charset="0"/>
                <a:cs typeface="Arial" pitchFamily="34" charset="0"/>
              </a:rPr>
              <a:t>Cuando</a:t>
            </a:r>
            <a:r>
              <a:rPr sz="1800" dirty="0" smtClean="0">
                <a:latin typeface="Arial" pitchFamily="34" charset="0"/>
                <a:cs typeface="Arial" pitchFamily="34" charset="0"/>
              </a:rPr>
              <a:t> la </a:t>
            </a:r>
            <a:r>
              <a:rPr sz="1800" dirty="0" err="1" smtClean="0">
                <a:latin typeface="Arial" pitchFamily="34" charset="0"/>
                <a:cs typeface="Arial" pitchFamily="34" charset="0"/>
              </a:rPr>
              <a:t>pantalla</a:t>
            </a:r>
            <a:r>
              <a:rPr sz="1800" dirty="0" smtClean="0">
                <a:latin typeface="Arial" pitchFamily="34" charset="0"/>
                <a:cs typeface="Arial" pitchFamily="34" charset="0"/>
              </a:rPr>
              <a:t> se pone </a:t>
            </a:r>
            <a:r>
              <a:rPr sz="1800" dirty="0" err="1" smtClean="0">
                <a:latin typeface="Arial" pitchFamily="34" charset="0"/>
                <a:cs typeface="Arial" pitchFamily="34" charset="0"/>
              </a:rPr>
              <a:t>negra</a:t>
            </a:r>
            <a:r>
              <a:rPr sz="1800" dirty="0" smtClean="0">
                <a:latin typeface="Arial" pitchFamily="34" charset="0"/>
                <a:cs typeface="Arial" pitchFamily="34" charset="0"/>
              </a:rPr>
              <a:t>, </a:t>
            </a:r>
            <a:r>
              <a:rPr sz="1800" dirty="0" err="1" smtClean="0">
                <a:latin typeface="Arial" pitchFamily="34" charset="0"/>
                <a:cs typeface="Arial" pitchFamily="34" charset="0"/>
              </a:rPr>
              <a:t>todos</a:t>
            </a:r>
            <a:r>
              <a:rPr sz="1800" dirty="0" smtClean="0">
                <a:latin typeface="Arial" pitchFamily="34" charset="0"/>
                <a:cs typeface="Arial" pitchFamily="34" charset="0"/>
              </a:rPr>
              <a:t> </a:t>
            </a:r>
            <a:r>
              <a:rPr sz="1800" dirty="0" err="1" smtClean="0">
                <a:latin typeface="Arial" pitchFamily="34" charset="0"/>
                <a:cs typeface="Arial" pitchFamily="34" charset="0"/>
              </a:rPr>
              <a:t>sus</a:t>
            </a:r>
            <a:r>
              <a:rPr sz="1800" dirty="0" smtClean="0">
                <a:latin typeface="Arial" pitchFamily="34" charset="0"/>
                <a:cs typeface="Arial" pitchFamily="34" charset="0"/>
              </a:rPr>
              <a:t> </a:t>
            </a:r>
            <a:r>
              <a:rPr sz="1800" dirty="0" err="1" smtClean="0">
                <a:latin typeface="Arial" pitchFamily="34" charset="0"/>
                <a:cs typeface="Arial" pitchFamily="34" charset="0"/>
              </a:rPr>
              <a:t>cristales</a:t>
            </a:r>
            <a:r>
              <a:rPr sz="1800" dirty="0" smtClean="0">
                <a:latin typeface="Arial" pitchFamily="34" charset="0"/>
                <a:cs typeface="Arial" pitchFamily="34" charset="0"/>
              </a:rPr>
              <a:t> </a:t>
            </a:r>
            <a:r>
              <a:rPr sz="1800" dirty="0" err="1" smtClean="0">
                <a:latin typeface="Arial" pitchFamily="34" charset="0"/>
                <a:cs typeface="Arial" pitchFamily="34" charset="0"/>
              </a:rPr>
              <a:t>están</a:t>
            </a:r>
            <a:r>
              <a:rPr sz="1800" dirty="0" smtClean="0">
                <a:latin typeface="Arial" pitchFamily="34" charset="0"/>
                <a:cs typeface="Arial" pitchFamily="34" charset="0"/>
              </a:rPr>
              <a:t> </a:t>
            </a:r>
            <a:r>
              <a:rPr sz="1800" dirty="0" err="1" smtClean="0">
                <a:latin typeface="Arial" pitchFamily="34" charset="0"/>
                <a:cs typeface="Arial" pitchFamily="34" charset="0"/>
              </a:rPr>
              <a:t>alineados</a:t>
            </a:r>
            <a:r>
              <a:rPr sz="1800" dirty="0" smtClean="0">
                <a:latin typeface="Arial" pitchFamily="34" charset="0"/>
                <a:cs typeface="Arial" pitchFamily="34" charset="0"/>
              </a:rPr>
              <a:t> para que no </a:t>
            </a:r>
            <a:r>
              <a:rPr sz="1800" dirty="0" err="1" smtClean="0">
                <a:latin typeface="Arial" pitchFamily="34" charset="0"/>
                <a:cs typeface="Arial" pitchFamily="34" charset="0"/>
              </a:rPr>
              <a:t>pase</a:t>
            </a:r>
            <a:r>
              <a:rPr sz="1800" dirty="0" smtClean="0">
                <a:latin typeface="Arial" pitchFamily="34" charset="0"/>
                <a:cs typeface="Arial" pitchFamily="34" charset="0"/>
              </a:rPr>
              <a:t> </a:t>
            </a:r>
            <a:r>
              <a:rPr sz="1800" dirty="0" err="1" smtClean="0">
                <a:latin typeface="Arial" pitchFamily="34" charset="0"/>
                <a:cs typeface="Arial" pitchFamily="34" charset="0"/>
              </a:rPr>
              <a:t>ningún</a:t>
            </a:r>
            <a:r>
              <a:rPr sz="1800" dirty="0" smtClean="0">
                <a:latin typeface="Arial" pitchFamily="34" charset="0"/>
                <a:cs typeface="Arial" pitchFamily="34" charset="0"/>
              </a:rPr>
              <a:t> </a:t>
            </a:r>
            <a:r>
              <a:rPr sz="1800" dirty="0" err="1" smtClean="0">
                <a:latin typeface="Arial" pitchFamily="34" charset="0"/>
                <a:cs typeface="Arial" pitchFamily="34" charset="0"/>
              </a:rPr>
              <a:t>tipo</a:t>
            </a:r>
            <a:r>
              <a:rPr sz="1800" dirty="0" smtClean="0">
                <a:latin typeface="Arial" pitchFamily="34" charset="0"/>
                <a:cs typeface="Arial" pitchFamily="34" charset="0"/>
              </a:rPr>
              <a:t> de luz.</a:t>
            </a:r>
          </a:p>
          <a:p>
            <a:pPr algn="just">
              <a:spcBef>
                <a:spcPts val="600"/>
              </a:spcBef>
              <a:spcAft>
                <a:spcPts val="600"/>
              </a:spcAft>
            </a:pPr>
            <a:r>
              <a:rPr sz="1800" dirty="0" smtClean="0">
                <a:latin typeface="Arial" pitchFamily="34" charset="0"/>
                <a:cs typeface="Arial" pitchFamily="34" charset="0"/>
              </a:rPr>
              <a:t>Los LCD </a:t>
            </a:r>
            <a:r>
              <a:rPr sz="1800" dirty="0" err="1" smtClean="0">
                <a:latin typeface="Arial" pitchFamily="34" charset="0"/>
                <a:cs typeface="Arial" pitchFamily="34" charset="0"/>
              </a:rPr>
              <a:t>tienen</a:t>
            </a:r>
            <a:r>
              <a:rPr sz="1800" dirty="0" smtClean="0">
                <a:latin typeface="Arial" pitchFamily="34" charset="0"/>
                <a:cs typeface="Arial" pitchFamily="34" charset="0"/>
              </a:rPr>
              <a:t> </a:t>
            </a:r>
            <a:r>
              <a:rPr sz="1800" dirty="0" err="1" smtClean="0">
                <a:latin typeface="Arial" pitchFamily="34" charset="0"/>
                <a:cs typeface="Arial" pitchFamily="34" charset="0"/>
              </a:rPr>
              <a:t>una</a:t>
            </a:r>
            <a:r>
              <a:rPr sz="1800" dirty="0" smtClean="0">
                <a:latin typeface="Arial" pitchFamily="34" charset="0"/>
                <a:cs typeface="Arial" pitchFamily="34" charset="0"/>
              </a:rPr>
              <a:t> </a:t>
            </a:r>
            <a:r>
              <a:rPr sz="1800" dirty="0" err="1" smtClean="0">
                <a:latin typeface="Arial" pitchFamily="34" charset="0"/>
                <a:cs typeface="Arial" pitchFamily="34" charset="0"/>
              </a:rPr>
              <a:t>vida</a:t>
            </a:r>
            <a:r>
              <a:rPr sz="1800" dirty="0" smtClean="0">
                <a:latin typeface="Arial" pitchFamily="34" charset="0"/>
                <a:cs typeface="Arial" pitchFamily="34" charset="0"/>
              </a:rPr>
              <a:t> </a:t>
            </a:r>
            <a:r>
              <a:rPr sz="1800" dirty="0" err="1" smtClean="0">
                <a:latin typeface="Arial" pitchFamily="34" charset="0"/>
                <a:cs typeface="Arial" pitchFamily="34" charset="0"/>
              </a:rPr>
              <a:t>promedio</a:t>
            </a:r>
            <a:r>
              <a:rPr sz="1800" dirty="0" smtClean="0">
                <a:latin typeface="Arial" pitchFamily="34" charset="0"/>
                <a:cs typeface="Arial" pitchFamily="34" charset="0"/>
              </a:rPr>
              <a:t> de entre 50 y 60 mil horas de </a:t>
            </a:r>
            <a:r>
              <a:rPr sz="1800" dirty="0" err="1" smtClean="0">
                <a:latin typeface="Arial" pitchFamily="34" charset="0"/>
                <a:cs typeface="Arial" pitchFamily="34" charset="0"/>
              </a:rPr>
              <a:t>uso</a:t>
            </a:r>
            <a:r>
              <a:rPr sz="1800" dirty="0" smtClean="0">
                <a:latin typeface="Arial" pitchFamily="34" charset="0"/>
                <a:cs typeface="Arial" pitchFamily="34" charset="0"/>
              </a:rPr>
              <a:t>.</a:t>
            </a:r>
            <a:br>
              <a:rPr sz="1800" dirty="0" smtClean="0">
                <a:latin typeface="Arial" pitchFamily="34" charset="0"/>
                <a:cs typeface="Arial" pitchFamily="34" charset="0"/>
              </a:rPr>
            </a:br>
            <a:endParaRPr sz="18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143000"/>
            <a:ext cx="8001000" cy="500063"/>
          </a:xfrm>
        </p:spPr>
        <p:txBody>
          <a:bodyPr>
            <a:normAutofit/>
          </a:bodyPr>
          <a:lstStyle/>
          <a:p>
            <a:pPr algn="just">
              <a:spcBef>
                <a:spcPts val="600"/>
              </a:spcBef>
              <a:spcAft>
                <a:spcPts val="600"/>
              </a:spcAft>
            </a:pPr>
            <a:r>
              <a:rPr lang="es-ES_tradnl" sz="1800" b="1" dirty="0" smtClean="0">
                <a:latin typeface="Arial" pitchFamily="34" charset="0"/>
                <a:cs typeface="Arial" pitchFamily="34" charset="0"/>
              </a:rPr>
              <a:t>Monitor LCD </a:t>
            </a:r>
            <a:r>
              <a:rPr sz="1800" smtClean="0">
                <a:latin typeface="Arial" pitchFamily="34" charset="0"/>
                <a:cs typeface="Arial" pitchFamily="34" charset="0"/>
              </a:rPr>
              <a:t>(Liquid Crystal Display - Pantalla de Cristal Líquido).</a:t>
            </a: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125954" name="Picture 2" descr="http://www.dotpod.com.ar/wp-content/uploads/2009/03/lcd-samsung-2243lnx.jpg"/>
          <p:cNvPicPr>
            <a:picLocks noChangeAspect="1" noChangeArrowheads="1"/>
          </p:cNvPicPr>
          <p:nvPr/>
        </p:nvPicPr>
        <p:blipFill>
          <a:blip r:embed="rId3" cstate="print"/>
          <a:srcRect/>
          <a:stretch>
            <a:fillRect/>
          </a:stretch>
        </p:blipFill>
        <p:spPr bwMode="auto">
          <a:xfrm>
            <a:off x="5572132" y="2357430"/>
            <a:ext cx="3286148" cy="2438323"/>
          </a:xfrm>
          <a:prstGeom prst="rect">
            <a:avLst/>
          </a:prstGeom>
          <a:noFill/>
        </p:spPr>
      </p:pic>
      <p:pic>
        <p:nvPicPr>
          <p:cNvPr id="125956" name="Picture 4" descr="http://2.bp.blogspot.com/_4W_JRbA-QYc/ShgCqjIt2aI/AAAAAAAAGy4/2VetSfpRHac/s320/lcd02.png"/>
          <p:cNvPicPr>
            <a:picLocks noChangeAspect="1" noChangeArrowheads="1"/>
          </p:cNvPicPr>
          <p:nvPr/>
        </p:nvPicPr>
        <p:blipFill>
          <a:blip r:embed="rId4" cstate="print"/>
          <a:srcRect/>
          <a:stretch>
            <a:fillRect/>
          </a:stretch>
        </p:blipFill>
        <p:spPr bwMode="auto">
          <a:xfrm>
            <a:off x="357158" y="2000240"/>
            <a:ext cx="5151260" cy="328614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Plasma</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464315" y="1555082"/>
            <a:ext cx="8215370" cy="4708981"/>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Se basan en el principio de pasar un alto voltaje por un gas a baja presión se genera luz. Estas pantallas usan fósforo como los CRT pero son emisivas como las LCD y frente a estas consiguen una gran mejora del color y un estupendo ángulo de visión.</a:t>
            </a:r>
          </a:p>
          <a:p>
            <a:pPr algn="just">
              <a:spcBef>
                <a:spcPts val="600"/>
              </a:spcBef>
              <a:spcAft>
                <a:spcPts val="600"/>
              </a:spcAft>
            </a:pPr>
            <a:r>
              <a:rPr lang="es-ES" dirty="0" smtClean="0">
                <a:latin typeface="Arial" pitchFamily="34" charset="0"/>
                <a:cs typeface="Arial" pitchFamily="34" charset="0"/>
              </a:rPr>
              <a:t>Estas pantallas son como fluorescentes, y cada píxel es como una pequeña bombilla de color, el problema de esta tecnología es la duración y el tamaño de los píxeles, están conformadas por miles y miles de píxeles que conforman la imagen, y cada píxel esta constituido por tres </a:t>
            </a:r>
            <a:r>
              <a:rPr lang="es-ES" dirty="0" err="1" smtClean="0">
                <a:latin typeface="Arial" pitchFamily="34" charset="0"/>
                <a:cs typeface="Arial" pitchFamily="34" charset="0"/>
              </a:rPr>
              <a:t>subpixeles</a:t>
            </a:r>
            <a:r>
              <a:rPr lang="es-ES" dirty="0" smtClean="0">
                <a:latin typeface="Arial" pitchFamily="34" charset="0"/>
                <a:cs typeface="Arial" pitchFamily="34" charset="0"/>
              </a:rPr>
              <a:t>, uno con fósforo rojo otro con verde y el último con azul, cada uno de estos </a:t>
            </a:r>
            <a:r>
              <a:rPr lang="es-ES" dirty="0" err="1" smtClean="0">
                <a:latin typeface="Arial" pitchFamily="34" charset="0"/>
                <a:cs typeface="Arial" pitchFamily="34" charset="0"/>
              </a:rPr>
              <a:t>subpixeles</a:t>
            </a:r>
            <a:r>
              <a:rPr lang="es-ES" dirty="0" smtClean="0">
                <a:latin typeface="Arial" pitchFamily="34" charset="0"/>
                <a:cs typeface="Arial" pitchFamily="34" charset="0"/>
              </a:rPr>
              <a:t> tienen un receptáculo de gas (una combinación de xenón, neón y otros gases).</a:t>
            </a:r>
          </a:p>
          <a:p>
            <a:pPr algn="just">
              <a:spcBef>
                <a:spcPts val="600"/>
              </a:spcBef>
              <a:spcAft>
                <a:spcPts val="600"/>
              </a:spcAft>
            </a:pPr>
            <a:r>
              <a:rPr lang="es-ES" dirty="0" smtClean="0">
                <a:latin typeface="Arial" pitchFamily="34" charset="0"/>
                <a:cs typeface="Arial" pitchFamily="34" charset="0"/>
              </a:rPr>
              <a:t>Un par de electrodos en cada </a:t>
            </a:r>
            <a:r>
              <a:rPr lang="es-ES" dirty="0" err="1" smtClean="0">
                <a:latin typeface="Arial" pitchFamily="34" charset="0"/>
                <a:cs typeface="Arial" pitchFamily="34" charset="0"/>
              </a:rPr>
              <a:t>subpixel</a:t>
            </a:r>
            <a:r>
              <a:rPr lang="es-ES" dirty="0" smtClean="0">
                <a:latin typeface="Arial" pitchFamily="34" charset="0"/>
                <a:cs typeface="Arial" pitchFamily="34" charset="0"/>
              </a:rPr>
              <a:t> ioniza al gas volviéndolo plasma, generando luz ultravioleta que excita al fósforo que a su vez emite luz que en su conjunto forma una imagen.</a:t>
            </a:r>
          </a:p>
          <a:p>
            <a:pPr algn="just">
              <a:spcBef>
                <a:spcPts val="600"/>
              </a:spcBef>
              <a:spcAft>
                <a:spcPts val="600"/>
              </a:spcAft>
            </a:pPr>
            <a:r>
              <a:rPr lang="es-ES" dirty="0" smtClean="0">
                <a:latin typeface="Arial" pitchFamily="34" charset="0"/>
                <a:cs typeface="Arial" pitchFamily="34" charset="0"/>
              </a:rPr>
              <a:t>Es por esta razón que se necesitaron 70 años para conseguir una nueva tecnología que pudiese conseguir mejores resultados que los </a:t>
            </a:r>
            <a:r>
              <a:rPr lang="es-ES" dirty="0" err="1" smtClean="0">
                <a:latin typeface="Arial" pitchFamily="34" charset="0"/>
                <a:cs typeface="Arial" pitchFamily="34" charset="0"/>
              </a:rPr>
              <a:t>CRT’s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Plasma</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6866" name="Picture 2" descr="http://img.xataka.com/2008/05/como%20funciona%20television%20plasma.jpg"/>
          <p:cNvPicPr>
            <a:picLocks noChangeAspect="1" noChangeArrowheads="1"/>
          </p:cNvPicPr>
          <p:nvPr/>
        </p:nvPicPr>
        <p:blipFill>
          <a:blip r:embed="rId3" cstate="print"/>
          <a:srcRect/>
          <a:stretch>
            <a:fillRect/>
          </a:stretch>
        </p:blipFill>
        <p:spPr bwMode="auto">
          <a:xfrm>
            <a:off x="285720" y="1714488"/>
            <a:ext cx="5052095" cy="3714776"/>
          </a:xfrm>
          <a:prstGeom prst="rect">
            <a:avLst/>
          </a:prstGeom>
          <a:noFill/>
        </p:spPr>
      </p:pic>
      <p:pic>
        <p:nvPicPr>
          <p:cNvPr id="36868" name="Picture 4" descr="pioneer-kuro.jpg"/>
          <p:cNvPicPr>
            <a:picLocks noChangeAspect="1" noChangeArrowheads="1"/>
          </p:cNvPicPr>
          <p:nvPr/>
        </p:nvPicPr>
        <p:blipFill>
          <a:blip r:embed="rId4" cstate="print"/>
          <a:srcRect/>
          <a:stretch>
            <a:fillRect/>
          </a:stretch>
        </p:blipFill>
        <p:spPr bwMode="auto">
          <a:xfrm>
            <a:off x="5572131" y="2357430"/>
            <a:ext cx="3321867" cy="221457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LED</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571472" y="1643050"/>
            <a:ext cx="8215370" cy="4431983"/>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Se ha convertido en una de las opciones para video en exteriores y en  estadios, desde el advenimiento de diodos electroluminiscentes </a:t>
            </a:r>
            <a:r>
              <a:rPr lang="es-ES" dirty="0" err="1" smtClean="0">
                <a:latin typeface="Arial" pitchFamily="34" charset="0"/>
                <a:cs typeface="Arial" pitchFamily="34" charset="0"/>
              </a:rPr>
              <a:t>ultraluminosos</a:t>
            </a:r>
            <a:r>
              <a:rPr lang="es-ES" dirty="0" smtClean="0">
                <a:latin typeface="Arial" pitchFamily="34" charset="0"/>
                <a:cs typeface="Arial" pitchFamily="34" charset="0"/>
              </a:rPr>
              <a:t> y sus circuitos respectivos. </a:t>
            </a:r>
          </a:p>
          <a:p>
            <a:pPr algn="just">
              <a:spcBef>
                <a:spcPts val="600"/>
              </a:spcBef>
              <a:spcAft>
                <a:spcPts val="600"/>
              </a:spcAft>
            </a:pPr>
            <a:r>
              <a:rPr lang="es-ES" dirty="0" smtClean="0">
                <a:latin typeface="Arial" pitchFamily="34" charset="0"/>
                <a:cs typeface="Arial" pitchFamily="34" charset="0"/>
              </a:rPr>
              <a:t>Los </a:t>
            </a:r>
            <a:r>
              <a:rPr lang="es-ES" dirty="0" err="1" smtClean="0">
                <a:latin typeface="Arial" pitchFamily="34" charset="0"/>
                <a:cs typeface="Arial" pitchFamily="34" charset="0"/>
              </a:rPr>
              <a:t>LEDs</a:t>
            </a:r>
            <a:r>
              <a:rPr lang="es-ES" dirty="0" smtClean="0">
                <a:latin typeface="Arial" pitchFamily="34" charset="0"/>
                <a:cs typeface="Arial" pitchFamily="34" charset="0"/>
              </a:rPr>
              <a:t> permiten crear actualmente pantallas escalables </a:t>
            </a:r>
            <a:r>
              <a:rPr lang="es-ES" dirty="0" err="1" smtClean="0">
                <a:latin typeface="Arial" pitchFamily="34" charset="0"/>
                <a:cs typeface="Arial" pitchFamily="34" charset="0"/>
              </a:rPr>
              <a:t>ultragrandes</a:t>
            </a:r>
            <a:r>
              <a:rPr lang="es-ES" dirty="0" smtClean="0">
                <a:latin typeface="Arial" pitchFamily="34" charset="0"/>
                <a:cs typeface="Arial" pitchFamily="34" charset="0"/>
              </a:rPr>
              <a:t> que otras tecnologías existentes no pueden igualar.</a:t>
            </a:r>
          </a:p>
          <a:p>
            <a:pPr algn="just">
              <a:spcBef>
                <a:spcPts val="600"/>
              </a:spcBef>
              <a:spcAft>
                <a:spcPts val="600"/>
              </a:spcAft>
            </a:pPr>
            <a:r>
              <a:rPr lang="es-ES" dirty="0" smtClean="0">
                <a:latin typeface="Arial" pitchFamily="34" charset="0"/>
                <a:cs typeface="Arial" pitchFamily="34" charset="0"/>
              </a:rPr>
              <a:t>Estos adquieren unas características diferentes a las de otros tipos de pantalla. El menor consumo respecto a las pantallas LCD, mayor durabilidad, menor grosor de la misma, así como mayor contraste son ejemplos de estas características. La empresa pionera en este ámbito comercial fue la coreana Samsung.</a:t>
            </a:r>
          </a:p>
          <a:p>
            <a:pPr algn="just">
              <a:spcBef>
                <a:spcPts val="600"/>
              </a:spcBef>
              <a:spcAft>
                <a:spcPts val="600"/>
              </a:spcAft>
            </a:pPr>
            <a:r>
              <a:rPr lang="es-ES" dirty="0" smtClean="0">
                <a:latin typeface="Arial" pitchFamily="34" charset="0"/>
                <a:cs typeface="Arial" pitchFamily="34" charset="0"/>
              </a:rPr>
              <a:t>Técnicamente toda vez que no referimos a la “pantalla de LED” estamos hablando de una pantalla de LCD con panel de LED. El término “pantalla de LED” se hizo popular comercialmente para diferenciar un modelo de otro, pero en la práctica, ambos tienen la misma esencia.</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428625"/>
            <a:ext cx="3071813" cy="500063"/>
          </a:xfrm>
        </p:spPr>
        <p:txBody>
          <a:bodyPr>
            <a:normAutofit/>
          </a:bodyPr>
          <a:lstStyle/>
          <a:p>
            <a:pPr algn="ctr"/>
            <a:r>
              <a:rPr sz="2400" smtClean="0">
                <a:latin typeface="Arial" pitchFamily="34" charset="0"/>
                <a:cs typeface="Arial" pitchFamily="34" charset="0"/>
              </a:rPr>
              <a:t>Introduccion</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3" name="Rectangle 1"/>
          <p:cNvSpPr>
            <a:spLocks noChangeArrowheads="1"/>
          </p:cNvSpPr>
          <p:nvPr/>
        </p:nvSpPr>
        <p:spPr bwMode="auto">
          <a:xfrm>
            <a:off x="357158" y="857232"/>
            <a:ext cx="828680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pPr>
            <a:r>
              <a:rPr lang="es-ES_tradnl" dirty="0" smtClean="0">
                <a:latin typeface="Arial" pitchFamily="34" charset="0"/>
                <a:cs typeface="Arial" pitchFamily="34" charset="0"/>
              </a:rPr>
              <a:t>Las viejas consolas de videojuegos se han convertido en potentes plataformas gráficas con acceso a la Red, como la Play </a:t>
            </a:r>
            <a:r>
              <a:rPr lang="es-ES_tradnl" dirty="0" err="1" smtClean="0">
                <a:latin typeface="Arial" pitchFamily="34" charset="0"/>
                <a:cs typeface="Arial" pitchFamily="34" charset="0"/>
              </a:rPr>
              <a:t>Station</a:t>
            </a:r>
            <a:r>
              <a:rPr lang="es-ES_tradnl" dirty="0" smtClean="0">
                <a:latin typeface="Arial" pitchFamily="34" charset="0"/>
                <a:cs typeface="Arial" pitchFamily="34" charset="0"/>
              </a:rPr>
              <a:t> </a:t>
            </a:r>
            <a:r>
              <a:rPr lang="es-ES_tradnl" dirty="0" smtClean="0">
                <a:latin typeface="Arial" pitchFamily="34" charset="0"/>
                <a:cs typeface="Arial" pitchFamily="34" charset="0"/>
              </a:rPr>
              <a:t>4, </a:t>
            </a:r>
            <a:r>
              <a:rPr lang="es-ES_tradnl" dirty="0" smtClean="0">
                <a:latin typeface="Arial" pitchFamily="34" charset="0"/>
                <a:cs typeface="Arial" pitchFamily="34" charset="0"/>
              </a:rPr>
              <a:t>la ya tradicional </a:t>
            </a:r>
            <a:r>
              <a:rPr lang="es-ES_tradnl" dirty="0" err="1" smtClean="0">
                <a:latin typeface="Arial" pitchFamily="34" charset="0"/>
                <a:cs typeface="Arial" pitchFamily="34" charset="0"/>
              </a:rPr>
              <a:t>Dreamcast</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GameCube</a:t>
            </a:r>
            <a:r>
              <a:rPr lang="es-ES_tradnl" dirty="0" smtClean="0">
                <a:latin typeface="Arial" pitchFamily="34" charset="0"/>
                <a:cs typeface="Arial" pitchFamily="34" charset="0"/>
              </a:rPr>
              <a:t> o la Xbox y, paralelamente, los ordenadores hogareños han ido creciendo hasta convertirse en verdaderas plataformas multimedia. Hoy incluyen tarjetas gráficas capaces de sumergir al usuario en realidad virtual tridimensional</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pic>
        <p:nvPicPr>
          <p:cNvPr id="76802" name="Picture 2" descr="http://upload.wikimedia.org/wikipedia/commons/thumb/1/17/Wii_Wiimotea.png/130px-Wii_Wiimotea.png"/>
          <p:cNvPicPr>
            <a:picLocks noChangeAspect="1" noChangeArrowheads="1"/>
          </p:cNvPicPr>
          <p:nvPr/>
        </p:nvPicPr>
        <p:blipFill>
          <a:blip r:embed="rId3" cstate="print"/>
          <a:srcRect/>
          <a:stretch>
            <a:fillRect/>
          </a:stretch>
        </p:blipFill>
        <p:spPr bwMode="auto">
          <a:xfrm>
            <a:off x="7286644" y="2571744"/>
            <a:ext cx="1238250" cy="1619251"/>
          </a:xfrm>
          <a:prstGeom prst="rect">
            <a:avLst/>
          </a:prstGeom>
          <a:noFill/>
        </p:spPr>
      </p:pic>
      <p:pic>
        <p:nvPicPr>
          <p:cNvPr id="76806" name="Picture 6" descr="http://upload.wikimedia.org/wikipedia/commons/thumb/3/30/PlayStation_2.png/130px-PlayStation_2.png"/>
          <p:cNvPicPr>
            <a:picLocks noChangeAspect="1" noChangeArrowheads="1"/>
          </p:cNvPicPr>
          <p:nvPr/>
        </p:nvPicPr>
        <p:blipFill>
          <a:blip r:embed="rId4" cstate="print"/>
          <a:srcRect/>
          <a:stretch>
            <a:fillRect/>
          </a:stretch>
        </p:blipFill>
        <p:spPr bwMode="auto">
          <a:xfrm>
            <a:off x="7286644" y="4214818"/>
            <a:ext cx="1238250" cy="2028826"/>
          </a:xfrm>
          <a:prstGeom prst="rect">
            <a:avLst/>
          </a:prstGeom>
          <a:noFill/>
        </p:spPr>
      </p:pic>
      <p:pic>
        <p:nvPicPr>
          <p:cNvPr id="76810" name="Picture 10" descr="http://upload.wikimedia.org/wikipedia/commons/thumb/9/91/Megadrive_no_shadow.jpg/200px-Megadrive_no_shadow.jpg"/>
          <p:cNvPicPr>
            <a:picLocks noChangeAspect="1" noChangeArrowheads="1"/>
          </p:cNvPicPr>
          <p:nvPr/>
        </p:nvPicPr>
        <p:blipFill>
          <a:blip r:embed="rId5" cstate="print"/>
          <a:srcRect/>
          <a:stretch>
            <a:fillRect/>
          </a:stretch>
        </p:blipFill>
        <p:spPr bwMode="auto">
          <a:xfrm>
            <a:off x="4167324" y="2551222"/>
            <a:ext cx="1905000" cy="981076"/>
          </a:xfrm>
          <a:prstGeom prst="rect">
            <a:avLst/>
          </a:prstGeom>
          <a:noFill/>
        </p:spPr>
      </p:pic>
      <p:pic>
        <p:nvPicPr>
          <p:cNvPr id="76812" name="Picture 12" descr="http://upload.wikimedia.org/wikipedia/commons/thumb/b/b9/Ms1v1.png/200px-Ms1v1.png"/>
          <p:cNvPicPr>
            <a:picLocks noChangeAspect="1" noChangeArrowheads="1"/>
          </p:cNvPicPr>
          <p:nvPr/>
        </p:nvPicPr>
        <p:blipFill>
          <a:blip r:embed="rId6" cstate="print"/>
          <a:srcRect/>
          <a:stretch>
            <a:fillRect/>
          </a:stretch>
        </p:blipFill>
        <p:spPr bwMode="auto">
          <a:xfrm>
            <a:off x="4248244" y="3617816"/>
            <a:ext cx="1905000" cy="1285876"/>
          </a:xfrm>
          <a:prstGeom prst="rect">
            <a:avLst/>
          </a:prstGeom>
          <a:noFill/>
        </p:spPr>
      </p:pic>
      <p:pic>
        <p:nvPicPr>
          <p:cNvPr id="76814" name="Picture 14" descr="http://upload.wikimedia.org/wikipedia/commons/thumb/9/9a/Avcs2600_set.jpg/170px-Avcs2600_set.jpg"/>
          <p:cNvPicPr>
            <a:picLocks noChangeAspect="1" noChangeArrowheads="1"/>
          </p:cNvPicPr>
          <p:nvPr/>
        </p:nvPicPr>
        <p:blipFill>
          <a:blip r:embed="rId7" cstate="print"/>
          <a:srcRect/>
          <a:stretch>
            <a:fillRect/>
          </a:stretch>
        </p:blipFill>
        <p:spPr bwMode="auto">
          <a:xfrm>
            <a:off x="2574133" y="2379773"/>
            <a:ext cx="1619250" cy="1323975"/>
          </a:xfrm>
          <a:prstGeom prst="rect">
            <a:avLst/>
          </a:prstGeom>
          <a:noFill/>
        </p:spPr>
      </p:pic>
      <p:pic>
        <p:nvPicPr>
          <p:cNvPr id="76816" name="Picture 16" descr="Archivo:PongVideoGameCabinet.jpg"/>
          <p:cNvPicPr>
            <a:picLocks noChangeAspect="1" noChangeArrowheads="1"/>
          </p:cNvPicPr>
          <p:nvPr/>
        </p:nvPicPr>
        <p:blipFill>
          <a:blip r:embed="rId8" cstate="print"/>
          <a:srcRect/>
          <a:stretch>
            <a:fillRect/>
          </a:stretch>
        </p:blipFill>
        <p:spPr bwMode="auto">
          <a:xfrm>
            <a:off x="571472" y="2928934"/>
            <a:ext cx="1825216" cy="3000356"/>
          </a:xfrm>
          <a:prstGeom prst="rect">
            <a:avLst/>
          </a:prstGeom>
          <a:noFill/>
        </p:spPr>
      </p:pic>
      <p:pic>
        <p:nvPicPr>
          <p:cNvPr id="2054" name="Picture 6" descr="https://e00-expansion.uecdn.es/assets/multimedia/imagenes/2019/03/29/15538533779412.jpg"/>
          <p:cNvPicPr>
            <a:picLocks noChangeAspect="1" noChangeArrowheads="1"/>
          </p:cNvPicPr>
          <p:nvPr/>
        </p:nvPicPr>
        <p:blipFill rotWithShape="1">
          <a:blip r:embed="rId9">
            <a:extLst>
              <a:ext uri="{28A0092B-C50C-407E-A947-70E740481C1C}">
                <a14:useLocalDpi xmlns:a14="http://schemas.microsoft.com/office/drawing/2010/main" val="0"/>
              </a:ext>
            </a:extLst>
          </a:blip>
          <a:srcRect t="23913"/>
          <a:stretch/>
        </p:blipFill>
        <p:spPr bwMode="auto">
          <a:xfrm>
            <a:off x="2886869" y="4877582"/>
            <a:ext cx="3370262" cy="12821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LED</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8914" name="Picture 2" descr="http://www.duiops.net/hifi/images/guiaHT/led-lcd.gif"/>
          <p:cNvPicPr>
            <a:picLocks noChangeAspect="1" noChangeArrowheads="1"/>
          </p:cNvPicPr>
          <p:nvPr/>
        </p:nvPicPr>
        <p:blipFill>
          <a:blip r:embed="rId3" cstate="print"/>
          <a:srcRect/>
          <a:stretch>
            <a:fillRect/>
          </a:stretch>
        </p:blipFill>
        <p:spPr bwMode="auto">
          <a:xfrm>
            <a:off x="357158" y="1571612"/>
            <a:ext cx="4681253" cy="4566822"/>
          </a:xfrm>
          <a:prstGeom prst="rect">
            <a:avLst/>
          </a:prstGeom>
          <a:noFill/>
        </p:spPr>
      </p:pic>
      <p:pic>
        <p:nvPicPr>
          <p:cNvPr id="38916" name="Picture 4" descr="PlasmaxLCD de LED"/>
          <p:cNvPicPr>
            <a:picLocks noChangeAspect="1" noChangeArrowheads="1"/>
          </p:cNvPicPr>
          <p:nvPr/>
        </p:nvPicPr>
        <p:blipFill>
          <a:blip r:embed="rId4" cstate="print"/>
          <a:srcRect t="8152" r="52341" b="13043"/>
          <a:stretch>
            <a:fillRect/>
          </a:stretch>
        </p:blipFill>
        <p:spPr bwMode="auto">
          <a:xfrm>
            <a:off x="5214942" y="2500306"/>
            <a:ext cx="3557120" cy="271464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OLED</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571472" y="1643050"/>
            <a:ext cx="8215370" cy="4585871"/>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Los diodos </a:t>
            </a:r>
            <a:r>
              <a:rPr lang="es-ES" dirty="0" err="1" smtClean="0">
                <a:latin typeface="Arial" pitchFamily="34" charset="0"/>
                <a:cs typeface="Arial" pitchFamily="34" charset="0"/>
              </a:rPr>
              <a:t>led</a:t>
            </a:r>
            <a:r>
              <a:rPr lang="es-ES" dirty="0" smtClean="0">
                <a:latin typeface="Arial" pitchFamily="34" charset="0"/>
                <a:cs typeface="Arial" pitchFamily="34" charset="0"/>
              </a:rPr>
              <a:t> orgánicos (Oled por sus siglas en inglés) se diferencian de otros tipos de diodos emisores de luz en sus componentes, que mejoran las prestaciones de muchos de los aspectos de otras tecnologías aplicadas a las pantallas. </a:t>
            </a:r>
          </a:p>
          <a:p>
            <a:pPr algn="just">
              <a:spcBef>
                <a:spcPts val="600"/>
              </a:spcBef>
              <a:spcAft>
                <a:spcPts val="600"/>
              </a:spcAft>
            </a:pPr>
            <a:r>
              <a:rPr lang="es-ES" dirty="0" smtClean="0">
                <a:latin typeface="Arial" pitchFamily="34" charset="0"/>
                <a:cs typeface="Arial" pitchFamily="34" charset="0"/>
              </a:rPr>
              <a:t>El funcionamiento de una pantalla Oled se basa en una serie de puntos situados sobre una superficie que se iluminan y cambian de color en función de la intensidad del estímulo eléctrico que reciban.</a:t>
            </a:r>
          </a:p>
          <a:p>
            <a:pPr algn="just">
              <a:spcBef>
                <a:spcPts val="600"/>
              </a:spcBef>
              <a:spcAft>
                <a:spcPts val="600"/>
              </a:spcAft>
            </a:pPr>
            <a:r>
              <a:rPr lang="es-ES" dirty="0" smtClean="0">
                <a:latin typeface="Arial" pitchFamily="34" charset="0"/>
                <a:cs typeface="Arial" pitchFamily="34" charset="0"/>
              </a:rPr>
              <a:t>A diferencia de las pantallas LCD, no es necesaria una iluminación posterior de los </a:t>
            </a:r>
            <a:r>
              <a:rPr lang="es-ES" dirty="0" err="1" smtClean="0">
                <a:latin typeface="Arial" pitchFamily="34" charset="0"/>
                <a:cs typeface="Arial" pitchFamily="34" charset="0"/>
              </a:rPr>
              <a:t>leds</a:t>
            </a:r>
            <a:r>
              <a:rPr lang="es-ES" dirty="0" smtClean="0">
                <a:latin typeface="Arial" pitchFamily="34" charset="0"/>
                <a:cs typeface="Arial" pitchFamily="34" charset="0"/>
              </a:rPr>
              <a:t>, y por tanto, la profundidad y definición del color negro, la ausencia de luz, ofrece unos resultados muy superiores a otros modelos.</a:t>
            </a:r>
          </a:p>
          <a:p>
            <a:pPr algn="just">
              <a:spcBef>
                <a:spcPts val="600"/>
              </a:spcBef>
              <a:spcAft>
                <a:spcPts val="600"/>
              </a:spcAft>
            </a:pPr>
            <a:r>
              <a:rPr lang="es-ES" dirty="0" smtClean="0">
                <a:latin typeface="Arial" pitchFamily="34" charset="0"/>
                <a:cs typeface="Arial" pitchFamily="34" charset="0"/>
              </a:rPr>
              <a:t>La principal ventaja de las pantallas Oled frente a otras tecnologías  es su reducido grosor (3  mm) y la gran calidad de imagen que ofrece.</a:t>
            </a:r>
          </a:p>
          <a:p>
            <a:pPr algn="just">
              <a:spcBef>
                <a:spcPts val="600"/>
              </a:spcBef>
              <a:spcAft>
                <a:spcPts val="600"/>
              </a:spcAft>
            </a:pPr>
            <a:r>
              <a:rPr lang="es-ES" dirty="0" smtClean="0">
                <a:latin typeface="Arial" pitchFamily="34" charset="0"/>
                <a:cs typeface="Arial" pitchFamily="34" charset="0"/>
              </a:rPr>
              <a:t>Esto es muy interesante desde el momento en que permite también obtener una gran calidad de imagen en pantallas flexibles.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OLED</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45060" name="Picture 4" descr="http://4.bp.blogspot.com/_lRDLW4A68Wc/SwsH27tPCsI/AAAAAAAAAS0/c4tqSv_OLiI/s320/oled_sony1.jpg"/>
          <p:cNvPicPr>
            <a:picLocks noChangeAspect="1" noChangeArrowheads="1"/>
          </p:cNvPicPr>
          <p:nvPr/>
        </p:nvPicPr>
        <p:blipFill>
          <a:blip r:embed="rId3" cstate="print"/>
          <a:srcRect/>
          <a:stretch>
            <a:fillRect/>
          </a:stretch>
        </p:blipFill>
        <p:spPr bwMode="auto">
          <a:xfrm>
            <a:off x="6000760" y="1571612"/>
            <a:ext cx="2714644" cy="3619527"/>
          </a:xfrm>
          <a:prstGeom prst="rect">
            <a:avLst/>
          </a:prstGeom>
          <a:noFill/>
        </p:spPr>
      </p:pic>
      <p:pic>
        <p:nvPicPr>
          <p:cNvPr id="45062" name="Picture 6" descr="http://3.bp.blogspot.com/_lRDLW4A68Wc/SwsH8yjqyLI/AAAAAAAAAS8/_SDqmJGyXY8/s1600/793px-OLED_schematic.svg.png"/>
          <p:cNvPicPr>
            <a:picLocks noChangeAspect="1" noChangeArrowheads="1"/>
          </p:cNvPicPr>
          <p:nvPr/>
        </p:nvPicPr>
        <p:blipFill>
          <a:blip r:embed="rId4" cstate="print"/>
          <a:srcRect/>
          <a:stretch>
            <a:fillRect/>
          </a:stretch>
        </p:blipFill>
        <p:spPr bwMode="auto">
          <a:xfrm>
            <a:off x="214282" y="1571612"/>
            <a:ext cx="5715072" cy="2299002"/>
          </a:xfrm>
          <a:prstGeom prst="rect">
            <a:avLst/>
          </a:prstGeom>
          <a:noFill/>
        </p:spPr>
      </p:pic>
      <p:sp>
        <p:nvSpPr>
          <p:cNvPr id="14" name="13 Rectángulo"/>
          <p:cNvSpPr/>
          <p:nvPr/>
        </p:nvSpPr>
        <p:spPr>
          <a:xfrm>
            <a:off x="1142976" y="4071942"/>
            <a:ext cx="4572000" cy="1754326"/>
          </a:xfrm>
          <a:prstGeom prst="rect">
            <a:avLst/>
          </a:prstGeom>
        </p:spPr>
        <p:txBody>
          <a:bodyPr>
            <a:spAutoFit/>
          </a:bodyPr>
          <a:lstStyle/>
          <a:p>
            <a:r>
              <a:rPr lang="es-ES" dirty="0" smtClean="0">
                <a:latin typeface="Arial" pitchFamily="34" charset="0"/>
                <a:cs typeface="Arial" pitchFamily="34" charset="0"/>
              </a:rPr>
              <a:t>Principio de funcionamiento de OLED: </a:t>
            </a:r>
          </a:p>
          <a:p>
            <a:pPr marL="342900" indent="-342900">
              <a:buAutoNum type="arabicPeriod"/>
            </a:pPr>
            <a:r>
              <a:rPr lang="es-ES" dirty="0" smtClean="0">
                <a:latin typeface="Arial" pitchFamily="34" charset="0"/>
                <a:cs typeface="Arial" pitchFamily="34" charset="0"/>
              </a:rPr>
              <a:t>Cátodo (-), </a:t>
            </a:r>
          </a:p>
          <a:p>
            <a:pPr marL="342900" indent="-342900">
              <a:buAutoNum type="arabicPeriod"/>
            </a:pPr>
            <a:r>
              <a:rPr lang="es-ES" dirty="0" smtClean="0">
                <a:latin typeface="Arial" pitchFamily="34" charset="0"/>
                <a:cs typeface="Arial" pitchFamily="34" charset="0"/>
              </a:rPr>
              <a:t>Capa de emisión,</a:t>
            </a:r>
          </a:p>
          <a:p>
            <a:pPr marL="342900" indent="-342900">
              <a:buAutoNum type="arabicPeriod"/>
            </a:pPr>
            <a:r>
              <a:rPr lang="es-ES" dirty="0" smtClean="0">
                <a:latin typeface="Arial" pitchFamily="34" charset="0"/>
                <a:cs typeface="Arial" pitchFamily="34" charset="0"/>
              </a:rPr>
              <a:t>Emisión de radiación (luz), </a:t>
            </a:r>
          </a:p>
          <a:p>
            <a:pPr marL="342900" indent="-342900">
              <a:buAutoNum type="arabicPeriod"/>
            </a:pPr>
            <a:r>
              <a:rPr lang="es-ES" dirty="0" smtClean="0">
                <a:latin typeface="Arial" pitchFamily="34" charset="0"/>
                <a:cs typeface="Arial" pitchFamily="34" charset="0"/>
              </a:rPr>
              <a:t>Capa de conducción, </a:t>
            </a:r>
          </a:p>
          <a:p>
            <a:pPr marL="342900" indent="-342900">
              <a:buAutoNum type="arabicPeriod"/>
            </a:pPr>
            <a:r>
              <a:rPr lang="es-ES" dirty="0" smtClean="0">
                <a:latin typeface="Arial" pitchFamily="34" charset="0"/>
                <a:cs typeface="Arial" pitchFamily="34" charset="0"/>
              </a:rPr>
              <a:t>Ánodo (+)</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a:t>
            </a:r>
            <a:r>
              <a:rPr lang="es-ES_tradnl" sz="2000" b="1" dirty="0" err="1" smtClean="0">
                <a:latin typeface="Arial" pitchFamily="34" charset="0"/>
                <a:cs typeface="Arial" pitchFamily="34" charset="0"/>
              </a:rPr>
              <a:t>Tactiles</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10 Rectángulo"/>
          <p:cNvSpPr/>
          <p:nvPr/>
        </p:nvSpPr>
        <p:spPr>
          <a:xfrm>
            <a:off x="571472" y="1571612"/>
            <a:ext cx="8215370" cy="3046988"/>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Los monitores sensibles al tacto tuvieron sus primeras aplicaciones en el campo de la multimedia. </a:t>
            </a:r>
          </a:p>
          <a:p>
            <a:pPr algn="just">
              <a:spcBef>
                <a:spcPts val="600"/>
              </a:spcBef>
              <a:spcAft>
                <a:spcPts val="600"/>
              </a:spcAft>
            </a:pPr>
            <a:r>
              <a:rPr lang="es-ES_tradnl" dirty="0" smtClean="0">
                <a:latin typeface="Arial" pitchFamily="34" charset="0"/>
                <a:cs typeface="Arial" pitchFamily="34" charset="0"/>
              </a:rPr>
              <a:t>El uso de pantallas táctiles ha estado reservado a máquinas de acceso público con información multimedia. </a:t>
            </a:r>
          </a:p>
          <a:p>
            <a:pPr algn="just">
              <a:spcBef>
                <a:spcPts val="600"/>
              </a:spcBef>
              <a:spcAft>
                <a:spcPts val="600"/>
              </a:spcAft>
            </a:pPr>
            <a:r>
              <a:rPr lang="es-ES_tradnl" dirty="0" smtClean="0">
                <a:latin typeface="Arial" pitchFamily="34" charset="0"/>
                <a:cs typeface="Arial" pitchFamily="34" charset="0"/>
              </a:rPr>
              <a:t>Además pueden ser una buena opción para el trabajo en estudios profesionales de sonido, en el control de las diferentes pistas y efectos, en las Torres de Control de los aeropuertos y en muchos otros ámbitos.</a:t>
            </a:r>
          </a:p>
          <a:p>
            <a:pPr algn="just">
              <a:spcBef>
                <a:spcPts val="600"/>
              </a:spcBef>
              <a:spcAft>
                <a:spcPts val="600"/>
              </a:spcAft>
            </a:pPr>
            <a:r>
              <a:rPr lang="es-ES" dirty="0" smtClean="0">
                <a:latin typeface="Arial" pitchFamily="34" charset="0"/>
                <a:cs typeface="Arial" pitchFamily="34" charset="0"/>
              </a:rPr>
              <a:t>Basan su funcionamiento en la presión que el usuario ejerce sobre un área del panel. Incorporan diferentes capas que permiten identificar esa presión,</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1071563"/>
            <a:ext cx="8001000" cy="500062"/>
          </a:xfrm>
        </p:spPr>
        <p:txBody>
          <a:bodyPr>
            <a:normAutofit/>
          </a:bodyPr>
          <a:lstStyle/>
          <a:p>
            <a:pPr algn="just">
              <a:spcBef>
                <a:spcPts val="600"/>
              </a:spcBef>
              <a:spcAft>
                <a:spcPts val="600"/>
              </a:spcAft>
            </a:pPr>
            <a:r>
              <a:rPr lang="es-ES_tradnl" sz="2000" b="1" dirty="0" smtClean="0">
                <a:latin typeface="Arial" pitchFamily="34" charset="0"/>
                <a:cs typeface="Arial" pitchFamily="34" charset="0"/>
              </a:rPr>
              <a:t>Monitor  Táctiles (</a:t>
            </a:r>
            <a:r>
              <a:rPr lang="es-ES_tradnl" sz="2000" b="1" dirty="0" err="1" smtClean="0">
                <a:latin typeface="Arial" pitchFamily="34" charset="0"/>
                <a:cs typeface="Arial" pitchFamily="34" charset="0"/>
              </a:rPr>
              <a:t>Touch</a:t>
            </a:r>
            <a:r>
              <a:rPr lang="es-ES_tradnl" sz="2000" b="1" dirty="0" smtClean="0">
                <a:latin typeface="Arial" pitchFamily="34" charset="0"/>
                <a:cs typeface="Arial" pitchFamily="34" charset="0"/>
              </a:rPr>
              <a:t> </a:t>
            </a:r>
            <a:r>
              <a:rPr lang="es-ES_tradnl" sz="2000" b="1" dirty="0" err="1" smtClean="0">
                <a:latin typeface="Arial" pitchFamily="34" charset="0"/>
                <a:cs typeface="Arial" pitchFamily="34" charset="0"/>
              </a:rPr>
              <a:t>Screen</a:t>
            </a:r>
            <a:r>
              <a:rPr lang="es-ES_tradnl" sz="2000" b="1" dirty="0" smtClean="0">
                <a:latin typeface="Arial" pitchFamily="34" charset="0"/>
                <a:cs typeface="Arial" pitchFamily="34" charset="0"/>
              </a:rPr>
              <a:t>)</a:t>
            </a:r>
            <a:endParaRPr sz="2000" smtClean="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0" y="500042"/>
            <a:ext cx="571504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Dispositivos asociados a la imagen</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47106" name="Picture 2" descr="http://artmovil.files.wordpress.com/2009/11/resistiva.jpg?w=311&amp;h=308"/>
          <p:cNvPicPr>
            <a:picLocks noChangeAspect="1" noChangeArrowheads="1"/>
          </p:cNvPicPr>
          <p:nvPr/>
        </p:nvPicPr>
        <p:blipFill>
          <a:blip r:embed="rId3" cstate="print"/>
          <a:srcRect/>
          <a:stretch>
            <a:fillRect/>
          </a:stretch>
        </p:blipFill>
        <p:spPr bwMode="auto">
          <a:xfrm>
            <a:off x="428596" y="1500174"/>
            <a:ext cx="4650428" cy="4605570"/>
          </a:xfrm>
          <a:prstGeom prst="rect">
            <a:avLst/>
          </a:prstGeom>
          <a:noFill/>
        </p:spPr>
      </p:pic>
      <p:pic>
        <p:nvPicPr>
          <p:cNvPr id="47108" name="Picture 4" descr="http://2.bp.blogspot.com/_Oh3aPf2EtT8/TGmwkXwpHtI/AAAAAAAAACQ/LzuRFUiKUcs/s320/touch.jpeg"/>
          <p:cNvPicPr>
            <a:picLocks noChangeAspect="1" noChangeArrowheads="1"/>
          </p:cNvPicPr>
          <p:nvPr/>
        </p:nvPicPr>
        <p:blipFill>
          <a:blip r:embed="rId4" cstate="print"/>
          <a:srcRect/>
          <a:stretch>
            <a:fillRect/>
          </a:stretch>
        </p:blipFill>
        <p:spPr bwMode="auto">
          <a:xfrm>
            <a:off x="5072066" y="2214554"/>
            <a:ext cx="3688196" cy="331471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En todos lados la tecnologí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94" y="1052736"/>
            <a:ext cx="7476828" cy="453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3071813" cy="500062"/>
          </a:xfrm>
        </p:spPr>
        <p:txBody>
          <a:bodyPr>
            <a:normAutofit/>
          </a:bodyPr>
          <a:lstStyle/>
          <a:p>
            <a:pPr algn="ctr"/>
            <a:r>
              <a:rPr sz="2400" smtClean="0">
                <a:latin typeface="Arial" pitchFamily="34" charset="0"/>
                <a:cs typeface="Arial" pitchFamily="34" charset="0"/>
              </a:rPr>
              <a:t>Introduccion</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3" name="Rectangle 1"/>
          <p:cNvSpPr>
            <a:spLocks noChangeArrowheads="1"/>
          </p:cNvSpPr>
          <p:nvPr/>
        </p:nvSpPr>
        <p:spPr bwMode="auto">
          <a:xfrm>
            <a:off x="357158" y="928670"/>
            <a:ext cx="8286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La expresión </a:t>
            </a:r>
            <a:r>
              <a:rPr lang="es-ES_tradnl" b="1" dirty="0" smtClean="0">
                <a:latin typeface="Arial" pitchFamily="34" charset="0"/>
                <a:cs typeface="Arial" pitchFamily="34" charset="0"/>
              </a:rPr>
              <a:t>"multimedia</a:t>
            </a:r>
            <a:r>
              <a:rPr lang="es-ES_tradnl" dirty="0" smtClean="0">
                <a:latin typeface="Arial" pitchFamily="34" charset="0"/>
                <a:cs typeface="Arial" pitchFamily="34" charset="0"/>
              </a:rPr>
              <a:t>" integra aspectos de hardware, de software y medios tradicionales de comunicación masiva y redes.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Podemos hablar de multimedia como integración de </a:t>
            </a:r>
            <a:r>
              <a:rPr lang="es-ES_tradnl" b="1" dirty="0" smtClean="0">
                <a:latin typeface="Arial" pitchFamily="34" charset="0"/>
                <a:cs typeface="Arial" pitchFamily="34" charset="0"/>
              </a:rPr>
              <a:t>hardware</a:t>
            </a:r>
            <a:r>
              <a:rPr lang="es-ES_tradnl" dirty="0" smtClean="0">
                <a:latin typeface="Arial" pitchFamily="34" charset="0"/>
                <a:cs typeface="Arial" pitchFamily="34" charset="0"/>
              </a:rPr>
              <a:t>. En este caso, nos referimos a la manera en que un ordenador necesita equiparse. Los medios físicos de conexión y todos los periféricos que pueden conectarse a un ordenador forman parte de este universo.</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Podemos referirnos a multimedia como integración de </a:t>
            </a:r>
            <a:r>
              <a:rPr lang="es-ES_tradnl" b="1" dirty="0" smtClean="0">
                <a:latin typeface="Arial" pitchFamily="34" charset="0"/>
                <a:cs typeface="Arial" pitchFamily="34" charset="0"/>
              </a:rPr>
              <a:t>software</a:t>
            </a:r>
            <a:r>
              <a:rPr lang="es-ES_tradnl" dirty="0" smtClean="0">
                <a:latin typeface="Arial" pitchFamily="34" charset="0"/>
                <a:cs typeface="Arial" pitchFamily="34" charset="0"/>
              </a:rPr>
              <a:t>. Actualmente, la mayor parte de las aplicaciones informáticas permiten intercambiar archivos, generar códigos ejecutables sobre plataformas que antes eran incompatibles, e incluso realizar nuevas presentaciones multimedia a partir de aquellos.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Asimismo, podemos ver la multimedia como </a:t>
            </a:r>
            <a:r>
              <a:rPr lang="es-ES_tradnl" b="1" dirty="0" smtClean="0">
                <a:latin typeface="Arial" pitchFamily="34" charset="0"/>
                <a:cs typeface="Arial" pitchFamily="34" charset="0"/>
              </a:rPr>
              <a:t>integración de medios</a:t>
            </a:r>
            <a:r>
              <a:rPr lang="es-ES_tradnl" dirty="0" smtClean="0">
                <a:latin typeface="Arial" pitchFamily="34" charset="0"/>
                <a:cs typeface="Arial" pitchFamily="34" charset="0"/>
              </a:rPr>
              <a:t>, haciendo alusión a los esfuerzos de los medios de comunicación masivos, por integrar sus servicios junto a las plataformas informáticas, fundamentalmente a través de Internet. Todo lo concerniente a la prensa escrita y radio on-line, vídeo bajo demanda, televisión en directo a través de la gran telaraña mundial (Web), correo electrónico y charla escrita (chat) desde telefonía móvil, etc. potencian sus esfuerzos por avanzar en ese sentido.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3357563" cy="500062"/>
          </a:xfrm>
        </p:spPr>
        <p:txBody>
          <a:bodyPr>
            <a:normAutofit/>
          </a:bodyPr>
          <a:lstStyle/>
          <a:p>
            <a:pPr algn="ctr"/>
            <a:r>
              <a:rPr sz="2400" smtClean="0">
                <a:latin typeface="Arial" pitchFamily="34" charset="0"/>
                <a:cs typeface="Arial" pitchFamily="34" charset="0"/>
              </a:rPr>
              <a:t>Hardware Multimedia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3" name="Rectangle 1"/>
          <p:cNvSpPr>
            <a:spLocks noChangeArrowheads="1"/>
          </p:cNvSpPr>
          <p:nvPr/>
        </p:nvSpPr>
        <p:spPr bwMode="auto">
          <a:xfrm>
            <a:off x="357158" y="928670"/>
            <a:ext cx="8286808"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Hardware Multimedia reúne toda la gama de periféricos que es posible conectar al ordenador y las vincula a una nueva generación de plataformas domésticas capaces de expandirse, ampliar su potencia, su calidad gráfica y su espacio de almacenamiento, entre muchas otras ventajas.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Sin esta capacidad multimedia de integración de periféricos, posiblemente la informática que hoy conocemos aún sería un sueño de las novelas de ciencia ficción.</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Ahora existen innumerables productos multimedia que facilitan su combinación con los ordenadores domésticos.</a:t>
            </a:r>
            <a:endParaRPr lang="es-ES" dirty="0">
              <a:latin typeface="Arial" pitchFamily="34" charset="0"/>
              <a:cs typeface="Arial" pitchFamily="34" charset="0"/>
            </a:endParaRPr>
          </a:p>
        </p:txBody>
      </p:sp>
      <p:pic>
        <p:nvPicPr>
          <p:cNvPr id="78852" name="Picture 4" descr="http://www.megacom.com.mx/SamsungPLASMA.JPG"/>
          <p:cNvPicPr>
            <a:picLocks noChangeAspect="1" noChangeArrowheads="1"/>
          </p:cNvPicPr>
          <p:nvPr/>
        </p:nvPicPr>
        <p:blipFill>
          <a:blip r:embed="rId3" cstate="print"/>
          <a:srcRect/>
          <a:stretch>
            <a:fillRect/>
          </a:stretch>
        </p:blipFill>
        <p:spPr bwMode="auto">
          <a:xfrm>
            <a:off x="6929454" y="3786190"/>
            <a:ext cx="1643074" cy="1410778"/>
          </a:xfrm>
          <a:prstGeom prst="rect">
            <a:avLst/>
          </a:prstGeom>
          <a:noFill/>
        </p:spPr>
      </p:pic>
      <p:pic>
        <p:nvPicPr>
          <p:cNvPr id="78854" name="Picture 6" descr="http://images03.olx.com.ar/ui/4/09/11/1267552977_77630811_1-Fotos-de--AMERICA-EVENTOS-ALQUILER-DE-PROYECTORES-PANTALLAS-GIGANTESPLASMAS-4566-9303.jpg"/>
          <p:cNvPicPr>
            <a:picLocks noChangeAspect="1" noChangeArrowheads="1"/>
          </p:cNvPicPr>
          <p:nvPr/>
        </p:nvPicPr>
        <p:blipFill>
          <a:blip r:embed="rId4" cstate="print"/>
          <a:srcRect/>
          <a:stretch>
            <a:fillRect/>
          </a:stretch>
        </p:blipFill>
        <p:spPr bwMode="auto">
          <a:xfrm>
            <a:off x="5072066" y="3857628"/>
            <a:ext cx="1785950" cy="935838"/>
          </a:xfrm>
          <a:prstGeom prst="rect">
            <a:avLst/>
          </a:prstGeom>
          <a:noFill/>
        </p:spPr>
      </p:pic>
      <p:pic>
        <p:nvPicPr>
          <p:cNvPr id="78856" name="Picture 8" descr="http://img.blogdeblogs.com/tengounmac/uploads/2011/05/iphone-ipad.jpg"/>
          <p:cNvPicPr>
            <a:picLocks noChangeAspect="1" noChangeArrowheads="1"/>
          </p:cNvPicPr>
          <p:nvPr/>
        </p:nvPicPr>
        <p:blipFill>
          <a:blip r:embed="rId5" cstate="print"/>
          <a:srcRect/>
          <a:stretch>
            <a:fillRect/>
          </a:stretch>
        </p:blipFill>
        <p:spPr bwMode="auto">
          <a:xfrm>
            <a:off x="6072198" y="5286364"/>
            <a:ext cx="1314935" cy="1571636"/>
          </a:xfrm>
          <a:prstGeom prst="rect">
            <a:avLst/>
          </a:prstGeom>
          <a:noFill/>
        </p:spPr>
      </p:pic>
      <p:pic>
        <p:nvPicPr>
          <p:cNvPr id="78858" name="Picture 10" descr="http://consejoguia.com/wp-content/uploads/2010/10/C%C3%B3mo-restaurar-el-sonido-de-la-computadora.jpg"/>
          <p:cNvPicPr>
            <a:picLocks noChangeAspect="1" noChangeArrowheads="1"/>
          </p:cNvPicPr>
          <p:nvPr/>
        </p:nvPicPr>
        <p:blipFill>
          <a:blip r:embed="rId6" cstate="print"/>
          <a:srcRect/>
          <a:stretch>
            <a:fillRect/>
          </a:stretch>
        </p:blipFill>
        <p:spPr bwMode="auto">
          <a:xfrm>
            <a:off x="428596" y="3929066"/>
            <a:ext cx="1952612" cy="1464459"/>
          </a:xfrm>
          <a:prstGeom prst="rect">
            <a:avLst/>
          </a:prstGeom>
          <a:noFill/>
        </p:spPr>
      </p:pic>
      <p:pic>
        <p:nvPicPr>
          <p:cNvPr id="78850" name="Picture 2" descr="http://culturacion.com/wp-content/uploads/2009/01/disco-duro-destapado.jpg"/>
          <p:cNvPicPr>
            <a:picLocks noChangeAspect="1" noChangeArrowheads="1"/>
          </p:cNvPicPr>
          <p:nvPr/>
        </p:nvPicPr>
        <p:blipFill>
          <a:blip r:embed="rId7" cstate="print"/>
          <a:srcRect/>
          <a:stretch>
            <a:fillRect/>
          </a:stretch>
        </p:blipFill>
        <p:spPr bwMode="auto">
          <a:xfrm>
            <a:off x="1571604" y="5214950"/>
            <a:ext cx="1571636" cy="1180473"/>
          </a:xfrm>
          <a:prstGeom prst="rect">
            <a:avLst/>
          </a:prstGeom>
          <a:noFill/>
        </p:spPr>
      </p:pic>
      <p:pic>
        <p:nvPicPr>
          <p:cNvPr id="78860" name="Picture 12" descr="http://www.laesquinaonline.net/images/uploads/Tarjeta_de_sonido1.jpg"/>
          <p:cNvPicPr>
            <a:picLocks noChangeAspect="1" noChangeArrowheads="1"/>
          </p:cNvPicPr>
          <p:nvPr/>
        </p:nvPicPr>
        <p:blipFill>
          <a:blip r:embed="rId8" cstate="print"/>
          <a:srcRect/>
          <a:stretch>
            <a:fillRect/>
          </a:stretch>
        </p:blipFill>
        <p:spPr bwMode="auto">
          <a:xfrm rot="230615">
            <a:off x="2401975" y="3869879"/>
            <a:ext cx="2544444" cy="1414711"/>
          </a:xfrm>
          <a:prstGeom prst="rect">
            <a:avLst/>
          </a:prstGeom>
          <a:noFill/>
        </p:spPr>
      </p:pic>
      <p:pic>
        <p:nvPicPr>
          <p:cNvPr id="78862" name="Picture 14" descr="http://imagenes.mailxmail.com/cursos/imagenes/9/0/computadores.-dispositivos-de-salida_34109_4_2.jpg"/>
          <p:cNvPicPr>
            <a:picLocks noChangeAspect="1" noChangeArrowheads="1"/>
          </p:cNvPicPr>
          <p:nvPr/>
        </p:nvPicPr>
        <p:blipFill>
          <a:blip r:embed="rId9" cstate="print"/>
          <a:srcRect/>
          <a:stretch>
            <a:fillRect/>
          </a:stretch>
        </p:blipFill>
        <p:spPr bwMode="auto">
          <a:xfrm>
            <a:off x="4286248" y="4929198"/>
            <a:ext cx="1587813" cy="15716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3571875" cy="500062"/>
          </a:xfrm>
        </p:spPr>
        <p:txBody>
          <a:bodyPr>
            <a:normAutofit fontScale="92500"/>
          </a:bodyPr>
          <a:lstStyle/>
          <a:p>
            <a:pPr algn="ctr"/>
            <a:r>
              <a:rPr sz="2400" smtClean="0">
                <a:latin typeface="Arial" pitchFamily="34" charset="0"/>
                <a:cs typeface="Arial" pitchFamily="34" charset="0"/>
              </a:rPr>
              <a:t>Almacenamiento masivo</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3" name="Rectangle 1"/>
          <p:cNvSpPr>
            <a:spLocks noChangeArrowheads="1"/>
          </p:cNvSpPr>
          <p:nvPr/>
        </p:nvSpPr>
        <p:spPr bwMode="auto">
          <a:xfrm>
            <a:off x="428596" y="1038982"/>
            <a:ext cx="828680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Existen varios dispositivos de almacenamiento masivo, pero a la hora de realizar trabajos en multimedia solo algunos prestan utilidad y conveniencia, bien por razones técnicas, prácticas o económicas.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Las imágenes y los sonidos ocupan muchísima más cantidad de espacio de memoria que un documento de texto; más aún si se trata de una película en alta calidad y paralelamente, requieren una velocidad de acceso (lectura y transferencia) mucho mayor.</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Además, la información ha ido ocupando más espacio con el paso del tiempo. </a:t>
            </a:r>
          </a:p>
        </p:txBody>
      </p:sp>
      <p:pic>
        <p:nvPicPr>
          <p:cNvPr id="3074" name="Picture 2" descr="Resultado de imagen para almacenamiento ma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46" y="3655083"/>
            <a:ext cx="4650943" cy="28060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nformaticamoderna.com/Backup_archivos/cinta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366" y="3693940"/>
            <a:ext cx="1872208" cy="14666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nformaticamoderna.com/Backup_archivos/goog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119" y="5231337"/>
            <a:ext cx="1561376" cy="1418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76200" y="424558"/>
            <a:ext cx="4773908" cy="648072"/>
          </a:xfrm>
        </p:spPr>
        <p:txBody>
          <a:bodyPr>
            <a:normAutofit/>
          </a:bodyPr>
          <a:lstStyle/>
          <a:p>
            <a:pPr algn="ctr"/>
            <a:r>
              <a:rPr lang="es-AR" dirty="0" smtClean="0">
                <a:latin typeface="Arial" pitchFamily="34" charset="0"/>
                <a:cs typeface="Arial" pitchFamily="34" charset="0"/>
              </a:rPr>
              <a:t>Almacenamiento en cintas</a:t>
            </a:r>
            <a:endParaRPr sz="2400"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28596" y="934400"/>
            <a:ext cx="828680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s-AR" sz="2000" dirty="0">
                <a:latin typeface="Arial" panose="020B0604020202020204" pitchFamily="34" charset="0"/>
                <a:cs typeface="Arial" panose="020B0604020202020204" pitchFamily="34" charset="0"/>
              </a:rPr>
              <a:t>IBM TS1140 Tape Drive</a:t>
            </a:r>
          </a:p>
          <a:p>
            <a:pPr algn="just" fontAlgn="base"/>
            <a:r>
              <a:rPr lang="es-AR" sz="2000" dirty="0">
                <a:latin typeface="Arial" panose="020B0604020202020204" pitchFamily="34" charset="0"/>
                <a:cs typeface="Arial" panose="020B0604020202020204" pitchFamily="34" charset="0"/>
              </a:rPr>
              <a:t>Aproveche el alto rendimiento y la alta capacidad de los procesos de cinta para la consolidación del almacenamiento y para mejorar la seguridad de la información con cifrado y soporte para la gestión de </a:t>
            </a:r>
            <a:r>
              <a:rPr lang="es-AR" sz="2000" dirty="0" smtClean="0">
                <a:latin typeface="Arial" panose="020B0604020202020204" pitchFamily="34" charset="0"/>
                <a:cs typeface="Arial" panose="020B0604020202020204" pitchFamily="34" charset="0"/>
              </a:rPr>
              <a:t>claves</a:t>
            </a:r>
            <a:r>
              <a:rPr lang="es-ES" sz="2000" dirty="0" smtClean="0">
                <a:latin typeface="Arial" pitchFamily="34" charset="0"/>
                <a:cs typeface="Arial" pitchFamily="34" charset="0"/>
              </a:rPr>
              <a:t>.</a:t>
            </a:r>
            <a:endParaRPr lang="es-ES" sz="2000" dirty="0" smtClean="0">
              <a:latin typeface="Arial" pitchFamily="34" charset="0"/>
              <a:cs typeface="Arial" pitchFamily="34" charset="0"/>
            </a:endParaRPr>
          </a:p>
        </p:txBody>
      </p:sp>
      <p:pic>
        <p:nvPicPr>
          <p:cNvPr id="5122" name="Picture 2" descr="https://mp.s81c.com/pwb-production/20bdcd72b1ba48878eddcc26735e3dd6/hero_0158a2a6-b8ba-4117-a4e4-61cdc191eb26.png"/>
          <p:cNvPicPr>
            <a:picLocks noChangeAspect="1" noChangeArrowheads="1"/>
          </p:cNvPicPr>
          <p:nvPr/>
        </p:nvPicPr>
        <p:blipFill rotWithShape="1">
          <a:blip r:embed="rId3">
            <a:extLst>
              <a:ext uri="{28A0092B-C50C-407E-A947-70E740481C1C}">
                <a14:useLocalDpi xmlns:a14="http://schemas.microsoft.com/office/drawing/2010/main" val="0"/>
              </a:ext>
            </a:extLst>
          </a:blip>
          <a:srcRect l="24557" t="6521" r="24830" b="12642"/>
          <a:stretch/>
        </p:blipFill>
        <p:spPr bwMode="auto">
          <a:xfrm>
            <a:off x="2356700" y="2718856"/>
            <a:ext cx="4112734" cy="369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94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3357563" cy="500062"/>
          </a:xfrm>
        </p:spPr>
        <p:txBody>
          <a:bodyPr>
            <a:normAutofit/>
          </a:bodyPr>
          <a:lstStyle/>
          <a:p>
            <a:pPr algn="ctr"/>
            <a:r>
              <a:rPr sz="2400" smtClean="0">
                <a:latin typeface="Arial" pitchFamily="34" charset="0"/>
                <a:cs typeface="Arial" pitchFamily="34" charset="0"/>
              </a:rPr>
              <a:t>Discos Rigidos</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3" name="Rectangle 1"/>
          <p:cNvSpPr>
            <a:spLocks noChangeArrowheads="1"/>
          </p:cNvSpPr>
          <p:nvPr/>
        </p:nvSpPr>
        <p:spPr bwMode="auto">
          <a:xfrm>
            <a:off x="323528" y="1000125"/>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smtClean="0">
                <a:latin typeface="Arial" pitchFamily="34" charset="0"/>
                <a:cs typeface="Arial" pitchFamily="34" charset="0"/>
              </a:rPr>
              <a:t>Disco duro</a:t>
            </a:r>
            <a:r>
              <a:rPr lang="es-ES" dirty="0" smtClean="0">
                <a:latin typeface="Arial" pitchFamily="34" charset="0"/>
                <a:cs typeface="Arial" pitchFamily="34" charset="0"/>
              </a:rPr>
              <a:t> o </a:t>
            </a:r>
            <a:r>
              <a:rPr lang="es-ES" b="1" dirty="0" smtClean="0">
                <a:latin typeface="Arial" pitchFamily="34" charset="0"/>
                <a:cs typeface="Arial" pitchFamily="34" charset="0"/>
              </a:rPr>
              <a:t>disco rígido</a:t>
            </a:r>
            <a:r>
              <a:rPr lang="es-ES" dirty="0" smtClean="0">
                <a:latin typeface="Arial" pitchFamily="34" charset="0"/>
                <a:cs typeface="Arial" pitchFamily="34" charset="0"/>
              </a:rPr>
              <a:t> (en inglés </a:t>
            </a:r>
            <a:r>
              <a:rPr lang="es-ES" i="1" dirty="0" err="1" smtClean="0">
                <a:latin typeface="Arial" pitchFamily="34" charset="0"/>
                <a:cs typeface="Arial" pitchFamily="34" charset="0"/>
              </a:rPr>
              <a:t>Hard</a:t>
            </a:r>
            <a:r>
              <a:rPr lang="es-ES" i="1" dirty="0" smtClean="0">
                <a:latin typeface="Arial" pitchFamily="34" charset="0"/>
                <a:cs typeface="Arial" pitchFamily="34" charset="0"/>
              </a:rPr>
              <a:t> Disk Drive</a:t>
            </a:r>
            <a:r>
              <a:rPr lang="es-ES" dirty="0" smtClean="0">
                <a:latin typeface="Arial" pitchFamily="34" charset="0"/>
                <a:cs typeface="Arial" pitchFamily="34" charset="0"/>
              </a:rPr>
              <a:t>, HDD) es un dispositivo de almacenamiento de datos no volátil que emplea un sistema de grabación magnética para almacenar datos digitales</a:t>
            </a:r>
            <a:r>
              <a:rPr lang="es-ES" dirty="0" smtClean="0">
                <a:latin typeface="Arial" pitchFamily="34" charset="0"/>
                <a:cs typeface="Arial" pitchFamily="34" charset="0"/>
              </a:rPr>
              <a:t>.</a:t>
            </a:r>
            <a:endParaRPr lang="es-ES" dirty="0" smtClean="0">
              <a:latin typeface="Arial" pitchFamily="34" charset="0"/>
              <a:cs typeface="Arial" pitchFamily="34" charset="0"/>
            </a:endParaRPr>
          </a:p>
        </p:txBody>
      </p:sp>
      <p:pic>
        <p:nvPicPr>
          <p:cNvPr id="82946" name="Picture 2" descr="http://upload.wikimedia.org/wikipedia/commons/thumb/9/96/IBM_old_hdd_mod.jpg/300px-IBM_old_hdd_mod.jpg"/>
          <p:cNvPicPr>
            <a:picLocks noChangeAspect="1" noChangeArrowheads="1"/>
          </p:cNvPicPr>
          <p:nvPr/>
        </p:nvPicPr>
        <p:blipFill>
          <a:blip r:embed="rId3" cstate="print"/>
          <a:srcRect/>
          <a:stretch>
            <a:fillRect/>
          </a:stretch>
        </p:blipFill>
        <p:spPr bwMode="auto">
          <a:xfrm>
            <a:off x="611560" y="1914730"/>
            <a:ext cx="2914497" cy="2448178"/>
          </a:xfrm>
          <a:prstGeom prst="rect">
            <a:avLst/>
          </a:prstGeom>
          <a:noFill/>
        </p:spPr>
      </p:pic>
      <p:pic>
        <p:nvPicPr>
          <p:cNvPr id="4098" name="Picture 2" descr="Resultado de imagen para almacenamiento mas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390" y="4620052"/>
            <a:ext cx="2966939" cy="18760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disco s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54510"/>
            <a:ext cx="3548691" cy="24397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discos 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093" y="4569077"/>
            <a:ext cx="3196815" cy="2217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 Multimedia</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9" name="8 CuadroTexto"/>
          <p:cNvSpPr txBox="1"/>
          <p:nvPr/>
        </p:nvSpPr>
        <p:spPr>
          <a:xfrm>
            <a:off x="7429520" y="6496071"/>
            <a:ext cx="1619261" cy="307777"/>
          </a:xfrm>
          <a:prstGeom prst="rect">
            <a:avLst/>
          </a:prstGeom>
          <a:noFill/>
        </p:spPr>
        <p:txBody>
          <a:bodyPr wrap="square" rtlCol="0">
            <a:spAutoFit/>
          </a:bodyPr>
          <a:lstStyle/>
          <a:p>
            <a:r>
              <a:rPr lang="es-ES" sz="1400" dirty="0" smtClean="0">
                <a:latin typeface="Arial" pitchFamily="34" charset="0"/>
                <a:cs typeface="Arial" pitchFamily="34" charset="0"/>
              </a:rPr>
              <a:t> </a:t>
            </a:r>
            <a:endParaRPr lang="es-ES" dirty="0"/>
          </a:p>
        </p:txBody>
      </p:sp>
      <p:sp>
        <p:nvSpPr>
          <p:cNvPr id="10" name="Subtitle 1"/>
          <p:cNvSpPr>
            <a:spLocks noGrp="1"/>
          </p:cNvSpPr>
          <p:nvPr>
            <p:ph type="subTitle" idx="4294967295"/>
          </p:nvPr>
        </p:nvSpPr>
        <p:spPr>
          <a:xfrm>
            <a:off x="0" y="500063"/>
            <a:ext cx="3357563" cy="500062"/>
          </a:xfrm>
        </p:spPr>
        <p:txBody>
          <a:bodyPr>
            <a:normAutofit/>
          </a:bodyPr>
          <a:lstStyle/>
          <a:p>
            <a:pPr algn="ctr"/>
            <a:r>
              <a:rPr sz="2400" smtClean="0">
                <a:latin typeface="Arial" pitchFamily="34" charset="0"/>
                <a:cs typeface="Arial" pitchFamily="34" charset="0"/>
              </a:rPr>
              <a:t>Discos Rigidos</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7042" name="Picture 2" descr="Archivo:Festplatte.JPG"/>
          <p:cNvPicPr>
            <a:picLocks noChangeAspect="1" noChangeArrowheads="1"/>
          </p:cNvPicPr>
          <p:nvPr/>
        </p:nvPicPr>
        <p:blipFill rotWithShape="1">
          <a:blip r:embed="rId3" cstate="print"/>
          <a:srcRect t="7733" b="8741"/>
          <a:stretch/>
        </p:blipFill>
        <p:spPr bwMode="auto">
          <a:xfrm>
            <a:off x="1636866" y="1119026"/>
            <a:ext cx="6092180" cy="3816425"/>
          </a:xfrm>
          <a:prstGeom prst="rect">
            <a:avLst/>
          </a:prstGeom>
          <a:noFill/>
        </p:spPr>
      </p:pic>
      <p:sp>
        <p:nvSpPr>
          <p:cNvPr id="11" name="Rectangle 1"/>
          <p:cNvSpPr>
            <a:spLocks noChangeArrowheads="1"/>
          </p:cNvSpPr>
          <p:nvPr/>
        </p:nvSpPr>
        <p:spPr bwMode="auto">
          <a:xfrm>
            <a:off x="428596" y="4997112"/>
            <a:ext cx="828680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smtClean="0">
                <a:latin typeface="Arial" pitchFamily="34" charset="0"/>
                <a:cs typeface="Arial" pitchFamily="34" charset="0"/>
              </a:rPr>
              <a:t>Se </a:t>
            </a:r>
            <a:r>
              <a:rPr lang="es-ES" dirty="0" smtClean="0">
                <a:latin typeface="Arial" pitchFamily="34" charset="0"/>
                <a:cs typeface="Arial" pitchFamily="34" charset="0"/>
              </a:rPr>
              <a:t>compone de uno o más platos o discos rígidos, unidos por un mismo eje que gira a gran velocidad dentro de una caja metálica sellada. Sobre cada plato, y en cada una de sus caras, se sitúa un cabezal de lectura/escritura que flota sobre una delgada lámina de aire generada por la rotación de los discos.</a:t>
            </a:r>
            <a:endParaRPr lang="es-ES_tradnl"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2.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Oriel</Template>
  <TotalTime>3136</TotalTime>
  <Words>2076</Words>
  <Application>Microsoft Office PowerPoint</Application>
  <PresentationFormat>Presentación en pantalla (4:3)</PresentationFormat>
  <Paragraphs>290</Paragraphs>
  <Slides>35</Slides>
  <Notes>34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MS PGothic</vt:lpstr>
      <vt:lpstr>Arial</vt:lpstr>
      <vt:lpstr>Arial Unicode MS</vt:lpstr>
      <vt:lpstr>Calibri</vt:lpstr>
      <vt:lpstr>Century Schoolbook</vt:lpstr>
      <vt:lpstr>Wingdings</vt:lpstr>
      <vt:lpstr>Wingdings 2</vt:lpstr>
      <vt:lpstr>Mirador</vt:lpstr>
      <vt:lpstr>Tecnologias de la Informacion y de la Comunicacion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Maria</cp:lastModifiedBy>
  <cp:revision>292</cp:revision>
  <dcterms:created xsi:type="dcterms:W3CDTF">2011-08-28T12:11:05Z</dcterms:created>
  <dcterms:modified xsi:type="dcterms:W3CDTF">2019-09-30T15:23:18Z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