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89" r:id="rId3"/>
    <p:sldId id="292" r:id="rId4"/>
    <p:sldId id="258" r:id="rId5"/>
    <p:sldId id="262" r:id="rId6"/>
    <p:sldId id="272" r:id="rId7"/>
    <p:sldId id="260" r:id="rId8"/>
    <p:sldId id="261" r:id="rId9"/>
    <p:sldId id="271" r:id="rId10"/>
    <p:sldId id="263" r:id="rId11"/>
    <p:sldId id="276" r:id="rId12"/>
    <p:sldId id="264" r:id="rId13"/>
    <p:sldId id="265" r:id="rId14"/>
    <p:sldId id="266" r:id="rId15"/>
    <p:sldId id="267" r:id="rId16"/>
    <p:sldId id="287" r:id="rId17"/>
    <p:sldId id="288" r:id="rId18"/>
    <p:sldId id="268" r:id="rId19"/>
    <p:sldId id="270" r:id="rId20"/>
    <p:sldId id="269" r:id="rId21"/>
    <p:sldId id="291" r:id="rId22"/>
    <p:sldId id="274" r:id="rId23"/>
    <p:sldId id="282" r:id="rId24"/>
    <p:sldId id="281" r:id="rId25"/>
    <p:sldId id="290" r:id="rId2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1028" y="64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2">
        <a:tint val="75000"/>
      </a:schemeClr>
      <a:schemeClr val="accent3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857901-9E46-4BAE-874D-6EC956F6868C}" type="doc">
      <dgm:prSet loTypeId="urn:microsoft.com/office/officeart/2005/8/layout/vList2" loCatId="list" qsTypeId="urn:microsoft.com/office/officeart/2005/8/quickstyle/simple1#1" qsCatId="simple" csTypeId="urn:microsoft.com/office/officeart/2005/8/colors/colorful2#1" csCatId="colorful"/>
      <dgm:spPr/>
      <dgm:t>
        <a:bodyPr/>
        <a:lstStyle/>
        <a:p>
          <a:endParaRPr lang="es-AR"/>
        </a:p>
      </dgm:t>
    </dgm:pt>
    <dgm:pt modelId="{FF9E0CB3-8982-4260-8D69-0BBDEE26B970}">
      <dgm:prSet/>
      <dgm:spPr/>
      <dgm:t>
        <a:bodyPr/>
        <a:lstStyle/>
        <a:p>
          <a:r>
            <a:rPr lang="es-AR" b="1"/>
            <a:t>No es correcto pensar que las fundiciones son simplemente “aceros con más carbono”.</a:t>
          </a:r>
          <a:endParaRPr lang="es-AR"/>
        </a:p>
      </dgm:t>
    </dgm:pt>
    <dgm:pt modelId="{7F088DFA-58A3-48D0-99E2-5CD39A3A24F2}" type="parTrans" cxnId="{64271E2F-2D51-4C63-88EF-9B1A5C267AE5}">
      <dgm:prSet/>
      <dgm:spPr/>
      <dgm:t>
        <a:bodyPr/>
        <a:lstStyle/>
        <a:p>
          <a:endParaRPr lang="es-AR"/>
        </a:p>
      </dgm:t>
    </dgm:pt>
    <dgm:pt modelId="{D32E6680-FCDD-4658-AE62-E682DA5186FF}" type="sibTrans" cxnId="{64271E2F-2D51-4C63-88EF-9B1A5C267AE5}">
      <dgm:prSet/>
      <dgm:spPr/>
      <dgm:t>
        <a:bodyPr/>
        <a:lstStyle/>
        <a:p>
          <a:endParaRPr lang="es-AR"/>
        </a:p>
      </dgm:t>
    </dgm:pt>
    <dgm:pt modelId="{84FC0BC0-D630-4042-93AD-8F010FC36963}">
      <dgm:prSet/>
      <dgm:spPr/>
      <dgm:t>
        <a:bodyPr/>
        <a:lstStyle/>
        <a:p>
          <a:r>
            <a:rPr lang="es-AR" b="0" dirty="0"/>
            <a:t>Son familias de materiales con diferentes rutas de procesamiento, microestructuras y criterios de selección.</a:t>
          </a:r>
          <a:endParaRPr lang="es-AR" dirty="0"/>
        </a:p>
      </dgm:t>
    </dgm:pt>
    <dgm:pt modelId="{13FFA780-2B40-4FF1-B398-9E0D8307DA13}" type="parTrans" cxnId="{C7F37039-C792-4AAA-9B4E-1FBAD183A9A4}">
      <dgm:prSet/>
      <dgm:spPr/>
      <dgm:t>
        <a:bodyPr/>
        <a:lstStyle/>
        <a:p>
          <a:endParaRPr lang="es-AR"/>
        </a:p>
      </dgm:t>
    </dgm:pt>
    <dgm:pt modelId="{8DDA142F-B926-4B23-9D61-24226A5C4FC1}" type="sibTrans" cxnId="{C7F37039-C792-4AAA-9B4E-1FBAD183A9A4}">
      <dgm:prSet/>
      <dgm:spPr/>
      <dgm:t>
        <a:bodyPr/>
        <a:lstStyle/>
        <a:p>
          <a:endParaRPr lang="es-AR"/>
        </a:p>
      </dgm:t>
    </dgm:pt>
    <dgm:pt modelId="{61C981AC-82B6-4991-86B4-7B303F0773C2}">
      <dgm:prSet/>
      <dgm:spPr/>
      <dgm:t>
        <a:bodyPr/>
        <a:lstStyle/>
        <a:p>
          <a:r>
            <a:rPr lang="es-AR" b="0" dirty="0"/>
            <a:t>El acero destaca por su enorme capacidad de transformación y ajuste de propiedades.</a:t>
          </a:r>
          <a:endParaRPr lang="es-AR" dirty="0"/>
        </a:p>
      </dgm:t>
    </dgm:pt>
    <dgm:pt modelId="{F83C005C-1F7D-4EB6-8C64-0703AE9D1D3B}" type="parTrans" cxnId="{DB9A3A39-EC58-49B1-9FB1-493338C179EE}">
      <dgm:prSet/>
      <dgm:spPr/>
      <dgm:t>
        <a:bodyPr/>
        <a:lstStyle/>
        <a:p>
          <a:endParaRPr lang="es-AR"/>
        </a:p>
      </dgm:t>
    </dgm:pt>
    <dgm:pt modelId="{827C4A5F-B6BE-461C-8203-3AB687F31167}" type="sibTrans" cxnId="{DB9A3A39-EC58-49B1-9FB1-493338C179EE}">
      <dgm:prSet/>
      <dgm:spPr/>
      <dgm:t>
        <a:bodyPr/>
        <a:lstStyle/>
        <a:p>
          <a:endParaRPr lang="es-AR"/>
        </a:p>
      </dgm:t>
    </dgm:pt>
    <dgm:pt modelId="{DDFFD1AB-868C-4F8B-842F-1985FB1C3AE4}">
      <dgm:prSet/>
      <dgm:spPr/>
      <dgm:t>
        <a:bodyPr/>
        <a:lstStyle/>
        <a:p>
          <a:r>
            <a:rPr lang="es-AR" b="0"/>
            <a:t>Las fundiciones destacan por aprovechar la solidificación para obtener piezas complejas y propiedades específicas.</a:t>
          </a:r>
          <a:endParaRPr lang="es-AR"/>
        </a:p>
      </dgm:t>
    </dgm:pt>
    <dgm:pt modelId="{E3E542B5-2399-4B4C-A30B-7696357E2935}" type="parTrans" cxnId="{1E460502-618E-4993-BC87-A8ADD3F98213}">
      <dgm:prSet/>
      <dgm:spPr/>
      <dgm:t>
        <a:bodyPr/>
        <a:lstStyle/>
        <a:p>
          <a:endParaRPr lang="es-AR"/>
        </a:p>
      </dgm:t>
    </dgm:pt>
    <dgm:pt modelId="{9595B944-C8A9-4916-97B1-96E3C153B3A6}" type="sibTrans" cxnId="{1E460502-618E-4993-BC87-A8ADD3F98213}">
      <dgm:prSet/>
      <dgm:spPr/>
      <dgm:t>
        <a:bodyPr/>
        <a:lstStyle/>
        <a:p>
          <a:endParaRPr lang="es-AR"/>
        </a:p>
      </dgm:t>
    </dgm:pt>
    <dgm:pt modelId="{5C8277E5-F3C3-43F2-9211-CD9AF099C553}" type="pres">
      <dgm:prSet presAssocID="{74857901-9E46-4BAE-874D-6EC956F6868C}" presName="linear" presStyleCnt="0">
        <dgm:presLayoutVars>
          <dgm:animLvl val="lvl"/>
          <dgm:resizeHandles val="exact"/>
        </dgm:presLayoutVars>
      </dgm:prSet>
      <dgm:spPr/>
    </dgm:pt>
    <dgm:pt modelId="{C3CE418B-B4FD-447C-9BDA-51E2FEE0469D}" type="pres">
      <dgm:prSet presAssocID="{FF9E0CB3-8982-4260-8D69-0BBDEE26B97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06B59C2-0765-455D-ADA4-036946A706D9}" type="pres">
      <dgm:prSet presAssocID="{D32E6680-FCDD-4658-AE62-E682DA5186FF}" presName="spacer" presStyleCnt="0"/>
      <dgm:spPr/>
    </dgm:pt>
    <dgm:pt modelId="{BB80FC9A-CD18-49A3-9C5A-B5A8B96C9C91}" type="pres">
      <dgm:prSet presAssocID="{84FC0BC0-D630-4042-93AD-8F010FC3696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301CF99-BB7D-48E8-8C65-B0EA6F2AA1F1}" type="pres">
      <dgm:prSet presAssocID="{8DDA142F-B926-4B23-9D61-24226A5C4FC1}" presName="spacer" presStyleCnt="0"/>
      <dgm:spPr/>
    </dgm:pt>
    <dgm:pt modelId="{9B381098-F012-4848-83FF-D6224869F5CF}" type="pres">
      <dgm:prSet presAssocID="{61C981AC-82B6-4991-86B4-7B303F0773C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5D7DAA0-E3B6-4ECF-8B18-E3826BC65DC7}" type="pres">
      <dgm:prSet presAssocID="{827C4A5F-B6BE-461C-8203-3AB687F31167}" presName="spacer" presStyleCnt="0"/>
      <dgm:spPr/>
    </dgm:pt>
    <dgm:pt modelId="{5E0F44DF-2CC4-4618-9E52-DA7DAEECB80C}" type="pres">
      <dgm:prSet presAssocID="{DDFFD1AB-868C-4F8B-842F-1985FB1C3AE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E460502-618E-4993-BC87-A8ADD3F98213}" srcId="{74857901-9E46-4BAE-874D-6EC956F6868C}" destId="{DDFFD1AB-868C-4F8B-842F-1985FB1C3AE4}" srcOrd="3" destOrd="0" parTransId="{E3E542B5-2399-4B4C-A30B-7696357E2935}" sibTransId="{9595B944-C8A9-4916-97B1-96E3C153B3A6}"/>
    <dgm:cxn modelId="{64271E2F-2D51-4C63-88EF-9B1A5C267AE5}" srcId="{74857901-9E46-4BAE-874D-6EC956F6868C}" destId="{FF9E0CB3-8982-4260-8D69-0BBDEE26B970}" srcOrd="0" destOrd="0" parTransId="{7F088DFA-58A3-48D0-99E2-5CD39A3A24F2}" sibTransId="{D32E6680-FCDD-4658-AE62-E682DA5186FF}"/>
    <dgm:cxn modelId="{DB9A3A39-EC58-49B1-9FB1-493338C179EE}" srcId="{74857901-9E46-4BAE-874D-6EC956F6868C}" destId="{61C981AC-82B6-4991-86B4-7B303F0773C2}" srcOrd="2" destOrd="0" parTransId="{F83C005C-1F7D-4EB6-8C64-0703AE9D1D3B}" sibTransId="{827C4A5F-B6BE-461C-8203-3AB687F31167}"/>
    <dgm:cxn modelId="{C7F37039-C792-4AAA-9B4E-1FBAD183A9A4}" srcId="{74857901-9E46-4BAE-874D-6EC956F6868C}" destId="{84FC0BC0-D630-4042-93AD-8F010FC36963}" srcOrd="1" destOrd="0" parTransId="{13FFA780-2B40-4FF1-B398-9E0D8307DA13}" sibTransId="{8DDA142F-B926-4B23-9D61-24226A5C4FC1}"/>
    <dgm:cxn modelId="{27267268-3140-4E1F-BCA3-89F0ACCFD213}" type="presOf" srcId="{DDFFD1AB-868C-4F8B-842F-1985FB1C3AE4}" destId="{5E0F44DF-2CC4-4618-9E52-DA7DAEECB80C}" srcOrd="0" destOrd="0" presId="urn:microsoft.com/office/officeart/2005/8/layout/vList2"/>
    <dgm:cxn modelId="{230EAA6D-1B04-4ED8-AACA-846B2AD47B94}" type="presOf" srcId="{61C981AC-82B6-4991-86B4-7B303F0773C2}" destId="{9B381098-F012-4848-83FF-D6224869F5CF}" srcOrd="0" destOrd="0" presId="urn:microsoft.com/office/officeart/2005/8/layout/vList2"/>
    <dgm:cxn modelId="{8611CE79-52CC-4DE2-BD0C-D3FFDDB8F36B}" type="presOf" srcId="{74857901-9E46-4BAE-874D-6EC956F6868C}" destId="{5C8277E5-F3C3-43F2-9211-CD9AF099C553}" srcOrd="0" destOrd="0" presId="urn:microsoft.com/office/officeart/2005/8/layout/vList2"/>
    <dgm:cxn modelId="{6CE1EAD9-38FD-41AD-9146-9FB3030EC46B}" type="presOf" srcId="{FF9E0CB3-8982-4260-8D69-0BBDEE26B970}" destId="{C3CE418B-B4FD-447C-9BDA-51E2FEE0469D}" srcOrd="0" destOrd="0" presId="urn:microsoft.com/office/officeart/2005/8/layout/vList2"/>
    <dgm:cxn modelId="{E2B215FD-88D1-427B-A6E1-ED5786A18A52}" type="presOf" srcId="{84FC0BC0-D630-4042-93AD-8F010FC36963}" destId="{BB80FC9A-CD18-49A3-9C5A-B5A8B96C9C91}" srcOrd="0" destOrd="0" presId="urn:microsoft.com/office/officeart/2005/8/layout/vList2"/>
    <dgm:cxn modelId="{F77447ED-5FB3-4022-908B-E5C055D80F02}" type="presParOf" srcId="{5C8277E5-F3C3-43F2-9211-CD9AF099C553}" destId="{C3CE418B-B4FD-447C-9BDA-51E2FEE0469D}" srcOrd="0" destOrd="0" presId="urn:microsoft.com/office/officeart/2005/8/layout/vList2"/>
    <dgm:cxn modelId="{5C3386A5-652B-4814-BD86-1E39E6407BD8}" type="presParOf" srcId="{5C8277E5-F3C3-43F2-9211-CD9AF099C553}" destId="{A06B59C2-0765-455D-ADA4-036946A706D9}" srcOrd="1" destOrd="0" presId="urn:microsoft.com/office/officeart/2005/8/layout/vList2"/>
    <dgm:cxn modelId="{CEF3A7C3-D00F-438B-8664-A81D4B73F9FF}" type="presParOf" srcId="{5C8277E5-F3C3-43F2-9211-CD9AF099C553}" destId="{BB80FC9A-CD18-49A3-9C5A-B5A8B96C9C91}" srcOrd="2" destOrd="0" presId="urn:microsoft.com/office/officeart/2005/8/layout/vList2"/>
    <dgm:cxn modelId="{ED055CE5-643D-434C-8287-B615AD18C6A8}" type="presParOf" srcId="{5C8277E5-F3C3-43F2-9211-CD9AF099C553}" destId="{E301CF99-BB7D-48E8-8C65-B0EA6F2AA1F1}" srcOrd="3" destOrd="0" presId="urn:microsoft.com/office/officeart/2005/8/layout/vList2"/>
    <dgm:cxn modelId="{250968A6-E765-4F65-ADF8-7228C23802DD}" type="presParOf" srcId="{5C8277E5-F3C3-43F2-9211-CD9AF099C553}" destId="{9B381098-F012-4848-83FF-D6224869F5CF}" srcOrd="4" destOrd="0" presId="urn:microsoft.com/office/officeart/2005/8/layout/vList2"/>
    <dgm:cxn modelId="{441D3B40-4E38-4707-B30F-E4F35AAFF243}" type="presParOf" srcId="{5C8277E5-F3C3-43F2-9211-CD9AF099C553}" destId="{55D7DAA0-E3B6-4ECF-8B18-E3826BC65DC7}" srcOrd="5" destOrd="0" presId="urn:microsoft.com/office/officeart/2005/8/layout/vList2"/>
    <dgm:cxn modelId="{82D3AD0A-30D0-4786-96DC-E98056FE8DED}" type="presParOf" srcId="{5C8277E5-F3C3-43F2-9211-CD9AF099C553}" destId="{5E0F44DF-2CC4-4618-9E52-DA7DAEECB80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CE418B-B4FD-447C-9BDA-51E2FEE0469D}">
      <dsp:nvSpPr>
        <dsp:cNvPr id="0" name=""/>
        <dsp:cNvSpPr/>
      </dsp:nvSpPr>
      <dsp:spPr>
        <a:xfrm>
          <a:off x="0" y="59399"/>
          <a:ext cx="10698480" cy="10342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600" b="1" kern="1200"/>
            <a:t>No es correcto pensar que las fundiciones son simplemente “aceros con más carbono”.</a:t>
          </a:r>
          <a:endParaRPr lang="es-AR" sz="2600" kern="1200"/>
        </a:p>
      </dsp:txBody>
      <dsp:txXfrm>
        <a:off x="50489" y="109888"/>
        <a:ext cx="10597502" cy="933302"/>
      </dsp:txXfrm>
    </dsp:sp>
    <dsp:sp modelId="{BB80FC9A-CD18-49A3-9C5A-B5A8B96C9C91}">
      <dsp:nvSpPr>
        <dsp:cNvPr id="0" name=""/>
        <dsp:cNvSpPr/>
      </dsp:nvSpPr>
      <dsp:spPr>
        <a:xfrm>
          <a:off x="0" y="1168559"/>
          <a:ext cx="10698480" cy="1034280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600" b="0" kern="1200" dirty="0"/>
            <a:t>Son familias de materiales con diferentes rutas de procesamiento, microestructuras y criterios de selección.</a:t>
          </a:r>
          <a:endParaRPr lang="es-AR" sz="2600" kern="1200" dirty="0"/>
        </a:p>
      </dsp:txBody>
      <dsp:txXfrm>
        <a:off x="50489" y="1219048"/>
        <a:ext cx="10597502" cy="933302"/>
      </dsp:txXfrm>
    </dsp:sp>
    <dsp:sp modelId="{9B381098-F012-4848-83FF-D6224869F5CF}">
      <dsp:nvSpPr>
        <dsp:cNvPr id="0" name=""/>
        <dsp:cNvSpPr/>
      </dsp:nvSpPr>
      <dsp:spPr>
        <a:xfrm>
          <a:off x="0" y="2277720"/>
          <a:ext cx="10698480" cy="1034280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600" b="0" kern="1200" dirty="0"/>
            <a:t>El acero destaca por su enorme capacidad de transformación y ajuste de propiedades.</a:t>
          </a:r>
          <a:endParaRPr lang="es-AR" sz="2600" kern="1200" dirty="0"/>
        </a:p>
      </dsp:txBody>
      <dsp:txXfrm>
        <a:off x="50489" y="2328209"/>
        <a:ext cx="10597502" cy="933302"/>
      </dsp:txXfrm>
    </dsp:sp>
    <dsp:sp modelId="{5E0F44DF-2CC4-4618-9E52-DA7DAEECB80C}">
      <dsp:nvSpPr>
        <dsp:cNvPr id="0" name=""/>
        <dsp:cNvSpPr/>
      </dsp:nvSpPr>
      <dsp:spPr>
        <a:xfrm>
          <a:off x="0" y="3386880"/>
          <a:ext cx="10698480" cy="103428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600" b="0" kern="1200"/>
            <a:t>Las fundiciones destacan por aprovechar la solidificación para obtener piezas complejas y propiedades específicas.</a:t>
          </a:r>
          <a:endParaRPr lang="es-AR" sz="2600" kern="1200"/>
        </a:p>
      </dsp:txBody>
      <dsp:txXfrm>
        <a:off x="50489" y="3437369"/>
        <a:ext cx="10597502" cy="933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1D309-D2EC-4F57-AD5D-94C423BB2F6F}" type="datetimeFigureOut">
              <a:rPr lang="es-AR" smtClean="0"/>
              <a:t>28/9/2026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6A00B-F58B-48F1-BE8C-EF1668E0F296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47964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A13D3-5AB5-C1CE-D141-BBAC0DB4E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A267431-847D-4487-D3B0-4092B98000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98ADE1-F0B5-9650-545F-1AB433976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1970-AF2F-4E2E-8394-E81F8EFD4B61}" type="datetimeFigureOut">
              <a:rPr lang="es-AR" smtClean="0"/>
              <a:t>28/9/2026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08A1F1-A3FD-9AD5-8B4C-571010A37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386D8D-ABD1-28CE-9E7B-E3682235C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0AB77-814C-4F7C-B1B7-AF366D6CF89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85679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2E701-5AB3-B6DF-32C7-563A5485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64C4A6-4496-2FD0-16FA-458CD2F9A9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196C5C-3DE5-F270-C72E-7A067A898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1970-AF2F-4E2E-8394-E81F8EFD4B61}" type="datetimeFigureOut">
              <a:rPr lang="es-AR" smtClean="0"/>
              <a:t>28/9/2026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33A5AD-8434-595E-0961-D35623F39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49C203-C94A-DA79-EBA9-29A86924C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0AB77-814C-4F7C-B1B7-AF366D6CF89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9456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8D8A56-A66F-89D3-E080-7C957088D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D85EBE-9437-BB14-EE18-E5B2C8F26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33617F-EF9E-8BB8-F2B5-B5712C9A0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1970-AF2F-4E2E-8394-E81F8EFD4B61}" type="datetimeFigureOut">
              <a:rPr lang="es-AR" smtClean="0"/>
              <a:t>28/9/2026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8DE5E1-5B39-32EE-E7B1-BADC38945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687ECF-9838-0DB8-0B04-59C359561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0AB77-814C-4F7C-B1B7-AF366D6CF89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88603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4A9429-453B-4426-6FFF-A987CA857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B9B74F-2FCC-C6CF-4DA0-278181548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CD670F-1B40-05E5-42E4-A61156E1E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F823E9C-F2CB-8BCD-8CF3-4700D7AC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1970-AF2F-4E2E-8394-E81F8EFD4B61}" type="datetimeFigureOut">
              <a:rPr lang="es-AR" smtClean="0"/>
              <a:t>28/9/2026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1DE126-48EB-A1C9-E7F2-DBC5308CA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F2335C-BD0C-93F7-AC6A-EF7A6A6CE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0AB77-814C-4F7C-B1B7-AF366D6CF89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77884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8C7F0D-727F-5D15-58E9-BC9A318CA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CAA5D4-C9D0-0A26-5C03-68BB4F515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A2659C-0386-6A93-08A4-2199F6A2A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7C0B679-1DE3-115B-0C40-048587354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B033FED-1B6B-113C-A2AE-6C88AF936B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FD0EAEE-AA5E-FD1A-4726-9DEE0EC07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1970-AF2F-4E2E-8394-E81F8EFD4B61}" type="datetimeFigureOut">
              <a:rPr lang="es-AR" smtClean="0"/>
              <a:t>28/9/2026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7E055B6-826A-3411-3FF7-4F4706262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562EAEA-974A-7633-56C1-00F243952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0AB77-814C-4F7C-B1B7-AF366D6CF89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740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833C01-C7EB-A582-92F3-F26B701E6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C6B3C03-C6E0-6C8E-5F36-DBA941CF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1970-AF2F-4E2E-8394-E81F8EFD4B61}" type="datetimeFigureOut">
              <a:rPr lang="es-AR" smtClean="0"/>
              <a:t>28/9/2026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D1D95CB-EFD3-3935-E2A5-C0DF462B5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C083AE9-ECE2-6762-20A4-981C456B9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0AB77-814C-4F7C-B1B7-AF366D6CF89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8037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2DB460D-708C-F677-2CE2-90305F1AC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1970-AF2F-4E2E-8394-E81F8EFD4B61}" type="datetimeFigureOut">
              <a:rPr lang="es-AR" smtClean="0"/>
              <a:t>28/9/2026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B48A41B-5B3E-1FC8-35A6-48DB52DA7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B52E418-C1A8-A5F4-69A6-B49F83E3C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0AB77-814C-4F7C-B1B7-AF366D6CF89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2194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32B890-6B77-48FE-8C0D-15D14B8F5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453EBB-0B81-9E4A-FFBE-B2CB025A5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AD7FF8-A115-53BC-9E04-14DD680767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6B2571-88DB-7F76-3AE2-CC8635976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1970-AF2F-4E2E-8394-E81F8EFD4B61}" type="datetimeFigureOut">
              <a:rPr lang="es-AR" smtClean="0"/>
              <a:t>28/9/2026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F276DF-8264-F0C0-8175-BF411AFA6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2288B6-0E67-DB04-9585-FB0741C24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0AB77-814C-4F7C-B1B7-AF366D6CF89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8409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046349-57F1-A9D8-9601-4271C196D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C7A9A49-FF28-C719-5879-8074321934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0A4184-BE7C-5A2F-3E43-D1C1BE382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C636B6-5427-299B-BAFD-AB486D712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1970-AF2F-4E2E-8394-E81F8EFD4B61}" type="datetimeFigureOut">
              <a:rPr lang="es-AR" smtClean="0"/>
              <a:t>28/9/2026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998471-3C18-EA63-1B3F-923357610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F548AE-8A79-81A8-ED65-1D9CE6129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0AB77-814C-4F7C-B1B7-AF366D6CF89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58396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253AAA-289F-71F5-33D3-0F24544AB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73719E1-8831-3A1F-3DB7-97DEEF573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8150AE-BD10-E25F-FD7C-F982242E4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1970-AF2F-4E2E-8394-E81F8EFD4B61}" type="datetimeFigureOut">
              <a:rPr lang="es-AR" smtClean="0"/>
              <a:t>28/9/2026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6899D1-DE6D-2EA4-0ADE-C9F954801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EAC0AC-8CC4-FF95-EBBB-2D38B22CA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0AB77-814C-4F7C-B1B7-AF366D6CF89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1694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FD1AB08-F60A-76E7-D1BE-19F3580B1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33A7098-AF49-141E-4399-0A6D8AA814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EF52B3-1911-AFEB-3767-EAD826F60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1970-AF2F-4E2E-8394-E81F8EFD4B61}" type="datetimeFigureOut">
              <a:rPr lang="es-AR" smtClean="0"/>
              <a:t>28/9/2026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7B1065-4A94-2889-994B-A853D10C2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E7A12C-484F-9630-D1CB-144F28938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0AB77-814C-4F7C-B1B7-AF366D6CF89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54905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27C004B-2B56-5972-EE3C-C37B967D5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B009484-9603-D6EB-118B-9D1645282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468591-3A45-E638-B67E-3007A3BBAA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F1970-AF2F-4E2E-8394-E81F8EFD4B61}" type="datetimeFigureOut">
              <a:rPr lang="es-AR" smtClean="0"/>
              <a:t>28/9/2026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1E99FF-1F82-83EE-C4B0-ED2471B901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0D9A33-0BE5-CD47-5455-FED041B7C8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0AB77-814C-4F7C-B1B7-AF366D6CF89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47738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eb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eb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eb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emf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image" Target="../media/image3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8ACEBD6-02BB-7BF2-9832-F23F5F47F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71DCE12E-7A4C-B63A-5C8D-E993CBF37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6600" b="1" noProof="0" dirty="0"/>
              <a:t>Proceso de Fundición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F915E7F-00CF-6759-8236-385218D7CFC1}"/>
              </a:ext>
            </a:extLst>
          </p:cNvPr>
          <p:cNvSpPr txBox="1"/>
          <p:nvPr/>
        </p:nvSpPr>
        <p:spPr>
          <a:xfrm>
            <a:off x="7731889" y="6231265"/>
            <a:ext cx="4676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noProof="0" dirty="0"/>
              <a:t>Ing. </a:t>
            </a:r>
            <a:r>
              <a:rPr lang="es-AR" sz="2800" noProof="0" dirty="0" err="1"/>
              <a:t>Qco</a:t>
            </a:r>
            <a:r>
              <a:rPr lang="es-AR" sz="2800" noProof="0" dirty="0"/>
              <a:t>. Ventura, Ezequiel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4467A35-229D-F72D-6C0E-D3767ADF3469}"/>
              </a:ext>
            </a:extLst>
          </p:cNvPr>
          <p:cNvSpPr txBox="1"/>
          <p:nvPr/>
        </p:nvSpPr>
        <p:spPr>
          <a:xfrm>
            <a:off x="954912" y="5323324"/>
            <a:ext cx="74135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noProof="0" dirty="0"/>
              <a:t>Clase técnica – Ingeniería Industrial.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noProof="0" dirty="0"/>
              <a:t>Enfoque: análisis de proceso, microestructura y variables críticas.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D0B033B-5DC4-AADB-23B4-C6B60F9B5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183" y="1690688"/>
            <a:ext cx="6067634" cy="3208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9469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704F4-1FE5-6147-AAAF-D4B7E38FF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82FA10E-C339-C12F-8593-2A3BBD39E3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180" y="478559"/>
            <a:ext cx="7643300" cy="603125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5A45F8E-1F63-80B9-3A00-FE65D1AB32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07FFB8F-31ED-CDDC-6442-C25C991E044A}"/>
              </a:ext>
            </a:extLst>
          </p:cNvPr>
          <p:cNvSpPr txBox="1">
            <a:spLocks/>
          </p:cNvSpPr>
          <p:nvPr/>
        </p:nvSpPr>
        <p:spPr>
          <a:xfrm>
            <a:off x="283824" y="28395"/>
            <a:ext cx="6217328" cy="90032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Fundiciones</a:t>
            </a:r>
          </a:p>
        </p:txBody>
      </p:sp>
      <p:sp>
        <p:nvSpPr>
          <p:cNvPr id="2" name="AutoShape 2" descr="Transformaciones en las fundiciones de hierro">
            <a:extLst>
              <a:ext uri="{FF2B5EF4-FFF2-40B4-BE49-F238E27FC236}">
                <a16:creationId xmlns:a16="http://schemas.microsoft.com/office/drawing/2014/main" id="{E9A42F1E-8FD5-9A22-96F4-AC9F54A3842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92488" y="0"/>
            <a:ext cx="5405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noProof="0" dirty="0"/>
          </a:p>
        </p:txBody>
      </p:sp>
      <p:sp>
        <p:nvSpPr>
          <p:cNvPr id="12" name="Diagrama de flujo: unión de suma 11">
            <a:extLst>
              <a:ext uri="{FF2B5EF4-FFF2-40B4-BE49-F238E27FC236}">
                <a16:creationId xmlns:a16="http://schemas.microsoft.com/office/drawing/2014/main" id="{2D15BA33-411B-4497-8974-2E0A1886D665}"/>
              </a:ext>
            </a:extLst>
          </p:cNvPr>
          <p:cNvSpPr/>
          <p:nvPr/>
        </p:nvSpPr>
        <p:spPr>
          <a:xfrm>
            <a:off x="2821210" y="1459136"/>
            <a:ext cx="399026" cy="300212"/>
          </a:xfrm>
          <a:prstGeom prst="flowChartSummingJunction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noProof="0" dirty="0"/>
          </a:p>
        </p:txBody>
      </p:sp>
      <p:sp>
        <p:nvSpPr>
          <p:cNvPr id="9" name="Diagrama de flujo: unión de suma 8">
            <a:extLst>
              <a:ext uri="{FF2B5EF4-FFF2-40B4-BE49-F238E27FC236}">
                <a16:creationId xmlns:a16="http://schemas.microsoft.com/office/drawing/2014/main" id="{D47A0FE3-6BBA-6175-C022-50E9A7485EEA}"/>
              </a:ext>
            </a:extLst>
          </p:cNvPr>
          <p:cNvSpPr/>
          <p:nvPr/>
        </p:nvSpPr>
        <p:spPr>
          <a:xfrm>
            <a:off x="1244399" y="922805"/>
            <a:ext cx="399026" cy="300212"/>
          </a:xfrm>
          <a:prstGeom prst="flowChartSummingJunction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noProof="0" dirty="0"/>
          </a:p>
        </p:txBody>
      </p:sp>
      <p:sp>
        <p:nvSpPr>
          <p:cNvPr id="13" name="Diagrama de flujo: unión de suma 12">
            <a:extLst>
              <a:ext uri="{FF2B5EF4-FFF2-40B4-BE49-F238E27FC236}">
                <a16:creationId xmlns:a16="http://schemas.microsoft.com/office/drawing/2014/main" id="{C08977E3-FC79-D585-C5B1-D1A94DCB5DEF}"/>
              </a:ext>
            </a:extLst>
          </p:cNvPr>
          <p:cNvSpPr/>
          <p:nvPr/>
        </p:nvSpPr>
        <p:spPr>
          <a:xfrm>
            <a:off x="4445957" y="2301005"/>
            <a:ext cx="399026" cy="300212"/>
          </a:xfrm>
          <a:prstGeom prst="flowChartSummingJunction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2767B48-AA18-18CA-D055-C3C8BD5544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4" t="5808" r="19551" b="10645"/>
          <a:stretch>
            <a:fillRect/>
          </a:stretch>
        </p:blipFill>
        <p:spPr>
          <a:xfrm>
            <a:off x="7530636" y="165533"/>
            <a:ext cx="1838567" cy="238089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844A9FF-648F-2898-5ED8-8C976CF452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395" y="2711964"/>
            <a:ext cx="3057998" cy="206286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E4A8FB9-5A07-B47C-91C0-0B73CFBF56D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7177" b="21908"/>
          <a:stretch>
            <a:fillRect/>
          </a:stretch>
        </p:blipFill>
        <p:spPr>
          <a:xfrm>
            <a:off x="8256067" y="4914450"/>
            <a:ext cx="3190653" cy="19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00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279AB-7E99-B4E9-32E2-9C6E6B85B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F61B2A8-B568-F3ED-650A-34B7EA19B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9045FEF-4E2F-4E2D-02BB-A5093D4AFF06}"/>
              </a:ext>
            </a:extLst>
          </p:cNvPr>
          <p:cNvSpPr txBox="1">
            <a:spLocks/>
          </p:cNvSpPr>
          <p:nvPr/>
        </p:nvSpPr>
        <p:spPr>
          <a:xfrm>
            <a:off x="283824" y="28395"/>
            <a:ext cx="6217328" cy="90032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/>
              <a:t>Fundiciones</a:t>
            </a:r>
          </a:p>
        </p:txBody>
      </p:sp>
      <p:sp>
        <p:nvSpPr>
          <p:cNvPr id="2" name="AutoShape 2" descr="Transformaciones en las fundiciones de hierro">
            <a:extLst>
              <a:ext uri="{FF2B5EF4-FFF2-40B4-BE49-F238E27FC236}">
                <a16:creationId xmlns:a16="http://schemas.microsoft.com/office/drawing/2014/main" id="{FEC77319-FD9B-DA83-CA21-81CD44022B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92488" y="0"/>
            <a:ext cx="5405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noProof="0" dirty="0"/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34EB8B71-DBD6-9424-D8BF-4D9A2EE976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1018515"/>
              </p:ext>
            </p:extLst>
          </p:nvPr>
        </p:nvGraphicFramePr>
        <p:xfrm>
          <a:off x="745966" y="1188720"/>
          <a:ext cx="10698480" cy="448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81507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09DAF-B136-F86E-76F8-F6A812AAB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A31C4FA-4EC5-849C-0E79-F8E1146B6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E0289BB-57E6-4CA3-F6F5-2F6DD1A64069}"/>
              </a:ext>
            </a:extLst>
          </p:cNvPr>
          <p:cNvSpPr txBox="1">
            <a:spLocks/>
          </p:cNvSpPr>
          <p:nvPr/>
        </p:nvSpPr>
        <p:spPr>
          <a:xfrm>
            <a:off x="260431" y="441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Proceso de fundición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669DA24-92CF-15B9-854D-27808BFFF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7269"/>
            <a:ext cx="12192000" cy="25206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34C238F-5011-D2A3-ABE5-7FA424BF2FEE}"/>
              </a:ext>
            </a:extLst>
          </p:cNvPr>
          <p:cNvSpPr txBox="1"/>
          <p:nvPr/>
        </p:nvSpPr>
        <p:spPr>
          <a:xfrm>
            <a:off x="363297" y="1351233"/>
            <a:ext cx="11392382" cy="120032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sz="2400" noProof="0" dirty="0"/>
              <a:t>La fundición es un proceso de conformado por solidificación que consiste en introducir metal líquido en una cavidad moldeada para obtener una pieza con geometría definida y propiedades controladas.</a:t>
            </a:r>
            <a:endParaRPr kumimoji="0" lang="es-AR" sz="24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397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91194-AFF9-00D2-45C7-A6BFA1E7C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16715C7-98A4-74A4-87CE-8892D291B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BA15FB3-DEF1-49ED-094D-0AFFA329D389}"/>
              </a:ext>
            </a:extLst>
          </p:cNvPr>
          <p:cNvSpPr txBox="1">
            <a:spLocks/>
          </p:cNvSpPr>
          <p:nvPr/>
        </p:nvSpPr>
        <p:spPr>
          <a:xfrm>
            <a:off x="260431" y="441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Modelos y contracción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F28A5E3-D359-4BD4-3F18-19C3A6D5D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450" y="1187197"/>
            <a:ext cx="3853659" cy="256910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EAB9E9E-9605-639A-E3A2-E8D4341D98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31" y="1200947"/>
            <a:ext cx="3414433" cy="2560825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F9754D8-8509-EC19-4E53-80E66A4456E2}"/>
              </a:ext>
            </a:extLst>
          </p:cNvPr>
          <p:cNvSpPr txBox="1"/>
          <p:nvPr/>
        </p:nvSpPr>
        <p:spPr>
          <a:xfrm>
            <a:off x="1319514" y="3848539"/>
            <a:ext cx="2002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noProof="0" dirty="0"/>
              <a:t>ALUMINIO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9C9E415-3E28-143C-E9D8-3AE7B1FF26E1}"/>
              </a:ext>
            </a:extLst>
          </p:cNvPr>
          <p:cNvSpPr txBox="1"/>
          <p:nvPr/>
        </p:nvSpPr>
        <p:spPr>
          <a:xfrm>
            <a:off x="5034394" y="3872776"/>
            <a:ext cx="2002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noProof="0" dirty="0"/>
              <a:t>POLIESTIRENO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938C1ECE-2001-E992-B32B-B6DBE3585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480" y="1200947"/>
            <a:ext cx="3414433" cy="2560825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30F55259-6B8B-5134-F7B9-1B441D0DF187}"/>
              </a:ext>
            </a:extLst>
          </p:cNvPr>
          <p:cNvSpPr txBox="1"/>
          <p:nvPr/>
        </p:nvSpPr>
        <p:spPr>
          <a:xfrm>
            <a:off x="9672155" y="3848169"/>
            <a:ext cx="2002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noProof="0" dirty="0"/>
              <a:t>MADERA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4EF6A90-C4A6-1E26-1C9D-11248FBD479F}"/>
              </a:ext>
            </a:extLst>
          </p:cNvPr>
          <p:cNvSpPr txBox="1"/>
          <p:nvPr/>
        </p:nvSpPr>
        <p:spPr>
          <a:xfrm>
            <a:off x="729203" y="4618298"/>
            <a:ext cx="106255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Inspección visual.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Control dimensional vs plano. Tomar en cuenta contracción del 1.8 – 2 % para acero y 1.2 -1.6 para hierro.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Control de caja de </a:t>
            </a:r>
            <a:r>
              <a:rPr lang="es-AR" noProof="0" dirty="0" err="1"/>
              <a:t>noyos</a:t>
            </a:r>
            <a:r>
              <a:rPr lang="es-AR" noProof="0" dirty="0"/>
              <a:t> y estado del modelo.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Verificación de codificación del modelo (interno y del cliente).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35B9611-CC50-8D43-E2F9-4E8935BE0F2A}"/>
              </a:ext>
            </a:extLst>
          </p:cNvPr>
          <p:cNvSpPr txBox="1"/>
          <p:nvPr/>
        </p:nvSpPr>
        <p:spPr>
          <a:xfrm>
            <a:off x="3058608" y="6028822"/>
            <a:ext cx="6444207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AR" sz="2000" noProof="0" dirty="0"/>
              <a:t>Relación: pieza fundida aprox.= 12 *peso modelo de madera</a:t>
            </a:r>
          </a:p>
          <a:p>
            <a:r>
              <a:rPr lang="es-AR" sz="2000" noProof="0" dirty="0"/>
              <a:t>Relación: pieza fundida aprox.= 3 *peso modelo de aluminio</a:t>
            </a:r>
          </a:p>
        </p:txBody>
      </p:sp>
    </p:spTree>
    <p:extLst>
      <p:ext uri="{BB962C8B-B14F-4D97-AF65-F5344CB8AC3E}">
        <p14:creationId xmlns:p14="http://schemas.microsoft.com/office/powerpoint/2010/main" val="3598491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955C-292F-248F-1415-46BCA722E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2DFF14A-A1EF-0F64-A577-B430F82BE9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C35F91D-0FD0-94C3-467A-DE85F725DE0A}"/>
              </a:ext>
            </a:extLst>
          </p:cNvPr>
          <p:cNvSpPr txBox="1">
            <a:spLocks/>
          </p:cNvSpPr>
          <p:nvPr/>
        </p:nvSpPr>
        <p:spPr>
          <a:xfrm>
            <a:off x="260431" y="441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Simulación en fundición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7A87390-AF22-BD01-A702-580C6931FAC6}"/>
              </a:ext>
            </a:extLst>
          </p:cNvPr>
          <p:cNvSpPr txBox="1"/>
          <p:nvPr/>
        </p:nvSpPr>
        <p:spPr>
          <a:xfrm>
            <a:off x="682905" y="1187196"/>
            <a:ext cx="9896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000" b="1" noProof="0" dirty="0"/>
              <a:t>La simulación transforma el proceso de fundición de prueba y error en ingeniería predictiva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E732F53-CC71-CD40-386E-E00338D3F30D}"/>
              </a:ext>
            </a:extLst>
          </p:cNvPr>
          <p:cNvSpPr txBox="1"/>
          <p:nvPr/>
        </p:nvSpPr>
        <p:spPr>
          <a:xfrm>
            <a:off x="7523062" y="4793641"/>
            <a:ext cx="360069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b="1" noProof="0" dirty="0"/>
              <a:t>Simulación de solidificación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Contracción volumétrica.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Formación de puntos calientes.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Tensiones internas.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Predicción de porosidad y rechupes.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23C8D47-0677-3A56-B9C0-2C09158C91CC}"/>
              </a:ext>
            </a:extLst>
          </p:cNvPr>
          <p:cNvSpPr txBox="1"/>
          <p:nvPr/>
        </p:nvSpPr>
        <p:spPr>
          <a:xfrm>
            <a:off x="1322408" y="4932140"/>
            <a:ext cx="37704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b="1" noProof="0" dirty="0"/>
              <a:t>Simulación de llenado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Trayectoria del metal líquido.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Velocidad de flujo.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Formación de turbulencias.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Atrapamiento de aire y porosidad</a:t>
            </a:r>
          </a:p>
        </p:txBody>
      </p:sp>
      <p:pic>
        <p:nvPicPr>
          <p:cNvPr id="20" name="video de simulacion">
            <a:hlinkClick r:id="" action="ppaction://media"/>
            <a:extLst>
              <a:ext uri="{FF2B5EF4-FFF2-40B4-BE49-F238E27FC236}">
                <a16:creationId xmlns:a16="http://schemas.microsoft.com/office/drawing/2014/main" id="{DB05FB65-CA4F-133A-DA48-664E959E00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07634" y="1888123"/>
            <a:ext cx="4876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34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93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E7BEA-D9CC-0113-E9EC-237384BD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CF927C2-591C-3600-85F4-5D446DC1B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245" y="1223699"/>
            <a:ext cx="2763209" cy="327359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633D328-5543-D45F-FE53-5EA1FD663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26A1DCA-4BBD-CCA4-A1EC-143E2280F3A5}"/>
              </a:ext>
            </a:extLst>
          </p:cNvPr>
          <p:cNvSpPr txBox="1">
            <a:spLocks/>
          </p:cNvSpPr>
          <p:nvPr/>
        </p:nvSpPr>
        <p:spPr>
          <a:xfrm>
            <a:off x="-422476" y="-11785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Moldeo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05501F-A422-FAD2-544D-6515EE0A5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46" y="909402"/>
            <a:ext cx="4244454" cy="3074107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93AD037C-C008-2649-19D8-5BF97C06E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599" y="4404956"/>
            <a:ext cx="11887284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AR" sz="2400" noProof="0" dirty="0">
                <a:latin typeface="Arial" panose="020B0604020202020204" pitchFamily="34" charset="0"/>
              </a:rPr>
              <a:t>Controles: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sz="2400" noProof="0" dirty="0">
                <a:latin typeface="Arial" panose="020B0604020202020204" pitchFamily="34" charset="0"/>
              </a:rPr>
              <a:t>Granulométrico (Malla 70-100 corresponde al 70%).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sz="2400" noProof="0" dirty="0">
                <a:latin typeface="Arial" panose="020B0604020202020204" pitchFamily="34" charset="0"/>
              </a:rPr>
              <a:t>Relación Resina </a:t>
            </a:r>
            <a:r>
              <a:rPr lang="es-AR" sz="2400" noProof="0" dirty="0" err="1">
                <a:latin typeface="Arial" panose="020B0604020202020204" pitchFamily="34" charset="0"/>
              </a:rPr>
              <a:t>fenolica</a:t>
            </a:r>
            <a:r>
              <a:rPr lang="es-AR" sz="2400" noProof="0" dirty="0">
                <a:latin typeface="Arial" panose="020B0604020202020204" pitchFamily="34" charset="0"/>
              </a:rPr>
              <a:t>/Arena (1,5 -2 %)y Catalizador/Resina </a:t>
            </a:r>
            <a:r>
              <a:rPr lang="es-AR" sz="2400" noProof="0" dirty="0" err="1">
                <a:latin typeface="Arial" panose="020B0604020202020204" pitchFamily="34" charset="0"/>
              </a:rPr>
              <a:t>fenolica</a:t>
            </a:r>
            <a:r>
              <a:rPr lang="es-AR" sz="2400" noProof="0" dirty="0">
                <a:latin typeface="Arial" panose="020B0604020202020204" pitchFamily="34" charset="0"/>
              </a:rPr>
              <a:t> (25-28%).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sz="2400" noProof="0" dirty="0">
                <a:latin typeface="Arial" panose="020B0604020202020204" pitchFamily="34" charset="0"/>
              </a:rPr>
              <a:t>Ensayo de tracción (N/cm2).</a:t>
            </a:r>
          </a:p>
          <a:p>
            <a:pPr marL="914400" lvl="1" indent="-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AR" sz="2400" noProof="0" dirty="0">
                <a:latin typeface="Arial" panose="020B0604020202020204" pitchFamily="34" charset="0"/>
              </a:rPr>
              <a:t>Temperatura de la arena y temperatura ambiente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s-AR" sz="24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1BEE2E-1FC0-D58D-A257-F6E91A02E6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386" r="12373"/>
          <a:stretch>
            <a:fillRect/>
          </a:stretch>
        </p:blipFill>
        <p:spPr>
          <a:xfrm>
            <a:off x="4954473" y="909402"/>
            <a:ext cx="4046787" cy="306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16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81B5A-4A7A-EAEB-7ECE-FEC33BE08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5962898-A402-B5D1-91A4-1B67D41637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881C1F5-AF47-0825-2D13-41DB6A21B038}"/>
              </a:ext>
            </a:extLst>
          </p:cNvPr>
          <p:cNvSpPr txBox="1">
            <a:spLocks/>
          </p:cNvSpPr>
          <p:nvPr/>
        </p:nvSpPr>
        <p:spPr>
          <a:xfrm>
            <a:off x="-272004" y="-3146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Cierre de molde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8A8F1FA-4584-DCAB-F566-772F59270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967" y="1714370"/>
            <a:ext cx="3799665" cy="253062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1A7B795-C2E5-7665-71D5-7723790DA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697" y="4327377"/>
            <a:ext cx="3795935" cy="2530623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C4989422-C32C-9153-5550-C07744A0475D}"/>
              </a:ext>
            </a:extLst>
          </p:cNvPr>
          <p:cNvSpPr txBox="1"/>
          <p:nvPr/>
        </p:nvSpPr>
        <p:spPr>
          <a:xfrm>
            <a:off x="219475" y="3941045"/>
            <a:ext cx="725732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800" noProof="0" dirty="0"/>
              <a:t>Eliminación de imperfecciones de conformado.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800" noProof="0" dirty="0"/>
              <a:t>Control de </a:t>
            </a:r>
            <a:r>
              <a:rPr lang="es-AR" sz="2800" noProof="0" dirty="0" err="1"/>
              <a:t>noyos</a:t>
            </a:r>
            <a:r>
              <a:rPr lang="es-AR" sz="2800" noProof="0" dirty="0"/>
              <a:t>, venteos, canales de colada y portadas.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800" noProof="0" dirty="0"/>
              <a:t>Pintado y flameado de interior de cajas.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800" noProof="0" dirty="0"/>
              <a:t>Control de calidad de pintado.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800" noProof="0" dirty="0"/>
              <a:t>Revisión de cierre de caja.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FAAD548-CDC5-FC35-5F93-B41FEA4D78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7898" y="699005"/>
            <a:ext cx="5374623" cy="334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97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DA6C6-7B5A-C00A-0DE8-769934498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0E381F6-637A-17E7-CB0C-0D4E74AB6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F7EB7A8-8B25-01FE-C6AD-13E2060DC38C}"/>
              </a:ext>
            </a:extLst>
          </p:cNvPr>
          <p:cNvSpPr txBox="1">
            <a:spLocks/>
          </p:cNvSpPr>
          <p:nvPr/>
        </p:nvSpPr>
        <p:spPr>
          <a:xfrm>
            <a:off x="-272004" y="-3146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Cierre de molde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16B51AAC-B504-774E-FA75-925332528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10460"/>
            <a:ext cx="3940794" cy="2449965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12F7EA5-4AD4-06C2-B6DD-5523BDF425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416653"/>
              </p:ext>
            </p:extLst>
          </p:nvPr>
        </p:nvGraphicFramePr>
        <p:xfrm>
          <a:off x="3831220" y="698233"/>
          <a:ext cx="8476528" cy="5893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9742">
                  <a:extLst>
                    <a:ext uri="{9D8B030D-6E8A-4147-A177-3AD203B41FA5}">
                      <a16:colId xmlns:a16="http://schemas.microsoft.com/office/drawing/2014/main" val="2927215764"/>
                    </a:ext>
                  </a:extLst>
                </a:gridCol>
                <a:gridCol w="6346786">
                  <a:extLst>
                    <a:ext uri="{9D8B030D-6E8A-4147-A177-3AD203B41FA5}">
                      <a16:colId xmlns:a16="http://schemas.microsoft.com/office/drawing/2014/main" val="709911599"/>
                    </a:ext>
                  </a:extLst>
                </a:gridCol>
              </a:tblGrid>
              <a:tr h="3414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noProof="0" dirty="0"/>
                        <a:t>Elemento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1600" noProof="0" dirty="0"/>
                        <a:t>Función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7722623"/>
                  </a:ext>
                </a:extLst>
              </a:tr>
              <a:tr h="4130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 noProof="0" dirty="0"/>
                        <a:t>Copa de vaciado</a:t>
                      </a:r>
                      <a:endParaRPr lang="es-AR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noProof="0" dirty="0"/>
                        <a:t>Recibe el metal líquido desde la cuchara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6597870"/>
                  </a:ext>
                </a:extLst>
              </a:tr>
              <a:tr h="2609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 noProof="0" dirty="0"/>
                        <a:t>Bebedero</a:t>
                      </a:r>
                      <a:endParaRPr lang="es-AR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noProof="0" dirty="0"/>
                        <a:t>Conduce el metal hacia el sistema de alimentación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803425"/>
                  </a:ext>
                </a:extLst>
              </a:tr>
              <a:tr h="3248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 noProof="0" dirty="0"/>
                        <a:t>Pozo</a:t>
                      </a:r>
                      <a:endParaRPr lang="es-AR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noProof="0" dirty="0"/>
                        <a:t>Disminuye la velocidad del metal. Reduce erosión de arena y turbulencia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2513003"/>
                  </a:ext>
                </a:extLst>
              </a:tr>
              <a:tr h="3414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 noProof="0" dirty="0"/>
                        <a:t>Canal de alimentación</a:t>
                      </a:r>
                      <a:endParaRPr lang="es-AR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noProof="0" dirty="0"/>
                        <a:t>Controla el flujo de llenado y distribuye el metal.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9485240"/>
                  </a:ext>
                </a:extLst>
              </a:tr>
              <a:tr h="3414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 noProof="0" dirty="0"/>
                        <a:t>Compuerta</a:t>
                      </a:r>
                      <a:endParaRPr lang="es-AR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noProof="0" dirty="0"/>
                        <a:t>Regula el ingreso del metal a la pieza y evita turbulencias y defectos internos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3465026"/>
                  </a:ext>
                </a:extLst>
              </a:tr>
              <a:tr h="3414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 noProof="0" dirty="0"/>
                        <a:t>Montante (Mazarota)</a:t>
                      </a:r>
                      <a:endParaRPr lang="es-AR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noProof="0" dirty="0"/>
                        <a:t>Alimenta metal durante la contracción, previene rechupes y cavidades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6907261"/>
                  </a:ext>
                </a:extLst>
              </a:tr>
              <a:tr h="3414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 noProof="0" dirty="0"/>
                        <a:t>Respiraderos</a:t>
                      </a:r>
                      <a:endParaRPr lang="es-AR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noProof="0" dirty="0"/>
                        <a:t>Permite salida de gases y vapor evitando sopladuras y porosidad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6599877"/>
                  </a:ext>
                </a:extLst>
              </a:tr>
              <a:tr h="3414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 noProof="0" dirty="0"/>
                        <a:t>Cavidad del molde</a:t>
                      </a:r>
                      <a:endParaRPr lang="es-AR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noProof="0" dirty="0"/>
                        <a:t>Define geometría y dimensiones de la pieza fundida.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7487681"/>
                  </a:ext>
                </a:extLst>
              </a:tr>
              <a:tr h="3414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 noProof="0" dirty="0" err="1"/>
                        <a:t>Noyo</a:t>
                      </a:r>
                      <a:r>
                        <a:rPr lang="es-AR" sz="1600" b="1" noProof="0" dirty="0"/>
                        <a:t> de arena</a:t>
                      </a:r>
                      <a:endParaRPr lang="es-AR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noProof="0" dirty="0"/>
                        <a:t>Permite geometrías internas complejas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8412569"/>
                  </a:ext>
                </a:extLst>
              </a:tr>
              <a:tr h="4877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 noProof="0" dirty="0"/>
                        <a:t>Arena de moldeo</a:t>
                      </a:r>
                      <a:endParaRPr lang="es-AR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noProof="0" dirty="0"/>
                        <a:t>Material refractario que contiene el metal. Debe resistir temperatura y evacuar gases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5869255"/>
                  </a:ext>
                </a:extLst>
              </a:tr>
              <a:tr h="3414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 noProof="0" dirty="0"/>
                        <a:t>Caja de moldeo</a:t>
                      </a:r>
                      <a:endParaRPr lang="es-AR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noProof="0" dirty="0"/>
                        <a:t>Contener y soportar la arena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6262888"/>
                  </a:ext>
                </a:extLst>
              </a:tr>
              <a:tr h="3414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 noProof="0" dirty="0"/>
                        <a:t>Línea de partición</a:t>
                      </a:r>
                      <a:endParaRPr lang="es-AR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600" noProof="0" dirty="0"/>
                        <a:t>Separar molde superior e inferior. Facilita armado y extracción del modelo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9013562"/>
                  </a:ext>
                </a:extLst>
              </a:tr>
              <a:tr h="3414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 noProof="0" dirty="0"/>
                        <a:t>Molde superior (Sobre)</a:t>
                      </a:r>
                      <a:endParaRPr lang="es-AR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noProof="0" dirty="0"/>
                        <a:t>Aloja respiraderos y montantes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5971039"/>
                  </a:ext>
                </a:extLst>
              </a:tr>
              <a:tr h="3414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b="1" noProof="0" dirty="0"/>
                        <a:t>Molde inferior (Bajo)</a:t>
                      </a:r>
                      <a:endParaRPr lang="es-AR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600" noProof="0" dirty="0"/>
                        <a:t>Contiene canales y base de la pieza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9691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3600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B2643-964A-96DB-FF69-F63BAD6FA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786075D-ED88-BB11-3BAC-79AB92152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0934BCC-5BE8-E70D-5451-9F136CCFD86F}"/>
              </a:ext>
            </a:extLst>
          </p:cNvPr>
          <p:cNvSpPr txBox="1">
            <a:spLocks/>
          </p:cNvSpPr>
          <p:nvPr/>
        </p:nvSpPr>
        <p:spPr>
          <a:xfrm>
            <a:off x="260430" y="150471"/>
            <a:ext cx="8953017" cy="9003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Fundición con hornos de inducción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D1A0603-D763-E387-C818-B798E342EA56}"/>
              </a:ext>
            </a:extLst>
          </p:cNvPr>
          <p:cNvSpPr txBox="1"/>
          <p:nvPr/>
        </p:nvSpPr>
        <p:spPr>
          <a:xfrm>
            <a:off x="451413" y="4583575"/>
            <a:ext cx="116164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noProof="0" dirty="0"/>
              <a:t>F</a:t>
            </a:r>
            <a:r>
              <a:rPr lang="es-AR" sz="2000" b="0" noProof="0" dirty="0">
                <a:effectLst/>
              </a:rPr>
              <a:t>uncionan al pasar una </a:t>
            </a:r>
            <a:r>
              <a:rPr lang="es-AR" sz="2000" b="1" noProof="0" dirty="0">
                <a:effectLst/>
              </a:rPr>
              <a:t>corriente alterna </a:t>
            </a:r>
            <a:r>
              <a:rPr lang="es-AR" sz="2000" b="0" noProof="0" dirty="0">
                <a:effectLst/>
              </a:rPr>
              <a:t>a través de una bobina de tubo de cobre, creando un campo magnético. Cuando se coloca metal dentro de la bobina, el campo magnético induce corrientes eléctricas, o corrientes de </a:t>
            </a:r>
            <a:r>
              <a:rPr lang="es-AR" sz="2000" b="1" noProof="0" dirty="0">
                <a:effectLst/>
              </a:rPr>
              <a:t>Foucault</a:t>
            </a:r>
            <a:r>
              <a:rPr lang="es-AR" sz="2000" b="0" noProof="0" dirty="0">
                <a:effectLst/>
              </a:rPr>
              <a:t>, dentro del metal. </a:t>
            </a:r>
            <a:endParaRPr lang="es-AR" sz="20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noProof="0" dirty="0"/>
              <a:t>Mezclado toroidal (de las paredes al centro)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noProof="0" dirty="0"/>
              <a:t>Se considera mezclado perfecto (similar a un reactor tanque agitado)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noProof="0" dirty="0"/>
              <a:t>Potencia de salida hasta 10.000 kW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3A1661C-1E5A-297F-6FD5-F7921CD18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4" t="15177" r="12395" b="12372"/>
          <a:stretch>
            <a:fillRect/>
          </a:stretch>
        </p:blipFill>
        <p:spPr>
          <a:xfrm>
            <a:off x="3495323" y="1050799"/>
            <a:ext cx="4838218" cy="366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85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8EEA8-4722-8FA1-D31B-F0FA20358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D723A0B-E269-4533-A1F9-99876F1454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60" y="1065860"/>
            <a:ext cx="7643300" cy="603125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355500A-3581-AF81-ACF5-13FCBD56B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EC3AC35-8A6F-83F5-A572-82E17848481D}"/>
              </a:ext>
            </a:extLst>
          </p:cNvPr>
          <p:cNvSpPr txBox="1">
            <a:spLocks/>
          </p:cNvSpPr>
          <p:nvPr/>
        </p:nvSpPr>
        <p:spPr>
          <a:xfrm>
            <a:off x="293388" y="165532"/>
            <a:ext cx="6217328" cy="90032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Fundición de Hierro</a:t>
            </a:r>
          </a:p>
        </p:txBody>
      </p:sp>
      <p:sp>
        <p:nvSpPr>
          <p:cNvPr id="2" name="AutoShape 2" descr="Transformaciones en las fundiciones de hierro">
            <a:extLst>
              <a:ext uri="{FF2B5EF4-FFF2-40B4-BE49-F238E27FC236}">
                <a16:creationId xmlns:a16="http://schemas.microsoft.com/office/drawing/2014/main" id="{8D473550-0A19-8381-43F2-025B378DE0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92488" y="0"/>
            <a:ext cx="5405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noProof="0" dirty="0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40BE2CA1-D6EE-D74C-3EBA-AC8EA1A16D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318736"/>
              </p:ext>
            </p:extLst>
          </p:nvPr>
        </p:nvGraphicFramePr>
        <p:xfrm>
          <a:off x="7454096" y="2696902"/>
          <a:ext cx="4613787" cy="175912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37929">
                  <a:extLst>
                    <a:ext uri="{9D8B030D-6E8A-4147-A177-3AD203B41FA5}">
                      <a16:colId xmlns:a16="http://schemas.microsoft.com/office/drawing/2014/main" val="1157738477"/>
                    </a:ext>
                  </a:extLst>
                </a:gridCol>
                <a:gridCol w="1537929">
                  <a:extLst>
                    <a:ext uri="{9D8B030D-6E8A-4147-A177-3AD203B41FA5}">
                      <a16:colId xmlns:a16="http://schemas.microsoft.com/office/drawing/2014/main" val="2736597697"/>
                    </a:ext>
                  </a:extLst>
                </a:gridCol>
                <a:gridCol w="1537929">
                  <a:extLst>
                    <a:ext uri="{9D8B030D-6E8A-4147-A177-3AD203B41FA5}">
                      <a16:colId xmlns:a16="http://schemas.microsoft.com/office/drawing/2014/main" val="4150775745"/>
                    </a:ext>
                  </a:extLst>
                </a:gridCol>
              </a:tblGrid>
              <a:tr h="7915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1200" b="1" noProof="0" dirty="0">
                          <a:solidFill>
                            <a:schemeClr val="bg1"/>
                          </a:solidFill>
                        </a:rPr>
                        <a:t>Tipo de fundición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1200" b="1" noProof="0" dirty="0">
                          <a:solidFill>
                            <a:schemeClr val="bg1"/>
                          </a:solidFill>
                        </a:rPr>
                        <a:t>Temperatura de fusión aproximada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1200" b="1" noProof="0" dirty="0">
                          <a:solidFill>
                            <a:schemeClr val="bg1"/>
                          </a:solidFill>
                        </a:rPr>
                        <a:t>Temperatura típica de colada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034466"/>
                  </a:ext>
                </a:extLst>
              </a:tr>
              <a:tr h="3225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100" b="1" noProof="0" dirty="0"/>
                        <a:t>Fundición Gris</a:t>
                      </a:r>
                      <a:endParaRPr lang="es-AR" sz="11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1100" noProof="0" dirty="0"/>
                        <a:t>1150 – 1250 °C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1100" noProof="0" dirty="0"/>
                        <a:t>1350 – 1450 °C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8399394"/>
                  </a:ext>
                </a:extLst>
              </a:tr>
              <a:tr h="3225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100" b="1" noProof="0" dirty="0"/>
                        <a:t>Fundición Blanca</a:t>
                      </a:r>
                      <a:endParaRPr lang="es-AR" sz="11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1100" noProof="0" dirty="0"/>
                        <a:t>1200 – 1300 °C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1100" noProof="0" dirty="0"/>
                        <a:t>1400 – 1500 °C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335310"/>
                  </a:ext>
                </a:extLst>
              </a:tr>
              <a:tr h="3225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100" b="1" noProof="0" dirty="0"/>
                        <a:t>Fundición Nodular</a:t>
                      </a:r>
                      <a:endParaRPr lang="es-AR" sz="11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1100" noProof="0" dirty="0"/>
                        <a:t>1150 – 1250 °C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1100" noProof="0" dirty="0"/>
                        <a:t>1400 – 1480 °C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0340963"/>
                  </a:ext>
                </a:extLst>
              </a:tr>
            </a:tbl>
          </a:graphicData>
        </a:graphic>
      </p:graphicFrame>
      <p:sp>
        <p:nvSpPr>
          <p:cNvPr id="12" name="Diagrama de flujo: unión de suma 11">
            <a:extLst>
              <a:ext uri="{FF2B5EF4-FFF2-40B4-BE49-F238E27FC236}">
                <a16:creationId xmlns:a16="http://schemas.microsoft.com/office/drawing/2014/main" id="{76FF746A-914E-E0A5-AEC7-5722E1B0DB7F}"/>
              </a:ext>
            </a:extLst>
          </p:cNvPr>
          <p:cNvSpPr/>
          <p:nvPr/>
        </p:nvSpPr>
        <p:spPr>
          <a:xfrm>
            <a:off x="3556957" y="2396690"/>
            <a:ext cx="399026" cy="300212"/>
          </a:xfrm>
          <a:prstGeom prst="flowChartSummingJunction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EC2051C4-329E-48F2-FE13-0C3F7F9BCFA4}"/>
              </a:ext>
            </a:extLst>
          </p:cNvPr>
          <p:cNvCxnSpPr>
            <a:cxnSpLocks/>
          </p:cNvCxnSpPr>
          <p:nvPr/>
        </p:nvCxnSpPr>
        <p:spPr>
          <a:xfrm>
            <a:off x="691649" y="2587357"/>
            <a:ext cx="3062204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0428C717-98BE-380F-0BE1-DCD5148D856A}"/>
              </a:ext>
            </a:extLst>
          </p:cNvPr>
          <p:cNvCxnSpPr>
            <a:cxnSpLocks/>
          </p:cNvCxnSpPr>
          <p:nvPr/>
        </p:nvCxnSpPr>
        <p:spPr>
          <a:xfrm flipV="1">
            <a:off x="3753853" y="2541069"/>
            <a:ext cx="0" cy="4080644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4311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1ECF7-FB86-4BA5-1B48-034ADA83D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065676E-D5C2-0F00-AA4C-3C4E2C501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3D8D912-8315-1DFE-6D16-E3128AE27AD1}"/>
              </a:ext>
            </a:extLst>
          </p:cNvPr>
          <p:cNvSpPr txBox="1">
            <a:spLocks/>
          </p:cNvSpPr>
          <p:nvPr/>
        </p:nvSpPr>
        <p:spPr>
          <a:xfrm>
            <a:off x="260430" y="150471"/>
            <a:ext cx="8953017" cy="90032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Carga </a:t>
            </a:r>
            <a:r>
              <a:rPr lang="es-AR" b="1" noProof="0" dirty="0" err="1"/>
              <a:t>metalica</a:t>
            </a:r>
            <a:endParaRPr lang="es-AR" b="1" noProof="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D182E02-D265-DDD7-27B9-08FD510572D7}"/>
              </a:ext>
            </a:extLst>
          </p:cNvPr>
          <p:cNvSpPr txBox="1"/>
          <p:nvPr/>
        </p:nvSpPr>
        <p:spPr>
          <a:xfrm>
            <a:off x="451413" y="5578998"/>
            <a:ext cx="11192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noProof="0" dirty="0"/>
              <a:t>Control visual de chatarra y piezas defectuosas.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noProof="0" dirty="0"/>
              <a:t>Balance de materia.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noProof="0" dirty="0"/>
              <a:t>Relevamiento de composición química, ensayo por espectrometría.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4B9A0D5-57BE-29C7-45C2-931205CCB8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544" y="2379746"/>
            <a:ext cx="6544246" cy="298620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926505B-3D48-40FD-9E72-75CF603A8A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3788" y="1050799"/>
            <a:ext cx="8160169" cy="120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801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7EE57-12C3-258B-9448-8F34D978E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5B5F57A-077F-A378-6656-39DE41E18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29F113C-EA2E-B590-C8A8-4C07B968FD76}"/>
              </a:ext>
            </a:extLst>
          </p:cNvPr>
          <p:cNvSpPr txBox="1">
            <a:spLocks/>
          </p:cNvSpPr>
          <p:nvPr/>
        </p:nvSpPr>
        <p:spPr>
          <a:xfrm>
            <a:off x="260430" y="150471"/>
            <a:ext cx="8953017" cy="90032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Colado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EE7EF2C-ECD0-5CE3-17A6-C1438327B84B}"/>
              </a:ext>
            </a:extLst>
          </p:cNvPr>
          <p:cNvSpPr txBox="1"/>
          <p:nvPr/>
        </p:nvSpPr>
        <p:spPr>
          <a:xfrm>
            <a:off x="499640" y="4456253"/>
            <a:ext cx="11192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noProof="0" dirty="0"/>
              <a:t>Verificar posicionamiento de las cajas y ajuste de prensas.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noProof="0" dirty="0"/>
              <a:t>Corroborar aplicación de contra pesos (</a:t>
            </a:r>
            <a:r>
              <a:rPr lang="es-AR" sz="2000" noProof="0" dirty="0" err="1"/>
              <a:t>Metalostatica</a:t>
            </a:r>
            <a:r>
              <a:rPr lang="es-AR" sz="2000" noProof="0" dirty="0"/>
              <a:t> y </a:t>
            </a:r>
            <a:r>
              <a:rPr lang="es-AR" sz="2000" noProof="0" dirty="0" err="1"/>
              <a:t>Metalodinamica</a:t>
            </a:r>
            <a:r>
              <a:rPr lang="es-AR" sz="2000" noProof="0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noProof="0" dirty="0"/>
              <a:t>Controlar temperatura de colado y precalentamiento de la cuchara.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noProof="0" dirty="0"/>
              <a:t>Verificar temperatura final antes de volcar material fundido.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noProof="0" dirty="0"/>
              <a:t>Observar desprendimiento de gases y posibles perdidas de material fundido.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000" noProof="0" dirty="0"/>
              <a:t>Contar con tocho o lingotera para exceso de material.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1D5B96A-5DAB-A83B-EC75-509BD5743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880" y="1050799"/>
            <a:ext cx="2109744" cy="309868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97B0EF7-4B4F-3A86-F66E-72CA65EAC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926" y="1497889"/>
            <a:ext cx="4304762" cy="227619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BDDE0D9-6209-2134-0BC7-F7068EAACA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990" y="1435111"/>
            <a:ext cx="3202329" cy="240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075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4AA68-D363-ED7C-D8D7-3F4D89D73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4F7F420-5290-C0A9-3BF9-4C1CF2FB7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1EC6ADC-CE6F-BEA9-EFB3-9318216C8203}"/>
              </a:ext>
            </a:extLst>
          </p:cNvPr>
          <p:cNvSpPr txBox="1">
            <a:spLocks/>
          </p:cNvSpPr>
          <p:nvPr/>
        </p:nvSpPr>
        <p:spPr>
          <a:xfrm>
            <a:off x="260431" y="441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Solidificación y Desmoldeo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B6D21AF-A3C2-9710-0969-2EA1F2997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31" y="1323990"/>
            <a:ext cx="5740906" cy="324552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1F9FC20-EFB2-BEB5-8432-3C3FF6343F8C}"/>
              </a:ext>
            </a:extLst>
          </p:cNvPr>
          <p:cNvSpPr txBox="1"/>
          <p:nvPr/>
        </p:nvSpPr>
        <p:spPr>
          <a:xfrm>
            <a:off x="1400536" y="5266481"/>
            <a:ext cx="78375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Verificar tiempo de residencia de la pieza dentro de la caja de moldeo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No romper la pieza durante el desmoldeo.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Corroborar que no se ha quedado una pieza oculta entre los cascotes de arena.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DD34B39-1285-490E-D980-017794F5F7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1034"/>
          <a:stretch>
            <a:fillRect/>
          </a:stretch>
        </p:blipFill>
        <p:spPr>
          <a:xfrm>
            <a:off x="6260130" y="1323990"/>
            <a:ext cx="5133218" cy="324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313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84056-891B-0446-30A7-FE900D4DB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1E92966-CC3D-2720-20B7-329226C8B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7263DB7-1B96-0E0D-E12D-99B03EE7659E}"/>
              </a:ext>
            </a:extLst>
          </p:cNvPr>
          <p:cNvSpPr txBox="1">
            <a:spLocks/>
          </p:cNvSpPr>
          <p:nvPr/>
        </p:nvSpPr>
        <p:spPr>
          <a:xfrm>
            <a:off x="-607670" y="-2103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Tratamientos térmicos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9CC7BE7-F92F-343A-49F6-F48829CF40D4}"/>
              </a:ext>
            </a:extLst>
          </p:cNvPr>
          <p:cNvSpPr txBox="1"/>
          <p:nvPr/>
        </p:nvSpPr>
        <p:spPr>
          <a:xfrm>
            <a:off x="485152" y="1730216"/>
            <a:ext cx="11469425" cy="3785652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AR" sz="4000" noProof="0" dirty="0"/>
              <a:t>Los tratamientos térmicos en fundiciones </a:t>
            </a:r>
            <a:r>
              <a:rPr lang="es-AR" sz="4000" b="1" noProof="0" dirty="0"/>
              <a:t>modifican</a:t>
            </a:r>
            <a:r>
              <a:rPr lang="es-AR" sz="4000" noProof="0" dirty="0"/>
              <a:t> la matriz metálica (ferrita, perlita, austenita, martensita) o </a:t>
            </a:r>
            <a:r>
              <a:rPr lang="es-AR" sz="4000" b="1" noProof="0" dirty="0"/>
              <a:t>eliminan tensiones </a:t>
            </a:r>
            <a:r>
              <a:rPr lang="es-AR" sz="4000" noProof="0" dirty="0"/>
              <a:t>sin alterar sustancialmente la forma, tamaño ni distribución de los nódulos/láminas de grafito (salvo en la maleabilización de la fundición blanca).</a:t>
            </a:r>
          </a:p>
        </p:txBody>
      </p:sp>
    </p:spTree>
    <p:extLst>
      <p:ext uri="{BB962C8B-B14F-4D97-AF65-F5344CB8AC3E}">
        <p14:creationId xmlns:p14="http://schemas.microsoft.com/office/powerpoint/2010/main" val="4132986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A8777-673D-AF40-2D0D-5E026B064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E1DFB9C-D00F-942F-7F98-D4FBF1BF2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285AD46-A94F-F8A9-699B-137DBC9D322D}"/>
              </a:ext>
            </a:extLst>
          </p:cNvPr>
          <p:cNvSpPr txBox="1">
            <a:spLocks/>
          </p:cNvSpPr>
          <p:nvPr/>
        </p:nvSpPr>
        <p:spPr>
          <a:xfrm>
            <a:off x="-607670" y="-2103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Tratamientos térmicos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B4C7CEF-C073-EFEA-B97F-89289A1C9D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4740"/>
          <a:stretch>
            <a:fillRect/>
          </a:stretch>
        </p:blipFill>
        <p:spPr>
          <a:xfrm>
            <a:off x="7612699" y="1238940"/>
            <a:ext cx="4455184" cy="219006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E88346C-1323-CF44-8C29-AC67E6C77F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21" b="19488"/>
          <a:stretch>
            <a:fillRect/>
          </a:stretch>
        </p:blipFill>
        <p:spPr>
          <a:xfrm>
            <a:off x="223778" y="1238940"/>
            <a:ext cx="3202328" cy="233667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90145CE-5425-C7AE-4926-B9F07BEE6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2853" y="1555924"/>
            <a:ext cx="3965086" cy="166183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19AF1EF1-735D-87FE-411A-B10A16380406}"/>
              </a:ext>
            </a:extLst>
          </p:cNvPr>
          <p:cNvSpPr txBox="1"/>
          <p:nvPr/>
        </p:nvSpPr>
        <p:spPr>
          <a:xfrm>
            <a:off x="1006998" y="3863360"/>
            <a:ext cx="105213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Revenido: hasta 260°C trepada 50°C* </a:t>
            </a:r>
            <a:r>
              <a:rPr lang="es-AR" noProof="0" dirty="0" err="1"/>
              <a:t>Hr</a:t>
            </a:r>
            <a:r>
              <a:rPr lang="es-AR" noProof="0" dirty="0"/>
              <a:t> + T. de Mantenimiento. Objetivo: estabilizar martensita disminuir la fragilidad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Normalizado: hasta 880 °C 70°C*</a:t>
            </a:r>
            <a:r>
              <a:rPr lang="es-AR" noProof="0" dirty="0" err="1"/>
              <a:t>hr</a:t>
            </a:r>
            <a:r>
              <a:rPr lang="es-AR" noProof="0" dirty="0"/>
              <a:t> + T. de Mantenimiento. Objetivo: llevar al acero a zona austenítica y enfriar con aire para refinar granos de perlita y ferrita. Mejorar maquinabilidad.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 err="1"/>
              <a:t>Distensionado</a:t>
            </a:r>
            <a:r>
              <a:rPr lang="es-AR" noProof="0" dirty="0"/>
              <a:t>: hasta 600°C trepada 30°C* </a:t>
            </a:r>
            <a:r>
              <a:rPr lang="es-AR" noProof="0" dirty="0" err="1"/>
              <a:t>Hr</a:t>
            </a:r>
            <a:r>
              <a:rPr lang="es-AR" noProof="0" dirty="0"/>
              <a:t> + T. de Mantenimiento. Relajar tensiones residuales y mejorar el mecanizado.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Recocido: hasta 900°C trepada 70°C* </a:t>
            </a:r>
            <a:r>
              <a:rPr lang="es-AR" noProof="0" dirty="0" err="1"/>
              <a:t>Hr</a:t>
            </a:r>
            <a:r>
              <a:rPr lang="es-AR" noProof="0" dirty="0"/>
              <a:t> + T. de Mantenimiento. Objetivo: disminuir dureza y mejorar mecanizado.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noProof="0" dirty="0"/>
              <a:t>Oxidación: a 900°C + T. de Mantenimiento. Objetivo: formar capa de oxido superficial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FF1FD25-532D-A900-B794-6AD9E6ADE45D}"/>
              </a:ext>
            </a:extLst>
          </p:cNvPr>
          <p:cNvSpPr txBox="1"/>
          <p:nvPr/>
        </p:nvSpPr>
        <p:spPr>
          <a:xfrm>
            <a:off x="2352977" y="6488668"/>
            <a:ext cx="74873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AR" noProof="0" dirty="0"/>
              <a:t>T. de Mantenimiento = 1 </a:t>
            </a:r>
            <a:r>
              <a:rPr lang="es-AR" noProof="0" dirty="0" err="1"/>
              <a:t>Hr</a:t>
            </a:r>
            <a:r>
              <a:rPr lang="es-AR" noProof="0" dirty="0"/>
              <a:t>. * pulgada tomando la pieza de mayor diámetro </a:t>
            </a:r>
          </a:p>
        </p:txBody>
      </p:sp>
    </p:spTree>
    <p:extLst>
      <p:ext uri="{BB962C8B-B14F-4D97-AF65-F5344CB8AC3E}">
        <p14:creationId xmlns:p14="http://schemas.microsoft.com/office/powerpoint/2010/main" val="2419503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A3819-FD47-DE8C-6D04-8A94AEE2F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9D465B5-A049-9B95-FA65-41B62E8BB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410A5B6-837E-4CD2-7B9C-C8F78C3AB27D}"/>
              </a:ext>
            </a:extLst>
          </p:cNvPr>
          <p:cNvSpPr txBox="1">
            <a:spLocks/>
          </p:cNvSpPr>
          <p:nvPr/>
        </p:nvSpPr>
        <p:spPr>
          <a:xfrm>
            <a:off x="-607670" y="-2103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Tratamientos térmicos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B42C5B1-73E8-14A0-A66C-C84625538C33}"/>
              </a:ext>
            </a:extLst>
          </p:cNvPr>
          <p:cNvSpPr txBox="1"/>
          <p:nvPr/>
        </p:nvSpPr>
        <p:spPr>
          <a:xfrm>
            <a:off x="6886555" y="5301255"/>
            <a:ext cx="518897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AR" noProof="0" dirty="0"/>
              <a:t>T. de Mantenimiento = 1 </a:t>
            </a:r>
            <a:r>
              <a:rPr lang="es-AR" noProof="0" dirty="0" err="1"/>
              <a:t>Hr</a:t>
            </a:r>
            <a:r>
              <a:rPr lang="es-AR" noProof="0" dirty="0"/>
              <a:t>. * pulgada tomando la pieza de mayor diámetro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0E0005E-A1D4-8E3E-6FCB-934A326A2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222" y="1298123"/>
            <a:ext cx="5266778" cy="35053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a 6">
                <a:extLst>
                  <a:ext uri="{FF2B5EF4-FFF2-40B4-BE49-F238E27FC236}">
                    <a16:creationId xmlns:a16="http://schemas.microsoft.com/office/drawing/2014/main" id="{C238781F-B826-D765-56EB-CFC21CA521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4362160"/>
                  </p:ext>
                </p:extLst>
              </p:nvPr>
            </p:nvGraphicFramePr>
            <p:xfrm>
              <a:off x="205373" y="818562"/>
              <a:ext cx="6592281" cy="5810837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098714">
                      <a:extLst>
                        <a:ext uri="{9D8B030D-6E8A-4147-A177-3AD203B41FA5}">
                          <a16:colId xmlns:a16="http://schemas.microsoft.com/office/drawing/2014/main" val="730214583"/>
                        </a:ext>
                      </a:extLst>
                    </a:gridCol>
                    <a:gridCol w="796645">
                      <a:extLst>
                        <a:ext uri="{9D8B030D-6E8A-4147-A177-3AD203B41FA5}">
                          <a16:colId xmlns:a16="http://schemas.microsoft.com/office/drawing/2014/main" val="1526692125"/>
                        </a:ext>
                      </a:extLst>
                    </a:gridCol>
                    <a:gridCol w="1022324">
                      <a:extLst>
                        <a:ext uri="{9D8B030D-6E8A-4147-A177-3AD203B41FA5}">
                          <a16:colId xmlns:a16="http://schemas.microsoft.com/office/drawing/2014/main" val="657328610"/>
                        </a:ext>
                      </a:extLst>
                    </a:gridCol>
                    <a:gridCol w="681549">
                      <a:extLst>
                        <a:ext uri="{9D8B030D-6E8A-4147-A177-3AD203B41FA5}">
                          <a16:colId xmlns:a16="http://schemas.microsoft.com/office/drawing/2014/main" val="1319433631"/>
                        </a:ext>
                      </a:extLst>
                    </a:gridCol>
                    <a:gridCol w="1456644">
                      <a:extLst>
                        <a:ext uri="{9D8B030D-6E8A-4147-A177-3AD203B41FA5}">
                          <a16:colId xmlns:a16="http://schemas.microsoft.com/office/drawing/2014/main" val="1801558281"/>
                        </a:ext>
                      </a:extLst>
                    </a:gridCol>
                    <a:gridCol w="1536405">
                      <a:extLst>
                        <a:ext uri="{9D8B030D-6E8A-4147-A177-3AD203B41FA5}">
                          <a16:colId xmlns:a16="http://schemas.microsoft.com/office/drawing/2014/main" val="490072352"/>
                        </a:ext>
                      </a:extLst>
                    </a:gridCol>
                  </a:tblGrid>
                  <a:tr h="670067"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Tratamiento Térmico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T. Mantenimiento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Rampa de Calentamiento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Enfriamiento Típico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Microestructura / Transformación de Fase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Objetivo Industrial Principal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extLst>
                      <a:ext uri="{0D108BD9-81ED-4DB2-BD59-A6C34878D82A}">
                        <a16:rowId xmlns:a16="http://schemas.microsoft.com/office/drawing/2014/main" val="2676981810"/>
                      </a:ext>
                    </a:extLst>
                  </a:tr>
                  <a:tr h="1085668"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Revenido (Baja </a:t>
                          </a:r>
                          <a14:m>
                            <m:oMath xmlns:m="http://schemas.openxmlformats.org/officeDocument/2006/math">
                              <m:r>
                                <a:rPr lang="es-AR" sz="1300" noProof="0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r>
                            <a:rPr lang="es-AR" sz="1300" noProof="0" dirty="0">
                              <a:effectLst/>
                            </a:rPr>
                            <a:t>)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260</m:t>
                                    </m:r>
                                  </m:e>
                                  <m:sup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lang="es-AR" sz="1300" i="0" noProof="0"/>
                                  <m:t>C</m:t>
                                </m:r>
                              </m:oMath>
                            </m:oMathPara>
                          </a14:m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50</m:t>
                                    </m:r>
                                  </m:e>
                                  <m:sup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lang="es-AR" sz="1300" i="0" noProof="0"/>
                                  <m:t>C/h</m:t>
                                </m:r>
                              </m:oMath>
                            </m:oMathPara>
                          </a14:m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  <a:latin typeface="Google Sans Text"/>
                            </a:rPr>
                            <a:t>Al aire </a:t>
                          </a: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Martensita templada </a:t>
                          </a:r>
                          <a14:m>
                            <m:oMath xmlns:m="http://schemas.openxmlformats.org/officeDocument/2006/math">
                              <m:r>
                                <a:rPr lang="es-AR" sz="1300" noProof="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s-AR" sz="1300" noProof="0" dirty="0">
                              <a:effectLst/>
                            </a:rPr>
                            <a:t>Martensita revenida + Carburos </a:t>
                          </a:r>
                          <a14:m>
                            <m:oMath xmlns:m="http://schemas.openxmlformats.org/officeDocument/2006/math">
                              <m:r>
                                <a:rPr lang="es-AR" sz="1300" noProof="0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oMath>
                          </a14:m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Estabilizar la martensita, aliviar </a:t>
                          </a:r>
                          <a:r>
                            <a:rPr lang="es-AR" sz="1300" noProof="0" dirty="0" err="1">
                              <a:effectLst/>
                            </a:rPr>
                            <a:t>microtensiones</a:t>
                          </a:r>
                          <a:r>
                            <a:rPr lang="es-AR" sz="1300" noProof="0" dirty="0">
                              <a:effectLst/>
                            </a:rPr>
                            <a:t> y reducir fragilidad.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extLst>
                      <a:ext uri="{0D108BD9-81ED-4DB2-BD59-A6C34878D82A}">
                        <a16:rowId xmlns:a16="http://schemas.microsoft.com/office/drawing/2014/main" val="1972728573"/>
                      </a:ext>
                    </a:extLst>
                  </a:tr>
                  <a:tr h="1085668"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 err="1">
                              <a:effectLst/>
                            </a:rPr>
                            <a:t>Distensionado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600</m:t>
                                    </m:r>
                                  </m:e>
                                  <m:sup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lang="es-AR" sz="1300" i="0" noProof="0"/>
                                  <m:t>C</m:t>
                                </m:r>
                              </m:oMath>
                            </m:oMathPara>
                          </a14:m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30</m:t>
                                    </m:r>
                                  </m:e>
                                  <m:sup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lang="es-AR" sz="1300" i="0" noProof="0"/>
                                  <m:t>C/h</m:t>
                                </m:r>
                              </m:oMath>
                            </m:oMathPara>
                          </a14:m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Lento en horno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Ferrita + Perlita sin cambio de fase (Recuperación </a:t>
                          </a:r>
                          <a:r>
                            <a:rPr lang="es-AR" sz="1300" noProof="0" dirty="0" err="1">
                              <a:effectLst/>
                            </a:rPr>
                            <a:t>dislocacional</a:t>
                          </a:r>
                          <a:r>
                            <a:rPr lang="es-AR" sz="1300" noProof="0" dirty="0">
                              <a:effectLst/>
                            </a:rPr>
                            <a:t>)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Relajar tensiones residuales </a:t>
                          </a:r>
                          <a:r>
                            <a:rPr lang="es-AR" sz="1300" noProof="0" dirty="0" err="1">
                              <a:effectLst/>
                            </a:rPr>
                            <a:t>post-mecanizado</a:t>
                          </a:r>
                          <a:r>
                            <a:rPr lang="es-AR" sz="1300" noProof="0" dirty="0">
                              <a:effectLst/>
                            </a:rPr>
                            <a:t>/soldadura sin modificar dureza.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extLst>
                      <a:ext uri="{0D108BD9-81ED-4DB2-BD59-A6C34878D82A}">
                        <a16:rowId xmlns:a16="http://schemas.microsoft.com/office/drawing/2014/main" val="2478170845"/>
                      </a:ext>
                    </a:extLst>
                  </a:tr>
                  <a:tr h="1085668"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Normalizado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880</m:t>
                                    </m:r>
                                  </m:e>
                                  <m:sup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lang="es-AR" sz="1300" i="0" noProof="0"/>
                                  <m:t>C</m:t>
                                </m:r>
                              </m:oMath>
                            </m:oMathPara>
                          </a14:m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70</m:t>
                                    </m:r>
                                  </m:e>
                                  <m:sup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lang="es-AR" sz="1300" i="0" noProof="0"/>
                                  <m:t>C/h</m:t>
                                </m:r>
                              </m:oMath>
                            </m:oMathPara>
                          </a14:m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Al aire forzado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 err="1">
                              <a:effectLst/>
                            </a:rPr>
                            <a:t>Austenitización</a:t>
                          </a:r>
                          <a:r>
                            <a:rPr lang="es-AR" sz="1300" noProof="0" dirty="0">
                              <a:effectLst/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r>
                                <a:rPr lang="es-AR" sz="1300" noProof="0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oMath>
                          </a14:m>
                          <a:r>
                            <a:rPr lang="es-AR" sz="1300" noProof="0" dirty="0">
                              <a:effectLst/>
                            </a:rPr>
                            <a:t>) </a:t>
                          </a:r>
                          <a14:m>
                            <m:oMath xmlns:m="http://schemas.openxmlformats.org/officeDocument/2006/math">
                              <m:r>
                                <a:rPr lang="es-AR" sz="1300" noProof="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s-AR" sz="1300" noProof="0" dirty="0">
                              <a:effectLst/>
                            </a:rPr>
                            <a:t>Ferrita + Perlita fina refinada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Refinar el grano, homogeneizar la estructura y homogeneizar maquinabilidad.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extLst>
                      <a:ext uri="{0D108BD9-81ED-4DB2-BD59-A6C34878D82A}">
                        <a16:rowId xmlns:a16="http://schemas.microsoft.com/office/drawing/2014/main" val="4166668995"/>
                      </a:ext>
                    </a:extLst>
                  </a:tr>
                  <a:tr h="1005898"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Recocido 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900</m:t>
                                    </m:r>
                                  </m:e>
                                  <m:sup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lang="es-AR" sz="1300" i="0" noProof="0"/>
                                  <m:t>C</m:t>
                                </m:r>
                              </m:oMath>
                            </m:oMathPara>
                          </a14:m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70</m:t>
                                    </m:r>
                                  </m:e>
                                  <m:sup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lang="es-AR" sz="1300" i="0" noProof="0"/>
                                  <m:t>C/h</m:t>
                                </m:r>
                              </m:oMath>
                            </m:oMathPara>
                          </a14:m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Lento en horno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 err="1">
                              <a:effectLst/>
                            </a:rPr>
                            <a:t>Austenitización</a:t>
                          </a:r>
                          <a:r>
                            <a:rPr lang="es-AR" sz="1300" noProof="0" dirty="0">
                              <a:effectLst/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r>
                                <a:rPr lang="es-AR" sz="1300" noProof="0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oMath>
                          </a14:m>
                          <a:r>
                            <a:rPr lang="es-AR" sz="1300" noProof="0" dirty="0">
                              <a:effectLst/>
                            </a:rPr>
                            <a:t>) </a:t>
                          </a:r>
                          <a14:m>
                            <m:oMath xmlns:m="http://schemas.openxmlformats.org/officeDocument/2006/math">
                              <m:r>
                                <a:rPr lang="es-AR" sz="1300" noProof="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s-AR" sz="1300" noProof="0" dirty="0">
                              <a:effectLst/>
                            </a:rPr>
                            <a:t>Ferrita + Perlita gruesa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Minimizar la dureza, maximizar la ductilidad y facilitar mecanizados severos.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extLst>
                      <a:ext uri="{0D108BD9-81ED-4DB2-BD59-A6C34878D82A}">
                        <a16:rowId xmlns:a16="http://schemas.microsoft.com/office/drawing/2014/main" val="2445104163"/>
                      </a:ext>
                    </a:extLst>
                  </a:tr>
                  <a:tr h="877868"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Oxidación Superficial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900</m:t>
                                    </m:r>
                                  </m:e>
                                  <m:sup>
                                    <m:r>
                                      <a:rPr lang="es-AR" sz="1300" noProof="0"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  <m:r>
                                  <m:rPr>
                                    <m:nor/>
                                  </m:rPr>
                                  <a:rPr lang="es-AR" sz="1300" i="0" noProof="0"/>
                                  <m:t>C</m:t>
                                </m:r>
                              </m:oMath>
                            </m:oMathPara>
                          </a14:m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  <a:latin typeface="Google Sans Text"/>
                            </a:rPr>
                            <a:t>Calentamiento intenso</a:t>
                          </a: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  <a:latin typeface="Google Sans Text"/>
                            </a:rPr>
                            <a:t>Lento en horno</a:t>
                          </a: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Capa superficial de óxidos de hierro (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s-AR" sz="1300" i="0" noProof="0" smtClean="0"/>
                                <m:t>FeO</m:t>
                              </m:r>
                              <m:r>
                                <a:rPr lang="es-AR" sz="1300" noProof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es-AR" sz="1300" i="0" noProof="0"/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s-AR" sz="1300" i="0" noProof="0"/>
                                    <m:t>Fe</m:t>
                                  </m:r>
                                </m:e>
                                <m:sub>
                                  <m:r>
                                    <a:rPr lang="es-AR" sz="1300" noProof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s-AR" sz="1300" i="0" noProof="0"/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s-AR" sz="1300" i="0" noProof="0"/>
                                    <m:t>O</m:t>
                                  </m:r>
                                </m:e>
                                <m:sub>
                                  <m:r>
                                    <a:rPr lang="es-AR" sz="1300" noProof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</m:oMath>
                          </a14:m>
                          <a:r>
                            <a:rPr lang="es-AR" sz="1300" noProof="0" dirty="0">
                              <a:effectLst/>
                            </a:rPr>
                            <a:t>)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Formar una película de óxido </a:t>
                          </a:r>
                          <a:r>
                            <a:rPr lang="es-AR" sz="1300" noProof="0" dirty="0" err="1">
                              <a:effectLst/>
                            </a:rPr>
                            <a:t>pasivante</a:t>
                          </a:r>
                          <a:r>
                            <a:rPr lang="es-AR" sz="1300" noProof="0" dirty="0">
                              <a:effectLst/>
                            </a:rPr>
                            <a:t> o de anclaje térmico/cerámico.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extLst>
                      <a:ext uri="{0D108BD9-81ED-4DB2-BD59-A6C34878D82A}">
                        <a16:rowId xmlns:a16="http://schemas.microsoft.com/office/drawing/2014/main" val="267011206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a 6">
                <a:extLst>
                  <a:ext uri="{FF2B5EF4-FFF2-40B4-BE49-F238E27FC236}">
                    <a16:creationId xmlns:a16="http://schemas.microsoft.com/office/drawing/2014/main" id="{C238781F-B826-D765-56EB-CFC21CA521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4362160"/>
                  </p:ext>
                </p:extLst>
              </p:nvPr>
            </p:nvGraphicFramePr>
            <p:xfrm>
              <a:off x="205373" y="818562"/>
              <a:ext cx="6592281" cy="5810837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098714">
                      <a:extLst>
                        <a:ext uri="{9D8B030D-6E8A-4147-A177-3AD203B41FA5}">
                          <a16:colId xmlns:a16="http://schemas.microsoft.com/office/drawing/2014/main" val="730214583"/>
                        </a:ext>
                      </a:extLst>
                    </a:gridCol>
                    <a:gridCol w="796645">
                      <a:extLst>
                        <a:ext uri="{9D8B030D-6E8A-4147-A177-3AD203B41FA5}">
                          <a16:colId xmlns:a16="http://schemas.microsoft.com/office/drawing/2014/main" val="1526692125"/>
                        </a:ext>
                      </a:extLst>
                    </a:gridCol>
                    <a:gridCol w="1022324">
                      <a:extLst>
                        <a:ext uri="{9D8B030D-6E8A-4147-A177-3AD203B41FA5}">
                          <a16:colId xmlns:a16="http://schemas.microsoft.com/office/drawing/2014/main" val="657328610"/>
                        </a:ext>
                      </a:extLst>
                    </a:gridCol>
                    <a:gridCol w="681549">
                      <a:extLst>
                        <a:ext uri="{9D8B030D-6E8A-4147-A177-3AD203B41FA5}">
                          <a16:colId xmlns:a16="http://schemas.microsoft.com/office/drawing/2014/main" val="1319433631"/>
                        </a:ext>
                      </a:extLst>
                    </a:gridCol>
                    <a:gridCol w="1456644">
                      <a:extLst>
                        <a:ext uri="{9D8B030D-6E8A-4147-A177-3AD203B41FA5}">
                          <a16:colId xmlns:a16="http://schemas.microsoft.com/office/drawing/2014/main" val="1801558281"/>
                        </a:ext>
                      </a:extLst>
                    </a:gridCol>
                    <a:gridCol w="1536405">
                      <a:extLst>
                        <a:ext uri="{9D8B030D-6E8A-4147-A177-3AD203B41FA5}">
                          <a16:colId xmlns:a16="http://schemas.microsoft.com/office/drawing/2014/main" val="490072352"/>
                        </a:ext>
                      </a:extLst>
                    </a:gridCol>
                  </a:tblGrid>
                  <a:tr h="670067"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Tratamiento Térmico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T. Mantenimiento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Rampa de Calentamiento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Enfriamiento Típico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Microestructura / Transformación de Fase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Objetivo Industrial Principal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extLst>
                      <a:ext uri="{0D108BD9-81ED-4DB2-BD59-A6C34878D82A}">
                        <a16:rowId xmlns:a16="http://schemas.microsoft.com/office/drawing/2014/main" val="2676981810"/>
                      </a:ext>
                    </a:extLst>
                  </a:tr>
                  <a:tr h="1085668">
                    <a:tc>
                      <a:txBody>
                        <a:bodyPr/>
                        <a:lstStyle/>
                        <a:p>
                          <a:endParaRPr lang="es-AR"/>
                        </a:p>
                      </a:txBody>
                      <a:tcPr marL="33369" marR="33369" marT="22246" marB="22246" anchor="ctr">
                        <a:blipFill>
                          <a:blip r:embed="rId4"/>
                          <a:stretch>
                            <a:fillRect l="-552" t="-62921" r="-499448" b="-3792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AR"/>
                        </a:p>
                      </a:txBody>
                      <a:tcPr marL="33369" marR="33369" marT="22246" marB="22246" anchor="ctr">
                        <a:blipFill>
                          <a:blip r:embed="rId4"/>
                          <a:stretch>
                            <a:fillRect l="-140000" t="-62921" r="-595385" b="-3792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AR"/>
                        </a:p>
                      </a:txBody>
                      <a:tcPr marL="33369" marR="33369" marT="22246" marB="22246" anchor="ctr">
                        <a:blipFill>
                          <a:blip r:embed="rId4"/>
                          <a:stretch>
                            <a:fillRect l="-185714" t="-62921" r="-360714" b="-3792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  <a:latin typeface="Google Sans Text"/>
                            </a:rPr>
                            <a:t>Al aire </a:t>
                          </a: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endParaRPr lang="es-AR"/>
                        </a:p>
                      </a:txBody>
                      <a:tcPr marL="33369" marR="33369" marT="22246" marB="22246" anchor="ctr">
                        <a:blipFill>
                          <a:blip r:embed="rId4"/>
                          <a:stretch>
                            <a:fillRect l="-246667" t="-62921" r="-105833" b="-3792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Estabilizar la martensita, aliviar </a:t>
                          </a:r>
                          <a:r>
                            <a:rPr lang="es-AR" sz="1300" noProof="0" dirty="0" err="1">
                              <a:effectLst/>
                            </a:rPr>
                            <a:t>microtensiones</a:t>
                          </a:r>
                          <a:r>
                            <a:rPr lang="es-AR" sz="1300" noProof="0" dirty="0">
                              <a:effectLst/>
                            </a:rPr>
                            <a:t> y reducir fragilidad.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extLst>
                      <a:ext uri="{0D108BD9-81ED-4DB2-BD59-A6C34878D82A}">
                        <a16:rowId xmlns:a16="http://schemas.microsoft.com/office/drawing/2014/main" val="1972728573"/>
                      </a:ext>
                    </a:extLst>
                  </a:tr>
                  <a:tr h="1085668"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 err="1">
                              <a:effectLst/>
                            </a:rPr>
                            <a:t>Distensionado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endParaRPr lang="es-AR"/>
                        </a:p>
                      </a:txBody>
                      <a:tcPr marL="33369" marR="33369" marT="22246" marB="22246" anchor="ctr">
                        <a:blipFill>
                          <a:blip r:embed="rId4"/>
                          <a:stretch>
                            <a:fillRect l="-140000" t="-162921" r="-595385" b="-2792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AR"/>
                        </a:p>
                      </a:txBody>
                      <a:tcPr marL="33369" marR="33369" marT="22246" marB="22246" anchor="ctr">
                        <a:blipFill>
                          <a:blip r:embed="rId4"/>
                          <a:stretch>
                            <a:fillRect l="-185714" t="-162921" r="-360714" b="-2792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Lento en horno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Ferrita + Perlita sin cambio de fase (Recuperación </a:t>
                          </a:r>
                          <a:r>
                            <a:rPr lang="es-AR" sz="1300" noProof="0" dirty="0" err="1">
                              <a:effectLst/>
                            </a:rPr>
                            <a:t>dislocacional</a:t>
                          </a:r>
                          <a:r>
                            <a:rPr lang="es-AR" sz="1300" noProof="0" dirty="0">
                              <a:effectLst/>
                            </a:rPr>
                            <a:t>)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Relajar tensiones residuales </a:t>
                          </a:r>
                          <a:r>
                            <a:rPr lang="es-AR" sz="1300" noProof="0" dirty="0" err="1">
                              <a:effectLst/>
                            </a:rPr>
                            <a:t>post-mecanizado</a:t>
                          </a:r>
                          <a:r>
                            <a:rPr lang="es-AR" sz="1300" noProof="0" dirty="0">
                              <a:effectLst/>
                            </a:rPr>
                            <a:t>/soldadura sin modificar dureza.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extLst>
                      <a:ext uri="{0D108BD9-81ED-4DB2-BD59-A6C34878D82A}">
                        <a16:rowId xmlns:a16="http://schemas.microsoft.com/office/drawing/2014/main" val="2478170845"/>
                      </a:ext>
                    </a:extLst>
                  </a:tr>
                  <a:tr h="1085668"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Normalizado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endParaRPr lang="es-AR"/>
                        </a:p>
                      </a:txBody>
                      <a:tcPr marL="33369" marR="33369" marT="22246" marB="22246" anchor="ctr">
                        <a:blipFill>
                          <a:blip r:embed="rId4"/>
                          <a:stretch>
                            <a:fillRect l="-140000" t="-261453" r="-595385" b="-1776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AR"/>
                        </a:p>
                      </a:txBody>
                      <a:tcPr marL="33369" marR="33369" marT="22246" marB="22246" anchor="ctr">
                        <a:blipFill>
                          <a:blip r:embed="rId4"/>
                          <a:stretch>
                            <a:fillRect l="-185714" t="-261453" r="-360714" b="-1776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Al aire forzado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endParaRPr lang="es-AR"/>
                        </a:p>
                      </a:txBody>
                      <a:tcPr marL="33369" marR="33369" marT="22246" marB="22246" anchor="ctr">
                        <a:blipFill>
                          <a:blip r:embed="rId4"/>
                          <a:stretch>
                            <a:fillRect l="-246667" t="-261453" r="-105833" b="-1776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Refinar el grano, homogeneizar la estructura y homogeneizar maquinabilidad.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extLst>
                      <a:ext uri="{0D108BD9-81ED-4DB2-BD59-A6C34878D82A}">
                        <a16:rowId xmlns:a16="http://schemas.microsoft.com/office/drawing/2014/main" val="4166668995"/>
                      </a:ext>
                    </a:extLst>
                  </a:tr>
                  <a:tr h="1005898"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Recocido 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endParaRPr lang="es-AR"/>
                        </a:p>
                      </a:txBody>
                      <a:tcPr marL="33369" marR="33369" marT="22246" marB="22246" anchor="ctr">
                        <a:blipFill>
                          <a:blip r:embed="rId4"/>
                          <a:stretch>
                            <a:fillRect l="-140000" t="-392121" r="-595385" b="-9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AR"/>
                        </a:p>
                      </a:txBody>
                      <a:tcPr marL="33369" marR="33369" marT="22246" marB="22246" anchor="ctr">
                        <a:blipFill>
                          <a:blip r:embed="rId4"/>
                          <a:stretch>
                            <a:fillRect l="-185714" t="-392121" r="-360714" b="-9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Lento en horno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endParaRPr lang="es-AR"/>
                        </a:p>
                      </a:txBody>
                      <a:tcPr marL="33369" marR="33369" marT="22246" marB="22246" anchor="ctr">
                        <a:blipFill>
                          <a:blip r:embed="rId4"/>
                          <a:stretch>
                            <a:fillRect l="-246667" t="-392121" r="-105833" b="-9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Minimizar la dureza, maximizar la ductilidad y facilitar mecanizados severos.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extLst>
                      <a:ext uri="{0D108BD9-81ED-4DB2-BD59-A6C34878D82A}">
                        <a16:rowId xmlns:a16="http://schemas.microsoft.com/office/drawing/2014/main" val="2445104163"/>
                      </a:ext>
                    </a:extLst>
                  </a:tr>
                  <a:tr h="877868"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Oxidación Superficial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endParaRPr lang="es-AR"/>
                        </a:p>
                      </a:txBody>
                      <a:tcPr marL="33369" marR="33369" marT="22246" marB="22246" anchor="ctr">
                        <a:blipFill>
                          <a:blip r:embed="rId4"/>
                          <a:stretch>
                            <a:fillRect l="-140000" t="-563889" r="-595385" b="-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  <a:latin typeface="Google Sans Text"/>
                            </a:rPr>
                            <a:t>Calentamiento intenso</a:t>
                          </a: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  <a:latin typeface="Google Sans Text"/>
                            </a:rPr>
                            <a:t>Lento en horno</a:t>
                          </a:r>
                        </a:p>
                      </a:txBody>
                      <a:tcPr marL="33369" marR="33369" marT="22246" marB="22246" anchor="ctr"/>
                    </a:tc>
                    <a:tc>
                      <a:txBody>
                        <a:bodyPr/>
                        <a:lstStyle/>
                        <a:p>
                          <a:endParaRPr lang="es-AR"/>
                        </a:p>
                      </a:txBody>
                      <a:tcPr marL="33369" marR="33369" marT="22246" marB="22246" anchor="ctr">
                        <a:blipFill>
                          <a:blip r:embed="rId4"/>
                          <a:stretch>
                            <a:fillRect l="-246667" t="-563889" r="-105833" b="-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spcAft>
                              <a:spcPts val="2400"/>
                            </a:spcAft>
                            <a:buNone/>
                          </a:pPr>
                          <a:r>
                            <a:rPr lang="es-AR" sz="1300" noProof="0" dirty="0">
                              <a:effectLst/>
                            </a:rPr>
                            <a:t>Formar una película de óxido </a:t>
                          </a:r>
                          <a:r>
                            <a:rPr lang="es-AR" sz="1300" noProof="0" dirty="0" err="1">
                              <a:effectLst/>
                            </a:rPr>
                            <a:t>pasivante</a:t>
                          </a:r>
                          <a:r>
                            <a:rPr lang="es-AR" sz="1300" noProof="0" dirty="0">
                              <a:effectLst/>
                            </a:rPr>
                            <a:t> o de anclaje térmico/cerámico.</a:t>
                          </a:r>
                          <a:endParaRPr lang="es-AR" sz="1300" noProof="0" dirty="0">
                            <a:effectLst/>
                            <a:latin typeface="Google Sans Text"/>
                          </a:endParaRPr>
                        </a:p>
                      </a:txBody>
                      <a:tcPr marL="33369" marR="33369" marT="22246" marB="22246" anchor="ctr"/>
                    </a:tc>
                    <a:extLst>
                      <a:ext uri="{0D108BD9-81ED-4DB2-BD59-A6C34878D82A}">
                        <a16:rowId xmlns:a16="http://schemas.microsoft.com/office/drawing/2014/main" val="267011206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672674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9570B-F4B6-1A81-8A6A-88B2095BB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BC7568D-ACCD-E0CF-D383-BCE374CEA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30C97CD-B9EE-96B8-2796-A6BEAFF7FFEB}"/>
              </a:ext>
            </a:extLst>
          </p:cNvPr>
          <p:cNvSpPr txBox="1">
            <a:spLocks/>
          </p:cNvSpPr>
          <p:nvPr/>
        </p:nvSpPr>
        <p:spPr>
          <a:xfrm>
            <a:off x="260431" y="441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Rebabado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E5EC990-0406-5F7E-520A-5766470A66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918"/>
          <a:stretch>
            <a:fillRect/>
          </a:stretch>
        </p:blipFill>
        <p:spPr>
          <a:xfrm>
            <a:off x="7185854" y="1377721"/>
            <a:ext cx="4479403" cy="279708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A48C9D5-2151-7A26-2E72-FC39AB3B07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1034"/>
          <a:stretch>
            <a:fillRect/>
          </a:stretch>
        </p:blipFill>
        <p:spPr>
          <a:xfrm>
            <a:off x="185200" y="1342664"/>
            <a:ext cx="4479403" cy="2832146"/>
          </a:xfrm>
          <a:prstGeom prst="rect">
            <a:avLst/>
          </a:prstGeom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652801CB-16ED-151A-1BF3-69F66BC6873B}"/>
              </a:ext>
            </a:extLst>
          </p:cNvPr>
          <p:cNvSpPr/>
          <p:nvPr/>
        </p:nvSpPr>
        <p:spPr>
          <a:xfrm>
            <a:off x="4799665" y="2417284"/>
            <a:ext cx="2065927" cy="682906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BEFBA22-2DEC-76AB-5DCF-4804224A093E}"/>
              </a:ext>
            </a:extLst>
          </p:cNvPr>
          <p:cNvSpPr txBox="1"/>
          <p:nvPr/>
        </p:nvSpPr>
        <p:spPr>
          <a:xfrm>
            <a:off x="1932972" y="4780344"/>
            <a:ext cx="71300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noProof="0" dirty="0"/>
              <a:t>Precaución de no cortar partes de la pieza.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noProof="0" dirty="0"/>
              <a:t>Recolectar montantes, canales de colada y respiraderos para refundir.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noProof="0" dirty="0"/>
              <a:t>No rebabar fuera de especificaciones de plano.</a:t>
            </a:r>
          </a:p>
        </p:txBody>
      </p:sp>
    </p:spTree>
    <p:extLst>
      <p:ext uri="{BB962C8B-B14F-4D97-AF65-F5344CB8AC3E}">
        <p14:creationId xmlns:p14="http://schemas.microsoft.com/office/powerpoint/2010/main" val="2139814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92994-46E6-86D0-56FB-3E585C5F0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418FAB5-7ABD-39CB-A74E-E455F4282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066825F-3F5E-C4B4-3B80-D5424B88D9D8}"/>
              </a:ext>
            </a:extLst>
          </p:cNvPr>
          <p:cNvSpPr txBox="1">
            <a:spLocks/>
          </p:cNvSpPr>
          <p:nvPr/>
        </p:nvSpPr>
        <p:spPr>
          <a:xfrm>
            <a:off x="-1973482" y="-31834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Mecanizado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5CDCFA1-2399-DCC7-3EA7-D3F96FDB8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34" y="3610916"/>
            <a:ext cx="2700478" cy="213195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7D85FB3-8EE1-6ED8-4B91-A1F064438B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595" y="3610916"/>
            <a:ext cx="2322653" cy="213195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9D01B6-D6E5-3FC4-5642-185E00376E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88" b="18614"/>
          <a:stretch>
            <a:fillRect/>
          </a:stretch>
        </p:blipFill>
        <p:spPr>
          <a:xfrm>
            <a:off x="8738887" y="3631834"/>
            <a:ext cx="3276177" cy="209011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0E427D6-B9C1-CDDE-62B2-8F4F5CF793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2597" y="703405"/>
            <a:ext cx="6367041" cy="1843090"/>
          </a:xfrm>
          <a:prstGeom prst="rect">
            <a:avLst/>
          </a:prstGeom>
        </p:spPr>
      </p:pic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7DDB167B-47E1-1926-BCA4-DA832F8460DC}"/>
              </a:ext>
            </a:extLst>
          </p:cNvPr>
          <p:cNvSpPr/>
          <p:nvPr/>
        </p:nvSpPr>
        <p:spPr>
          <a:xfrm>
            <a:off x="3118273" y="4311506"/>
            <a:ext cx="1400536" cy="775504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noProof="0" dirty="0"/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3CA42577-0EDC-1E8F-54E4-8B0C54773BC6}"/>
              </a:ext>
            </a:extLst>
          </p:cNvPr>
          <p:cNvSpPr/>
          <p:nvPr/>
        </p:nvSpPr>
        <p:spPr>
          <a:xfrm>
            <a:off x="7214887" y="4311506"/>
            <a:ext cx="1400536" cy="775504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noProof="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3B90E4C-7EAB-13F4-4D3D-22F169B33E8A}"/>
              </a:ext>
            </a:extLst>
          </p:cNvPr>
          <p:cNvSpPr txBox="1"/>
          <p:nvPr/>
        </p:nvSpPr>
        <p:spPr>
          <a:xfrm>
            <a:off x="347242" y="6123008"/>
            <a:ext cx="1166782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AR" sz="2400" noProof="0" dirty="0"/>
              <a:t>La viruta generada por mecanizado se re inserta en el proceso como material para fundición</a:t>
            </a:r>
          </a:p>
        </p:txBody>
      </p:sp>
    </p:spTree>
    <p:extLst>
      <p:ext uri="{BB962C8B-B14F-4D97-AF65-F5344CB8AC3E}">
        <p14:creationId xmlns:p14="http://schemas.microsoft.com/office/powerpoint/2010/main" val="3999275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83F23-7129-58B6-1A71-38B3EA936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5A56A40-4770-4D53-8186-49B12B344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A3B0EDE-DF5E-D867-FE94-07169E787D3D}"/>
              </a:ext>
            </a:extLst>
          </p:cNvPr>
          <p:cNvSpPr txBox="1">
            <a:spLocks/>
          </p:cNvSpPr>
          <p:nvPr/>
        </p:nvSpPr>
        <p:spPr>
          <a:xfrm>
            <a:off x="-422475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Tratamiento térmico </a:t>
            </a:r>
            <a:r>
              <a:rPr lang="es-AR" b="1" noProof="0" dirty="0" err="1"/>
              <a:t>post-mecanizado</a:t>
            </a:r>
            <a:r>
              <a:rPr lang="es-AR" b="1" noProof="0" dirty="0"/>
              <a:t> 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87E17FA-CCBA-3069-0363-3E232C6AA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 r="25555" b="22463"/>
          <a:stretch>
            <a:fillRect/>
          </a:stretch>
        </p:blipFill>
        <p:spPr>
          <a:xfrm>
            <a:off x="223778" y="2037596"/>
            <a:ext cx="3792638" cy="297424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DB3FE2D-20F0-0CFF-7701-10419F6897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327" r="16303"/>
          <a:stretch>
            <a:fillRect/>
          </a:stretch>
        </p:blipFill>
        <p:spPr>
          <a:xfrm>
            <a:off x="4271057" y="2251512"/>
            <a:ext cx="3350873" cy="274851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D51E0EE-7BEC-8D4D-23B7-A2FA2C17B8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1" r="68576" b="81037"/>
          <a:stretch>
            <a:fillRect/>
          </a:stretch>
        </p:blipFill>
        <p:spPr>
          <a:xfrm>
            <a:off x="7930164" y="2395962"/>
            <a:ext cx="3894975" cy="240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281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40367-2251-03C6-4C5B-D152E7F6F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DCE6A08-259B-ED92-2B82-A363ECD09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75651DE-1F31-4110-0F44-9BC98D45C768}"/>
              </a:ext>
            </a:extLst>
          </p:cNvPr>
          <p:cNvSpPr txBox="1">
            <a:spLocks/>
          </p:cNvSpPr>
          <p:nvPr/>
        </p:nvSpPr>
        <p:spPr>
          <a:xfrm>
            <a:off x="-422475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AR" b="1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C29B8B3-7787-811C-8B73-34CFCE770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753" y="673671"/>
            <a:ext cx="9276494" cy="618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52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B1E9D-9EF7-0A11-2D5C-9C83A801C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CE60DAB-0D90-BE5D-D48B-13373C54C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99E7F06-6513-C577-99E4-74DDBB682E89}"/>
              </a:ext>
            </a:extLst>
          </p:cNvPr>
          <p:cNvSpPr txBox="1">
            <a:spLocks/>
          </p:cNvSpPr>
          <p:nvPr/>
        </p:nvSpPr>
        <p:spPr>
          <a:xfrm>
            <a:off x="293388" y="165532"/>
            <a:ext cx="6217328" cy="90032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Fundición de Hierro</a:t>
            </a:r>
          </a:p>
        </p:txBody>
      </p:sp>
      <p:sp>
        <p:nvSpPr>
          <p:cNvPr id="2" name="AutoShape 2" descr="Transformaciones en las fundiciones de hierro">
            <a:extLst>
              <a:ext uri="{FF2B5EF4-FFF2-40B4-BE49-F238E27FC236}">
                <a16:creationId xmlns:a16="http://schemas.microsoft.com/office/drawing/2014/main" id="{A938CCF8-8CEF-86E5-C5BD-FC07ACC1C7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92488" y="0"/>
            <a:ext cx="5405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noProof="0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2238E06-0291-C74F-4AF3-58B518DCA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09985"/>
              </p:ext>
            </p:extLst>
          </p:nvPr>
        </p:nvGraphicFramePr>
        <p:xfrm>
          <a:off x="801688" y="976960"/>
          <a:ext cx="10515600" cy="26517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43044394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92967054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908704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4089521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2400" noProof="0" dirty="0">
                          <a:solidFill>
                            <a:schemeClr val="bg1"/>
                          </a:solidFill>
                        </a:rPr>
                        <a:t>Componente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2400" noProof="0" dirty="0">
                          <a:solidFill>
                            <a:schemeClr val="bg1"/>
                          </a:solidFill>
                        </a:rPr>
                        <a:t>Fundición Gris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2400" noProof="0" dirty="0">
                          <a:solidFill>
                            <a:schemeClr val="bg1"/>
                          </a:solidFill>
                        </a:rPr>
                        <a:t>Fundición Blanca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2400" noProof="0" dirty="0">
                          <a:solidFill>
                            <a:schemeClr val="bg1"/>
                          </a:solidFill>
                        </a:rPr>
                        <a:t>Fundición Nodular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9404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b="1" noProof="0" dirty="0"/>
                        <a:t>Carbono (C)</a:t>
                      </a:r>
                      <a:endParaRPr lang="es-A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2,5 – 4,0 %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2,0 – 3,6 %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3,2 – 4,0 %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78599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b="1" noProof="0" dirty="0"/>
                        <a:t>Silicio (Si)</a:t>
                      </a:r>
                      <a:endParaRPr lang="es-A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1,8 – 3,0 %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0,5 – 1,5 %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1,5– 3,0 %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1693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b="1" noProof="0" dirty="0"/>
                        <a:t>Manganeso (Mn)</a:t>
                      </a:r>
                      <a:endParaRPr lang="es-A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0,5 – 1,0 %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0,2 – 0,8 %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0,1 – 0,5 %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83854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b="1" noProof="0" dirty="0"/>
                        <a:t>Fósforo (P)</a:t>
                      </a:r>
                      <a:endParaRPr lang="es-A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0,05 – 0,3 %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&lt; 0,2 %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&lt; 0,03 %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0437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b="1" noProof="0" dirty="0"/>
                        <a:t>Azufre (S)</a:t>
                      </a:r>
                      <a:endParaRPr lang="es-A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0,02 – 0,12 %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0,02 – 0,08 %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&lt; 0,02 %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57784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b="1" noProof="0" dirty="0"/>
                        <a:t>Magnesio (Mg)</a:t>
                      </a:r>
                      <a:endParaRPr lang="es-AR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noProof="0" dirty="0"/>
                        <a:t>0,03 – 0,06 %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8050440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0AFEFFDD-5B21-81EC-E710-282B8A3719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130225"/>
              </p:ext>
            </p:extLst>
          </p:nvPr>
        </p:nvGraphicFramePr>
        <p:xfrm>
          <a:off x="801684" y="4004054"/>
          <a:ext cx="10515604" cy="276732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628901">
                  <a:extLst>
                    <a:ext uri="{9D8B030D-6E8A-4147-A177-3AD203B41FA5}">
                      <a16:colId xmlns:a16="http://schemas.microsoft.com/office/drawing/2014/main" val="2626389081"/>
                    </a:ext>
                  </a:extLst>
                </a:gridCol>
                <a:gridCol w="2628901">
                  <a:extLst>
                    <a:ext uri="{9D8B030D-6E8A-4147-A177-3AD203B41FA5}">
                      <a16:colId xmlns:a16="http://schemas.microsoft.com/office/drawing/2014/main" val="3776207756"/>
                    </a:ext>
                  </a:extLst>
                </a:gridCol>
                <a:gridCol w="2628901">
                  <a:extLst>
                    <a:ext uri="{9D8B030D-6E8A-4147-A177-3AD203B41FA5}">
                      <a16:colId xmlns:a16="http://schemas.microsoft.com/office/drawing/2014/main" val="1264227121"/>
                    </a:ext>
                  </a:extLst>
                </a:gridCol>
                <a:gridCol w="2628901">
                  <a:extLst>
                    <a:ext uri="{9D8B030D-6E8A-4147-A177-3AD203B41FA5}">
                      <a16:colId xmlns:a16="http://schemas.microsoft.com/office/drawing/2014/main" val="665817668"/>
                    </a:ext>
                  </a:extLst>
                </a:gridCol>
              </a:tblGrid>
              <a:tr h="38556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1600" b="1" noProof="0" dirty="0">
                          <a:solidFill>
                            <a:schemeClr val="bg1"/>
                          </a:solidFill>
                        </a:rPr>
                        <a:t>Elemento</a:t>
                      </a:r>
                    </a:p>
                  </a:txBody>
                  <a:tcPr marL="55080" marR="55080" marT="27540" marB="2754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1600" b="1" noProof="0" dirty="0">
                          <a:solidFill>
                            <a:schemeClr val="bg1"/>
                          </a:solidFill>
                        </a:rPr>
                        <a:t>Función metalúrgica</a:t>
                      </a:r>
                    </a:p>
                  </a:txBody>
                  <a:tcPr marL="55080" marR="55080" marT="27540" marB="2754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1600" b="1" noProof="0" dirty="0">
                          <a:solidFill>
                            <a:schemeClr val="bg1"/>
                          </a:solidFill>
                        </a:rPr>
                        <a:t>Si está por debajo del límite</a:t>
                      </a:r>
                    </a:p>
                  </a:txBody>
                  <a:tcPr marL="55080" marR="55080" marT="27540" marB="2754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AR" sz="1600" b="1" noProof="0" dirty="0">
                          <a:solidFill>
                            <a:schemeClr val="bg1"/>
                          </a:solidFill>
                        </a:rPr>
                        <a:t>Si está por encima del límite</a:t>
                      </a:r>
                    </a:p>
                  </a:txBody>
                  <a:tcPr marL="55080" marR="55080" marT="27540" marB="2754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350731"/>
                  </a:ext>
                </a:extLst>
              </a:tr>
              <a:tr h="3855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b="1" noProof="0" dirty="0"/>
                        <a:t>Silicio (Si)</a:t>
                      </a:r>
                      <a:endParaRPr lang="es-AR" sz="1400" noProof="0" dirty="0"/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noProof="0" dirty="0"/>
                        <a:t>Favorece grafitización y reduce cementita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noProof="0" dirty="0"/>
                        <a:t>Formación de cementita y estructuras duras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noProof="0" dirty="0"/>
                        <a:t>Exceso de grafito, baja resistencia mecánica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2033030760"/>
                  </a:ext>
                </a:extLst>
              </a:tr>
              <a:tr h="3855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b="1" noProof="0" dirty="0"/>
                        <a:t>Manganeso (Mn)</a:t>
                      </a:r>
                      <a:endParaRPr lang="es-AR" sz="1400" noProof="0" dirty="0"/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noProof="0" dirty="0"/>
                        <a:t>Aumenta dureza y favorece perlita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noProof="0" dirty="0"/>
                        <a:t>Baja resistencia y menor dureza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noProof="0" dirty="0"/>
                        <a:t>Exceso de cementita y fragilidad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2504544910"/>
                  </a:ext>
                </a:extLst>
              </a:tr>
              <a:tr h="3855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b="1" noProof="0" dirty="0"/>
                        <a:t>Fósforo (P)</a:t>
                      </a:r>
                      <a:endParaRPr lang="es-AR" sz="1400" noProof="0" dirty="0"/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noProof="0" dirty="0"/>
                        <a:t>Mejora fluidez del metal líquido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noProof="0" dirty="0"/>
                        <a:t>Menor capacidad de llenado en piezas finas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noProof="0" dirty="0"/>
                        <a:t>Fragilidad elevada, especialmente en frío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833422664"/>
                  </a:ext>
                </a:extLst>
              </a:tr>
              <a:tr h="5508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b="1" noProof="0" dirty="0"/>
                        <a:t>Azufre (S) (impureza)</a:t>
                      </a:r>
                      <a:endParaRPr lang="es-AR" sz="1400" noProof="0" dirty="0"/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noProof="0" dirty="0"/>
                        <a:t>Influye en formación de sulfuros y calidad metalúrgica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noProof="0" dirty="0"/>
                        <a:t>Puede afectar nucleación y estabilidad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noProof="0" dirty="0"/>
                        <a:t>Fragilidad, defectos y mala </a:t>
                      </a:r>
                      <a:r>
                        <a:rPr lang="es-AR" sz="1400" noProof="0" dirty="0" err="1"/>
                        <a:t>nodularización</a:t>
                      </a:r>
                      <a:endParaRPr lang="es-AR" sz="1400" noProof="0" dirty="0"/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4101763039"/>
                  </a:ext>
                </a:extLst>
              </a:tr>
              <a:tr h="3855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b="1" noProof="0" dirty="0"/>
                        <a:t>Magnesio (Mg)</a:t>
                      </a:r>
                      <a:r>
                        <a:rPr lang="es-AR" sz="1400" noProof="0" dirty="0"/>
                        <a:t> (nodular)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noProof="0" dirty="0"/>
                        <a:t>Produce grafito esferoidal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noProof="0" dirty="0"/>
                        <a:t>Grafito irregular o laminar</a:t>
                      </a:r>
                    </a:p>
                  </a:txBody>
                  <a:tcPr marL="55080" marR="55080" marT="27540" marB="2754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400" noProof="0" dirty="0"/>
                        <a:t>Exceso de escoria, turbulencia y porosidad</a:t>
                      </a:r>
                    </a:p>
                  </a:txBody>
                  <a:tcPr marL="55080" marR="55080" marT="27540" marB="27540" anchor="ctr"/>
                </a:tc>
                <a:extLst>
                  <a:ext uri="{0D108BD9-81ED-4DB2-BD59-A6C34878D82A}">
                    <a16:rowId xmlns:a16="http://schemas.microsoft.com/office/drawing/2014/main" val="1667035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4225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9D1B3-4CCD-F027-F135-74A5C26D7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CC05DFB-32C0-80AF-BE44-F39CD8C6B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EB725F4-79A0-3456-8857-DE036DC67154}"/>
              </a:ext>
            </a:extLst>
          </p:cNvPr>
          <p:cNvSpPr txBox="1">
            <a:spLocks/>
          </p:cNvSpPr>
          <p:nvPr/>
        </p:nvSpPr>
        <p:spPr>
          <a:xfrm>
            <a:off x="293388" y="165532"/>
            <a:ext cx="6217328" cy="9003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Proceso de </a:t>
            </a:r>
            <a:r>
              <a:rPr lang="es-AR" b="1" noProof="0" dirty="0" err="1"/>
              <a:t>nodulización</a:t>
            </a:r>
            <a:endParaRPr lang="es-AR" b="1" noProof="0" dirty="0"/>
          </a:p>
        </p:txBody>
      </p:sp>
      <p:sp>
        <p:nvSpPr>
          <p:cNvPr id="2" name="AutoShape 2" descr="Transformaciones en las fundiciones de hierro">
            <a:extLst>
              <a:ext uri="{FF2B5EF4-FFF2-40B4-BE49-F238E27FC236}">
                <a16:creationId xmlns:a16="http://schemas.microsoft.com/office/drawing/2014/main" id="{8A2B0402-1299-29A6-B4CA-1D43D35F86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92488" y="0"/>
            <a:ext cx="5405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noProof="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674FEA5-5FBA-09EC-7838-861110113C99}"/>
              </a:ext>
            </a:extLst>
          </p:cNvPr>
          <p:cNvSpPr txBox="1"/>
          <p:nvPr/>
        </p:nvSpPr>
        <p:spPr>
          <a:xfrm>
            <a:off x="682743" y="1065860"/>
            <a:ext cx="1121586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800" noProof="0" dirty="0"/>
              <a:t>La </a:t>
            </a:r>
            <a:r>
              <a:rPr lang="es-AR" sz="2800" noProof="0" dirty="0" err="1"/>
              <a:t>nodulización</a:t>
            </a:r>
            <a:r>
              <a:rPr lang="es-AR" sz="2800" noProof="0" dirty="0"/>
              <a:t> es un tratamiento realizado al hierro fundido líquido donde se agrega una pequeña cantidad de Mg antes de volcar el material fundido en el molde. El Mg transformar el </a:t>
            </a:r>
            <a:r>
              <a:rPr lang="es-AR" sz="2800" b="1" noProof="0" dirty="0"/>
              <a:t>grafito laminar en grafito esferoidal </a:t>
            </a:r>
            <a:r>
              <a:rPr lang="es-AR" sz="2800" noProof="0" dirty="0"/>
              <a:t>y durante la </a:t>
            </a:r>
            <a:r>
              <a:rPr lang="es-AR" sz="2800" noProof="0" dirty="0" err="1"/>
              <a:t>nodulización</a:t>
            </a:r>
            <a:r>
              <a:rPr lang="es-AR" sz="2800" noProof="0" dirty="0"/>
              <a:t> parte del Mg se pierde por evaporación.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22622F3-BC19-4335-BEB0-6E86B9A5B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628" y="3135926"/>
            <a:ext cx="4571155" cy="355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707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4269F-4F5E-8F4E-8B99-BF53A48A7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D60997A-D097-EAE2-4B0B-4E6225D1B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935AADC-AC41-5427-66E8-1377DFB29F2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noProof="0" dirty="0"/>
              <a:t>Clasificación según SAE y AISI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6C1FCFA-CEC5-C8F8-CBFE-A4CD62CE1A20}"/>
              </a:ext>
            </a:extLst>
          </p:cNvPr>
          <p:cNvSpPr txBox="1"/>
          <p:nvPr/>
        </p:nvSpPr>
        <p:spPr>
          <a:xfrm>
            <a:off x="7592489" y="2274838"/>
            <a:ext cx="41593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AR" sz="1800" b="0" i="0" u="none" strike="noStrike" baseline="0" noProof="0" dirty="0">
                <a:latin typeface="Times New Roman" panose="02020603050405020304" pitchFamily="18" charset="0"/>
              </a:rPr>
              <a:t>AISI</a:t>
            </a:r>
          </a:p>
          <a:p>
            <a:pPr algn="l"/>
            <a:r>
              <a:rPr lang="es-AR" sz="1800" b="0" i="0" u="none" strike="noStrike" baseline="0" noProof="0" dirty="0">
                <a:latin typeface="Times New Roman" panose="02020603050405020304" pitchFamily="18" charset="0"/>
              </a:rPr>
              <a:t>Serie F-800 Fundiciones.</a:t>
            </a:r>
          </a:p>
          <a:p>
            <a:pPr algn="l"/>
            <a:r>
              <a:rPr lang="es-AR" sz="1800" b="0" i="0" u="none" strike="noStrike" baseline="0" noProof="0" dirty="0">
                <a:latin typeface="Times New Roman" panose="02020603050405020304" pitchFamily="18" charset="0"/>
              </a:rPr>
              <a:t>Grupo F-810 Fundiciones grises.</a:t>
            </a:r>
          </a:p>
          <a:p>
            <a:pPr algn="l"/>
            <a:r>
              <a:rPr lang="es-AR" sz="1800" b="0" i="0" u="none" strike="noStrike" baseline="0" noProof="0" dirty="0">
                <a:latin typeface="Times New Roman" panose="02020603050405020304" pitchFamily="18" charset="0"/>
              </a:rPr>
              <a:t>Grupo F-830 Fundiciones maleables.</a:t>
            </a:r>
          </a:p>
          <a:p>
            <a:pPr algn="l"/>
            <a:r>
              <a:rPr lang="es-AR" sz="1800" b="0" i="0" u="none" strike="noStrike" baseline="0" noProof="0" dirty="0">
                <a:latin typeface="Times New Roman" panose="02020603050405020304" pitchFamily="18" charset="0"/>
              </a:rPr>
              <a:t>Grupo F-840 Fundiciones maleables</a:t>
            </a:r>
          </a:p>
          <a:p>
            <a:pPr algn="l"/>
            <a:r>
              <a:rPr lang="es-AR" sz="1800" b="0" i="0" u="none" strike="noStrike" baseline="0" noProof="0" dirty="0">
                <a:latin typeface="Times New Roman" panose="02020603050405020304" pitchFamily="18" charset="0"/>
              </a:rPr>
              <a:t>perlíticas.</a:t>
            </a:r>
          </a:p>
          <a:p>
            <a:pPr algn="l"/>
            <a:r>
              <a:rPr lang="es-AR" sz="1800" b="1" i="0" u="none" strike="noStrike" baseline="0" noProof="0" dirty="0">
                <a:latin typeface="Times New Roman" panose="02020603050405020304" pitchFamily="18" charset="0"/>
              </a:rPr>
              <a:t>Grupo F-860 Fundiciones nodulares</a:t>
            </a:r>
            <a:r>
              <a:rPr lang="es-AR" sz="1800" b="0" i="0" u="none" strike="noStrike" baseline="0" noProof="0" dirty="0">
                <a:latin typeface="Times New Roman" panose="02020603050405020304" pitchFamily="18" charset="0"/>
              </a:rPr>
              <a:t>.</a:t>
            </a:r>
          </a:p>
          <a:p>
            <a:pPr algn="l"/>
            <a:r>
              <a:rPr lang="es-AR" sz="1800" b="0" i="0" u="none" strike="noStrike" baseline="0" noProof="0" dirty="0">
                <a:latin typeface="Times New Roman" panose="02020603050405020304" pitchFamily="18" charset="0"/>
              </a:rPr>
              <a:t>Grupo F-870 Fundiciones especiales.</a:t>
            </a:r>
            <a:endParaRPr lang="es-AR" noProof="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46438E2-416D-3F08-A0D9-617447FD9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20" y="2675598"/>
            <a:ext cx="6665025" cy="175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16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E8194-D76F-1C7A-941C-F44DFE121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EEFEB4F-9587-4073-C844-0DE056E67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155" y="0"/>
            <a:ext cx="2395728" cy="61569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F8D69D1-73FA-0B40-8E9E-3BAD671E00C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AR" b="1" noProof="0" dirty="0"/>
          </a:p>
        </p:txBody>
      </p:sp>
    </p:spTree>
    <p:extLst>
      <p:ext uri="{BB962C8B-B14F-4D97-AF65-F5344CB8AC3E}">
        <p14:creationId xmlns:p14="http://schemas.microsoft.com/office/powerpoint/2010/main" val="5348157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2524</TotalTime>
  <Words>1517</Words>
  <Application>Microsoft Office PowerPoint</Application>
  <PresentationFormat>Panorámica</PresentationFormat>
  <Paragraphs>228</Paragraphs>
  <Slides>25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Google Sans Text</vt:lpstr>
      <vt:lpstr>Times New Roman</vt:lpstr>
      <vt:lpstr>Tema de Office</vt:lpstr>
      <vt:lpstr>Proceso de Fundición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Revisor</dc:creator>
  <cp:lastModifiedBy>Revisor</cp:lastModifiedBy>
  <cp:revision>35</cp:revision>
  <dcterms:created xsi:type="dcterms:W3CDTF">2026-04-23T12:27:32Z</dcterms:created>
  <dcterms:modified xsi:type="dcterms:W3CDTF">2026-09-28T22:07:18Z</dcterms:modified>
</cp:coreProperties>
</file>