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446" r:id="rId2"/>
    <p:sldId id="447" r:id="rId3"/>
    <p:sldId id="449" r:id="rId4"/>
    <p:sldId id="455" r:id="rId5"/>
    <p:sldId id="450" r:id="rId6"/>
    <p:sldId id="448" r:id="rId7"/>
    <p:sldId id="463" r:id="rId8"/>
    <p:sldId id="451" r:id="rId9"/>
    <p:sldId id="464" r:id="rId10"/>
    <p:sldId id="456" r:id="rId11"/>
    <p:sldId id="457" r:id="rId12"/>
    <p:sldId id="458" r:id="rId13"/>
    <p:sldId id="465" r:id="rId14"/>
    <p:sldId id="466" r:id="rId15"/>
    <p:sldId id="459" r:id="rId16"/>
    <p:sldId id="467" r:id="rId17"/>
    <p:sldId id="460" r:id="rId18"/>
    <p:sldId id="461" r:id="rId19"/>
    <p:sldId id="469" r:id="rId20"/>
    <p:sldId id="468" r:id="rId21"/>
    <p:sldId id="4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FC6DFAE9-21C7-4198-896A-8908B3765049}">
          <p14:sldIdLst>
            <p14:sldId id="446"/>
            <p14:sldId id="447"/>
            <p14:sldId id="449"/>
            <p14:sldId id="455"/>
            <p14:sldId id="450"/>
            <p14:sldId id="448"/>
            <p14:sldId id="463"/>
            <p14:sldId id="451"/>
            <p14:sldId id="464"/>
            <p14:sldId id="456"/>
            <p14:sldId id="457"/>
            <p14:sldId id="458"/>
            <p14:sldId id="465"/>
            <p14:sldId id="466"/>
            <p14:sldId id="459"/>
            <p14:sldId id="467"/>
            <p14:sldId id="460"/>
            <p14:sldId id="461"/>
            <p14:sldId id="469"/>
            <p14:sldId id="468"/>
            <p14:sldId id="470"/>
          </p14:sldIdLst>
        </p14:section>
        <p14:section name="Sección sin título" id="{5BF7FAA2-CFBA-45A2-8F2A-BB6B983103B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9EC34-03FB-4E77-8F41-FC1A5D8D295E}" type="datetimeFigureOut">
              <a:rPr lang="es-AR" smtClean="0"/>
              <a:t>19/9/2023</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469B2-8D09-4BDE-8C9A-C829BE6896A9}" type="slidenum">
              <a:rPr lang="es-AR" smtClean="0"/>
              <a:t>‹Nº›</a:t>
            </a:fld>
            <a:endParaRPr lang="es-AR"/>
          </a:p>
        </p:txBody>
      </p:sp>
    </p:spTree>
    <p:extLst>
      <p:ext uri="{BB962C8B-B14F-4D97-AF65-F5344CB8AC3E}">
        <p14:creationId xmlns:p14="http://schemas.microsoft.com/office/powerpoint/2010/main" val="91121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179665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343701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38030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2791764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39587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3084476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4102716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1151358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3697589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2852051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3804779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285537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361283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368520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2288593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100099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3265291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956605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264557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56000">
              <a:schemeClr val="accent6">
                <a:lumMod val="0"/>
                <a:lumOff val="100000"/>
              </a:schemeClr>
            </a:gs>
            <a:gs pos="100000">
              <a:schemeClr val="accent6">
                <a:lumMod val="60000"/>
                <a:lumOff val="4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238348" y="1714491"/>
            <a:ext cx="7577814" cy="1470025"/>
          </a:xfrm>
        </p:spPr>
        <p:txBody>
          <a:bodyPr>
            <a:normAutofit fontScale="90000"/>
          </a:bodyPr>
          <a:lstStyle/>
          <a:p>
            <a:pPr algn="ctr"/>
            <a:r>
              <a:rPr lang="es-ES" b="1" dirty="0">
                <a:latin typeface="Arial" pitchFamily="34" charset="0"/>
                <a:cs typeface="Arial" pitchFamily="34" charset="0"/>
              </a:rPr>
              <a:t>Seguridad en Sistemas</a:t>
            </a:r>
            <a:br>
              <a:rPr lang="es-ES" b="1" dirty="0">
                <a:latin typeface="Arial" pitchFamily="34" charset="0"/>
                <a:cs typeface="Arial" pitchFamily="34" charset="0"/>
              </a:rPr>
            </a:br>
            <a:br>
              <a:rPr lang="es-ES" b="1" dirty="0">
                <a:latin typeface="Arial" pitchFamily="34" charset="0"/>
                <a:cs typeface="Arial" pitchFamily="34" charset="0"/>
              </a:rPr>
            </a:br>
            <a:r>
              <a:rPr lang="es-ES" dirty="0">
                <a:latin typeface="Arial" pitchFamily="34" charset="0"/>
                <a:cs typeface="Arial" pitchFamily="34" charset="0"/>
              </a:rPr>
              <a:t>Auditoria Informática</a:t>
            </a:r>
            <a:endParaRPr b="1">
              <a:latin typeface="Arial" pitchFamily="34" charset="0"/>
              <a:cs typeface="Arial" pitchFamily="34" charset="0"/>
            </a:endParaRPr>
          </a:p>
        </p:txBody>
      </p:sp>
      <p:sp>
        <p:nvSpPr>
          <p:cNvPr id="2" name="Subtitle 1"/>
          <p:cNvSpPr>
            <a:spLocks noGrp="1"/>
          </p:cNvSpPr>
          <p:nvPr>
            <p:ph type="subTitle" idx="1"/>
          </p:nvPr>
        </p:nvSpPr>
        <p:spPr>
          <a:xfrm>
            <a:off x="2881290" y="3571879"/>
            <a:ext cx="6194066" cy="925223"/>
          </a:xfrm>
        </p:spPr>
        <p:txBody>
          <a:bodyPr>
            <a:normAutofit/>
          </a:bodyPr>
          <a:lstStyle/>
          <a:p>
            <a:pPr algn="ctr"/>
            <a:r>
              <a:rPr lang="es-ES" dirty="0">
                <a:latin typeface="Arial" pitchFamily="34" charset="0"/>
                <a:cs typeface="Arial" pitchFamily="34" charset="0"/>
              </a:rPr>
              <a:t>Contingencias:  Prevención - Recuperación</a:t>
            </a:r>
            <a:endParaRPr>
              <a:latin typeface="Arial" pitchFamily="34" charset="0"/>
              <a:cs typeface="Arial" pitchFamily="34" charset="0"/>
            </a:endParaRPr>
          </a:p>
        </p:txBody>
      </p:sp>
      <p:sp>
        <p:nvSpPr>
          <p:cNvPr id="4" name="Subtitle 1"/>
          <p:cNvSpPr txBox="1">
            <a:spLocks/>
          </p:cNvSpPr>
          <p:nvPr/>
        </p:nvSpPr>
        <p:spPr>
          <a:xfrm>
            <a:off x="2738414" y="5286391"/>
            <a:ext cx="6194066" cy="925223"/>
          </a:xfrm>
          <a:prstGeom prst="rect">
            <a:avLst/>
          </a:prstGeom>
        </p:spPr>
        <p:txBody>
          <a:bodyPr>
            <a:normAutofit/>
          </a:bodyPr>
          <a:lstStyle/>
          <a:p>
            <a:pPr algn="ctr">
              <a:defRPr/>
            </a:pPr>
            <a:r>
              <a:rPr lang="es-ES" sz="2800" kern="0" dirty="0">
                <a:solidFill>
                  <a:sysClr val="windowText" lastClr="000000"/>
                </a:solidFill>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2" name="35 Grupo"/>
          <p:cNvGrpSpPr/>
          <p:nvPr/>
        </p:nvGrpSpPr>
        <p:grpSpPr>
          <a:xfrm>
            <a:off x="1809720" y="928670"/>
            <a:ext cx="3429024" cy="500066"/>
            <a:chOff x="2928926" y="1285860"/>
            <a:chExt cx="3429024" cy="500066"/>
          </a:xfrm>
        </p:grpSpPr>
        <p:sp>
          <p:nvSpPr>
            <p:cNvPr id="29" name="28 Rectángulo redondeado"/>
            <p:cNvSpPr/>
            <p:nvPr/>
          </p:nvSpPr>
          <p:spPr>
            <a:xfrm>
              <a:off x="2928926" y="1285860"/>
              <a:ext cx="3429024" cy="500066"/>
            </a:xfrm>
            <a:prstGeom prst="roundRect">
              <a:avLst/>
            </a:prstGeom>
            <a:solidFill>
              <a:srgbClr val="53E0E3"/>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3071802" y="1357298"/>
              <a:ext cx="2927404" cy="369332"/>
            </a:xfrm>
            <a:prstGeom prst="rect">
              <a:avLst/>
            </a:prstGeom>
          </p:spPr>
          <p:txBody>
            <a:bodyPr wrap="none">
              <a:spAutoFit/>
            </a:bodyPr>
            <a:lstStyle/>
            <a:p>
              <a:r>
                <a:rPr lang="es-ES" b="1" dirty="0"/>
                <a:t>Identificación de riesgos</a:t>
              </a:r>
              <a:endParaRPr lang="es-ES" dirty="0"/>
            </a:p>
          </p:txBody>
        </p:sp>
      </p:grpSp>
      <p:sp>
        <p:nvSpPr>
          <p:cNvPr id="30" name="29 Rectángulo"/>
          <p:cNvSpPr/>
          <p:nvPr/>
        </p:nvSpPr>
        <p:spPr>
          <a:xfrm>
            <a:off x="3667108" y="1500174"/>
            <a:ext cx="6357982" cy="5278368"/>
          </a:xfrm>
          <a:prstGeom prst="rect">
            <a:avLst/>
          </a:prstGeom>
        </p:spPr>
        <p:txBody>
          <a:bodyPr wrap="square">
            <a:spAutoFit/>
          </a:bodyPr>
          <a:lstStyle/>
          <a:p>
            <a:pPr marL="342900" indent="-342900" algn="just">
              <a:spcBef>
                <a:spcPts val="600"/>
              </a:spcBef>
              <a:spcAft>
                <a:spcPts val="600"/>
              </a:spcAft>
              <a:buFont typeface="+mj-lt"/>
              <a:buAutoNum type="arabicPeriod"/>
            </a:pPr>
            <a:r>
              <a:rPr lang="es-ES" b="1" dirty="0">
                <a:latin typeface="Arial" pitchFamily="34" charset="0"/>
                <a:cs typeface="Arial" pitchFamily="34" charset="0"/>
              </a:rPr>
              <a:t>Análisis y Evaluación de Riesgos</a:t>
            </a:r>
          </a:p>
          <a:p>
            <a:pPr marL="800100" lvl="1" indent="-342900" algn="just">
              <a:spcBef>
                <a:spcPts val="600"/>
              </a:spcBef>
              <a:spcAft>
                <a:spcPts val="600"/>
              </a:spcAft>
              <a:buFont typeface="+mj-lt"/>
              <a:buAutoNum type="alphaLcParenR"/>
            </a:pPr>
            <a:r>
              <a:rPr lang="es-ES" dirty="0">
                <a:latin typeface="Arial" pitchFamily="34" charset="0"/>
                <a:cs typeface="Arial" pitchFamily="34" charset="0"/>
              </a:rPr>
              <a:t>Entidades que desarrollan Planes de Contingencias</a:t>
            </a:r>
          </a:p>
          <a:p>
            <a:pPr marL="800100" lvl="1" indent="-342900" algn="just">
              <a:spcBef>
                <a:spcPts val="600"/>
              </a:spcBef>
              <a:spcAft>
                <a:spcPts val="600"/>
              </a:spcAft>
              <a:buFont typeface="+mj-lt"/>
              <a:buAutoNum type="alphaLcParenR"/>
            </a:pPr>
            <a:r>
              <a:rPr lang="es-ES" dirty="0">
                <a:latin typeface="Arial" pitchFamily="34" charset="0"/>
                <a:cs typeface="Arial" pitchFamily="34" charset="0"/>
              </a:rPr>
              <a:t>Entidades que a la fecha no han tomado previsión</a:t>
            </a:r>
          </a:p>
          <a:p>
            <a:pPr marL="342900" indent="-342900" algn="just">
              <a:spcBef>
                <a:spcPts val="600"/>
              </a:spcBef>
              <a:spcAft>
                <a:spcPts val="600"/>
              </a:spcAft>
              <a:buAutoNum type="arabicPeriod" startAt="2"/>
            </a:pPr>
            <a:r>
              <a:rPr lang="es-ES" b="1" dirty="0">
                <a:latin typeface="Arial" pitchFamily="34" charset="0"/>
                <a:cs typeface="Arial" pitchFamily="34" charset="0"/>
              </a:rPr>
              <a:t>Identificar los Procesos Críticos</a:t>
            </a:r>
          </a:p>
          <a:p>
            <a:pPr marL="342900" indent="-342900" algn="just">
              <a:spcBef>
                <a:spcPts val="600"/>
              </a:spcBef>
              <a:spcAft>
                <a:spcPts val="600"/>
              </a:spcAft>
              <a:buAutoNum type="arabicPeriod" startAt="2"/>
            </a:pPr>
            <a:r>
              <a:rPr lang="es-ES" b="1" dirty="0">
                <a:latin typeface="Arial" pitchFamily="34" charset="0"/>
                <a:cs typeface="Arial" pitchFamily="34" charset="0"/>
              </a:rPr>
              <a:t>Análisis de las Operaciones Actuales</a:t>
            </a:r>
          </a:p>
          <a:p>
            <a:pPr marL="857250" lvl="1" indent="-400050" algn="just">
              <a:spcBef>
                <a:spcPts val="600"/>
              </a:spcBef>
              <a:buFont typeface="+mj-lt"/>
              <a:buAutoNum type="romanLcPeriod"/>
            </a:pPr>
            <a:r>
              <a:rPr lang="es-ES" dirty="0">
                <a:latin typeface="Arial" pitchFamily="34" charset="0"/>
                <a:cs typeface="Arial" pitchFamily="34" charset="0"/>
              </a:rPr>
              <a:t>Organización</a:t>
            </a:r>
          </a:p>
          <a:p>
            <a:pPr marL="857250" lvl="1" indent="-400050" algn="just">
              <a:spcBef>
                <a:spcPts val="600"/>
              </a:spcBef>
              <a:buFont typeface="+mj-lt"/>
              <a:buAutoNum type="romanLcPeriod"/>
            </a:pPr>
            <a:r>
              <a:rPr lang="es-ES" dirty="0">
                <a:latin typeface="Arial" pitchFamily="34" charset="0"/>
                <a:cs typeface="Arial" pitchFamily="34" charset="0"/>
              </a:rPr>
              <a:t>Función </a:t>
            </a:r>
          </a:p>
          <a:p>
            <a:pPr marL="857250" lvl="1" indent="-400050" algn="just">
              <a:spcBef>
                <a:spcPts val="600"/>
              </a:spcBef>
              <a:buFont typeface="+mj-lt"/>
              <a:buAutoNum type="romanLcPeriod"/>
            </a:pPr>
            <a:r>
              <a:rPr lang="es-ES" dirty="0">
                <a:latin typeface="Arial" pitchFamily="34" charset="0"/>
                <a:cs typeface="Arial" pitchFamily="34" charset="0"/>
              </a:rPr>
              <a:t>Procesos</a:t>
            </a:r>
          </a:p>
          <a:p>
            <a:pPr marL="400050" indent="-400050" algn="just">
              <a:spcBef>
                <a:spcPts val="600"/>
              </a:spcBef>
              <a:spcAft>
                <a:spcPts val="600"/>
              </a:spcAft>
              <a:buFont typeface="+mj-lt"/>
              <a:buAutoNum type="arabicPeriod" startAt="2"/>
            </a:pPr>
            <a:r>
              <a:rPr lang="es-ES" b="1" dirty="0">
                <a:latin typeface="Arial" pitchFamily="34" charset="0"/>
                <a:cs typeface="Arial" pitchFamily="34" charset="0"/>
              </a:rPr>
              <a:t>Uso de la Técnica de Análisis de Procesos</a:t>
            </a:r>
            <a:endParaRPr lang="es-ES" dirty="0">
              <a:latin typeface="Arial" pitchFamily="34" charset="0"/>
              <a:cs typeface="Arial" pitchFamily="34" charset="0"/>
            </a:endParaRPr>
          </a:p>
          <a:p>
            <a:pPr marL="1257300" lvl="2" indent="-342900" algn="just">
              <a:spcBef>
                <a:spcPts val="600"/>
              </a:spcBef>
              <a:buFont typeface="+mj-lt"/>
              <a:buAutoNum type="alphaLcParenR"/>
            </a:pPr>
            <a:r>
              <a:rPr lang="es-ES" dirty="0">
                <a:latin typeface="Arial" pitchFamily="34" charset="0"/>
                <a:cs typeface="Arial" pitchFamily="34" charset="0"/>
              </a:rPr>
              <a:t>Análisis del Proceso</a:t>
            </a:r>
          </a:p>
          <a:p>
            <a:pPr marL="1257300" lvl="2" indent="-342900" algn="just">
              <a:spcBef>
                <a:spcPts val="600"/>
              </a:spcBef>
              <a:buFont typeface="+mj-lt"/>
              <a:buAutoNum type="alphaLcParenR"/>
            </a:pPr>
            <a:r>
              <a:rPr lang="es-ES" dirty="0">
                <a:latin typeface="Arial" pitchFamily="34" charset="0"/>
                <a:cs typeface="Arial" pitchFamily="34" charset="0"/>
              </a:rPr>
              <a:t>Plan del Proceso</a:t>
            </a:r>
          </a:p>
          <a:p>
            <a:pPr marL="1257300" lvl="2" indent="-342900" algn="just">
              <a:spcBef>
                <a:spcPts val="600"/>
              </a:spcBef>
              <a:buFont typeface="+mj-lt"/>
              <a:buAutoNum type="alphaLcParenR"/>
            </a:pPr>
            <a:r>
              <a:rPr lang="es-ES" dirty="0">
                <a:latin typeface="Arial" pitchFamily="34" charset="0"/>
                <a:cs typeface="Arial" pitchFamily="34" charset="0"/>
              </a:rPr>
              <a:t>Aplicación del Proceso.</a:t>
            </a:r>
          </a:p>
          <a:p>
            <a:pPr marL="342900" indent="-342900">
              <a:buAutoNum type="arabicPeriod" startAt="2"/>
            </a:pPr>
            <a:endParaRPr lang="es-ES" b="1" dirty="0"/>
          </a:p>
          <a:p>
            <a:pPr marL="342900" indent="-342900">
              <a:buAutoNum type="arabicPeriod" startAt="2"/>
            </a:pPr>
            <a:endParaRPr lang="es-E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3" name="34 Grupo"/>
          <p:cNvGrpSpPr/>
          <p:nvPr/>
        </p:nvGrpSpPr>
        <p:grpSpPr>
          <a:xfrm>
            <a:off x="1809720" y="1000108"/>
            <a:ext cx="3571900" cy="571504"/>
            <a:chOff x="2928926" y="1928802"/>
            <a:chExt cx="3571900" cy="571504"/>
          </a:xfrm>
        </p:grpSpPr>
        <p:sp>
          <p:nvSpPr>
            <p:cNvPr id="28" name="27 Rectángulo redondeado"/>
            <p:cNvSpPr/>
            <p:nvPr/>
          </p:nvSpPr>
          <p:spPr>
            <a:xfrm>
              <a:off x="2928926" y="1928802"/>
              <a:ext cx="3571900" cy="571504"/>
            </a:xfrm>
            <a:prstGeom prst="roundRect">
              <a:avLst/>
            </a:prstGeom>
            <a:solidFill>
              <a:srgbClr val="4970ED"/>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p:nvSpPr>
          <p:spPr>
            <a:xfrm>
              <a:off x="2928926" y="2000240"/>
              <a:ext cx="3392275" cy="369332"/>
            </a:xfrm>
            <a:prstGeom prst="rect">
              <a:avLst/>
            </a:prstGeom>
          </p:spPr>
          <p:txBody>
            <a:bodyPr wrap="none">
              <a:spAutoFit/>
            </a:bodyPr>
            <a:lstStyle/>
            <a:p>
              <a:r>
                <a:rPr lang="es-ES" b="1" dirty="0"/>
                <a:t>Identificación de soluciones </a:t>
              </a:r>
              <a:endParaRPr lang="es-ES" dirty="0"/>
            </a:p>
          </p:txBody>
        </p:sp>
      </p:grpSp>
      <p:sp>
        <p:nvSpPr>
          <p:cNvPr id="41985" name="Rectangle 1"/>
          <p:cNvSpPr>
            <a:spLocks noChangeArrowheads="1"/>
          </p:cNvSpPr>
          <p:nvPr/>
        </p:nvSpPr>
        <p:spPr bwMode="auto">
          <a:xfrm>
            <a:off x="2952728" y="1857364"/>
            <a:ext cx="6572296" cy="45397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Identificación de Alternativas</a:t>
            </a:r>
          </a:p>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Identificación de Eventos Activadores</a:t>
            </a:r>
          </a:p>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Identificación de Soluciones</a:t>
            </a:r>
          </a:p>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Fallas Genéricas Funcionales de los Sistemas a tener en consideración.</a:t>
            </a:r>
          </a:p>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Ataques Genéricos a Sistemas Operativos</a:t>
            </a:r>
          </a:p>
          <a:p>
            <a:pPr marL="342900" indent="-342900" algn="just" fontAlgn="base">
              <a:spcBef>
                <a:spcPts val="600"/>
              </a:spcBef>
              <a:spcAft>
                <a:spcPts val="600"/>
              </a:spcAft>
              <a:buFont typeface="+mj-lt"/>
              <a:buAutoNum type="arabicPeriod"/>
            </a:pPr>
            <a:r>
              <a:rPr lang="es-ES" dirty="0">
                <a:latin typeface="Arial" pitchFamily="34" charset="0"/>
                <a:cs typeface="Arial" pitchFamily="34" charset="0"/>
              </a:rPr>
              <a:t>Seguridad en Redes</a:t>
            </a:r>
          </a:p>
          <a:p>
            <a:pPr marL="800100" lvl="1" indent="-342900" algn="just" fontAlgn="base">
              <a:spcBef>
                <a:spcPct val="0"/>
              </a:spcBef>
              <a:spcAft>
                <a:spcPct val="0"/>
              </a:spcAft>
              <a:buFont typeface="+mj-lt"/>
              <a:buAutoNum type="alphaLcParenR"/>
            </a:pPr>
            <a:r>
              <a:rPr lang="es-ES" dirty="0">
                <a:latin typeface="Arial" pitchFamily="34" charset="0"/>
                <a:cs typeface="Arial" pitchFamily="34" charset="0"/>
              </a:rPr>
              <a:t>Funciones de Seguridad de Red</a:t>
            </a:r>
          </a:p>
          <a:p>
            <a:pPr marL="800100" lvl="1" indent="-342900" algn="just" fontAlgn="base">
              <a:spcBef>
                <a:spcPct val="0"/>
              </a:spcBef>
              <a:spcAft>
                <a:spcPct val="0"/>
              </a:spcAft>
              <a:buFont typeface="+mj-lt"/>
              <a:buAutoNum type="alphaLcParenR"/>
            </a:pPr>
            <a:r>
              <a:rPr lang="es-ES" dirty="0">
                <a:latin typeface="Arial" pitchFamily="34" charset="0"/>
                <a:cs typeface="Arial" pitchFamily="34" charset="0"/>
              </a:rPr>
              <a:t>Componentes de Seguridad</a:t>
            </a:r>
          </a:p>
          <a:p>
            <a:pPr marL="800100" lvl="1" indent="-342900" algn="just" fontAlgn="base">
              <a:spcBef>
                <a:spcPct val="0"/>
              </a:spcBef>
              <a:spcAft>
                <a:spcPct val="0"/>
              </a:spcAft>
              <a:buFont typeface="+mj-lt"/>
              <a:buAutoNum type="alphaLcParenR"/>
            </a:pPr>
            <a:r>
              <a:rPr lang="es-ES" dirty="0">
                <a:latin typeface="Arial" pitchFamily="34" charset="0"/>
                <a:cs typeface="Arial" pitchFamily="34" charset="0"/>
              </a:rPr>
              <a:t>Control de Acceso a la Red</a:t>
            </a:r>
          </a:p>
          <a:p>
            <a:pPr marL="800100" lvl="1" indent="-342900" algn="just" fontAlgn="base">
              <a:spcBef>
                <a:spcPct val="0"/>
              </a:spcBef>
              <a:spcAft>
                <a:spcPct val="0"/>
              </a:spcAft>
              <a:buFont typeface="+mj-lt"/>
              <a:buAutoNum type="alphaLcParenR"/>
            </a:pPr>
            <a:r>
              <a:rPr lang="es-ES" dirty="0">
                <a:latin typeface="Arial" pitchFamily="34" charset="0"/>
                <a:cs typeface="Arial" pitchFamily="34" charset="0"/>
              </a:rPr>
              <a:t>Protección del Servidor</a:t>
            </a:r>
          </a:p>
          <a:p>
            <a:pPr marL="800100" lvl="1" indent="-342900" algn="just" fontAlgn="base">
              <a:spcBef>
                <a:spcPct val="0"/>
              </a:spcBef>
              <a:spcAft>
                <a:spcPct val="0"/>
              </a:spcAft>
              <a:buFont typeface="+mj-lt"/>
              <a:buAutoNum type="alphaLcParenR"/>
            </a:pPr>
            <a:r>
              <a:rPr lang="es-ES" dirty="0">
                <a:latin typeface="Arial" pitchFamily="34" charset="0"/>
                <a:cs typeface="Arial" pitchFamily="34" charset="0"/>
              </a:rPr>
              <a:t>Protegiendo la Red</a:t>
            </a:r>
          </a:p>
          <a:p>
            <a:pPr lvl="0" algn="just" fontAlgn="base">
              <a:spcBef>
                <a:spcPct val="0"/>
              </a:spcBef>
              <a:spcAft>
                <a:spcPct val="0"/>
              </a:spcAft>
            </a:pPr>
            <a:endParaRPr lang="es-E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3" name="29 Grupo"/>
          <p:cNvGrpSpPr/>
          <p:nvPr/>
        </p:nvGrpSpPr>
        <p:grpSpPr>
          <a:xfrm>
            <a:off x="1952596" y="1000108"/>
            <a:ext cx="1857388" cy="571504"/>
            <a:chOff x="4929190" y="2571744"/>
            <a:chExt cx="1857388" cy="571504"/>
          </a:xfrm>
        </p:grpSpPr>
        <p:sp>
          <p:nvSpPr>
            <p:cNvPr id="27" name="26 Rectángulo redondeado"/>
            <p:cNvSpPr/>
            <p:nvPr/>
          </p:nvSpPr>
          <p:spPr>
            <a:xfrm>
              <a:off x="4929190" y="2571744"/>
              <a:ext cx="1857388" cy="571504"/>
            </a:xfrm>
            <a:prstGeom prst="roundRect">
              <a:avLst/>
            </a:prstGeom>
            <a:solidFill>
              <a:srgbClr val="ED594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5143504" y="2643182"/>
              <a:ext cx="1378904" cy="369332"/>
            </a:xfrm>
            <a:prstGeom prst="rect">
              <a:avLst/>
            </a:prstGeom>
          </p:spPr>
          <p:txBody>
            <a:bodyPr wrap="none">
              <a:spAutoFit/>
            </a:bodyPr>
            <a:lstStyle/>
            <a:p>
              <a:r>
                <a:rPr lang="es-ES" b="1" dirty="0"/>
                <a:t>Estrategias</a:t>
              </a:r>
              <a:endParaRPr lang="es-ES" dirty="0"/>
            </a:p>
          </p:txBody>
        </p:sp>
      </p:grpSp>
      <p:sp>
        <p:nvSpPr>
          <p:cNvPr id="26" name="25 Rectángulo"/>
          <p:cNvSpPr/>
          <p:nvPr/>
        </p:nvSpPr>
        <p:spPr>
          <a:xfrm>
            <a:off x="2595538" y="1857364"/>
            <a:ext cx="6929486" cy="2446824"/>
          </a:xfrm>
          <a:prstGeom prst="rect">
            <a:avLst/>
          </a:prstGeom>
        </p:spPr>
        <p:txBody>
          <a:bodyPr wrap="square">
            <a:spAutoFit/>
          </a:bodyPr>
          <a:lstStyle/>
          <a:p>
            <a:pPr marL="342900" indent="-342900" algn="just">
              <a:spcBef>
                <a:spcPts val="600"/>
              </a:spcBef>
              <a:spcAft>
                <a:spcPts val="600"/>
              </a:spcAft>
              <a:buFont typeface="+mj-lt"/>
              <a:buAutoNum type="arabicParenR"/>
            </a:pPr>
            <a:r>
              <a:rPr lang="es-ES" dirty="0">
                <a:latin typeface="Arial" pitchFamily="34" charset="0"/>
                <a:cs typeface="Arial" pitchFamily="34" charset="0"/>
              </a:rPr>
              <a:t>Actividades Importantes</a:t>
            </a:r>
          </a:p>
          <a:p>
            <a:pPr marL="342900" indent="-342900" algn="just">
              <a:spcBef>
                <a:spcPts val="600"/>
              </a:spcBef>
              <a:spcAft>
                <a:spcPts val="600"/>
              </a:spcAft>
              <a:buFont typeface="+mj-lt"/>
              <a:buAutoNum type="arabicParenR"/>
            </a:pPr>
            <a:r>
              <a:rPr lang="es-ES" dirty="0">
                <a:latin typeface="Arial" pitchFamily="34" charset="0"/>
                <a:cs typeface="Arial" pitchFamily="34" charset="0"/>
              </a:rPr>
              <a:t>Preparativos para la Identificación de Soluciones Preventivas</a:t>
            </a:r>
          </a:p>
          <a:p>
            <a:pPr marL="342900" indent="-342900" algn="just">
              <a:spcBef>
                <a:spcPts val="600"/>
              </a:spcBef>
              <a:spcAft>
                <a:spcPts val="600"/>
              </a:spcAft>
              <a:buFont typeface="+mj-lt"/>
              <a:buAutoNum type="arabicParenR"/>
            </a:pPr>
            <a:r>
              <a:rPr lang="es-ES" dirty="0">
                <a:latin typeface="Arial" pitchFamily="34" charset="0"/>
                <a:cs typeface="Arial" pitchFamily="34" charset="0"/>
              </a:rPr>
              <a:t>Medida de Precaución y Recomendación</a:t>
            </a:r>
          </a:p>
          <a:p>
            <a:pPr marL="800100" lvl="1" indent="-342900" algn="just">
              <a:spcBef>
                <a:spcPts val="600"/>
              </a:spcBef>
              <a:spcAft>
                <a:spcPts val="600"/>
              </a:spcAft>
              <a:buFont typeface="+mj-lt"/>
              <a:buAutoNum type="alphaLcParenR"/>
            </a:pPr>
            <a:r>
              <a:rPr lang="es-ES" dirty="0">
                <a:latin typeface="Arial" pitchFamily="34" charset="0"/>
                <a:cs typeface="Arial" pitchFamily="34" charset="0"/>
              </a:rPr>
              <a:t>Centro de cómputos </a:t>
            </a:r>
          </a:p>
          <a:p>
            <a:pPr marL="800100" lvl="1" indent="-342900" algn="just">
              <a:spcBef>
                <a:spcPts val="600"/>
              </a:spcBef>
              <a:spcAft>
                <a:spcPts val="600"/>
              </a:spcAft>
              <a:buFont typeface="+mj-lt"/>
              <a:buAutoNum type="alphaLcParenR"/>
            </a:pPr>
            <a:r>
              <a:rPr lang="es-ES" dirty="0">
                <a:latin typeface="Arial" pitchFamily="34" charset="0"/>
                <a:cs typeface="Arial" pitchFamily="34" charset="0"/>
              </a:rPr>
              <a:t>Medios de almacenamiento.</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2" name="30 Grupo"/>
          <p:cNvGrpSpPr/>
          <p:nvPr/>
        </p:nvGrpSpPr>
        <p:grpSpPr>
          <a:xfrm>
            <a:off x="1809720" y="928670"/>
            <a:ext cx="3643338" cy="571504"/>
            <a:chOff x="4071934" y="3429000"/>
            <a:chExt cx="3643338" cy="571504"/>
          </a:xfrm>
        </p:grpSpPr>
        <p:sp>
          <p:nvSpPr>
            <p:cNvPr id="25" name="24 Rectángulo redondeado"/>
            <p:cNvSpPr/>
            <p:nvPr/>
          </p:nvSpPr>
          <p:spPr>
            <a:xfrm>
              <a:off x="4071934" y="3429000"/>
              <a:ext cx="3643338" cy="571504"/>
            </a:xfrm>
            <a:prstGeom prst="roundRect">
              <a:avLst/>
            </a:prstGeom>
            <a:solidFill>
              <a:srgbClr val="77CA6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4143372" y="3500438"/>
              <a:ext cx="3392275" cy="369332"/>
            </a:xfrm>
            <a:prstGeom prst="rect">
              <a:avLst/>
            </a:prstGeom>
          </p:spPr>
          <p:txBody>
            <a:bodyPr wrap="none">
              <a:spAutoFit/>
            </a:bodyPr>
            <a:lstStyle/>
            <a:p>
              <a:r>
                <a:rPr lang="es-ES" b="1" dirty="0"/>
                <a:t>Documentación del proceso</a:t>
              </a:r>
              <a:endParaRPr lang="es-ES" dirty="0"/>
            </a:p>
          </p:txBody>
        </p:sp>
      </p:grpSp>
      <p:sp>
        <p:nvSpPr>
          <p:cNvPr id="54273" name="Rectangle 1"/>
          <p:cNvSpPr>
            <a:spLocks noChangeArrowheads="1"/>
          </p:cNvSpPr>
          <p:nvPr/>
        </p:nvSpPr>
        <p:spPr bwMode="auto">
          <a:xfrm>
            <a:off x="2381224" y="1643053"/>
            <a:ext cx="7358114"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fontAlgn="base">
              <a:spcBef>
                <a:spcPts val="600"/>
              </a:spcBef>
              <a:spcAft>
                <a:spcPts val="600"/>
              </a:spcAft>
            </a:pPr>
            <a:r>
              <a:rPr lang="es-ES" dirty="0">
                <a:latin typeface="Arial" pitchFamily="34" charset="0"/>
                <a:cs typeface="Arial" pitchFamily="34" charset="0"/>
              </a:rPr>
              <a:t>Todo el proceso de lograr identificar soluciones ante determinados problemas no tendrá su efecto verdadero si es que no se realiza una difusión adecuada de todos los puntos importantes que este implica, y un plan de Contingencia con mucho mayor razón necesita de la elaboración de una documentación que sea eficientemente orientada</a:t>
            </a:r>
            <a:endParaRPr lang="es-ES" dirty="0">
              <a:latin typeface="Arial" pitchFamily="34" charset="0"/>
              <a:ea typeface="Calibri" pitchFamily="34" charset="0"/>
              <a:cs typeface="Arial" pitchFamily="34" charset="0"/>
            </a:endParaRPr>
          </a:p>
          <a:p>
            <a:pPr marL="342900" indent="-342900" algn="just" fontAlgn="base">
              <a:spcBef>
                <a:spcPts val="600"/>
              </a:spcBef>
              <a:spcAft>
                <a:spcPts val="600"/>
              </a:spcAft>
              <a:buFont typeface="+mj-lt"/>
              <a:buAutoNum type="arabicParenR"/>
            </a:pPr>
            <a:r>
              <a:rPr lang="es-ES" dirty="0">
                <a:latin typeface="Arial" pitchFamily="34" charset="0"/>
                <a:ea typeface="Calibri" pitchFamily="34" charset="0"/>
                <a:cs typeface="Arial" pitchFamily="34" charset="0"/>
              </a:rPr>
              <a:t>Cuadro de descripción de los equipos y las tareas para ubicar las soluciones a las contingencias.</a:t>
            </a:r>
            <a:endParaRPr lang="es-ES" dirty="0">
              <a:latin typeface="Arial" pitchFamily="34" charset="0"/>
              <a:cs typeface="Arial" pitchFamily="34" charset="0"/>
            </a:endParaRPr>
          </a:p>
          <a:p>
            <a:pPr marL="342900" indent="-342900" algn="just" eaLnBrk="0" fontAlgn="base" hangingPunct="0">
              <a:spcBef>
                <a:spcPts val="600"/>
              </a:spcBef>
              <a:spcAft>
                <a:spcPts val="600"/>
              </a:spcAft>
              <a:buFont typeface="+mj-lt"/>
              <a:buAutoNum type="arabicParenR"/>
            </a:pPr>
            <a:r>
              <a:rPr lang="es-ES" dirty="0">
                <a:latin typeface="Arial" pitchFamily="34" charset="0"/>
                <a:ea typeface="Calibri" pitchFamily="34" charset="0"/>
                <a:cs typeface="Arial" pitchFamily="34" charset="0"/>
              </a:rPr>
              <a:t>La documentación de los riesgos, opciones y soluciones por escrito y en detalle. </a:t>
            </a:r>
          </a:p>
          <a:p>
            <a:pPr marL="342900" indent="-342900" algn="just" eaLnBrk="0" fontAlgn="base" hangingPunct="0">
              <a:spcBef>
                <a:spcPts val="600"/>
              </a:spcBef>
              <a:spcAft>
                <a:spcPts val="600"/>
              </a:spcAft>
              <a:buFont typeface="+mj-lt"/>
              <a:buAutoNum type="arabicParenR"/>
            </a:pPr>
            <a:r>
              <a:rPr lang="es-ES" dirty="0">
                <a:latin typeface="Arial" pitchFamily="34" charset="0"/>
                <a:ea typeface="Calibri" pitchFamily="34" charset="0"/>
                <a:cs typeface="Arial" pitchFamily="34" charset="0"/>
              </a:rPr>
              <a:t>La identificación y documentación de listas de contacto de emergencia, la identificación de responsables de las funciones con el fin de garantizar que siempre haya alguien a cargo, y que pueda ser contactada si falla un proceso de importancia</a:t>
            </a:r>
            <a:r>
              <a:rPr lang="es-ES" dirty="0">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2" name="31 Grupo"/>
          <p:cNvGrpSpPr/>
          <p:nvPr/>
        </p:nvGrpSpPr>
        <p:grpSpPr>
          <a:xfrm>
            <a:off x="1881161" y="857232"/>
            <a:ext cx="2951449" cy="571504"/>
            <a:chOff x="4500562" y="4286256"/>
            <a:chExt cx="2951449" cy="571504"/>
          </a:xfrm>
        </p:grpSpPr>
        <p:sp>
          <p:nvSpPr>
            <p:cNvPr id="24" name="23 Rectángulo redondeado"/>
            <p:cNvSpPr/>
            <p:nvPr/>
          </p:nvSpPr>
          <p:spPr>
            <a:xfrm>
              <a:off x="4500562" y="4286256"/>
              <a:ext cx="2928958" cy="57150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4500562" y="4429132"/>
              <a:ext cx="2951449" cy="369332"/>
            </a:xfrm>
            <a:prstGeom prst="rect">
              <a:avLst/>
            </a:prstGeom>
          </p:spPr>
          <p:txBody>
            <a:bodyPr wrap="none">
              <a:spAutoFit/>
            </a:bodyPr>
            <a:lstStyle/>
            <a:p>
              <a:r>
                <a:rPr lang="es-ES" b="1" dirty="0"/>
                <a:t>Realización de pruebas  </a:t>
              </a:r>
              <a:endParaRPr lang="es-ES" dirty="0"/>
            </a:p>
          </p:txBody>
        </p:sp>
      </p:grpSp>
      <p:sp>
        <p:nvSpPr>
          <p:cNvPr id="17" name="16 Rectángulo"/>
          <p:cNvSpPr/>
          <p:nvPr/>
        </p:nvSpPr>
        <p:spPr>
          <a:xfrm>
            <a:off x="2238348" y="1428739"/>
            <a:ext cx="7572428" cy="5324535"/>
          </a:xfrm>
          <a:prstGeom prst="rect">
            <a:avLst/>
          </a:prstGeom>
        </p:spPr>
        <p:txBody>
          <a:bodyPr wrap="square">
            <a:spAutoFit/>
          </a:bodyPr>
          <a:lstStyle/>
          <a:p>
            <a:pPr marL="800100" lvl="1" indent="-342900" algn="just">
              <a:spcBef>
                <a:spcPts val="600"/>
              </a:spcBef>
              <a:spcAft>
                <a:spcPts val="600"/>
              </a:spcAft>
              <a:buFont typeface="+mj-lt"/>
              <a:buAutoNum type="alphaLcParenR"/>
            </a:pPr>
            <a:r>
              <a:rPr lang="es-ES" sz="1600" dirty="0">
                <a:latin typeface="Arial" pitchFamily="34" charset="0"/>
                <a:cs typeface="Arial" pitchFamily="34" charset="0"/>
              </a:rPr>
              <a:t>Actividades Previas al Desastre.</a:t>
            </a:r>
          </a:p>
          <a:p>
            <a:pPr lvl="2" algn="just">
              <a:spcBef>
                <a:spcPts val="600"/>
              </a:spcBef>
              <a:buFont typeface="Wingdings" pitchFamily="2" charset="2"/>
              <a:buChar char="Ø"/>
            </a:pPr>
            <a:r>
              <a:rPr lang="es-ES" sz="1600" dirty="0">
                <a:latin typeface="Arial" pitchFamily="34" charset="0"/>
                <a:cs typeface="Arial" pitchFamily="34" charset="0"/>
              </a:rPr>
              <a:t>Establecimiento del Plan de Acción.</a:t>
            </a:r>
          </a:p>
          <a:p>
            <a:pPr lvl="2" algn="just">
              <a:spcBef>
                <a:spcPts val="600"/>
              </a:spcBef>
              <a:buFont typeface="Wingdings" pitchFamily="2" charset="2"/>
              <a:buChar char="Ø"/>
            </a:pPr>
            <a:r>
              <a:rPr lang="es-ES" sz="1600" dirty="0">
                <a:latin typeface="Arial" pitchFamily="34" charset="0"/>
                <a:cs typeface="Arial" pitchFamily="34" charset="0"/>
              </a:rPr>
              <a:t>Formación de Equipos Operativos.</a:t>
            </a:r>
          </a:p>
          <a:p>
            <a:pPr lvl="2" algn="just">
              <a:spcBef>
                <a:spcPts val="600"/>
              </a:spcBef>
              <a:buFont typeface="Wingdings" pitchFamily="2" charset="2"/>
              <a:buChar char="Ø"/>
            </a:pPr>
            <a:r>
              <a:rPr lang="es-ES" sz="1600" dirty="0">
                <a:latin typeface="Arial" pitchFamily="34" charset="0"/>
                <a:cs typeface="Arial" pitchFamily="34" charset="0"/>
              </a:rPr>
              <a:t>Formación de Equipos de Evaluación (auditoría de cumplimiento de los procedimientos sobre Seguridad).</a:t>
            </a:r>
          </a:p>
          <a:p>
            <a:pPr marL="800100" lvl="1" indent="-342900" algn="just">
              <a:spcBef>
                <a:spcPts val="600"/>
              </a:spcBef>
              <a:spcAft>
                <a:spcPts val="600"/>
              </a:spcAft>
              <a:buFont typeface="+mj-lt"/>
              <a:buAutoNum type="alphaLcParenR"/>
            </a:pPr>
            <a:r>
              <a:rPr lang="es-ES" sz="1600" dirty="0">
                <a:latin typeface="Arial" pitchFamily="34" charset="0"/>
                <a:cs typeface="Arial" pitchFamily="34" charset="0"/>
              </a:rPr>
              <a:t>Actividades Durante el Desastre.</a:t>
            </a:r>
          </a:p>
          <a:p>
            <a:pPr lvl="2" algn="just">
              <a:spcBef>
                <a:spcPts val="600"/>
              </a:spcBef>
              <a:buFont typeface="Wingdings" pitchFamily="2" charset="2"/>
              <a:buChar char="Ø"/>
            </a:pPr>
            <a:r>
              <a:rPr lang="es-ES" sz="1600" dirty="0">
                <a:latin typeface="Arial" pitchFamily="34" charset="0"/>
                <a:cs typeface="Arial" pitchFamily="34" charset="0"/>
              </a:rPr>
              <a:t>Plan de Emergencias.</a:t>
            </a:r>
          </a:p>
          <a:p>
            <a:pPr lvl="2" algn="just">
              <a:spcBef>
                <a:spcPts val="600"/>
              </a:spcBef>
              <a:buFont typeface="Wingdings" pitchFamily="2" charset="2"/>
              <a:buChar char="Ø"/>
            </a:pPr>
            <a:r>
              <a:rPr lang="es-ES" sz="1600" dirty="0">
                <a:latin typeface="Arial" pitchFamily="34" charset="0"/>
                <a:cs typeface="Arial" pitchFamily="34" charset="0"/>
              </a:rPr>
              <a:t>b) Formación de Equipos.</a:t>
            </a:r>
          </a:p>
          <a:p>
            <a:pPr lvl="2" algn="just">
              <a:spcBef>
                <a:spcPts val="600"/>
              </a:spcBef>
              <a:buFont typeface="Wingdings" pitchFamily="2" charset="2"/>
              <a:buChar char="Ø"/>
            </a:pPr>
            <a:r>
              <a:rPr lang="es-ES" sz="1600" dirty="0">
                <a:latin typeface="Arial" pitchFamily="34" charset="0"/>
                <a:cs typeface="Arial" pitchFamily="34" charset="0"/>
              </a:rPr>
              <a:t>c) Entrenamiento.</a:t>
            </a:r>
          </a:p>
          <a:p>
            <a:pPr marL="800100" lvl="1" indent="-342900" algn="just">
              <a:spcBef>
                <a:spcPts val="600"/>
              </a:spcBef>
              <a:spcAft>
                <a:spcPts val="600"/>
              </a:spcAft>
              <a:buFont typeface="+mj-lt"/>
              <a:buAutoNum type="alphaLcParenR"/>
            </a:pPr>
            <a:r>
              <a:rPr lang="es-ES" sz="1600" dirty="0">
                <a:latin typeface="Arial" pitchFamily="34" charset="0"/>
                <a:cs typeface="Arial" pitchFamily="34" charset="0"/>
              </a:rPr>
              <a:t>Actividades Después del Desastre</a:t>
            </a:r>
          </a:p>
          <a:p>
            <a:pPr lvl="2" algn="just">
              <a:spcBef>
                <a:spcPts val="600"/>
              </a:spcBef>
              <a:buFont typeface="Wingdings" pitchFamily="2" charset="2"/>
              <a:buChar char="Ø"/>
            </a:pPr>
            <a:r>
              <a:rPr lang="es-ES" sz="1600" dirty="0">
                <a:latin typeface="Arial" pitchFamily="34" charset="0"/>
                <a:cs typeface="Arial" pitchFamily="34" charset="0"/>
              </a:rPr>
              <a:t>Evaluación de Daños.</a:t>
            </a:r>
          </a:p>
          <a:p>
            <a:pPr lvl="2" algn="just">
              <a:spcBef>
                <a:spcPts val="600"/>
              </a:spcBef>
              <a:buFont typeface="Wingdings" pitchFamily="2" charset="2"/>
              <a:buChar char="Ø"/>
            </a:pPr>
            <a:r>
              <a:rPr lang="es-ES" sz="1600" dirty="0">
                <a:latin typeface="Arial" pitchFamily="34" charset="0"/>
                <a:cs typeface="Arial" pitchFamily="34" charset="0"/>
              </a:rPr>
              <a:t>b) Priorización de Actividades del Plan de Acción.</a:t>
            </a:r>
          </a:p>
          <a:p>
            <a:pPr lvl="2" algn="just">
              <a:spcBef>
                <a:spcPts val="600"/>
              </a:spcBef>
              <a:buFont typeface="Wingdings" pitchFamily="2" charset="2"/>
              <a:buChar char="Ø"/>
            </a:pPr>
            <a:r>
              <a:rPr lang="es-ES" sz="1600" dirty="0">
                <a:latin typeface="Arial" pitchFamily="34" charset="0"/>
                <a:cs typeface="Arial" pitchFamily="34" charset="0"/>
              </a:rPr>
              <a:t>c) Ejecución de Actividades.</a:t>
            </a:r>
          </a:p>
          <a:p>
            <a:pPr lvl="2" algn="just">
              <a:spcBef>
                <a:spcPts val="600"/>
              </a:spcBef>
              <a:buFont typeface="Wingdings" pitchFamily="2" charset="2"/>
              <a:buChar char="Ø"/>
            </a:pPr>
            <a:r>
              <a:rPr lang="es-ES" sz="1600" dirty="0">
                <a:latin typeface="Arial" pitchFamily="34" charset="0"/>
                <a:cs typeface="Arial" pitchFamily="34" charset="0"/>
              </a:rPr>
              <a:t>d) Evaluación de Resultados.</a:t>
            </a:r>
          </a:p>
          <a:p>
            <a:pPr lvl="2" algn="just">
              <a:spcBef>
                <a:spcPts val="600"/>
              </a:spcBef>
              <a:buFont typeface="Wingdings" pitchFamily="2" charset="2"/>
              <a:buChar char="Ø"/>
            </a:pPr>
            <a:r>
              <a:rPr lang="es-ES" sz="1600" dirty="0">
                <a:latin typeface="Arial" pitchFamily="34" charset="0"/>
                <a:cs typeface="Arial" pitchFamily="34" charset="0"/>
              </a:rPr>
              <a:t>e) Retroalimentación del Plan de Acción</a:t>
            </a:r>
            <a:r>
              <a:rPr lang="es-ES" dirty="0">
                <a:latin typeface="Arial" pitchFamily="34" charset="0"/>
                <a:cs typeface="Arial" pitchFamily="34" charset="0"/>
              </a:rPr>
              <a:t>.</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5" name="32 Grupo"/>
          <p:cNvGrpSpPr/>
          <p:nvPr/>
        </p:nvGrpSpPr>
        <p:grpSpPr>
          <a:xfrm>
            <a:off x="2166910" y="1000108"/>
            <a:ext cx="2500330" cy="571504"/>
            <a:chOff x="4786314" y="5072074"/>
            <a:chExt cx="2500330" cy="571504"/>
          </a:xfrm>
        </p:grpSpPr>
        <p:sp>
          <p:nvSpPr>
            <p:cNvPr id="23" name="22 Rectángulo redondeado"/>
            <p:cNvSpPr/>
            <p:nvPr/>
          </p:nvSpPr>
          <p:spPr>
            <a:xfrm>
              <a:off x="4786314" y="5072074"/>
              <a:ext cx="2500330" cy="571504"/>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5000628" y="5143512"/>
              <a:ext cx="2032929" cy="369332"/>
            </a:xfrm>
            <a:prstGeom prst="rect">
              <a:avLst/>
            </a:prstGeom>
          </p:spPr>
          <p:txBody>
            <a:bodyPr wrap="none">
              <a:spAutoFit/>
            </a:bodyPr>
            <a:lstStyle/>
            <a:p>
              <a:r>
                <a:rPr lang="es-ES" b="1" dirty="0"/>
                <a:t>Implementación</a:t>
              </a:r>
              <a:endParaRPr lang="es-ES" dirty="0"/>
            </a:p>
          </p:txBody>
        </p:sp>
      </p:grpSp>
      <p:sp>
        <p:nvSpPr>
          <p:cNvPr id="37889" name="Rectangle 1"/>
          <p:cNvSpPr>
            <a:spLocks noChangeArrowheads="1"/>
          </p:cNvSpPr>
          <p:nvPr/>
        </p:nvSpPr>
        <p:spPr bwMode="auto">
          <a:xfrm>
            <a:off x="2738414" y="1785926"/>
            <a:ext cx="6429420"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pPr>
            <a:r>
              <a:rPr lang="es-ES" sz="2000" dirty="0">
                <a:latin typeface="Arial" pitchFamily="34" charset="0"/>
                <a:ea typeface="Calibri" pitchFamily="34" charset="0"/>
                <a:cs typeface="Arial" pitchFamily="34" charset="0"/>
              </a:rPr>
              <a:t>La fase de implementación se da cuando han ocurrido o están por ocurrir los problemas para este caso se tiene que tener preparado los planes de contingencia para poder aplicarlos. Puede también tratarse esta etapa como una prueba controlada.</a:t>
            </a:r>
          </a:p>
          <a:p>
            <a:pPr lvl="1" algn="just" fontAlgn="base">
              <a:spcBef>
                <a:spcPts val="600"/>
              </a:spcBef>
              <a:spcAft>
                <a:spcPts val="600"/>
              </a:spcAft>
              <a:buFont typeface="Wingdings" pitchFamily="2" charset="2"/>
              <a:buChar char="Ø"/>
            </a:pPr>
            <a:r>
              <a:rPr lang="es-ES" sz="2000" dirty="0">
                <a:latin typeface="Arial" pitchFamily="34" charset="0"/>
                <a:cs typeface="Arial" pitchFamily="34" charset="0"/>
              </a:rPr>
              <a:t>De las Emergencia Físicas</a:t>
            </a:r>
          </a:p>
          <a:p>
            <a:pPr lvl="1" algn="just" fontAlgn="base">
              <a:spcBef>
                <a:spcPts val="600"/>
              </a:spcBef>
              <a:spcAft>
                <a:spcPts val="600"/>
              </a:spcAft>
              <a:buFont typeface="Wingdings" pitchFamily="2" charset="2"/>
              <a:buChar char="Ø"/>
            </a:pPr>
            <a:r>
              <a:rPr lang="es-ES" sz="2000" dirty="0">
                <a:latin typeface="Arial" pitchFamily="34" charset="0"/>
                <a:cs typeface="Arial" pitchFamily="34" charset="0"/>
              </a:rPr>
              <a:t>De las Emergencias Lógicas de Datos</a:t>
            </a:r>
          </a:p>
          <a:p>
            <a:pPr algn="just" fontAlgn="base">
              <a:spcBef>
                <a:spcPts val="600"/>
              </a:spcBef>
              <a:spcAft>
                <a:spcPts val="600"/>
              </a:spcAft>
            </a:pPr>
            <a:endParaRPr lang="es-ES" sz="2000" dirty="0">
              <a:latin typeface="Arial" pitchFamily="34" charset="0"/>
              <a:cs typeface="Arial" pitchFamily="34" charset="0"/>
            </a:endParaRPr>
          </a:p>
          <a:p>
            <a:pPr algn="just" fontAlgn="base">
              <a:spcBef>
                <a:spcPct val="0"/>
              </a:spcBef>
              <a:spcAft>
                <a:spcPct val="0"/>
              </a:spcAft>
            </a:pPr>
            <a:endParaRPr lang="es-ES" dirty="0">
              <a:latin typeface="Arial" pitchFamily="34" charset="0"/>
              <a:cs typeface="Arial" pitchFamily="34" charset="0"/>
            </a:endParaRPr>
          </a:p>
          <a:p>
            <a:pPr algn="just" fontAlgn="base">
              <a:spcBef>
                <a:spcPct val="0"/>
              </a:spcBef>
              <a:spcAft>
                <a:spcPct val="0"/>
              </a:spcAft>
            </a:pPr>
            <a:endParaRPr lang="es-E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3" name="33 Grupo"/>
          <p:cNvGrpSpPr/>
          <p:nvPr/>
        </p:nvGrpSpPr>
        <p:grpSpPr>
          <a:xfrm>
            <a:off x="2238348" y="1000108"/>
            <a:ext cx="1714512" cy="717770"/>
            <a:chOff x="5929322" y="5786454"/>
            <a:chExt cx="1714512" cy="717770"/>
          </a:xfrm>
        </p:grpSpPr>
        <p:sp>
          <p:nvSpPr>
            <p:cNvPr id="22" name="21 Rectángulo redondeado"/>
            <p:cNvSpPr/>
            <p:nvPr/>
          </p:nvSpPr>
          <p:spPr>
            <a:xfrm>
              <a:off x="5929322" y="5786454"/>
              <a:ext cx="1714512"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Rectángulo"/>
            <p:cNvSpPr/>
            <p:nvPr/>
          </p:nvSpPr>
          <p:spPr>
            <a:xfrm>
              <a:off x="6072198" y="5857893"/>
              <a:ext cx="1428596" cy="646331"/>
            </a:xfrm>
            <a:prstGeom prst="rect">
              <a:avLst/>
            </a:prstGeom>
          </p:spPr>
          <p:txBody>
            <a:bodyPr wrap="square">
              <a:spAutoFit/>
            </a:bodyPr>
            <a:lstStyle/>
            <a:p>
              <a:r>
                <a:rPr lang="es-ES" b="1" dirty="0"/>
                <a:t>Monitoreo</a:t>
              </a:r>
            </a:p>
            <a:p>
              <a:endParaRPr lang="es-ES" dirty="0"/>
            </a:p>
          </p:txBody>
        </p:sp>
      </p:grpSp>
      <p:sp>
        <p:nvSpPr>
          <p:cNvPr id="56321" name="Rectangle 1"/>
          <p:cNvSpPr>
            <a:spLocks noChangeArrowheads="1"/>
          </p:cNvSpPr>
          <p:nvPr/>
        </p:nvSpPr>
        <p:spPr bwMode="auto">
          <a:xfrm>
            <a:off x="2452662" y="1643053"/>
            <a:ext cx="714376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pPr>
            <a:r>
              <a:rPr lang="es-ES" dirty="0">
                <a:latin typeface="Arial" pitchFamily="34" charset="0"/>
                <a:ea typeface="Calibri" pitchFamily="34" charset="0"/>
                <a:cs typeface="Arial" pitchFamily="34" charset="0"/>
              </a:rPr>
              <a:t>La fase de Monitoreo nos dará la seguridad de que podamos reaccionar en el tiempo preciso y con la acción correcta.</a:t>
            </a:r>
          </a:p>
          <a:p>
            <a:pPr algn="just" fontAlgn="base">
              <a:spcBef>
                <a:spcPts val="600"/>
              </a:spcBef>
              <a:spcAft>
                <a:spcPts val="600"/>
              </a:spcAft>
            </a:pPr>
            <a:r>
              <a:rPr lang="es-ES" dirty="0">
                <a:latin typeface="Arial" pitchFamily="34" charset="0"/>
                <a:ea typeface="Calibri" pitchFamily="34" charset="0"/>
                <a:cs typeface="Arial" pitchFamily="34" charset="0"/>
              </a:rPr>
              <a:t> Esta fase es primordialmente de mantenimiento. </a:t>
            </a:r>
          </a:p>
          <a:p>
            <a:pPr algn="just" fontAlgn="base">
              <a:spcBef>
                <a:spcPts val="600"/>
              </a:spcBef>
              <a:spcAft>
                <a:spcPts val="600"/>
              </a:spcAft>
            </a:pPr>
            <a:r>
              <a:rPr lang="es-ES" dirty="0">
                <a:latin typeface="Arial" pitchFamily="34" charset="0"/>
                <a:ea typeface="Calibri" pitchFamily="34" charset="0"/>
                <a:cs typeface="Arial" pitchFamily="34" charset="0"/>
              </a:rPr>
              <a:t>Cada vez que se da un cambio en la infraestructura, debemos de realizar un mantenimiento correctivo o de adaptación.</a:t>
            </a:r>
            <a:endParaRPr lang="es-ES" dirty="0">
              <a:latin typeface="Arial" pitchFamily="34" charset="0"/>
              <a:cs typeface="Arial" pitchFamily="34" charset="0"/>
            </a:endParaRPr>
          </a:p>
          <a:p>
            <a:pPr algn="just" eaLnBrk="0" fontAlgn="base" hangingPunct="0">
              <a:spcBef>
                <a:spcPts val="600"/>
              </a:spcBef>
              <a:spcAft>
                <a:spcPts val="600"/>
              </a:spcAft>
            </a:pPr>
            <a:r>
              <a:rPr lang="es-ES" dirty="0">
                <a:latin typeface="Arial" pitchFamily="34" charset="0"/>
                <a:ea typeface="Calibri" pitchFamily="34" charset="0"/>
                <a:cs typeface="Arial" pitchFamily="34" charset="0"/>
              </a:rPr>
              <a:t>Podríamos enumerar las actividades principales a realizar: </a:t>
            </a:r>
            <a:endParaRPr lang="es-ES" dirty="0">
              <a:latin typeface="Arial" pitchFamily="34" charset="0"/>
              <a:cs typeface="Arial" pitchFamily="34" charset="0"/>
            </a:endParaRPr>
          </a:p>
          <a:p>
            <a:pPr lvl="1" algn="just" eaLnBrk="0" fontAlgn="base" hangingPunct="0">
              <a:spcBef>
                <a:spcPts val="600"/>
              </a:spcBef>
              <a:buFont typeface="Wingdings" pitchFamily="2" charset="2"/>
              <a:buChar char="Ø"/>
            </a:pPr>
            <a:r>
              <a:rPr lang="es-ES" dirty="0">
                <a:latin typeface="Arial" pitchFamily="34" charset="0"/>
                <a:ea typeface="Calibri" pitchFamily="34" charset="0"/>
                <a:cs typeface="Arial" pitchFamily="34" charset="0"/>
              </a:rPr>
              <a:t> Desarrollo de un mapa de funciones y factores de riesgo.</a:t>
            </a:r>
            <a:endParaRPr lang="es-ES" dirty="0">
              <a:latin typeface="Arial" pitchFamily="34" charset="0"/>
              <a:cs typeface="Arial" pitchFamily="34" charset="0"/>
            </a:endParaRPr>
          </a:p>
          <a:p>
            <a:pPr lvl="1" algn="just" eaLnBrk="0" fontAlgn="base" hangingPunct="0">
              <a:spcBef>
                <a:spcPts val="600"/>
              </a:spcBef>
              <a:buFont typeface="Wingdings" pitchFamily="2" charset="2"/>
              <a:buChar char="Ø"/>
            </a:pPr>
            <a:r>
              <a:rPr lang="es-ES" dirty="0">
                <a:latin typeface="Arial" pitchFamily="34" charset="0"/>
                <a:ea typeface="Calibri" pitchFamily="34" charset="0"/>
                <a:cs typeface="Arial" pitchFamily="34" charset="0"/>
              </a:rPr>
              <a:t> Establecer los procedimientos de mantenimiento para la documentación y la rendición de informes referentes a los riesgos.</a:t>
            </a:r>
            <a:endParaRPr lang="es-ES" dirty="0">
              <a:latin typeface="Arial" pitchFamily="34" charset="0"/>
              <a:cs typeface="Arial" pitchFamily="34" charset="0"/>
            </a:endParaRPr>
          </a:p>
          <a:p>
            <a:pPr lvl="1" algn="just" eaLnBrk="0" fontAlgn="base" hangingPunct="0">
              <a:spcBef>
                <a:spcPts val="600"/>
              </a:spcBef>
              <a:buFont typeface="Wingdings" pitchFamily="2" charset="2"/>
              <a:buChar char="Ø"/>
            </a:pPr>
            <a:r>
              <a:rPr lang="es-ES" dirty="0">
                <a:latin typeface="Arial" pitchFamily="34" charset="0"/>
                <a:ea typeface="Calibri" pitchFamily="34" charset="0"/>
                <a:cs typeface="Arial" pitchFamily="34" charset="0"/>
              </a:rPr>
              <a:t> Revisión continua de las aplicaciones.</a:t>
            </a:r>
            <a:endParaRPr lang="es-ES" dirty="0">
              <a:latin typeface="Arial" pitchFamily="34" charset="0"/>
              <a:cs typeface="Arial" pitchFamily="34" charset="0"/>
            </a:endParaRPr>
          </a:p>
          <a:p>
            <a:pPr lvl="1" algn="just" eaLnBrk="0" fontAlgn="base" hangingPunct="0">
              <a:spcBef>
                <a:spcPts val="600"/>
              </a:spcBef>
              <a:buFont typeface="Wingdings" pitchFamily="2" charset="2"/>
              <a:buChar char="Ø"/>
            </a:pPr>
            <a:r>
              <a:rPr lang="es-ES" dirty="0">
                <a:latin typeface="Arial" pitchFamily="34" charset="0"/>
                <a:ea typeface="Calibri" pitchFamily="34" charset="0"/>
                <a:cs typeface="Arial" pitchFamily="34" charset="0"/>
              </a:rPr>
              <a:t> Revisión continua del sistema de </a:t>
            </a:r>
            <a:r>
              <a:rPr lang="es-ES" dirty="0" err="1">
                <a:latin typeface="Arial" pitchFamily="34" charset="0"/>
                <a:ea typeface="Calibri" pitchFamily="34" charset="0"/>
                <a:cs typeface="Arial" pitchFamily="34" charset="0"/>
              </a:rPr>
              <a:t>backup</a:t>
            </a:r>
            <a:r>
              <a:rPr lang="es-ES" dirty="0">
                <a:latin typeface="Arial" pitchFamily="34" charset="0"/>
                <a:ea typeface="Calibri" pitchFamily="34" charset="0"/>
                <a:cs typeface="Arial" pitchFamily="34" charset="0"/>
              </a:rPr>
              <a:t>.</a:t>
            </a:r>
            <a:endParaRPr lang="es-ES" dirty="0">
              <a:latin typeface="Arial" pitchFamily="34" charset="0"/>
              <a:cs typeface="Arial" pitchFamily="34" charset="0"/>
            </a:endParaRPr>
          </a:p>
          <a:p>
            <a:pPr lvl="1" algn="just" eaLnBrk="0" fontAlgn="base" hangingPunct="0">
              <a:spcBef>
                <a:spcPts val="600"/>
              </a:spcBef>
              <a:buFont typeface="Wingdings" pitchFamily="2" charset="2"/>
              <a:buChar char="Ø"/>
            </a:pPr>
            <a:r>
              <a:rPr lang="es-ES" dirty="0">
                <a:latin typeface="Arial" pitchFamily="34" charset="0"/>
                <a:ea typeface="Calibri" pitchFamily="34" charset="0"/>
                <a:cs typeface="Arial" pitchFamily="34" charset="0"/>
              </a:rPr>
              <a:t> Revisión de los Sistemas de soporte eléctrico del Centro de Procesamiento de Datos.</a:t>
            </a:r>
            <a:endParaRPr lang="es-E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2" name="Picture 2" descr="https://html1-f.scribdassets.com/7yiysyg680rls2i/images/16-605e902d1b.jpg"/>
          <p:cNvPicPr>
            <a:picLocks noChangeAspect="1" noChangeArrowheads="1"/>
          </p:cNvPicPr>
          <p:nvPr/>
        </p:nvPicPr>
        <p:blipFill>
          <a:blip r:embed="rId3"/>
          <a:srcRect/>
          <a:stretch>
            <a:fillRect/>
          </a:stretch>
        </p:blipFill>
        <p:spPr bwMode="auto">
          <a:xfrm>
            <a:off x="4024301" y="714356"/>
            <a:ext cx="5034475" cy="6143644"/>
          </a:xfrm>
          <a:prstGeom prst="rect">
            <a:avLst/>
          </a:prstGeom>
          <a:noFill/>
        </p:spPr>
      </p:pic>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14290"/>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6082" name="Picture 2" descr="https://html2-f.scribdassets.com/7yiysyg680rls2i/images/17-967a8aab4e.jpg"/>
          <p:cNvPicPr>
            <a:picLocks noChangeAspect="1" noChangeArrowheads="1"/>
          </p:cNvPicPr>
          <p:nvPr/>
        </p:nvPicPr>
        <p:blipFill>
          <a:blip r:embed="rId3"/>
          <a:srcRect/>
          <a:stretch>
            <a:fillRect/>
          </a:stretch>
        </p:blipFill>
        <p:spPr bwMode="auto">
          <a:xfrm>
            <a:off x="2881293" y="550616"/>
            <a:ext cx="6584841" cy="6307384"/>
          </a:xfrm>
          <a:prstGeom prst="rect">
            <a:avLst/>
          </a:prstGeom>
          <a:noFill/>
        </p:spPr>
      </p:pic>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14290"/>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14290"/>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
        <p:nvSpPr>
          <p:cNvPr id="2050" name="AutoShape 2"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4" name="AutoShape 6"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54274" name="Picture 2" descr="http://4.bp.blogspot.com/-eSKVL-9oPLg/UYQjW0-8U8I/AAAAAAAAAH8/A6T_17pLVas/s1600/drp+data+center.jpg"/>
          <p:cNvPicPr>
            <a:picLocks noChangeAspect="1" noChangeArrowheads="1"/>
          </p:cNvPicPr>
          <p:nvPr/>
        </p:nvPicPr>
        <p:blipFill>
          <a:blip r:embed="rId3"/>
          <a:srcRect/>
          <a:stretch>
            <a:fillRect/>
          </a:stretch>
        </p:blipFill>
        <p:spPr bwMode="auto">
          <a:xfrm>
            <a:off x="2166913" y="1071546"/>
            <a:ext cx="7567499" cy="45720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1524000" y="928688"/>
            <a:ext cx="2857500" cy="500062"/>
          </a:xfrm>
        </p:spPr>
        <p:txBody>
          <a:bodyPr>
            <a:normAutofit/>
          </a:bodyPr>
          <a:lstStyle/>
          <a:p>
            <a:pPr algn="just">
              <a:spcAft>
                <a:spcPts val="600"/>
              </a:spcAft>
            </a:pPr>
            <a:r>
              <a:rPr lang="es-ES_tradnl" sz="2000" b="1" dirty="0">
                <a:latin typeface="Arial" pitchFamily="34" charset="0"/>
                <a:cs typeface="Arial" pitchFamily="34" charset="0"/>
              </a:rPr>
              <a:t>Concepto</a:t>
            </a:r>
            <a:endParaRPr sz="2000" b="1">
              <a:latin typeface="Arial" pitchFamily="34" charset="0"/>
              <a:cs typeface="Arial" pitchFamily="34" charset="0"/>
            </a:endParaRPr>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Contingencias</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25475" indent="-352425" algn="just" fontAlgn="base">
              <a:spcBef>
                <a:spcPts val="600"/>
              </a:spcBef>
              <a:spcAft>
                <a:spcPts val="600"/>
              </a:spcAft>
              <a:buBlip>
                <a:blip r:embed="rId3"/>
              </a:buBlip>
              <a:tabLst>
                <a:tab pos="0" algn="l"/>
              </a:tabLst>
            </a:pPr>
            <a:r>
              <a:rPr lang="es-ES" dirty="0">
                <a:latin typeface="Arial" pitchFamily="34" charset="0"/>
                <a:cs typeface="Arial" pitchFamily="34" charset="0"/>
              </a:rPr>
              <a:t>Posibilidad o riesgo de que suceda una cosa</a:t>
            </a:r>
          </a:p>
          <a:p>
            <a:pPr marL="625475" indent="-352425" algn="just" fontAlgn="base">
              <a:spcBef>
                <a:spcPts val="600"/>
              </a:spcBef>
              <a:spcAft>
                <a:spcPts val="600"/>
              </a:spcAft>
              <a:buBlip>
                <a:blip r:embed="rId3"/>
              </a:buBlip>
              <a:tabLst>
                <a:tab pos="0" algn="l"/>
              </a:tabLst>
            </a:pPr>
            <a:r>
              <a:rPr lang="es-ES" dirty="0">
                <a:latin typeface="Arial" pitchFamily="34" charset="0"/>
                <a:cs typeface="Arial" pitchFamily="34" charset="0"/>
              </a:rPr>
              <a:t>Hecho o problema que se plantea de forma imprevista</a:t>
            </a:r>
          </a:p>
          <a:p>
            <a:pPr marL="625475" indent="-352425" algn="just" fontAlgn="base">
              <a:spcBef>
                <a:spcPts val="600"/>
              </a:spcBef>
              <a:spcAft>
                <a:spcPts val="600"/>
              </a:spcAft>
              <a:buBlip>
                <a:blip r:embed="rId3"/>
              </a:buBlip>
              <a:tabLst>
                <a:tab pos="0" algn="l"/>
              </a:tabLst>
            </a:pPr>
            <a:r>
              <a:rPr lang="es-ES" dirty="0">
                <a:latin typeface="Arial" pitchFamily="34" charset="0"/>
                <a:cs typeface="Arial" pitchFamily="34" charset="0"/>
              </a:rPr>
              <a:t>El término suele referirse a </a:t>
            </a:r>
            <a:r>
              <a:rPr lang="es-ES" b="1" dirty="0">
                <a:latin typeface="Arial" pitchFamily="34" charset="0"/>
                <a:cs typeface="Arial" pitchFamily="34" charset="0"/>
              </a:rPr>
              <a:t>algo que es probable que ocurra</a:t>
            </a:r>
            <a:r>
              <a:rPr lang="es-ES" dirty="0">
                <a:latin typeface="Arial" pitchFamily="34" charset="0"/>
                <a:cs typeface="Arial" pitchFamily="34" charset="0"/>
              </a:rPr>
              <a:t>, aunque no se tiene una certeza al respecto. La contingencia, por lo tanto, es </a:t>
            </a:r>
            <a:r>
              <a:rPr lang="es-ES" b="1" dirty="0">
                <a:latin typeface="Arial" pitchFamily="34" charset="0"/>
                <a:cs typeface="Arial" pitchFamily="34" charset="0"/>
              </a:rPr>
              <a:t>lo posible</a:t>
            </a:r>
            <a:r>
              <a:rPr lang="es-ES" dirty="0">
                <a:latin typeface="Arial" pitchFamily="34" charset="0"/>
                <a:cs typeface="Arial" pitchFamily="34" charset="0"/>
              </a:rPr>
              <a:t> o aquello que puede, o no, concretarse.</a:t>
            </a:r>
          </a:p>
          <a:p>
            <a:pPr marL="625475" indent="-352425" algn="just" fontAlgn="base">
              <a:spcBef>
                <a:spcPts val="600"/>
              </a:spcBef>
              <a:spcAft>
                <a:spcPts val="600"/>
              </a:spcAft>
              <a:buBlip>
                <a:blip r:embed="rId3"/>
              </a:buBlip>
              <a:tabLst>
                <a:tab pos="0" algn="l"/>
              </a:tabLst>
            </a:pPr>
            <a:endParaRPr lang="es-ES" sz="2000" dirty="0">
              <a:latin typeface="Arial" pitchFamily="34" charset="0"/>
              <a:cs typeface="Arial" pitchFamily="34" charset="0"/>
            </a:endParaRPr>
          </a:p>
          <a:p>
            <a:pPr marL="625475" indent="-352425" algn="just" fontAlgn="base">
              <a:spcBef>
                <a:spcPts val="600"/>
              </a:spcBef>
              <a:spcAft>
                <a:spcPts val="600"/>
              </a:spcAft>
              <a:tabLst>
                <a:tab pos="0" algn="l"/>
              </a:tabLst>
            </a:pPr>
            <a:r>
              <a:rPr lang="es-ES" dirty="0">
                <a:latin typeface="Arial" pitchFamily="34" charset="0"/>
                <a:cs typeface="Arial" pitchFamily="34" charset="0"/>
              </a:rPr>
              <a:t>Cuando una persona se enfrenta a una contingencia, tiene que modificar su comportamiento previsto o desarrollar una acción específica, motivada por la irrupción de la contingencia en cuestión.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14290"/>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
        <p:nvSpPr>
          <p:cNvPr id="2050" name="AutoShape 2"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4" name="AutoShape 6" descr="data:image/jpeg;base64,/9j/4AAQSkZJRgABAQAAAQABAAD/2wCEAAkGBxQSEhQUExQVFBUWGCEVGBgXGCAXHhUbHRcXHBgdHBgbHCggGhwlHB4XITEiJSkrLi4uGSAzODMsOCotLisBCgoKDg0OGxAQGywmHyQsLzA0MjQsLCwyNSwsLCwsLCwsLCwsLCwsLCw0LDQsLDQsLDQsLDQsLCwuLCwsLCwsLP/AABEIALgBEgMBIgACEQEDEQH/xAAcAAEAAgMBAQEAAAAAAAAAAAAABQYDBAcCAQj/xABJEAACAQMCBAQCBwYCCAMJAQABAgMABBESIQUGMUETIlFhMnEHFCNCcoGRM1JigqGxJJIWNENTc6LB0bPC8BdEY3STo6Sy4RX/xAAaAQEAAgMBAAAAAAAAAAAAAAAAAwQBAgUG/8QALREAAgIBAwMCBQUAAwAAAAAAAAECAxEEEiExQVEFExQiMmFxgZGh0fAjweH/2gAMAwEAAhEDEQA/AO4UpSgFKUoBSlKAUpSgFKUoDHcQh1ZW6MCp+R61B8lcvtYwNAXDqJGMeBjCHGAR0znJONt818vDxD6yDGIfqwZRpJ8zIR9oScbMD0A2296sNAeWcDqQPntWve3gjjeQAyaVLaUwxOOuBnc1zfn3gvCFlxdXMkE7+YZZ5RvnHkZXUD2GK5+8K2sn2EyYJ8s1uxTJ7BlGCjezDB7ZqG21184yiaupT4zyd75d5kt76PXbyBwOqkaWX8SncVL1+aYL2aK48YPpkJysqjBBPVWA2IPXpg5Nds5D5tF9GyuAlxHjxFHRgejrn7p32zkEEVirURseEZtolWsstVKUqcgFKUoBSlKAUpSgFKUoBSlKAUpSgFKUoBSlKAUpSgFKUoBSlKAUpSgFKUoBSlKAUpXnxBnGRnrj2oCD5m4rbxaYpo/HeXOiFU1lwPiJB2VRt5mIG9cj5n5Nd21QWUixHqhljYxenhlWzj+Hf2rpXENuJPn79spT5LK2v+rJ/Styudqb2pbcFyivjdk4VAhAKPklTpOoYP8AMp3Brf4Zxd7OaO4Q4K5VgejK404PqAxVv5auH0m8NHhLcIqiRXVXboWQnGP4tyPl2qiSkd9/brk9sDufaqSbhNTRf4sg4s79ylxFrmytp3xrkhR3wMDUVGrA7b5r3xzjsVqFMmolzhVUZLYxnJ+FRuN2IG/Wtbka0aLh9qjghhCuoHqCVBI/I1NyRhgQQCCMEEZyK7q6HFfUwcOvVniSVPhdQwz6GtmvKIAAAAANgBsAK9VkwKUpQClRvMPCzcwmMOUOQwO+CVOQGAIJU9xmvHLNtNHbRpOQZFyDhi4xqOkam3by4GTQH3ifMVrbnE08cbfult/0G9atpzlYyNpS6h1HsW0n9GxUNzly3YIHuZIJvEc+ZrYOZHPuqZz8yMVyniN2gfTGkksZ6rMEWVP5QfMPyBHvVa62dfKSa/OC9pNPVf8AK5NP8ZX9n6LRwRkEEHuN819zXA+E8ReNT9XldUYaWiJbQQRuDGT5Gx3XBrY5b5xvLR/CLNMo3Ec7ltS+iTEZBHvkdNhWleuql9ia70m+t8cp9GjutKh+W+Yob2MtGSGXZ422aM+hHp6EbGpiraafKOZKLi8MUqu3HNSC7FqqM7BlVyD8BYZHl6kAYJOwANWKsmBSlKAUpSgFKUoBSlKAUpUDzXxOSMRQwECadioYjPhooy76fvEbADplhWJNJZZlLLwiYubtIxqkdEHqzBR+pNRMnNdsPhZ5PeOJ3H+ZVwa07DgKZ1vmV/35Drb8s7L8lxUobQDpVZ3yazFE3tRXDZhj5otz1Z0/HFIv9SuKkLPiUMw+yljk/A4b+xqMkgqOu+FxSHLINX7w8rD5OuGH61H8Y08SRv8AD56M3o+KXM7ObZIViR2j8SVmJkZGKvpRRsoYEZJ3x0r7w3iCSylbiJIbmEA/EGyragGjkwCynBGCAQeo6VXOHWVzZeJHAfrFvKS2iSUpJCzZ1lJcNqySTg4OT1rR5EtI7ya4a58OR4i0BgmHjSRqpURESMclSusk48xbOdqtV2xn9LIJwlHqS/GLzxL53hxILa2aM43Bkd0fRkdwqDPpqFScT5AOCMjOD13FRT8NSxu0hg8sE6O/gj/ZOhXLL3CtnBHTIHrUV9IPM/1SLw4j9vIDp7+GveQjrgdtutc7URcrsFylpV5K1zrxpbqcLHnRAzIcnZ36E6e2ncZ+dV4S4dANQfqjLnIP8JG4bHpW7HwK6W2W4+rSiJhnUPO2/wB5lHnweucd8mtnhXLF013DbMkgJMc/jaSAkeQ+WboGypTHXNRrTzlPo8Fh3wjDCayda+jvictzYxyTHU+WTV3cKxUMfc43qzVjjhVRpUBRv8Ixudyfnk5qucGsLuK8cNI8tuQza5HDZJK6FVfulfOCRsQV75rsJYRyGWelKVkClKUApSsV1cLGjO5CqgLMT2AGTQGSqrzkyO0dsIYZJJAz6pUDiJFwC2NiWyygDI6k9q9XF7ePEZjDGIsavALMJmTr8YwqvjfRv6ahWhxgwqtreW76o1IiYBtX2c7LjckkYk0HHoTWlmdjwbw+pZK5PyK6gmG4yeuiRBp+QK4ZR+tVpGOpkkQxyRsVKt/+ynG6ns3euoxXLeM8TDYKJFYDGxJUg+4Izn3qp8/XamWGHQPE0+L4mcELnTpA+9nvnptXAtgpJt9T0mg1dsbI15ynxgrdrxuS0maaJDrWJlTcaZGYeUMM5IU74xknAGM13iyZjGhcYcqCw9DgZ/rXFOC8V+qzJKqK4LKroVBLBmCjSSMqwJB264x713IV1PT5J0pLsc/1qDjqW2up5WMAkgAE7k46/OvVaHG7iaOFmt4hNKOiFtAO+5zg9Bk474xt1rU5Y4rJOr+IpDIQNXhtEGJUEjQ+4KnY4JHvV45BNUpSgFKUoBSlKAUpSgFVHnJPDubO4P7NfEgc9k8XwyjN6DUgXP8AEKt1Yrq3WRGR1DIwKsp3BB6gitZx3RaNoy2vJFW16uSoYFh1GdxkZGRWyZqrl5ypNH/q7+JEDkRO7Rug9FnTzMv8L5+fStUXk8ZxJDcxIP8A4fj/AD+0V2J/MVSlCyCwWVKEuSyyPWsxqCXmEHVnI38o8KXOM9W8g3x2ArZXjIbaOG5kP8MDj+rAD+tVZQsl2Joyiu5JVDX/AC3FJMJhlJPvMjFC2P4lIYHYd8HuDXu14s8k7wiBk8MKXZ2Xy6skLhC3mwM4ztkVLVH81b8M3+WaI6DhqQa5EV5JCvV3aRmxuFDMSQMgbCuXHg8ctwTxO4dp5WAaKEAiHUQEV3PTqBpUd9811C+upWmjt7YKZWHiOzglYowcZYA5JY4UDPqe1blzYTFSI4EEnUM+CgPrt5j+lWaoWNbsdSGcoLjwbHJd7JJHMkreI0ExgD4Cl1CRsCQoAyNeDgdqsWKiuWeGpb26IjGTOXZz1kdjl2Ppk527dKla6cU0uSk8Z4FKUrJgUpSgFKVX77mHLNFbKJXU6XY7RxHvk9Wb+EfmRWspKKyzKi30J5nABJIAHUnbH51UObOPxTW8sMGu4dhsIV8RchgcM/wjOMde9fZOFmU6rhmnPUBtkX5Rjb8zk+9bgj0jAAAHYbY/Kqc9Zj6UWY6byyvc3cehkEX27osrKkkTggRYWQqZEGGwXKBt8EL6ZrY5v4PaJYtPEIo3TS6NFhVmdWUxppXaQM2ABudxjepS7tllQo4DKeoP9D7EetRvD+XIIm1+HGWByraQCv6bZ9wAa1+NTXKM/DNPhksp2z361y/mC7JvLoyOp8NgqnPwroUhcdjknPua6jXHuWrwS8UMrRNOTJJMsY6EhtEZYsMKqrvnJHlGBmqcKlanF8I6FF7on7iWcJ/0S3KHBp3v45UiJETK7CZGQFG1KxUsMMy7MP7iu3Cqe/MtxEvjSrA0Sn7RYmYsgzgkMdmIyCRgbA1cRXV06hGG2Dzg5uqtnbY5zWGxSlKnKwpSlAKUpQClKUApSlAKUpQClKUAqK5m4uLW3eXGptkjX9+RjpjX82I/LNStUbj98s16Qx+xsVEjHGczuDjYbkpGc4/jFaWT2RbNoR3PBk4Dw4wQhWOuRiZJX/fkY5Y/LJwPQAVIO4UEk4ABJPoAN6x2lykqB42DKehH/rY+1aPHIzKI7YdbhxG3tGN5j/kBHzYVxknOeO7Ok8QiSXJFuTE1y4w9y2sZ+7GMiFfby+bHq5qRv+LFMqsUrv0ACnH+bpipKNAAABgAYA9AOlfXYAEnYDc12lFJYRzG8vJpcEtmjhRX+IDJ+ZOTW9XmNwwBByCMg+or1WyMCoviPGQjeHGpllP3V+77se1euPXxijwm8jnQg9z3/Ib164PwxYEx1dt3Y9Wbv+VYBrJa3Um7zLEP3Y1BI/masq8KYf8AvE2fXy/204qUpTBnJUuJXU/jfV45Q6qoaUsNLeb4EDKNs4Yk46Y9a2uW+FiGEKwGoks2OmSf+2K1uOWMsNw1zEhmjkVRLGu7qUGFdAfi8pwV67DFRzc3RbBJo4z94Tho2X20sBv86p2uW/lcFivbt4fJbnUVpy4qttzVnGJLQZ7GcHSMdSR1/CPXrWMcxqzFRMjYGAY43lLtjrpVTpUHtkk4qCxuXREseOrLBXytCK/d/wBnbXL+5QRD/wC4VI/SvXB+Ii4jEgRkBZlAbGTpYrnykjBIOKrSqlFZaJlOLeEzdqtvylGkbRW5MQlfMrZLOU3OhSc4BONvQmrJntUZy/y9Dc/WZZPEJa4cDTK6bKFTGFYDGVJ/OpaK5TeEzS2aiuSJj4TGXNlASxm0m4wAFhiXrkKAFZwAgHU9e1dNFaPCuEw2yaII1jUnJ0j4j3JJ3J9zW9XUqr2LBRnPcxSlKkNBSlKAUpSgFKUoBSlKAUpSgFeZHCgkkAAZJOwAr1VP+lC5CWig/C8oDD95VVpCp9jowfagMt/9IVjGrMJHkCgnMcUjrt/GF0/nmorluyfwI5JGZZZXNzKAerPk6T6qoKjH8IqEuuDWrLawZeW5eRWmkyxRQg8SRBv4YGwXQOx3q71Q1s8YiWtNHOZFIupZbae7kibIWQSGHd/FDRo74TpFpGti/cnBBq4cu4mupJh8MUSxr85MSP8A8oirQv8Aggd5HWQxeMginwoJdFzsGO6bEjI7fLNV/lDnGSCQwPACsspdDq0thmAjVVwQ+U0su42Vh1FbUbJtSXVLkxdmKafc61WvxD9lJ+A/2NbArX4h+yk/Af7GrpWMfB/2EX4F/sK3K0+EfsIvwL/atygIeRfEvVz0hj1fzOSP7A1MVGWY/wAVOf4U/TzVJ1hGWKUpWTArHLCrbMoYe4z/AHrJSgNVeHxDpFGPki/9q2QK+0oDW4hLoikb91Gb9FNUWOV7fhyaAS6wqBsWAYqNyB2ByTVr5wfTY3RH+5b+qkVoW64VR6AD+lUda8bS1pl1KciW4WGW3GuYzrGs2fNP5vtjq+8mnXnO223QVfOTFH1VSPvvI/8AmmkI/piqkeGx21/HKq+WdWjAztFJguSi9F1gNnHdRVu5NwLG2/4Y/PO9T12xtluiscDUPhE3SlKnKopSlAKUpQClKUBg+uR6/D1rrxnRqGrH4etZ6gDOsDJraCOPUVDTHEkjEeZlYkDJ9Mbj06VPA0B9pWtdB28qHR6vgEj2AO2fnX2xD6AJSC4yCV6Ng4Bx2JGDjtk0BsUpWG8uliRpHIVFGpiewFAfL27SJGkkdURRlmY4AHua5h9JnGPrUUEaQzIhkJEkqaFbMMirpBOo51E9BjHvWxxnjTT3CqxKEHyLpMn1fYEHw1B8S5IIOD5YwRnfrVeN3TTRWcbtPLh9MskjYVXZkDxp3JXVu2dicdsAYbLZwC4c3k0EgjAtUWKHw1KBgyq8hAJPTyLsfn1qa4hxiGEhXfzn4Y18zt8kXLH9K5xc8YnEaxOusC4MxnSTwpnQ5XCqygICoALZwR8O/SW5fv5o2NvZwIjMDIpf4xHnPmkfGrBzvhtvXGarW6T3LN7fBvXqHXWoxXJY5ba6ugQ/+FhI3UYMrKeupj5Yh1yBqO/auf8AFW8KdjAylbaJFi8PdPGD6okWQ7yS69j+I7CrHwrgd3xGWUTzfZRaRqy0iuzDOFTCIQF0nUVPxCpaw4C3D7oSyIJoDJHBE7uNcJc6daxogjVSxVezDrViMIQjtgiL/klLdNnRYiSozscb+x71h4h+yk/Af7GtgVr8Q/ZSfgP9jWTcx8I/YRfgX+1Zru5WNC7dB6b5JIAA9ySBWHhH7CL8C/2qu8z8eCTrFthAG37ysG8Nf5VDOfQaaA3W4zFHcgyEw+KgQeINA1KTgaumSD69qsANUyGOeSLLssgPmVZB127kdNQ7Y71q8LvjE5jgYxON/qk5Ok/8F98D005A22FRQurk9qfJqpJl+pUXwfjaTlkwY5k/aRN8S56EfvKd8MNqlKlNhSlKAUpUBzW/iKttq0LLvK+dOiFSNe/bUdKfzH0oCO5747F9VkjRhKzgLiMhtALqCzHOFG/zPat01zDmOaCKFri3aJI5p2iMSOXaUJJoVwAdIUMi4wNg3Xertd8ywR4BLeK3ww6GEj+yoQM/Pp3zVDWwctuEWdNJLdklZEBwSAdO4z22Iz7bZrmVgkZgjKRl1VGjlkk1MocyFFZXJyqpkEldtgB3xPQXL3V0YLxhHDpJEcROlnXd45ZttTKuCUU465zipJLGaY29wkWu1ikyluCEMiBDpm0nAJ1YKpsMb9cYn0tMqk3LuV9RarZKMexfLC38ONELF9ChdR6tgAZPua2K1eHX6zoJEzg5G4wQQcMCD0IOQR7VtVYMClKUApSlAKUpQHI/p+sCyWs2MorNGw6gFwCp/wCXH516+hXmxnzYzMWKrrhY7nQMBkz307EexPpXQubOBrfWstu22seU/usDlT+RAr838Bvmsb6CSTyPDNocemSUkGfTDGopZU0/Jcq22Uyi+q5P03xKHWAGOI92ffTkAbDI3AzuflUTyrxSzkMgtbgSDOrw8nybYJUNvpOM7belV36S+aI2gS3glVvrO7OjZxEG82CP3iNHy1VzwJurLlWXdWU6WX8LDcV2NH6bLU1uaePBw9V6hGiajjJ+h81T+LXjXUyxRHYE+H3BZdnmYfuRnZR95z6Cqfbc+TiMQ3JLRNs86D7RUxuCo6s3w6x0znFWqy4lDZ2Ml8xV2kA0rGQwAAxBAmPQbH3LGqd2nspltmuS1VfXbHdFmrxSF4rhbS2RgPq+HmGC6B5MyN1z4rkbE+pPbFUjnS+ad7ewtYQrwnToYHBZtJUb420qWJP9c5ro3Lt3GbZrgSpI0mZZZM7asfCR1UKPKFO+B61R+Wp8caeS5bBliDoXGjDNHFsAemyyAfI981rtxwRe5uk34JmK2WxCIfDkvpvM0khysC9C5zuQOgA3Y4A26bkHCZJmkiiRXiASUzXUcitPKS4fzqytjGBp040sR0pFbwmFr64fw2uZFIcEhkt1YiNUI8wLDzEjfzmqZJzs4d0DXIGSIy12UDbnBKspfpg1HKXOCzVT8rk+v+6HYeWrJoY2WQxmZnaSTw86QWPlAzvgIFA+VYOdP2EZPa5tz/8AkxVSeUvpACSyLeL4ZlYNrVtYXTGieYEBseXJIBxq39atfPV3iwaWLEuiSKRQpB1aZo2wN+pxWDYtNa/EP2Un4D/Y19tLpZEV1OQwDD860Lm3uWDL4sQDZHwHOD/NQH2K9WG0WV/hSME46nYAAepJwPzrll5Abu5Cv2dpJCCRhukpBHUEhIB/CknrVr5svSipAhB8EKM9jLp8ufaNMyn+So/l+x0IWIIL7jPVUAwik+uPMfd2rl+raz4bTvb9T4X++xBqLNkeO5Yre9HRtvQ9vz9Ky39hHOumRQw6g9wexVhuD7ioHiUMrI3hOVYKSAAvmbGwJYHY9O3XrWWKVk04k8NiB5CQRn00k/2ry2n1bUVv5/HX9SjCzyZ5OFEY1yO4TeOYftoP5gPOvTqO2+qrFwm+fCpOULn4ZE2WUdtvut6r+lV7/wD0Lgfcif8AMp/3qP4hxS4jRj4EbR9XQOSQOpZBp+IdcDrXodH6tW8RnIuV3p8NnRqrs/OdtHJ4DlvHyR4SRu7HBOMYXB2Gaqd7zPeDwYTLHH47KIp0XUGjYEs2pjgOvlGD11AjuBq3vBVhcyTq8iF1JnNw3iKxwBJowFUgnqDkD86607lB4ZdjW5It/FOZZgqvFbvHGDmWW5ARI0Csc6Q2tm1aQAB96qvxqGZvBu7iPXcTuscdqGITQmt4wyk9S2HcnoBjtUvwJ5r1sXJDQWbka+11KvwsR00oCMjprHtWlOXuC98VLeIRBbKH0MkZcBXQgEB5G8xz90DPQ1PD5uUQ2S2L7mrxDgZMb2iqLi7n0tcTEBUgXVqUgdlUg6Ix16nqTU1DwsRSJEjvLdTL57iQ6nSNcB2G2EGSAqqAMn51j5PeUyXBky+SuqUjTrdQUIVNICqAoPUnzb46V8t445JJZ7mTRG8hhRBnMiwkgAld9OrWxHfIzUksJFSvM5YZg4fZR38tujWUkdtAky+dlK+IJY16o5bUSsmc9cnPWr1fXiQRl32VcDYZ6sFG3zIqD5bvYTM8NtH4cMaBz5Sgd5GO4Db9FPUD4q2udR/gpjnGkBv8rq3/AEqIu4wfeUz9nL/8xN/4rVN1XeW2eKSW3kCgsz3CEHJKvK2zDsdx0/6VYqAUpSgFKUoBSlKAVw/6ceTtMgvox5HwswHRZOiufxbKfcCu4Vq8RsUnjeKRQyOpVge4NYaybQlteT8ucLulLsQMavMPYdx7DOdu2o96sUT5AI+WKgOP8Hk4ddvbyA+VtUb/AO8iJ2Of649c1v2VyMgA7b7+o/8AX969T6bqVKGGec9R07Usok/FGcZ3G+PY1jVELZHY6iAds4xkr0Jx3xVs+jnlKC8ea5nUv4UnhCNt0cCNT5lOzYLH86t3Ffo1sZd0Rrdx0aFtOP5TlSPbFa3erwjY4ShnDM1emTlWpRljKOQS3TQvricxlcO+no5BGhWXo2SB19KlONcW+vRKLmDTdYEcc0JGCzEBVkRs+XUffFZeaeTbmyYO58a3DajKi4KYGEEib4AOTqG3yrVsVDTW4zkGeP8A8RTWllen1Vc7l1X7/qZjK7T2QrfdlstuRLG1mCXF1O7+EGAkYIgGcBQQM9R0B2HzrS4DytDCzxqYrlpJYmHhqX0JG5d9TEYXOFXrvmuwMgPUA/MZrQ4tcC3t5pcDEaMwA2yQDgfmcCvNOKbTPSQulCMoroylcVthc8FaZkEsgc3RUrurLOXkj3HYBo/fFV3jHnUzxytBHtlwwWJmVgUVIFXVOwYAZyMnpXVuX+H+DaQwtuVjCtnuSPPn5kmqzzLyraw2rukIBQqVLEt4YEikhAxIQfLFbERi4Rxk8Ngj+valEimRVVSxjYsWePC5wACCM9MkZOK+f+1CCVkjt4Z5JZCVjBUKCfViTkKO5x2rPzzPBcSW9uB4rrLrcL0jj0OCXYdMkrhepx0wDVe4TwEPBcXVoiRSSRmG304UogbDEn7rsdXXoNOe9a5eSVKGzLzkxyL9YnEQOtNy7f7xQ+ZJD/xJBoA/cjb1qcnvdBAKNgkLq2wCenfJ/IVG8rlftQVMUmrT4LfFFGoCxr7rgZyNiWNb3F4iUUqCxR1fA6kBt8e+CT+VeO9Uv93V7ZdFx4/2TkXy3WYZvKa0+K2AlR1wNRU6WxuD1Ug9sHFRL8yMvneApCJPB1lwWz3IRQRpXvvtg+hqxawQMb+/tXMnp7tKouxYzyiKVcoY3L7oxxE6Rq2bAz88b/1rT4hIZC0aN4aquZ5jsIUxvgn75GcenU9gfU8rSOYoiAwGZJO0C+p7aiM4Htk7Df7a2izKqrkWqHIB63LZ+N87lM7gH4s56Yz1/R/S3a/euXy9l5/8J9NRu+aXQj7jhP16JMKY4If9VRh+0woGuRT904ICnsc/Kq33E42d4ZlniiGIljlcyxrIzYeVgTgLGDkAn3rqoFc5+k+yWNo5BjEraWHqwU4OPwgg/IV6i6OFuXYvWWyrg3EuHO9zFw7hscMeRG7JbLo3Yo28pB7sUDnPqa3uE8bs7pEEEsZCYKpnSyYGACh3G3tXFZ+MM8UcE0uY4STEWydJIxgn0AzjPTNR7uiszAhmOlQR0AJOd6xHVYfC4KM7lZLpxg/Sxqq3DvCTGioZFmcxhzpUpclj19RJlfzFcp4VxeeA/Z3M0YxsNZZQdt9DZH9Kkxzfc643ldLnQcCPwwplDbFCwGME47dQDW3xddix0ZjS6iMLEy0fRmWg+uhpo4nFx4ZVl8QkqoyVAYMeuKnubOHyT200krSaI0LgN5NbDBBEQ+EfiJb5d7HyzwcW8KhgplYmSRsbl3JZt+uBnA9hX3m8f4K5/wCGf7VLFYWDrXWu2xzfdnq/5egmkMrqfF0hVkB0vGASfI43Xckn1rS+vzWs1vbyMLgTsUR/hkUKhYlwBpYADdhp6japPjXGIbWJpZ3CIvr1Y9go6sT6CvztzbzVPfXnjZaLQNMCBipVM5J1qfjOMn5D0rWU1HqQ7oJ4k8H6ZpXCuQvpFmimVLy4cwYwTIhkZW+6NY8wHcsc12rh3Eop0DwyJKp7owb+3SsxkpdCWypwfleV0NulKVsRilK+UB9pSlAco+nvhsjRQToiMkLHW+nzJqIA82f2ZOx9yDXGbK40hmfYA4UemCNvboPyFfre7tVlRkdQyMCrKdwQeoNcTv8A6D5neXRcRpH4n2QKliYz+9v8SjA75xnbNTU3yqeUaW1Qshh9f+jof0V2Rj4dCzDDTFpyCN8OcqD/AC6at+K1+H2/hxRx7eRFTYaR5VA2HYbdK2KilJybbNkklhHl4wQQQCDsQd8/lXFeduXG4feJLAMW7usiRgbI6EMyKfu5AJA6dfSu2VEc08GF3bvEcBiNSN+643U/r/QmptPb7c8vp3/BFfXvhhde35IRfpLscZJmB7r4L5Ht0xUFzJ9IMM6LEkM3hmWMyOygfZrIrPhMljkDGMd6oN1c+EhZwQVOllxuGzgjHrmo+TjSsVBWVRrXWVUZ0ahrxv105rqW6LR0RzOztlLj+ChTqdbe8V1dHhvDeDv1pzpYSDK3kA9mkVCPmGIINQnO/NdpJY3UccnjlomXESNKBlTuzKNKr6knArS5Qls54P8ADQ4jjYp9og1aviJJOSSc5JqfkiTSUIAVvJjYZztjFeWnrMPCid9abyyJ4fboiKI1VARnCgAEkb9OvzqqpxiS2uHkgGY2bzw9A/qy9lf36Hv61H8O55WGEQmGR2izFqUjB0kqDuc9hUGeOsekDn5//wAqfcb+02uh11oob+NZ4W0yLssgHmjPdHXuPVT6596j2keRJYifCnUFT30kjyuvqp6g+xHUVzjhnNNxbS+LFAwztIp1aZB7gJsR2brUjxLnyeaSORbPw3TIyC7a0Ocqw8MZGdx6H5mud6nooaqO+P1rp9/synf6fZPlLn8osN0Q8C24t5VlCeCPKTGmoASP4vwny53O56d62raNkC2lu2plHxtuLaL7ur1IGyjYnT7GqlJztesCFtsZ7+FI2P6CtaLmG/ERiW3OGOqQi3lLTE/FrbPfuB222FROq/WTi9Wkox7LnL+/gzLR6i9p2bcL7r+y+2VqkieGmRaKSZJG63j/AHmZv93nqejdB5RvJ23F4XH2bawNsojMv5MowfyNct4nxriU8YiaCQR5GUS1kAZR9w/wHoR3G1aatf4/1aUk9GNq2Vz+6fugdgMYrsKyK6L+Cf4SfmP7r+zr9xxiFIzKZFKjbY5JP7oA3LdtPWq1f8BPEFaS6zGSPsUG5gHqw6M7dSOgG3bNVNru68KJxEfrsc31Ys0YLSK0XiISp21gDGrritkTcabtIP5YlpKQroUs5a/ctfAuEcNhiSC9s4VZdvrDoGSXJ6mTHkP8LdOxNTHE/oy4bcoDCggPUPAdj3GRurCuenh/GXGDI2D2LoB+gU1rW3KHEkJKP4ZO50XDRg/yooH9Kxv4xgy9JF8blj9f6Jzin0U3cQJhljuB6EeC39SwP6iobgvLN2LtQ+i1eErMDNpkDeYhMIGw24Pcdq92vK3EbiYRLcM5/wBo3jyssX4m6av4etS0P0ey2NxbXVzMkqrKFONXkLBtBLMfh16R8yKhlUvqisFZaDTwnu3LPhZL0OZ7yLaWy8bH3reVTq/kk06f8xquc+c/SC0kQ2U8AmBi8SYoFTIO+EZiT1wNvnUre8fhS5WJpFUKhkck7ZOFRc9MkajjrsKrHOQu+IQ+DBZ3GPEEgZ4zGBGuMEGTAZmO+PQ1rXdbLhosW1VpN5KDxXj73MniXEzzN0BIOlPwqPKvz61guI84PcUveFSRHFws0XtJGYwd/UqMj5Gsuc1XtbTzzk8/rPbjNOtyfnKwaVyDnb4sEj+L1U1n5f4jLbkSQSvE/XKkjP4lOzA9dx3qz8j8prxKeRHZkSFA2peoZmGB6bqrj8xXQ+aPovglhQWuIJYkCKTkiQDoJN8k/wAXXerFdcnXlHb9H1PtxUblmD7eDxyJ9JK3LLBdaY5jgI42SY+mPuufTv29K6LmvzJf8u3sL6HtbgOD5THGzgnsUdRg74rvXCuIyabWKbHjvDqmTuhCr5j3G+R+ftVimUmsS6lrXU0wkpUvKf8ABYc0rnt3x+dXdUkJVWIU6Q2QCQN++3elTFE6FSlKAUpSgFKUoBXwivtKA5P9KvLGlmuVUmGXAnA+4w2WTboCAAT2IB9a543CIOgzqbZfOzEntgat6/TLoCMEZB7HvWjZ8Ft4WLRQxIx6lUAP6gVfq1sY17bIKWOE32Xgp2aabnurm456pd35ObclTpaRzJOn1QFvHVZCVBQqoJUvuQGB27ZFS/A+XZrvRLdBfq7SNcLE2rWcgrEGBwEAXfA3zir5PbI+NaK2DkagDg+2azVylRBTcvJ0HbJxwzlf0gwtwmLxrVIvBdwnhMCPCcqx1KR906d123371Ccv80PLGWSK5uGJ8zJCzAYx5V0rpGNs+2+5q3/ThBq4Yx/dmjb9W0/+aqz9AV/pkurbsVE4HoQVRv8AyVs8bsEsVL2nNdmbH+mEa48TMftIpj9dzqG2/wCgG+5xW0nNMDfDJGRtk6ugPTbrluijqetdQeFW6qD8xmtW44Pbv8cETfNAf+lZ2Ii91lFbjkQGSy7bEZHxYzp/F6+lR/8ApbCSNJDjGSyksox1OVBGOu/fG1dBXlezByLWDP8Aw1/7VJRWyKMKiqOmAAKbEZ91nLm5shOTGWmbAOiNdZTYnLac4yMbH1xWN+agP9nL6HEUh3G7EeXp2Hdj6DeuqxW6rnSqrnrgAZ/SstNg91nE7m+YuJYoZJGN6mIwpDn/AAJA2IHo36VM+LxKQHRYum22tkXHr1b/AKGpbnizkim+sKrmKQJraNdbW80RJil0dWTBKtjtj3r5J9IRWLISCaTZR4VwDqckKoCMobckbVttRqrJI1LbgPFX6/VoR21O0hB91CjIHpq37+lSnDORWB1XV3LP6on2KE986TqPyyBUMkSpCZeJR3LS/FLLlig9oxDJhEHQbA+u9SPBYbyNTJFIyxkZjtrljIcfxS7ujHbbLAbUwjDk2XaztEiQJGioo6BRgV6uYFkUo6hlYYKsMgj3BqGsuPNLH46oBGCVkQ7SQspw+dyrYPy23GakVldZNLEMj5KHGCpAzpPqCMkH2NZNT3acPiiXTHGiL1wFA3rZxX2lAY5oFcYZVYejAEfoard/9H3Dpjl7VAfWNmiz/wDTZatFKw1kw0n1IvgHL9vZRmO2jEak6juzFj6lnJY/malKUrJk+YrFJbI2rKg6hhtviHoT1NZqUBjS3UAAKoAGAMDYUrJSgFKUoBSlKAUpSgFKUoBSlKAUpSgIDnvgzXljPAmNbLlM7DUpDLk/MVTvod5RntWnuLmMxO4ESISCdIIZicEjc4HXtSlYws5N1ZJRcOzOoUpSsmgpSlAKUpQCq9zpwRrm2KwnRKrpKhGAcowbGSCNxkb7UpQFH4vxubEcc5gULKruJddu7hdwukoYz5gu4bBxUh/pxqOmGAzv+7FIHP8Ay5A+ZxSlAWrl/hLrBL43le4kaV1U50agqhQcbkKoyfXNTojG23Tp7bYr5SgPdKUoBSlKAUpSgFKUoBSlKA//2Q=="/>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56" name="Picture 8" descr="http://www.tecnodiva.com/wp-content/uploads/2012/01/emergencia.jpg"/>
          <p:cNvPicPr>
            <a:picLocks noChangeAspect="1" noChangeArrowheads="1"/>
          </p:cNvPicPr>
          <p:nvPr/>
        </p:nvPicPr>
        <p:blipFill>
          <a:blip r:embed="rId3"/>
          <a:srcRect/>
          <a:stretch>
            <a:fillRect/>
          </a:stretch>
        </p:blipFill>
        <p:spPr bwMode="auto">
          <a:xfrm>
            <a:off x="3809984" y="1500174"/>
            <a:ext cx="5322366" cy="35719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86001" y="2674513"/>
            <a:ext cx="8088923" cy="2090670"/>
          </a:xfrm>
        </p:spPr>
        <p:txBody>
          <a:bodyPr>
            <a:normAutofit/>
          </a:bodyPr>
          <a:lstStyle/>
          <a:p>
            <a:pPr marL="0" indent="0">
              <a:buNone/>
            </a:pPr>
            <a:r>
              <a:rPr lang="es-AR" sz="2400" i="1" dirty="0"/>
              <a:t>"Trabajo pesado es por lo general la acumulación de tareas livianas que no se hicieron a tiempo“</a:t>
            </a:r>
          </a:p>
          <a:p>
            <a:endParaRPr lang="es-ES" sz="2400" dirty="0"/>
          </a:p>
          <a:p>
            <a:pPr marL="0" indent="0" algn="r">
              <a:buNone/>
            </a:pPr>
            <a:r>
              <a:rPr lang="es-AR" sz="2400" dirty="0"/>
              <a:t>H. </a:t>
            </a:r>
            <a:r>
              <a:rPr lang="es-AR" sz="2400" dirty="0" err="1"/>
              <a:t>Cooke</a:t>
            </a:r>
            <a:endParaRPr lang="es-ES" sz="2400" dirty="0"/>
          </a:p>
          <a:p>
            <a:pPr marL="0" indent="0" algn="just">
              <a:buNone/>
            </a:pPr>
            <a:endParaRPr lang="es-ES" i="1" dirty="0">
              <a:solidFill>
                <a:schemeClr val="tx1"/>
              </a:solidFill>
            </a:endParaRPr>
          </a:p>
        </p:txBody>
      </p:sp>
    </p:spTree>
    <p:extLst>
      <p:ext uri="{BB962C8B-B14F-4D97-AF65-F5344CB8AC3E}">
        <p14:creationId xmlns:p14="http://schemas.microsoft.com/office/powerpoint/2010/main" val="278917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1524000" y="928688"/>
            <a:ext cx="2857500" cy="500062"/>
          </a:xfrm>
        </p:spPr>
        <p:txBody>
          <a:bodyPr>
            <a:normAutofit/>
          </a:bodyPr>
          <a:lstStyle/>
          <a:p>
            <a:pPr algn="just">
              <a:spcAft>
                <a:spcPts val="600"/>
              </a:spcAft>
            </a:pPr>
            <a:r>
              <a:rPr lang="es-ES_tradnl" sz="2000" b="1" dirty="0">
                <a:latin typeface="Arial" pitchFamily="34" charset="0"/>
                <a:cs typeface="Arial" pitchFamily="34" charset="0"/>
              </a:rPr>
              <a:t>Concepto</a:t>
            </a:r>
            <a:endParaRPr sz="2000" b="1">
              <a:latin typeface="Arial" pitchFamily="34" charset="0"/>
              <a:cs typeface="Arial" pitchFamily="34" charset="0"/>
            </a:endParaRPr>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Contingencias</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357298"/>
            <a:ext cx="792961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52425" indent="369888" algn="just" fontAlgn="base">
              <a:spcBef>
                <a:spcPts val="600"/>
              </a:spcBef>
              <a:spcAft>
                <a:spcPts val="600"/>
              </a:spcAft>
              <a:buBlip>
                <a:blip r:embed="rId3"/>
              </a:buBlip>
              <a:tabLst>
                <a:tab pos="352425" algn="l"/>
              </a:tabLst>
            </a:pPr>
            <a:r>
              <a:rPr lang="es-ES" dirty="0">
                <a:latin typeface="Arial" pitchFamily="34" charset="0"/>
                <a:cs typeface="Arial" pitchFamily="34" charset="0"/>
              </a:rPr>
              <a:t>Un plan de contingencia es un tipo de plan preventivo, predictivo y reactivo.  Presenta una estructura estratégica y operativa que ayudará a controlar una situación de emergencia y a minimizar sus consecuencias negativas.</a:t>
            </a:r>
          </a:p>
          <a:p>
            <a:pPr marL="352425" indent="369888" algn="just" fontAlgn="base">
              <a:spcBef>
                <a:spcPts val="600"/>
              </a:spcBef>
              <a:spcAft>
                <a:spcPts val="600"/>
              </a:spcAft>
              <a:buBlip>
                <a:blip r:embed="rId3"/>
              </a:buBlip>
              <a:tabLst>
                <a:tab pos="352425" algn="l"/>
              </a:tabLst>
            </a:pPr>
            <a:r>
              <a:rPr lang="es-ES" dirty="0">
                <a:latin typeface="Arial" pitchFamily="34" charset="0"/>
                <a:cs typeface="Arial" pitchFamily="34" charset="0"/>
              </a:rPr>
              <a:t>Esta clase de plan, por lo tanto, intenta garantizar la continuidad del funcionamiento de la organización frente a cualquier eventualidad, ya sean materiales o personales. Un plan de contingencia incluye cuatro etapas básicas: la evaluación, la planificación, las pruebas de viabilidad y la ejecución.</a:t>
            </a:r>
          </a:p>
          <a:p>
            <a:pPr marL="352425" indent="369888" algn="just" fontAlgn="base">
              <a:spcBef>
                <a:spcPts val="600"/>
              </a:spcBef>
              <a:spcAft>
                <a:spcPts val="600"/>
              </a:spcAft>
              <a:buBlip>
                <a:blip r:embed="rId3"/>
              </a:buBlip>
              <a:tabLst>
                <a:tab pos="352425" algn="l"/>
              </a:tabLst>
            </a:pPr>
            <a:endParaRPr lang="es-ES" dirty="0">
              <a:latin typeface="Arial" pitchFamily="34" charset="0"/>
              <a:cs typeface="Arial" pitchFamily="34" charset="0"/>
            </a:endParaRPr>
          </a:p>
          <a:p>
            <a:pPr marL="352425" algn="just" fontAlgn="base">
              <a:spcBef>
                <a:spcPts val="600"/>
              </a:spcBef>
              <a:spcAft>
                <a:spcPts val="600"/>
              </a:spcAft>
            </a:pPr>
            <a:r>
              <a:rPr lang="es-ES" dirty="0">
                <a:latin typeface="Arial" pitchFamily="34" charset="0"/>
                <a:cs typeface="Arial" pitchFamily="34" charset="0"/>
              </a:rPr>
              <a:t>Todo plan de contingencia esta conformado por:</a:t>
            </a:r>
          </a:p>
          <a:p>
            <a:pPr marL="1152525" lvl="1" indent="-342900" algn="just" fontAlgn="base">
              <a:spcBef>
                <a:spcPts val="600"/>
              </a:spcBef>
              <a:spcAft>
                <a:spcPts val="600"/>
              </a:spcAft>
              <a:buFont typeface="+mj-lt"/>
              <a:buAutoNum type="arabicPeriod"/>
            </a:pPr>
            <a:r>
              <a:rPr lang="es-ES" dirty="0">
                <a:latin typeface="Arial" pitchFamily="34" charset="0"/>
                <a:cs typeface="Arial" pitchFamily="34" charset="0"/>
              </a:rPr>
              <a:t>Plan de respaldo: Prevención (antes) </a:t>
            </a:r>
          </a:p>
          <a:p>
            <a:pPr marL="1152525" lvl="1" indent="-342900" algn="just" fontAlgn="base">
              <a:spcBef>
                <a:spcPts val="600"/>
              </a:spcBef>
              <a:spcAft>
                <a:spcPts val="600"/>
              </a:spcAft>
              <a:buFont typeface="+mj-lt"/>
              <a:buAutoNum type="arabicPeriod"/>
            </a:pPr>
            <a:r>
              <a:rPr lang="es-ES" dirty="0">
                <a:latin typeface="Arial" pitchFamily="34" charset="0"/>
                <a:cs typeface="Arial" pitchFamily="34" charset="0"/>
              </a:rPr>
              <a:t>Plan de emergencia: Materialización del ataque (durante)</a:t>
            </a:r>
          </a:p>
          <a:p>
            <a:pPr marL="1152525" lvl="1" indent="-342900" algn="just" fontAlgn="base">
              <a:spcBef>
                <a:spcPts val="600"/>
              </a:spcBef>
              <a:spcAft>
                <a:spcPts val="600"/>
              </a:spcAft>
              <a:buFont typeface="+mj-lt"/>
              <a:buAutoNum type="arabicPeriod"/>
            </a:pPr>
            <a:r>
              <a:rPr lang="es-ES" dirty="0">
                <a:latin typeface="Arial" pitchFamily="34" charset="0"/>
                <a:cs typeface="Arial" pitchFamily="34" charset="0"/>
              </a:rPr>
              <a:t>Plan de recuperación: recuperar el estado inicial (después)</a:t>
            </a:r>
          </a:p>
          <a:p>
            <a:pPr algn="just" fontAlgn="base">
              <a:spcBef>
                <a:spcPts val="600"/>
              </a:spcBef>
              <a:spcAft>
                <a:spcPts val="600"/>
              </a:spcAft>
              <a:tabLst>
                <a:tab pos="404813" algn="l"/>
              </a:tabLst>
            </a:pPr>
            <a:endParaRPr lang="es-E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1524000" y="928688"/>
            <a:ext cx="2857500" cy="500062"/>
          </a:xfrm>
        </p:spPr>
        <p:txBody>
          <a:bodyPr>
            <a:normAutofit/>
          </a:bodyPr>
          <a:lstStyle/>
          <a:p>
            <a:pPr algn="just">
              <a:spcAft>
                <a:spcPts val="600"/>
              </a:spcAft>
            </a:pPr>
            <a:r>
              <a:rPr lang="es-ES_tradnl" sz="2000" b="1" dirty="0">
                <a:latin typeface="Arial" pitchFamily="34" charset="0"/>
                <a:cs typeface="Arial" pitchFamily="34" charset="0"/>
              </a:rPr>
              <a:t>Concepto</a:t>
            </a:r>
            <a:endParaRPr sz="2000" b="1">
              <a:latin typeface="Arial" pitchFamily="34" charset="0"/>
              <a:cs typeface="Arial" pitchFamily="34" charset="0"/>
            </a:endParaRPr>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Contingencias (Informático)</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5"/>
            <a:ext cx="79296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pPr>
            <a:r>
              <a:rPr lang="es-ES" dirty="0">
                <a:latin typeface="Arial" pitchFamily="34" charset="0"/>
                <a:cs typeface="Arial" pitchFamily="34" charset="0"/>
              </a:rPr>
              <a:t>Desde el punto de vista </a:t>
            </a:r>
            <a:r>
              <a:rPr lang="es-ES" dirty="0" err="1">
                <a:latin typeface="Arial" pitchFamily="34" charset="0"/>
                <a:cs typeface="Arial" pitchFamily="34" charset="0"/>
              </a:rPr>
              <a:t>informatico</a:t>
            </a:r>
            <a:r>
              <a:rPr lang="es-ES" dirty="0">
                <a:latin typeface="Arial" pitchFamily="34" charset="0"/>
                <a:cs typeface="Arial" pitchFamily="34" charset="0"/>
              </a:rPr>
              <a:t>, un plan de contingencia es un programa alternativo para que una empresa pueda recuperarse de un desastre informático y restablecer sus operaciones con rapidez. Estos planes también se conocen por la sigla DRP, del inglés </a:t>
            </a:r>
            <a:r>
              <a:rPr lang="es-ES" dirty="0" err="1">
                <a:latin typeface="Arial" pitchFamily="34" charset="0"/>
                <a:cs typeface="Arial" pitchFamily="34" charset="0"/>
              </a:rPr>
              <a:t>Disaster</a:t>
            </a:r>
            <a:r>
              <a:rPr lang="es-ES" dirty="0">
                <a:latin typeface="Arial" pitchFamily="34" charset="0"/>
                <a:cs typeface="Arial" pitchFamily="34" charset="0"/>
              </a:rPr>
              <a:t> </a:t>
            </a:r>
            <a:r>
              <a:rPr lang="es-ES" dirty="0" err="1">
                <a:latin typeface="Arial" pitchFamily="34" charset="0"/>
                <a:cs typeface="Arial" pitchFamily="34" charset="0"/>
              </a:rPr>
              <a:t>Recovery</a:t>
            </a:r>
            <a:r>
              <a:rPr lang="es-ES" dirty="0">
                <a:latin typeface="Arial" pitchFamily="34" charset="0"/>
                <a:cs typeface="Arial" pitchFamily="34" charset="0"/>
              </a:rPr>
              <a:t> Plan.</a:t>
            </a:r>
          </a:p>
          <a:p>
            <a:pPr algn="just" fontAlgn="base">
              <a:spcBef>
                <a:spcPts val="600"/>
              </a:spcBef>
              <a:spcAft>
                <a:spcPts val="600"/>
              </a:spcAft>
            </a:pPr>
            <a:r>
              <a:rPr lang="es-ES" dirty="0">
                <a:latin typeface="Arial" pitchFamily="34" charset="0"/>
                <a:cs typeface="Arial" pitchFamily="34" charset="0"/>
              </a:rPr>
              <a:t>Un programa DRP incluye un plan de respaldo (que se realiza antes de la amenaza), un plan de emergencia (que se aplica durante la amenaza) y un plan de recuperación (con las medidas para aplicar una vez que la amenaza ha sido controlada).</a:t>
            </a:r>
          </a:p>
          <a:p>
            <a:pPr marL="352425" indent="-352425" algn="just" fontAlgn="base">
              <a:spcBef>
                <a:spcPts val="600"/>
              </a:spcBef>
              <a:spcAft>
                <a:spcPts val="600"/>
              </a:spcAft>
              <a:tabLst>
                <a:tab pos="352425" algn="l"/>
              </a:tabLst>
            </a:pPr>
            <a:r>
              <a:rPr lang="es-ES" dirty="0">
                <a:latin typeface="Arial" pitchFamily="34" charset="0"/>
                <a:cs typeface="Arial" pitchFamily="34" charset="0"/>
              </a:rPr>
              <a:t>Se puede definir como:</a:t>
            </a:r>
          </a:p>
          <a:p>
            <a:pPr marL="352425" indent="369888" algn="just" fontAlgn="base">
              <a:spcBef>
                <a:spcPts val="600"/>
              </a:spcBef>
              <a:spcAft>
                <a:spcPts val="600"/>
              </a:spcAft>
              <a:tabLst>
                <a:tab pos="352425" algn="l"/>
              </a:tabLst>
            </a:pPr>
            <a:r>
              <a:rPr lang="es-ES" dirty="0">
                <a:latin typeface="Arial" pitchFamily="34" charset="0"/>
                <a:cs typeface="Arial" pitchFamily="34" charset="0"/>
              </a:rPr>
              <a:t>Un plan de contingencias es un plan escrito en el que se detallan acciones, procedimientos y recursos que deben usarse durante un desastre que cause destrucción parcial o total  de los servicios de computación.</a:t>
            </a:r>
          </a:p>
          <a:p>
            <a:pPr algn="just" fontAlgn="base">
              <a:spcBef>
                <a:spcPts val="600"/>
              </a:spcBef>
              <a:spcAft>
                <a:spcPts val="600"/>
              </a:spcAft>
              <a:tabLst>
                <a:tab pos="404813" algn="l"/>
              </a:tabLst>
            </a:pPr>
            <a:endParaRPr lang="es-ES" sz="2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descr="http://image.slidesharecdn.com/plandecontingenciacontrolinterno-130611180812-phpapp01/95/plan-de-contingencia-control-interno-1-638.jpg?cb=1370992145"/>
          <p:cNvPicPr>
            <a:picLocks noChangeAspect="1" noChangeArrowheads="1"/>
          </p:cNvPicPr>
          <p:nvPr/>
        </p:nvPicPr>
        <p:blipFill>
          <a:blip r:embed="rId3"/>
          <a:srcRect l="2925" t="14286" r="3471"/>
          <a:stretch>
            <a:fillRect/>
          </a:stretch>
        </p:blipFill>
        <p:spPr bwMode="auto">
          <a:xfrm>
            <a:off x="2024034" y="500042"/>
            <a:ext cx="7793236" cy="5357850"/>
          </a:xfrm>
          <a:prstGeom prst="rect">
            <a:avLst/>
          </a:prstGeom>
          <a:noFill/>
        </p:spPr>
      </p:pic>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3381356" y="2500306"/>
            <a:ext cx="5715040" cy="500062"/>
          </a:xfrm>
        </p:spPr>
        <p:txBody>
          <a:bodyPr>
            <a:noAutofit/>
          </a:bodyPr>
          <a:lstStyle/>
          <a:p>
            <a:pPr algn="just">
              <a:spcAft>
                <a:spcPts val="600"/>
              </a:spcAft>
              <a:buNone/>
            </a:pPr>
            <a:r>
              <a:rPr lang="es-ES_tradnl" b="1" dirty="0">
                <a:latin typeface="Arial" pitchFamily="34" charset="0"/>
                <a:cs typeface="Arial" pitchFamily="34" charset="0"/>
              </a:rPr>
              <a:t>¿¿Utilidad o Necesidad legal ???</a:t>
            </a:r>
            <a:endParaRPr b="1">
              <a:latin typeface="Arial" pitchFamily="34" charset="0"/>
              <a:cs typeface="Arial" pitchFamily="34" charset="0"/>
            </a:endParaRPr>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738282" y="428604"/>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1524000" y="928688"/>
            <a:ext cx="2143108" cy="500062"/>
          </a:xfrm>
        </p:spPr>
        <p:txBody>
          <a:bodyPr>
            <a:normAutofit fontScale="85000" lnSpcReduction="10000"/>
          </a:bodyPr>
          <a:lstStyle/>
          <a:p>
            <a:pPr algn="just">
              <a:spcAft>
                <a:spcPts val="600"/>
              </a:spcAft>
            </a:pPr>
            <a:r>
              <a:rPr lang="es-ES_tradnl" sz="2000" b="1" dirty="0">
                <a:latin typeface="Arial" pitchFamily="34" charset="0"/>
                <a:cs typeface="Arial" pitchFamily="34" charset="0"/>
              </a:rPr>
              <a:t>Fases o Etapas</a:t>
            </a:r>
            <a:endParaRPr sz="2000" b="1">
              <a:latin typeface="Arial" pitchFamily="34" charset="0"/>
              <a:cs typeface="Arial" pitchFamily="34" charset="0"/>
            </a:endParaRPr>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85728"/>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2" name="35 Grupo"/>
          <p:cNvGrpSpPr/>
          <p:nvPr/>
        </p:nvGrpSpPr>
        <p:grpSpPr>
          <a:xfrm>
            <a:off x="4667240" y="1428736"/>
            <a:ext cx="3429024" cy="500066"/>
            <a:chOff x="2928926" y="1285860"/>
            <a:chExt cx="3429024" cy="500066"/>
          </a:xfrm>
        </p:grpSpPr>
        <p:sp>
          <p:nvSpPr>
            <p:cNvPr id="29" name="28 Rectángulo redondeado"/>
            <p:cNvSpPr/>
            <p:nvPr/>
          </p:nvSpPr>
          <p:spPr>
            <a:xfrm>
              <a:off x="2928926" y="1285860"/>
              <a:ext cx="3429024" cy="500066"/>
            </a:xfrm>
            <a:prstGeom prst="roundRect">
              <a:avLst/>
            </a:prstGeom>
            <a:solidFill>
              <a:srgbClr val="53E0E3"/>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3071802" y="1357298"/>
              <a:ext cx="2927404" cy="369332"/>
            </a:xfrm>
            <a:prstGeom prst="rect">
              <a:avLst/>
            </a:prstGeom>
          </p:spPr>
          <p:txBody>
            <a:bodyPr wrap="none">
              <a:spAutoFit/>
            </a:bodyPr>
            <a:lstStyle/>
            <a:p>
              <a:r>
                <a:rPr lang="es-ES" b="1" dirty="0"/>
                <a:t>Identificación de riesgos</a:t>
              </a:r>
              <a:endParaRPr lang="es-ES" dirty="0"/>
            </a:p>
          </p:txBody>
        </p:sp>
      </p:grpSp>
      <p:grpSp>
        <p:nvGrpSpPr>
          <p:cNvPr id="3" name="34 Grupo"/>
          <p:cNvGrpSpPr/>
          <p:nvPr/>
        </p:nvGrpSpPr>
        <p:grpSpPr>
          <a:xfrm>
            <a:off x="4595802" y="2143116"/>
            <a:ext cx="3571900" cy="571504"/>
            <a:chOff x="2928926" y="1928802"/>
            <a:chExt cx="3571900" cy="571504"/>
          </a:xfrm>
        </p:grpSpPr>
        <p:sp>
          <p:nvSpPr>
            <p:cNvPr id="28" name="27 Rectángulo redondeado"/>
            <p:cNvSpPr/>
            <p:nvPr/>
          </p:nvSpPr>
          <p:spPr>
            <a:xfrm>
              <a:off x="2928926" y="1928802"/>
              <a:ext cx="3571900" cy="571504"/>
            </a:xfrm>
            <a:prstGeom prst="roundRect">
              <a:avLst/>
            </a:prstGeom>
            <a:solidFill>
              <a:srgbClr val="4970ED"/>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p:nvSpPr>
          <p:spPr>
            <a:xfrm>
              <a:off x="2928926" y="2000240"/>
              <a:ext cx="3392275" cy="369332"/>
            </a:xfrm>
            <a:prstGeom prst="rect">
              <a:avLst/>
            </a:prstGeom>
          </p:spPr>
          <p:txBody>
            <a:bodyPr wrap="none">
              <a:spAutoFit/>
            </a:bodyPr>
            <a:lstStyle/>
            <a:p>
              <a:r>
                <a:rPr lang="es-ES" b="1" dirty="0"/>
                <a:t>Identificación de soluciones </a:t>
              </a:r>
              <a:endParaRPr lang="es-ES" dirty="0"/>
            </a:p>
          </p:txBody>
        </p:sp>
      </p:grpSp>
      <p:grpSp>
        <p:nvGrpSpPr>
          <p:cNvPr id="4" name="29 Grupo"/>
          <p:cNvGrpSpPr/>
          <p:nvPr/>
        </p:nvGrpSpPr>
        <p:grpSpPr>
          <a:xfrm>
            <a:off x="5524496" y="2928934"/>
            <a:ext cx="1857388" cy="571504"/>
            <a:chOff x="4929190" y="2571744"/>
            <a:chExt cx="1857388" cy="571504"/>
          </a:xfrm>
        </p:grpSpPr>
        <p:sp>
          <p:nvSpPr>
            <p:cNvPr id="27" name="26 Rectángulo redondeado"/>
            <p:cNvSpPr/>
            <p:nvPr/>
          </p:nvSpPr>
          <p:spPr>
            <a:xfrm>
              <a:off x="4929190" y="2571744"/>
              <a:ext cx="1857388" cy="571504"/>
            </a:xfrm>
            <a:prstGeom prst="roundRect">
              <a:avLst/>
            </a:prstGeom>
            <a:solidFill>
              <a:srgbClr val="ED594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5143504" y="2643182"/>
              <a:ext cx="1378904" cy="369332"/>
            </a:xfrm>
            <a:prstGeom prst="rect">
              <a:avLst/>
            </a:prstGeom>
          </p:spPr>
          <p:txBody>
            <a:bodyPr wrap="none">
              <a:spAutoFit/>
            </a:bodyPr>
            <a:lstStyle/>
            <a:p>
              <a:r>
                <a:rPr lang="es-ES" b="1" dirty="0"/>
                <a:t>Estrategias</a:t>
              </a:r>
              <a:endParaRPr lang="es-ES" dirty="0"/>
            </a:p>
          </p:txBody>
        </p:sp>
      </p:grpSp>
      <p:grpSp>
        <p:nvGrpSpPr>
          <p:cNvPr id="5" name="30 Grupo"/>
          <p:cNvGrpSpPr/>
          <p:nvPr/>
        </p:nvGrpSpPr>
        <p:grpSpPr>
          <a:xfrm>
            <a:off x="4810116" y="3643314"/>
            <a:ext cx="3643338" cy="571504"/>
            <a:chOff x="4071934" y="3429000"/>
            <a:chExt cx="3643338" cy="571504"/>
          </a:xfrm>
        </p:grpSpPr>
        <p:sp>
          <p:nvSpPr>
            <p:cNvPr id="25" name="24 Rectángulo redondeado"/>
            <p:cNvSpPr/>
            <p:nvPr/>
          </p:nvSpPr>
          <p:spPr>
            <a:xfrm>
              <a:off x="4071934" y="3429000"/>
              <a:ext cx="3643338" cy="571504"/>
            </a:xfrm>
            <a:prstGeom prst="roundRect">
              <a:avLst/>
            </a:prstGeom>
            <a:solidFill>
              <a:srgbClr val="77CA6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4143372" y="3500438"/>
              <a:ext cx="3392275" cy="369332"/>
            </a:xfrm>
            <a:prstGeom prst="rect">
              <a:avLst/>
            </a:prstGeom>
          </p:spPr>
          <p:txBody>
            <a:bodyPr wrap="none">
              <a:spAutoFit/>
            </a:bodyPr>
            <a:lstStyle/>
            <a:p>
              <a:r>
                <a:rPr lang="es-ES" b="1" dirty="0"/>
                <a:t>Documentación del proceso</a:t>
              </a:r>
              <a:endParaRPr lang="es-ES" dirty="0"/>
            </a:p>
          </p:txBody>
        </p:sp>
      </p:grpSp>
      <p:grpSp>
        <p:nvGrpSpPr>
          <p:cNvPr id="6" name="31 Grupo"/>
          <p:cNvGrpSpPr/>
          <p:nvPr/>
        </p:nvGrpSpPr>
        <p:grpSpPr>
          <a:xfrm>
            <a:off x="5167308" y="4429132"/>
            <a:ext cx="2928958" cy="571504"/>
            <a:chOff x="4500562" y="4286256"/>
            <a:chExt cx="2928958" cy="571504"/>
          </a:xfrm>
        </p:grpSpPr>
        <p:sp>
          <p:nvSpPr>
            <p:cNvPr id="24" name="23 Rectángulo redondeado"/>
            <p:cNvSpPr/>
            <p:nvPr/>
          </p:nvSpPr>
          <p:spPr>
            <a:xfrm>
              <a:off x="4500562" y="4286256"/>
              <a:ext cx="2928958" cy="57150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4500562" y="4429132"/>
              <a:ext cx="2887329" cy="369332"/>
            </a:xfrm>
            <a:prstGeom prst="rect">
              <a:avLst/>
            </a:prstGeom>
          </p:spPr>
          <p:txBody>
            <a:bodyPr wrap="none">
              <a:spAutoFit/>
            </a:bodyPr>
            <a:lstStyle/>
            <a:p>
              <a:r>
                <a:rPr lang="es-ES" b="1" dirty="0"/>
                <a:t>Realización de pruebas </a:t>
              </a:r>
              <a:endParaRPr lang="es-ES" dirty="0"/>
            </a:p>
          </p:txBody>
        </p:sp>
      </p:grpSp>
      <p:grpSp>
        <p:nvGrpSpPr>
          <p:cNvPr id="9" name="32 Grupo"/>
          <p:cNvGrpSpPr/>
          <p:nvPr/>
        </p:nvGrpSpPr>
        <p:grpSpPr>
          <a:xfrm>
            <a:off x="5453058" y="5214950"/>
            <a:ext cx="2500330" cy="571504"/>
            <a:chOff x="4786314" y="5072074"/>
            <a:chExt cx="2500330" cy="571504"/>
          </a:xfrm>
        </p:grpSpPr>
        <p:sp>
          <p:nvSpPr>
            <p:cNvPr id="23" name="22 Rectángulo redondeado"/>
            <p:cNvSpPr/>
            <p:nvPr/>
          </p:nvSpPr>
          <p:spPr>
            <a:xfrm>
              <a:off x="4786314" y="5072074"/>
              <a:ext cx="2500330" cy="571504"/>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5000628" y="5143512"/>
              <a:ext cx="2032929" cy="369332"/>
            </a:xfrm>
            <a:prstGeom prst="rect">
              <a:avLst/>
            </a:prstGeom>
          </p:spPr>
          <p:txBody>
            <a:bodyPr wrap="none">
              <a:spAutoFit/>
            </a:bodyPr>
            <a:lstStyle/>
            <a:p>
              <a:r>
                <a:rPr lang="es-ES" b="1" dirty="0"/>
                <a:t>Implementación</a:t>
              </a:r>
              <a:endParaRPr lang="es-ES" dirty="0"/>
            </a:p>
          </p:txBody>
        </p:sp>
      </p:grpSp>
      <p:grpSp>
        <p:nvGrpSpPr>
          <p:cNvPr id="11" name="33 Grupo"/>
          <p:cNvGrpSpPr/>
          <p:nvPr/>
        </p:nvGrpSpPr>
        <p:grpSpPr>
          <a:xfrm>
            <a:off x="5881686" y="5929330"/>
            <a:ext cx="1714512" cy="717770"/>
            <a:chOff x="5929322" y="5786454"/>
            <a:chExt cx="1714512" cy="717770"/>
          </a:xfrm>
        </p:grpSpPr>
        <p:sp>
          <p:nvSpPr>
            <p:cNvPr id="22" name="21 Rectángulo redondeado"/>
            <p:cNvSpPr/>
            <p:nvPr/>
          </p:nvSpPr>
          <p:spPr>
            <a:xfrm>
              <a:off x="5929322" y="5786454"/>
              <a:ext cx="1714512"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Rectángulo"/>
            <p:cNvSpPr/>
            <p:nvPr/>
          </p:nvSpPr>
          <p:spPr>
            <a:xfrm>
              <a:off x="6072198" y="5857893"/>
              <a:ext cx="1428596" cy="646331"/>
            </a:xfrm>
            <a:prstGeom prst="rect">
              <a:avLst/>
            </a:prstGeom>
          </p:spPr>
          <p:txBody>
            <a:bodyPr wrap="square">
              <a:spAutoFit/>
            </a:bodyPr>
            <a:lstStyle/>
            <a:p>
              <a:r>
                <a:rPr lang="es-ES" b="1" dirty="0"/>
                <a:t>Monitoreo</a:t>
              </a:r>
            </a:p>
            <a:p>
              <a:endParaRPr lang="es-ES" dirty="0"/>
            </a:p>
          </p:txBody>
        </p:sp>
      </p:grpSp>
      <p:sp>
        <p:nvSpPr>
          <p:cNvPr id="37" name="36 Rectángulo redondeado"/>
          <p:cNvSpPr/>
          <p:nvPr/>
        </p:nvSpPr>
        <p:spPr>
          <a:xfrm>
            <a:off x="5381620" y="785794"/>
            <a:ext cx="2000264" cy="500066"/>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38" name="37 Rectángulo"/>
          <p:cNvSpPr/>
          <p:nvPr/>
        </p:nvSpPr>
        <p:spPr>
          <a:xfrm>
            <a:off x="5524496" y="857232"/>
            <a:ext cx="1625766" cy="369332"/>
          </a:xfrm>
          <a:prstGeom prst="rect">
            <a:avLst/>
          </a:prstGeom>
        </p:spPr>
        <p:txBody>
          <a:bodyPr wrap="none">
            <a:spAutoFit/>
          </a:bodyPr>
          <a:lstStyle/>
          <a:p>
            <a:r>
              <a:rPr lang="es-ES" b="1" dirty="0" err="1"/>
              <a:t>Planificacion</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85728"/>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39" name="38 Grupo"/>
          <p:cNvGrpSpPr/>
          <p:nvPr/>
        </p:nvGrpSpPr>
        <p:grpSpPr>
          <a:xfrm>
            <a:off x="1952596" y="928670"/>
            <a:ext cx="2000264" cy="500066"/>
            <a:chOff x="3857620" y="785794"/>
            <a:chExt cx="2000264" cy="500066"/>
          </a:xfrm>
        </p:grpSpPr>
        <p:sp>
          <p:nvSpPr>
            <p:cNvPr id="37" name="36 Rectángulo redondeado"/>
            <p:cNvSpPr/>
            <p:nvPr/>
          </p:nvSpPr>
          <p:spPr>
            <a:xfrm>
              <a:off x="3857620" y="785794"/>
              <a:ext cx="2000264" cy="500066"/>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38" name="37 Rectángulo"/>
            <p:cNvSpPr/>
            <p:nvPr/>
          </p:nvSpPr>
          <p:spPr>
            <a:xfrm>
              <a:off x="4000496" y="857232"/>
              <a:ext cx="1625766" cy="369332"/>
            </a:xfrm>
            <a:prstGeom prst="rect">
              <a:avLst/>
            </a:prstGeom>
          </p:spPr>
          <p:txBody>
            <a:bodyPr wrap="none">
              <a:spAutoFit/>
            </a:bodyPr>
            <a:lstStyle/>
            <a:p>
              <a:r>
                <a:rPr lang="es-ES" b="1" dirty="0"/>
                <a:t>Planificación</a:t>
              </a:r>
              <a:endParaRPr lang="es-ES" dirty="0"/>
            </a:p>
          </p:txBody>
        </p:sp>
      </p:grpSp>
      <p:sp>
        <p:nvSpPr>
          <p:cNvPr id="40" name="39 Rectángulo"/>
          <p:cNvSpPr/>
          <p:nvPr/>
        </p:nvSpPr>
        <p:spPr>
          <a:xfrm>
            <a:off x="3167045" y="1643053"/>
            <a:ext cx="6269941" cy="5032147"/>
          </a:xfrm>
          <a:prstGeom prst="rect">
            <a:avLst/>
          </a:prstGeom>
        </p:spPr>
        <p:txBody>
          <a:bodyPr wrap="square">
            <a:spAutoFit/>
          </a:bodyPr>
          <a:lstStyle/>
          <a:p>
            <a:pPr algn="just">
              <a:spcBef>
                <a:spcPts val="600"/>
              </a:spcBef>
              <a:spcAft>
                <a:spcPts val="600"/>
              </a:spcAft>
            </a:pPr>
            <a:r>
              <a:rPr lang="es-ES" sz="2000" b="1" dirty="0">
                <a:latin typeface="Arial" pitchFamily="34" charset="0"/>
                <a:cs typeface="Arial" pitchFamily="34" charset="0"/>
              </a:rPr>
              <a:t>1. Diagnóstico</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Organización Estructural y Funcional.</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Servicios y/o Bienes Producidos.</a:t>
            </a:r>
            <a:endParaRPr lang="es-ES" dirty="0">
              <a:latin typeface="Arial" pitchFamily="34" charset="0"/>
              <a:cs typeface="Arial" pitchFamily="34" charset="0"/>
            </a:endParaRPr>
          </a:p>
          <a:p>
            <a:pPr lvl="1" algn="just">
              <a:spcBef>
                <a:spcPts val="600"/>
              </a:spcBef>
              <a:spcAft>
                <a:spcPts val="600"/>
              </a:spcAft>
              <a:buFont typeface="Wingdings" pitchFamily="2" charset="2"/>
              <a:buChar char="Ø"/>
            </a:pPr>
            <a:r>
              <a:rPr lang="es-ES" b="1" dirty="0">
                <a:latin typeface="Arial" pitchFamily="34" charset="0"/>
                <a:cs typeface="Arial" pitchFamily="34" charset="0"/>
              </a:rPr>
              <a:t>Servicios y Materiales Utilizados.</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Inventario de Recursos Informáticos</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Equipamiento</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Programas</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Aplicativos Informáticos</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Equipos Empotrados</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Proceso Automatizado</a:t>
            </a:r>
          </a:p>
          <a:p>
            <a:pPr lvl="1" algn="just">
              <a:spcBef>
                <a:spcPts val="600"/>
              </a:spcBef>
              <a:spcAft>
                <a:spcPts val="600"/>
              </a:spcAft>
              <a:buFont typeface="Wingdings" pitchFamily="2" charset="2"/>
              <a:buChar char="Ø"/>
            </a:pPr>
            <a:r>
              <a:rPr lang="es-ES" b="1" dirty="0">
                <a:latin typeface="Arial" pitchFamily="34" charset="0"/>
                <a:cs typeface="Arial" pitchFamily="34" charset="0"/>
              </a:rPr>
              <a:t>Proceso Manual</a:t>
            </a:r>
          </a:p>
          <a:p>
            <a:endParaRPr lang="es-ES"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596066" y="3"/>
            <a:ext cx="3643338" cy="307777"/>
          </a:xfrm>
          <a:prstGeom prst="rect">
            <a:avLst/>
          </a:prstGeom>
          <a:noFill/>
        </p:spPr>
        <p:txBody>
          <a:bodyPr wrap="square" rtlCol="0">
            <a:spAutoFit/>
          </a:bodyPr>
          <a:lstStyle/>
          <a:p>
            <a:r>
              <a:rPr lang="es-ES" sz="1400" dirty="0">
                <a:latin typeface="Arial" pitchFamily="34" charset="0"/>
                <a:cs typeface="Arial" pitchFamily="34" charset="0"/>
              </a:rPr>
              <a:t>Contingencias: Prevención  y Recuperación </a:t>
            </a:r>
          </a:p>
        </p:txBody>
      </p:sp>
      <p:sp>
        <p:nvSpPr>
          <p:cNvPr id="8" name="7 CuadroTexto"/>
          <p:cNvSpPr txBox="1"/>
          <p:nvPr/>
        </p:nvSpPr>
        <p:spPr>
          <a:xfrm>
            <a:off x="6024565" y="6550226"/>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68609" name="Rectangle 1"/>
          <p:cNvSpPr>
            <a:spLocks noChangeArrowheads="1"/>
          </p:cNvSpPr>
          <p:nvPr/>
        </p:nvSpPr>
        <p:spPr bwMode="auto">
          <a:xfrm>
            <a:off x="1524003"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15" name="Subtitle 1"/>
          <p:cNvSpPr txBox="1">
            <a:spLocks/>
          </p:cNvSpPr>
          <p:nvPr/>
        </p:nvSpPr>
        <p:spPr>
          <a:xfrm>
            <a:off x="1809720" y="285728"/>
            <a:ext cx="7429520" cy="500066"/>
          </a:xfrm>
          <a:prstGeom prst="rect">
            <a:avLst/>
          </a:prstGeom>
        </p:spPr>
        <p:txBody>
          <a:bodyPr>
            <a:normAutofit/>
          </a:bodyPr>
          <a:lstStyle/>
          <a:p>
            <a:pPr>
              <a:defRPr/>
            </a:pPr>
            <a:r>
              <a:rPr lang="es-ES" sz="2400" b="1" kern="0" dirty="0">
                <a:solidFill>
                  <a:sysClr val="windowText" lastClr="000000"/>
                </a:solidFill>
                <a:latin typeface="Arial" pitchFamily="34" charset="0"/>
                <a:cs typeface="Arial" pitchFamily="34" charset="0"/>
              </a:rPr>
              <a:t>Plan de Contingencia</a:t>
            </a:r>
          </a:p>
          <a:p>
            <a:pPr>
              <a:defRPr/>
            </a:pP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2024034" y="1571612"/>
            <a:ext cx="79296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sz="2000" dirty="0">
                <a:latin typeface="Arial" pitchFamily="34" charset="0"/>
                <a:cs typeface="Arial" pitchFamily="34" charset="0"/>
              </a:rPr>
              <a:t>.</a:t>
            </a:r>
            <a:endParaRPr lang="es-ES" sz="2000" dirty="0">
              <a:latin typeface="Arial" pitchFamily="34" charset="0"/>
              <a:cs typeface="Arial" pitchFamily="34" charset="0"/>
            </a:endParaRPr>
          </a:p>
        </p:txBody>
      </p:sp>
      <p:grpSp>
        <p:nvGrpSpPr>
          <p:cNvPr id="2" name="38 Grupo"/>
          <p:cNvGrpSpPr/>
          <p:nvPr/>
        </p:nvGrpSpPr>
        <p:grpSpPr>
          <a:xfrm>
            <a:off x="1952596" y="928670"/>
            <a:ext cx="2000264" cy="500066"/>
            <a:chOff x="3857620" y="785794"/>
            <a:chExt cx="2000264" cy="500066"/>
          </a:xfrm>
        </p:grpSpPr>
        <p:sp>
          <p:nvSpPr>
            <p:cNvPr id="37" name="36 Rectángulo redondeado"/>
            <p:cNvSpPr/>
            <p:nvPr/>
          </p:nvSpPr>
          <p:spPr>
            <a:xfrm>
              <a:off x="3857620" y="785794"/>
              <a:ext cx="2000264" cy="500066"/>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38" name="37 Rectángulo"/>
            <p:cNvSpPr/>
            <p:nvPr/>
          </p:nvSpPr>
          <p:spPr>
            <a:xfrm>
              <a:off x="4000496" y="857232"/>
              <a:ext cx="1625766" cy="369332"/>
            </a:xfrm>
            <a:prstGeom prst="rect">
              <a:avLst/>
            </a:prstGeom>
          </p:spPr>
          <p:txBody>
            <a:bodyPr wrap="none">
              <a:spAutoFit/>
            </a:bodyPr>
            <a:lstStyle/>
            <a:p>
              <a:r>
                <a:rPr lang="es-ES" b="1" dirty="0"/>
                <a:t>Planificación</a:t>
              </a:r>
              <a:endParaRPr lang="es-ES" dirty="0"/>
            </a:p>
          </p:txBody>
        </p:sp>
      </p:grpSp>
      <p:sp>
        <p:nvSpPr>
          <p:cNvPr id="40" name="39 Rectángulo"/>
          <p:cNvSpPr/>
          <p:nvPr/>
        </p:nvSpPr>
        <p:spPr>
          <a:xfrm>
            <a:off x="3167045" y="1643053"/>
            <a:ext cx="6269941" cy="4370427"/>
          </a:xfrm>
          <a:prstGeom prst="rect">
            <a:avLst/>
          </a:prstGeom>
        </p:spPr>
        <p:txBody>
          <a:bodyPr wrap="square">
            <a:spAutoFit/>
          </a:bodyPr>
          <a:lstStyle/>
          <a:p>
            <a:pPr algn="just">
              <a:spcBef>
                <a:spcPts val="600"/>
              </a:spcBef>
              <a:spcAft>
                <a:spcPts val="600"/>
              </a:spcAft>
            </a:pPr>
            <a:r>
              <a:rPr lang="es-ES" sz="2000" b="1" dirty="0">
                <a:latin typeface="Arial" pitchFamily="34" charset="0"/>
                <a:cs typeface="Arial" pitchFamily="34" charset="0"/>
              </a:rPr>
              <a:t>2. Planificación</a:t>
            </a:r>
          </a:p>
          <a:p>
            <a:pPr lvl="1" algn="just">
              <a:spcBef>
                <a:spcPts val="600"/>
              </a:spcBef>
              <a:spcAft>
                <a:spcPts val="600"/>
              </a:spcAft>
              <a:buFont typeface="Wingdings" pitchFamily="2" charset="2"/>
              <a:buChar char="Ø"/>
            </a:pPr>
            <a:r>
              <a:rPr lang="es-ES" dirty="0">
                <a:latin typeface="Arial" pitchFamily="34" charset="0"/>
              </a:rPr>
              <a:t>Definición explícita de:  alcance, fases del plan de eventos, grupos de trabajo, roles y responsabilidades, cronograma.</a:t>
            </a:r>
          </a:p>
          <a:p>
            <a:pPr lvl="1" algn="just">
              <a:spcBef>
                <a:spcPts val="600"/>
              </a:spcBef>
              <a:spcAft>
                <a:spcPts val="600"/>
              </a:spcAft>
              <a:buFont typeface="Wingdings" pitchFamily="2" charset="2"/>
              <a:buChar char="Ø"/>
            </a:pPr>
            <a:r>
              <a:rPr lang="es-ES" dirty="0">
                <a:latin typeface="Arial" pitchFamily="34" charset="0"/>
              </a:rPr>
              <a:t>Identificación de las fuentes de financiamiento.</a:t>
            </a:r>
          </a:p>
          <a:p>
            <a:pPr lvl="1" algn="just">
              <a:spcBef>
                <a:spcPts val="600"/>
              </a:spcBef>
              <a:spcAft>
                <a:spcPts val="600"/>
              </a:spcAft>
              <a:buFont typeface="Wingdings" pitchFamily="2" charset="2"/>
              <a:buChar char="Ø"/>
            </a:pPr>
            <a:r>
              <a:rPr lang="es-ES" dirty="0">
                <a:latin typeface="Arial" pitchFamily="34" charset="0"/>
              </a:rPr>
              <a:t>Definición de estrategias para la integración, consolidación, rendición de informes y arranque.</a:t>
            </a:r>
          </a:p>
          <a:p>
            <a:pPr lvl="1" algn="just">
              <a:spcBef>
                <a:spcPts val="600"/>
              </a:spcBef>
              <a:spcAft>
                <a:spcPts val="600"/>
              </a:spcAft>
              <a:buFont typeface="Wingdings" pitchFamily="2" charset="2"/>
              <a:buChar char="Ø"/>
            </a:pPr>
            <a:r>
              <a:rPr lang="es-ES" dirty="0">
                <a:latin typeface="Arial" pitchFamily="34" charset="0"/>
              </a:rPr>
              <a:t>Desarrollo de un plan de alto nivel, incluyendo los recursos asignados</a:t>
            </a:r>
            <a:r>
              <a:rPr lang="es-ES" dirty="0"/>
              <a:t>.</a:t>
            </a:r>
          </a:p>
          <a:p>
            <a:pPr lvl="1" algn="just">
              <a:spcBef>
                <a:spcPts val="600"/>
              </a:spcBef>
              <a:spcAft>
                <a:spcPts val="600"/>
              </a:spcAft>
              <a:buFont typeface="Wingdings" pitchFamily="2" charset="2"/>
              <a:buChar char="Ø"/>
            </a:pPr>
            <a:r>
              <a:rPr lang="es-ES" dirty="0">
                <a:latin typeface="Arial" pitchFamily="34" charset="0"/>
                <a:cs typeface="Arial" pitchFamily="34" charset="0"/>
              </a:rPr>
              <a:t>Obtención de la aprobación y respaldo de la empresa y del personal gerencial de mayor jerarquía</a:t>
            </a:r>
          </a:p>
          <a:p>
            <a:pPr lvl="1" algn="just">
              <a:spcBef>
                <a:spcPts val="600"/>
              </a:spcBef>
              <a:spcAft>
                <a:spcPts val="600"/>
              </a:spcAft>
              <a:buFont typeface="Wingdings" pitchFamily="2" charset="2"/>
              <a:buChar char="Ø"/>
            </a:pPr>
            <a:endParaRPr lang="es-ES"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2652</TotalTime>
  <Words>1349</Words>
  <Application>Microsoft Office PowerPoint</Application>
  <PresentationFormat>Panorámica</PresentationFormat>
  <Paragraphs>211</Paragraphs>
  <Slides>21</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Century Gothic</vt:lpstr>
      <vt:lpstr>Wingdings</vt:lpstr>
      <vt:lpstr>Wingdings 3</vt:lpstr>
      <vt:lpstr>Espiral</vt:lpstr>
      <vt:lpstr>Seguridad en Sistemas  Auditoria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 en Sistemas Auditoria Informática</dc:title>
  <dc:creator>Maria</dc:creator>
  <cp:lastModifiedBy>Jose</cp:lastModifiedBy>
  <cp:revision>50</cp:revision>
  <dcterms:created xsi:type="dcterms:W3CDTF">2015-08-18T19:56:17Z</dcterms:created>
  <dcterms:modified xsi:type="dcterms:W3CDTF">2023-09-19T05:13:12Z</dcterms:modified>
</cp:coreProperties>
</file>