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73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72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8/19/2026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3600" dirty="0"/>
              <a:t>Preparación de probetas </a:t>
            </a:r>
            <a:r>
              <a:rPr lang="es-ES" sz="3600" dirty="0" err="1"/>
              <a:t>ceramográficas</a:t>
            </a:r>
            <a:r>
              <a:rPr lang="es-ES" sz="3600" dirty="0"/>
              <a:t> y cortes delgados para el estudio </a:t>
            </a:r>
            <a:r>
              <a:rPr lang="es-ES" sz="3600" dirty="0" err="1"/>
              <a:t>microestructural</a:t>
            </a:r>
            <a:r>
              <a:rPr lang="es-ES" sz="3600" dirty="0"/>
              <a:t> </a:t>
            </a:r>
            <a:endParaRPr lang="en-U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Ingeniería Industrial, 2026</a:t>
            </a:r>
          </a:p>
          <a:p>
            <a:r>
              <a:rPr lang="es-ES" dirty="0"/>
              <a:t>Ing. Teresa Antequera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468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:\Users\usuario\Pictures\Ingeniería2020\Ceramicos\Imagen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30" y="467415"/>
            <a:ext cx="5612130" cy="610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 2"/>
          <p:cNvSpPr/>
          <p:nvPr/>
        </p:nvSpPr>
        <p:spPr>
          <a:xfrm>
            <a:off x="7099768" y="3313470"/>
            <a:ext cx="4755275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Diagrama de flujo de preparación </a:t>
            </a:r>
            <a:r>
              <a:rPr lang="es-E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ceramográfica</a:t>
            </a:r>
            <a:r>
              <a:rPr lang="es-E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análisis.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667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004ED08-52F5-7CA4-86A6-7F00A6EF6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562" y="562857"/>
            <a:ext cx="8592864" cy="573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99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18" y="755373"/>
            <a:ext cx="2574792" cy="24026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1101" y="755373"/>
            <a:ext cx="2730011" cy="240262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703" y="755373"/>
            <a:ext cx="2476393" cy="24026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/>
          <a:srcRect t="-464" r="11392"/>
          <a:stretch/>
        </p:blipFill>
        <p:spPr>
          <a:xfrm>
            <a:off x="9160097" y="755373"/>
            <a:ext cx="2848127" cy="240262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694329" y="3348318"/>
            <a:ext cx="6454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Corte</a:t>
            </a:r>
            <a:endParaRPr lang="en-US" sz="14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4471159" y="3348318"/>
            <a:ext cx="1337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Impregnación</a:t>
            </a:r>
            <a:endParaRPr lang="en-US" sz="14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8821272" y="3348318"/>
            <a:ext cx="1011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Desbaste</a:t>
            </a:r>
            <a:endParaRPr lang="en-US" sz="1400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5740" y="4068160"/>
            <a:ext cx="2844331" cy="212986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554941" y="6302314"/>
            <a:ext cx="3254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Pegado de </a:t>
            </a:r>
            <a:r>
              <a:rPr lang="es-ES" sz="1400" b="1" dirty="0" err="1"/>
              <a:t>cubreobjeto</a:t>
            </a:r>
            <a:r>
              <a:rPr lang="es-ES" sz="1400" b="1" dirty="0"/>
              <a:t> o laqueado</a:t>
            </a:r>
            <a:endParaRPr lang="en-US" sz="14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6370" y="4070338"/>
            <a:ext cx="2840982" cy="212768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8673737" y="6269142"/>
            <a:ext cx="178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Cortes delgados</a:t>
            </a:r>
            <a:endParaRPr lang="en-US" sz="14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3E309D1-C418-40CF-B5FF-3E7D244E2364}"/>
              </a:ext>
            </a:extLst>
          </p:cNvPr>
          <p:cNvSpPr txBox="1"/>
          <p:nvPr/>
        </p:nvSpPr>
        <p:spPr>
          <a:xfrm>
            <a:off x="853718" y="198309"/>
            <a:ext cx="6620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Cortes delgados o láminas delgadas</a:t>
            </a:r>
          </a:p>
        </p:txBody>
      </p:sp>
    </p:spTree>
    <p:extLst>
      <p:ext uri="{BB962C8B-B14F-4D97-AF65-F5344CB8AC3E}">
        <p14:creationId xmlns:p14="http://schemas.microsoft.com/office/powerpoint/2010/main" val="1160045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88689" y="211792"/>
            <a:ext cx="4161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Análisis </a:t>
            </a:r>
            <a:r>
              <a:rPr lang="es-ES" sz="2400" b="1" dirty="0" err="1"/>
              <a:t>ceramográfico</a:t>
            </a:r>
            <a:endParaRPr lang="en-US" sz="2400" b="1" dirty="0"/>
          </a:p>
        </p:txBody>
      </p:sp>
      <p:sp>
        <p:nvSpPr>
          <p:cNvPr id="3" name="Rectángulo 2"/>
          <p:cNvSpPr/>
          <p:nvPr/>
        </p:nvSpPr>
        <p:spPr>
          <a:xfrm>
            <a:off x="1388689" y="673457"/>
            <a:ext cx="996563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ES" dirty="0"/>
              <a:t>Las microestructuras de cerámica se analizan con mayor frecuencia mediante microscopía de luz visible reflejada en campo claro.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ES" dirty="0"/>
              <a:t>La luz polarizada transmitida se usa con secciones delgadas, donde el contraste entre los granos proviene de la birrefringencia.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080" y="1431235"/>
            <a:ext cx="2639465" cy="18954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128" y="1156915"/>
            <a:ext cx="1793016" cy="206967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51" y="4084431"/>
            <a:ext cx="2371787" cy="227223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047" y="4084431"/>
            <a:ext cx="2946020" cy="219192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172" y="1431235"/>
            <a:ext cx="3425776" cy="193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31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6591" y="701214"/>
            <a:ext cx="11105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dirty="0"/>
              <a:t>Las microestructuras muy finas pueden requerir un mayor aumento y resolución de un microscopio electrónico de barrido (SEM)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424" y="1903231"/>
            <a:ext cx="3897272" cy="381066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29" y="1903231"/>
            <a:ext cx="5075583" cy="381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07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5240" t="35109" r="33912" b="37133"/>
          <a:stretch/>
        </p:blipFill>
        <p:spPr>
          <a:xfrm>
            <a:off x="1639564" y="55301"/>
            <a:ext cx="8741261" cy="268278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58319" y="2576503"/>
            <a:ext cx="990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Serie de imágenes SEM mostrando las distintas fases de crecimiento de una lámina delgada de Bi</a:t>
            </a:r>
            <a:r>
              <a:rPr lang="es-ES" baseline="-25000" dirty="0"/>
              <a:t>12</a:t>
            </a:r>
            <a:r>
              <a:rPr lang="es-ES" dirty="0"/>
              <a:t>TiO</a:t>
            </a:r>
            <a:r>
              <a:rPr lang="es-ES" baseline="-25000" dirty="0"/>
              <a:t>20</a:t>
            </a:r>
            <a:endParaRPr lang="en-US" baseline="-25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0529" t="14372" r="10747" b="16353"/>
          <a:stretch/>
        </p:blipFill>
        <p:spPr>
          <a:xfrm>
            <a:off x="1639564" y="3222834"/>
            <a:ext cx="3993832" cy="266624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842052" y="5889077"/>
            <a:ext cx="3791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Superficie de fractura de un Nitruro de Aluminio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48" y="3116385"/>
            <a:ext cx="3282289" cy="262765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7248938" y="5889077"/>
            <a:ext cx="3246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Espinela de Aluminio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03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049" y="1073425"/>
            <a:ext cx="6294781" cy="530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33669" y="695237"/>
            <a:ext cx="1054873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CERAMOGRAFÍA</a:t>
            </a:r>
          </a:p>
          <a:p>
            <a:endParaRPr lang="es-ES" dirty="0"/>
          </a:p>
          <a:p>
            <a:r>
              <a:rPr lang="es-AR" dirty="0"/>
              <a:t>La ceramografía es el arte y la ciencia de preparación, examen y evaluación de microestructuras cerámicas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n-US" dirty="0"/>
              <a:t>          </a:t>
            </a:r>
            <a:r>
              <a:rPr lang="en-US" dirty="0" err="1"/>
              <a:t>Alúmina</a:t>
            </a:r>
            <a:r>
              <a:rPr lang="en-US" dirty="0"/>
              <a:t> al 99% </a:t>
            </a:r>
            <a:r>
              <a:rPr lang="en-US" dirty="0" err="1"/>
              <a:t>atacada</a:t>
            </a:r>
            <a:r>
              <a:rPr lang="en-US" dirty="0"/>
              <a:t> </a:t>
            </a:r>
            <a:r>
              <a:rPr lang="en-US" dirty="0" err="1"/>
              <a:t>térmicamente</a:t>
            </a:r>
            <a:r>
              <a:rPr lang="en-US" dirty="0"/>
              <a:t>                </a:t>
            </a:r>
            <a:r>
              <a:rPr lang="en-US" dirty="0" err="1"/>
              <a:t>Sección</a:t>
            </a:r>
            <a:r>
              <a:rPr lang="en-US" dirty="0"/>
              <a:t> </a:t>
            </a:r>
            <a:r>
              <a:rPr lang="en-US" dirty="0" err="1"/>
              <a:t>delgada</a:t>
            </a:r>
            <a:r>
              <a:rPr lang="en-US" dirty="0"/>
              <a:t> de </a:t>
            </a:r>
            <a:r>
              <a:rPr lang="en-US" dirty="0" err="1"/>
              <a:t>Alúmina</a:t>
            </a:r>
            <a:r>
              <a:rPr lang="en-US" dirty="0"/>
              <a:t> al 99%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354" y="2272831"/>
            <a:ext cx="3465619" cy="26702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029" y="2252911"/>
            <a:ext cx="3505781" cy="269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0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C841CD2-56B7-4552-CDD6-1C832726D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770728"/>
              </p:ext>
            </p:extLst>
          </p:nvPr>
        </p:nvGraphicFramePr>
        <p:xfrm>
          <a:off x="974035" y="480672"/>
          <a:ext cx="10058400" cy="2003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1276159773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67684635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64072727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47944578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32598639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Nivel de observación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Escala típica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Rango de tamaño (µm o nm)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Técnica de observación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Relación con el espectro visible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33404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Macroestructura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Milímetros (mm)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10⁻³ – 10⁰ m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Ojo humano, lupa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Dentro del rango visible (380–750 nm)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85104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Microestructura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Micrómetros (µm)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1 – 100 µm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Microscopio óptico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Límite inferior del visible (~0,4 µm)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078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Nanoestructura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Nanómetros (nm)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1 – 100 nm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Microscopio electrónico (SEM/TEM)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Por debajo del visible (&lt; 380 nm, ultravioleta)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77092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Estructura atómica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Ångström (Å)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0,1 – 1 nm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</a:rPr>
                        <a:t>Difracción de rayos X, TEM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</a:rPr>
                        <a:t>Muy por debajo del visible (rayos X)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24885381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A1EFBF6B-F890-A076-30D7-92DA0A28E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988" y="2612334"/>
            <a:ext cx="6196494" cy="412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81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95130" y="463826"/>
            <a:ext cx="7646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Preparación de especímenes </a:t>
            </a:r>
            <a:r>
              <a:rPr lang="es-ES" sz="2400" b="1" dirty="0" err="1"/>
              <a:t>ceramográficos</a:t>
            </a:r>
            <a:r>
              <a:rPr lang="es-ES" sz="2400" b="1" dirty="0"/>
              <a:t> </a:t>
            </a:r>
            <a:endParaRPr lang="en-U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675859" y="1392920"/>
            <a:ext cx="10840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La preparación de muestras de cerámica para el análisis </a:t>
            </a:r>
            <a:r>
              <a:rPr lang="es-ES" dirty="0" err="1"/>
              <a:t>microestructural</a:t>
            </a:r>
            <a:r>
              <a:rPr lang="es-ES" dirty="0"/>
              <a:t> consta de cinco pasos generales: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0070C0"/>
                </a:solidFill>
              </a:rPr>
              <a:t>Corte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0070C0"/>
                </a:solidFill>
              </a:rPr>
              <a:t>Montaje o Encapsulado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0070C0"/>
                </a:solidFill>
              </a:rPr>
              <a:t>Desbaste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0070C0"/>
                </a:solidFill>
              </a:rPr>
              <a:t>Pulido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dirty="0">
                <a:solidFill>
                  <a:srgbClr val="0070C0"/>
                </a:solidFill>
              </a:rPr>
              <a:t>Ataque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/>
          <a:srcRect b="18982"/>
          <a:stretch/>
        </p:blipFill>
        <p:spPr>
          <a:xfrm>
            <a:off x="4642740" y="4003451"/>
            <a:ext cx="2924252" cy="22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2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6349" y="379777"/>
            <a:ext cx="10999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/>
              <a:t>Corte</a:t>
            </a:r>
          </a:p>
          <a:p>
            <a:endParaRPr lang="es-ES" sz="2400" b="1" dirty="0"/>
          </a:p>
          <a:p>
            <a:pPr algn="just"/>
            <a:r>
              <a:rPr lang="es-ES" dirty="0"/>
              <a:t>La mayoría de las cerámicas son extremadamente duras y deben ser cortadas en húmedo con un disco de corte abrasivo circular incrustado con partículas de diamante. 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563" y="1974213"/>
            <a:ext cx="5067457" cy="37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71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50574" y="557243"/>
            <a:ext cx="1127759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Montaje o Encapsulamiento</a:t>
            </a:r>
          </a:p>
          <a:p>
            <a:endParaRPr lang="es-ES" dirty="0"/>
          </a:p>
          <a:p>
            <a:pPr algn="just"/>
            <a:r>
              <a:rPr lang="es-ES" dirty="0"/>
              <a:t>Para facilitar la preparación adicional, la muestra cortada generalmente está montada o encapsulada en un disco de plástico, de 25, 30 o 35 mm de diámetro. Las muestras izquierda y derecha en la Figura de la derecha fueron incrustadas en epoxi lleno de minerales. El refractario del centro de dicha figura en la está montado en acrílico moldeable transparente.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91" y="2603623"/>
            <a:ext cx="3897821" cy="26061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37" y="2582353"/>
            <a:ext cx="3065268" cy="26273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2333" y="2582353"/>
            <a:ext cx="3437700" cy="257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9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2852" y="554649"/>
            <a:ext cx="1044271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Desbaste</a:t>
            </a:r>
          </a:p>
          <a:p>
            <a:endParaRPr lang="es-ES" dirty="0"/>
          </a:p>
          <a:p>
            <a:pPr algn="just"/>
            <a:r>
              <a:rPr lang="es-ES" dirty="0"/>
              <a:t>El desbaste es la abrasión de la superficie de interés por partículas abrasivas, generalmente diamante, que se unen al papel o un disco de metal. 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76" y="2333346"/>
            <a:ext cx="5076747" cy="38460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19B809-651D-5785-CA42-FE5D24610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86" y="1544319"/>
            <a:ext cx="4011516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2122" y="429402"/>
            <a:ext cx="106812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Pulido</a:t>
            </a:r>
          </a:p>
          <a:p>
            <a:endParaRPr lang="es-ES" sz="2400" dirty="0"/>
          </a:p>
          <a:p>
            <a:r>
              <a:rPr lang="es-ES" dirty="0"/>
              <a:t>El pulido es la abrasión mediante abrasivos libres que están suspendidos en un lubricante y pueden rodar o deslizarse entre la muestra y el papel soporte. 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496" y="2147567"/>
            <a:ext cx="5181704" cy="392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0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8869" y="442654"/>
            <a:ext cx="10668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Ataque</a:t>
            </a:r>
          </a:p>
          <a:p>
            <a:endParaRPr lang="es-ES" dirty="0"/>
          </a:p>
          <a:p>
            <a:r>
              <a:rPr lang="es-ES" dirty="0"/>
              <a:t>El ataque revela y delimita los límites de grano y otras características </a:t>
            </a:r>
            <a:r>
              <a:rPr lang="es-ES" dirty="0" err="1"/>
              <a:t>microestructurales</a:t>
            </a:r>
            <a:r>
              <a:rPr lang="es-ES" dirty="0"/>
              <a:t> que no son evidentes en la superficie pulida. Los dos tipos más comunes de ataque en </a:t>
            </a:r>
            <a:r>
              <a:rPr lang="es-ES" dirty="0" err="1"/>
              <a:t>ceramografía</a:t>
            </a:r>
            <a:r>
              <a:rPr lang="es-ES" dirty="0"/>
              <a:t> son la corrosión química selectiva y un tratamiento térmico de alivio.</a:t>
            </a:r>
          </a:p>
          <a:p>
            <a:r>
              <a:rPr lang="es-ES" dirty="0"/>
              <a:t> </a:t>
            </a:r>
          </a:p>
          <a:p>
            <a:r>
              <a:rPr lang="es-ES" dirty="0">
                <a:solidFill>
                  <a:srgbClr val="0070C0"/>
                </a:solidFill>
              </a:rPr>
              <a:t>Tipos de ataque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Térmico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Químico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Electrolítico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Por sales fundidas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Teñido térmico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Otros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797" y="2276712"/>
            <a:ext cx="2927777" cy="233352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782" y="2276712"/>
            <a:ext cx="3035060" cy="233352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326296" y="4929810"/>
            <a:ext cx="3816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Alúmina al 99,5%, prensada isostáticamente en frío y atacada térmicamente</a:t>
            </a:r>
            <a:endParaRPr lang="en-US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7951303" y="4929810"/>
            <a:ext cx="3035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Alúmina al 98% atacada químicamente</a:t>
            </a:r>
            <a:endParaRPr lang="en-US" sz="1200" dirty="0"/>
          </a:p>
        </p:txBody>
      </p:sp>
      <p:sp>
        <p:nvSpPr>
          <p:cNvPr id="8" name="Rectángulo 7"/>
          <p:cNvSpPr/>
          <p:nvPr/>
        </p:nvSpPr>
        <p:spPr>
          <a:xfrm>
            <a:off x="728869" y="5379523"/>
            <a:ext cx="1066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Ej</a:t>
            </a:r>
            <a:r>
              <a:rPr lang="es-ES" dirty="0"/>
              <a:t>: la alúmina se puede atacar químicamente por inmersión en ácido fosfórico concentrado hirviendo durante 30–60 segundos, o atacar térmicamente en un horno durante 20–40 min a 1500 °C (2732 °F) en aire. El montaje o encapsulado en plástico debe eliminarse antes del ataque térmico.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79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TM03090434[[fn=Letras en madera]]</Template>
  <TotalTime>1410</TotalTime>
  <Words>587</Words>
  <Application>Microsoft Office PowerPoint</Application>
  <PresentationFormat>Panorámica</PresentationFormat>
  <Paragraphs>110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Calibri</vt:lpstr>
      <vt:lpstr>Georgia</vt:lpstr>
      <vt:lpstr>Times New Roman</vt:lpstr>
      <vt:lpstr>Trebuchet MS</vt:lpstr>
      <vt:lpstr>Wingdings</vt:lpstr>
      <vt:lpstr>Tipo de madera</vt:lpstr>
      <vt:lpstr>Preparación de probetas ceramográficas y cortes delgados para el estudio microestructural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Preparación de probetas ceramográficas y cortes delgados para el estudio microestructural</dc:title>
  <dc:creator>usuario</dc:creator>
  <cp:lastModifiedBy>LENOVO</cp:lastModifiedBy>
  <cp:revision>45</cp:revision>
  <dcterms:created xsi:type="dcterms:W3CDTF">2020-04-22T00:44:35Z</dcterms:created>
  <dcterms:modified xsi:type="dcterms:W3CDTF">2026-08-19T16:32:36Z</dcterms:modified>
</cp:coreProperties>
</file>