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7" r:id="rId5"/>
    <p:sldId id="268" r:id="rId6"/>
    <p:sldId id="269" r:id="rId7"/>
    <p:sldId id="273" r:id="rId8"/>
    <p:sldId id="270" r:id="rId9"/>
    <p:sldId id="271" r:id="rId1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54BEA-699E-486A-8AEC-84D887318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B172D4-971A-423F-9284-236D05497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DC73BF-D430-457D-9F80-43218EBDF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B99830-218C-4487-A91E-B3B98DBB7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5EDAB8-D723-43F4-A5B3-CC7F146BF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4263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CB10CE-3C8B-4140-86A4-F80A95F4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10808F-4C18-4561-B238-BF203F785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1418A8-240A-474C-BE16-CF1BE526B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D1B4D5-C263-44A7-B429-E0E0C1B61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BF6E0D-382B-409A-99C0-78FDDE2A1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313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73C808F-4AE9-4C73-A638-6F73B156C2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50CA227-E447-4A85-B023-06107280D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D65A7D-7784-4105-A4BA-692ACCE06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3924C3-547F-437D-9F7C-2C0838401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670A69-BBB5-4DFA-B396-D2405E372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7878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F01C8E-0852-4340-A882-B521BCC8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3DAC3E-F288-4EB9-83AB-8BB2D3A43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F413D8-1CA6-4922-8EB4-2F9C7B951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3179E4-90AB-42BE-B5C2-1D3E303FF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C52BC9-860D-447A-B234-696016046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424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52C8F5-447C-4849-8E16-5257C8696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61A04C-5DFA-473B-B898-D36F6F6D3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2BE171-D12A-4901-93E1-5F75405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4E5C71-D0C4-417C-823C-71E01EB47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A69CB7-AB1D-4692-A983-0EB46F554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2692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F59B1F-0F74-4941-81D4-1B39BA704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E21A6D-2E2F-4931-94EA-7BEFF07D8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92208CA-316D-4C21-BECD-3FB72F47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83C06D-AF10-4D86-9CD6-55E41E65E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6577EDF-BF01-430F-8D74-87C504C5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4CDFDC-937E-4B41-8E11-066B1587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190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8E5763-E36D-4F9E-B52F-7E37206DC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059549-9EEC-42DB-830C-FC76086D1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640D67B-977D-44BB-B3FC-E29741A85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F0E329A-5F86-4C2A-AC89-373BEA5448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CA8D86C-9961-421C-8B4D-7E6792FE43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4F0ED8-FB84-4608-85B1-4B57C6CC8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5F9197C-D7BD-46FF-98B6-E66436D90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1AE0314-4242-4BD1-BB4F-6C3137DBA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9241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2B08B0-F17E-472F-BC5F-984A42E4F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F7D984-6C46-4A79-8AA8-0EB7B7101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C83ECB8-0CFB-4CD8-BB2A-9C3F00BCC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3D933F3-0392-406B-AE35-86796AB04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2554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7C83478-E243-415E-A77C-5803F40A4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AF08E99-25FA-465C-AB65-7C2F18B9C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D504B46-DC05-4190-9861-97E8C58B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5268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E0C56-3626-4BD0-B3A8-05A2B0729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D42A3E-AE7B-4D23-9B08-561356BA6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26DDA5-37BB-404E-8645-F43F7B675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CA5606-07CD-47A1-80F0-0AFF97152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4765FD-37C5-4B2A-B855-69A7340F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9799F4-C2E2-449B-901F-8540E7E34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73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B82D58-58B0-45D2-88DC-F87CA52FE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A1BE0FF-B514-403A-939B-16D7EE094B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63DF58-73B4-4D3E-AF70-BD30E8A259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18F7430-F046-47E8-A203-2CD47537F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6D03C7-D99E-43D9-9893-5CECB9176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05776C-12D0-46B8-92B0-6719D1057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7293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67CC779-AEF0-44E5-94EB-7DD97FB86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073201-236A-43AF-A6E8-73B398692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D34BFB-9CDA-4E92-8C93-752B6BDC6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DA493-9AAA-4B31-B818-CCE0EA928A91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90D0A-30E9-415C-A893-5FF164F8AA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B9097E-89A6-4C41-B4ED-886DC1F70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E43A2-2C5F-471A-A9F9-5F1CE95D8A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882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4.svg"/><Relationship Id="rId18" Type="http://schemas.openxmlformats.org/officeDocument/2006/relationships/hyperlink" Target="https://bit.ly/FI-AULA-15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17" Type="http://schemas.openxmlformats.org/officeDocument/2006/relationships/image" Target="../media/image28.svg"/><Relationship Id="rId2" Type="http://schemas.openxmlformats.org/officeDocument/2006/relationships/image" Target="../media/image1.png"/><Relationship Id="rId16" Type="http://schemas.openxmlformats.org/officeDocument/2006/relationships/image" Target="../media/image27.png"/><Relationship Id="rId20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22.png"/><Relationship Id="rId5" Type="http://schemas.openxmlformats.org/officeDocument/2006/relationships/image" Target="../media/image8.png"/><Relationship Id="rId15" Type="http://schemas.openxmlformats.org/officeDocument/2006/relationships/image" Target="../media/image26.svg"/><Relationship Id="rId10" Type="http://schemas.openxmlformats.org/officeDocument/2006/relationships/image" Target="../media/image3.svg"/><Relationship Id="rId19" Type="http://schemas.openxmlformats.org/officeDocument/2006/relationships/image" Target="../media/image29.png"/><Relationship Id="rId4" Type="http://schemas.openxmlformats.org/officeDocument/2006/relationships/image" Target="../media/image13.svg"/><Relationship Id="rId9" Type="http://schemas.openxmlformats.org/officeDocument/2006/relationships/image" Target="../media/image2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25.png"/><Relationship Id="rId18" Type="http://schemas.openxmlformats.org/officeDocument/2006/relationships/image" Target="../media/image11.svg"/><Relationship Id="rId3" Type="http://schemas.openxmlformats.org/officeDocument/2006/relationships/image" Target="../media/image31.png"/><Relationship Id="rId7" Type="http://schemas.openxmlformats.org/officeDocument/2006/relationships/image" Target="../media/image12.png"/><Relationship Id="rId12" Type="http://schemas.openxmlformats.org/officeDocument/2006/relationships/image" Target="../media/image38.svg"/><Relationship Id="rId17" Type="http://schemas.openxmlformats.org/officeDocument/2006/relationships/image" Target="../media/image10.png"/><Relationship Id="rId2" Type="http://schemas.openxmlformats.org/officeDocument/2006/relationships/image" Target="../media/image1.png"/><Relationship Id="rId16" Type="http://schemas.openxmlformats.org/officeDocument/2006/relationships/image" Target="../media/image28.svg"/><Relationship Id="rId20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5" Type="http://schemas.openxmlformats.org/officeDocument/2006/relationships/image" Target="../media/image27.png"/><Relationship Id="rId10" Type="http://schemas.openxmlformats.org/officeDocument/2006/relationships/image" Target="../media/image36.svg"/><Relationship Id="rId19" Type="http://schemas.openxmlformats.org/officeDocument/2006/relationships/image" Target="../media/image39.png"/><Relationship Id="rId4" Type="http://schemas.openxmlformats.org/officeDocument/2006/relationships/image" Target="../media/image32.svg"/><Relationship Id="rId9" Type="http://schemas.openxmlformats.org/officeDocument/2006/relationships/image" Target="../media/image35.png"/><Relationship Id="rId14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16.png"/><Relationship Id="rId12" Type="http://schemas.openxmlformats.org/officeDocument/2006/relationships/image" Target="../media/image15.svg"/><Relationship Id="rId2" Type="http://schemas.openxmlformats.org/officeDocument/2006/relationships/image" Target="../media/image1.pn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11" Type="http://schemas.openxmlformats.org/officeDocument/2006/relationships/image" Target="../media/image14.png"/><Relationship Id="rId5" Type="http://schemas.openxmlformats.org/officeDocument/2006/relationships/image" Target="../media/image41.png"/><Relationship Id="rId15" Type="http://schemas.openxmlformats.org/officeDocument/2006/relationships/image" Target="../media/image29.png"/><Relationship Id="rId10" Type="http://schemas.openxmlformats.org/officeDocument/2006/relationships/image" Target="../media/image7.svg"/><Relationship Id="rId4" Type="http://schemas.openxmlformats.org/officeDocument/2006/relationships/image" Target="../media/image36.svg"/><Relationship Id="rId9" Type="http://schemas.openxmlformats.org/officeDocument/2006/relationships/image" Target="../media/image6.png"/><Relationship Id="rId14" Type="http://schemas.openxmlformats.org/officeDocument/2006/relationships/image" Target="../media/image4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47.png"/><Relationship Id="rId3" Type="http://schemas.openxmlformats.org/officeDocument/2006/relationships/image" Target="../media/image35.png"/><Relationship Id="rId7" Type="http://schemas.openxmlformats.org/officeDocument/2006/relationships/image" Target="../media/image8.png"/><Relationship Id="rId12" Type="http://schemas.openxmlformats.org/officeDocument/2006/relationships/image" Target="../media/image4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45.png"/><Relationship Id="rId5" Type="http://schemas.openxmlformats.org/officeDocument/2006/relationships/image" Target="../media/image43.png"/><Relationship Id="rId10" Type="http://schemas.openxmlformats.org/officeDocument/2006/relationships/image" Target="../media/image26.svg"/><Relationship Id="rId4" Type="http://schemas.openxmlformats.org/officeDocument/2006/relationships/image" Target="../media/image36.svg"/><Relationship Id="rId9" Type="http://schemas.openxmlformats.org/officeDocument/2006/relationships/image" Target="../media/image25.png"/><Relationship Id="rId14" Type="http://schemas.openxmlformats.org/officeDocument/2006/relationships/image" Target="../media/image4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25.png"/><Relationship Id="rId3" Type="http://schemas.openxmlformats.org/officeDocument/2006/relationships/image" Target="../media/image49.png"/><Relationship Id="rId7" Type="http://schemas.openxmlformats.org/officeDocument/2006/relationships/image" Target="../media/image12.png"/><Relationship Id="rId12" Type="http://schemas.openxmlformats.org/officeDocument/2006/relationships/image" Target="../media/image38.svg"/><Relationship Id="rId2" Type="http://schemas.openxmlformats.org/officeDocument/2006/relationships/image" Target="../media/image1.png"/><Relationship Id="rId16" Type="http://schemas.openxmlformats.org/officeDocument/2006/relationships/image" Target="../media/image5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37.png"/><Relationship Id="rId5" Type="http://schemas.openxmlformats.org/officeDocument/2006/relationships/image" Target="../media/image4.png"/><Relationship Id="rId15" Type="http://schemas.openxmlformats.org/officeDocument/2006/relationships/image" Target="../media/image51.png"/><Relationship Id="rId10" Type="http://schemas.openxmlformats.org/officeDocument/2006/relationships/image" Target="../media/image19.svg"/><Relationship Id="rId4" Type="http://schemas.openxmlformats.org/officeDocument/2006/relationships/image" Target="../media/image50.svg"/><Relationship Id="rId9" Type="http://schemas.openxmlformats.org/officeDocument/2006/relationships/image" Target="../media/image18.png"/><Relationship Id="rId14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25.png"/><Relationship Id="rId3" Type="http://schemas.openxmlformats.org/officeDocument/2006/relationships/image" Target="../media/image49.png"/><Relationship Id="rId7" Type="http://schemas.openxmlformats.org/officeDocument/2006/relationships/image" Target="../media/image12.png"/><Relationship Id="rId12" Type="http://schemas.openxmlformats.org/officeDocument/2006/relationships/image" Target="../media/image38.svg"/><Relationship Id="rId2" Type="http://schemas.openxmlformats.org/officeDocument/2006/relationships/image" Target="../media/image1.png"/><Relationship Id="rId16" Type="http://schemas.openxmlformats.org/officeDocument/2006/relationships/image" Target="../media/image5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37.png"/><Relationship Id="rId5" Type="http://schemas.openxmlformats.org/officeDocument/2006/relationships/image" Target="../media/image4.png"/><Relationship Id="rId15" Type="http://schemas.openxmlformats.org/officeDocument/2006/relationships/image" Target="../media/image51.png"/><Relationship Id="rId10" Type="http://schemas.openxmlformats.org/officeDocument/2006/relationships/image" Target="../media/image19.svg"/><Relationship Id="rId4" Type="http://schemas.openxmlformats.org/officeDocument/2006/relationships/image" Target="../media/image50.svg"/><Relationship Id="rId9" Type="http://schemas.openxmlformats.org/officeDocument/2006/relationships/image" Target="../media/image18.png"/><Relationship Id="rId1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39.png"/><Relationship Id="rId3" Type="http://schemas.openxmlformats.org/officeDocument/2006/relationships/image" Target="../media/image31.png"/><Relationship Id="rId7" Type="http://schemas.openxmlformats.org/officeDocument/2006/relationships/image" Target="../media/image49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11" Type="http://schemas.openxmlformats.org/officeDocument/2006/relationships/image" Target="../media/image10.png"/><Relationship Id="rId5" Type="http://schemas.openxmlformats.org/officeDocument/2006/relationships/image" Target="../media/image35.png"/><Relationship Id="rId10" Type="http://schemas.openxmlformats.org/officeDocument/2006/relationships/image" Target="../media/image52.svg"/><Relationship Id="rId4" Type="http://schemas.openxmlformats.org/officeDocument/2006/relationships/image" Target="../media/image32.svg"/><Relationship Id="rId9" Type="http://schemas.openxmlformats.org/officeDocument/2006/relationships/image" Target="../media/image51.png"/><Relationship Id="rId14" Type="http://schemas.openxmlformats.org/officeDocument/2006/relationships/image" Target="../media/image4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91016-7C50-44FA-AD03-A976B8B84D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3BB760E-087B-4DC8-B9DD-7443F4DA8B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95768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729" y="-90436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9270007" y="2918228"/>
            <a:ext cx="5020078" cy="4612310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63235" y="4749800"/>
            <a:ext cx="7688979" cy="2644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00"/>
              </a:lnSpc>
            </a:pPr>
            <a:r>
              <a:rPr lang="en-US" sz="2933" spc="58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Inglés II</a:t>
            </a:r>
          </a:p>
          <a:p>
            <a:pPr algn="r">
              <a:lnSpc>
                <a:spcPts val="4400"/>
              </a:lnSpc>
            </a:pPr>
            <a:r>
              <a:rPr lang="en-US" sz="2933" spc="58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APU</a:t>
            </a:r>
          </a:p>
          <a:p>
            <a:pPr algn="r">
              <a:lnSpc>
                <a:spcPts val="4400"/>
              </a:lnSpc>
            </a:pPr>
            <a:r>
              <a:rPr lang="en-US" sz="2933" spc="58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2026</a:t>
            </a:r>
          </a:p>
          <a:p>
            <a:pPr algn="r">
              <a:lnSpc>
                <a:spcPts val="4400"/>
              </a:lnSpc>
            </a:pPr>
            <a:r>
              <a:rPr lang="en-US" sz="2933" spc="58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</a:p>
          <a:p>
            <a:pPr algn="r">
              <a:lnSpc>
                <a:spcPts val="2999"/>
              </a:lnSpc>
              <a:spcBef>
                <a:spcPct val="0"/>
              </a:spcBef>
            </a:pPr>
            <a:endParaRPr lang="en-US" sz="2933" spc="58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5" name="Freeform 5"/>
          <p:cNvSpPr/>
          <p:nvPr/>
        </p:nvSpPr>
        <p:spPr>
          <a:xfrm rot="-6802992">
            <a:off x="-830659" y="-2241378"/>
            <a:ext cx="4213790" cy="4482755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5" y="0"/>
                </a:lnTo>
                <a:lnTo>
                  <a:pt x="6320685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588579" y="5796342"/>
            <a:ext cx="1770734" cy="1716002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3"/>
                </a:lnTo>
                <a:lnTo>
                  <a:pt x="0" y="2574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2303332" y="3519436"/>
            <a:ext cx="4166567" cy="3828127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237146">
            <a:off x="-210115" y="4615502"/>
            <a:ext cx="2972701" cy="2140345"/>
          </a:xfrm>
          <a:custGeom>
            <a:avLst/>
            <a:gdLst/>
            <a:ahLst/>
            <a:cxnLst/>
            <a:rect l="l" t="t" r="r" b="b"/>
            <a:pathLst>
              <a:path w="4459052" h="3210518">
                <a:moveTo>
                  <a:pt x="0" y="0"/>
                </a:moveTo>
                <a:lnTo>
                  <a:pt x="4459052" y="0"/>
                </a:lnTo>
                <a:lnTo>
                  <a:pt x="4459052" y="3210518"/>
                </a:lnTo>
                <a:lnTo>
                  <a:pt x="0" y="321051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019271" y="-473835"/>
            <a:ext cx="1770734" cy="1716002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7670037">
            <a:off x="8922016" y="-1695174"/>
            <a:ext cx="3983165" cy="3659623"/>
          </a:xfrm>
          <a:custGeom>
            <a:avLst/>
            <a:gdLst/>
            <a:ahLst/>
            <a:cxnLst/>
            <a:rect l="l" t="t" r="r" b="b"/>
            <a:pathLst>
              <a:path w="5974748" h="5489435">
                <a:moveTo>
                  <a:pt x="0" y="0"/>
                </a:moveTo>
                <a:lnTo>
                  <a:pt x="5974748" y="0"/>
                </a:lnTo>
                <a:lnTo>
                  <a:pt x="5974748" y="5489435"/>
                </a:lnTo>
                <a:lnTo>
                  <a:pt x="0" y="54894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178361" y="-248437"/>
            <a:ext cx="2601684" cy="2157033"/>
          </a:xfrm>
          <a:custGeom>
            <a:avLst/>
            <a:gdLst/>
            <a:ahLst/>
            <a:cxnLst/>
            <a:rect l="l" t="t" r="r" b="b"/>
            <a:pathLst>
              <a:path w="3902526" h="3235549">
                <a:moveTo>
                  <a:pt x="0" y="0"/>
                </a:moveTo>
                <a:lnTo>
                  <a:pt x="3902526" y="0"/>
                </a:lnTo>
                <a:lnTo>
                  <a:pt x="3902526" y="3235549"/>
                </a:lnTo>
                <a:lnTo>
                  <a:pt x="0" y="323554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789354">
            <a:off x="383650" y="-231619"/>
            <a:ext cx="1816759" cy="2555543"/>
          </a:xfrm>
          <a:custGeom>
            <a:avLst/>
            <a:gdLst/>
            <a:ahLst/>
            <a:cxnLst/>
            <a:rect l="l" t="t" r="r" b="b"/>
            <a:pathLst>
              <a:path w="2725139" h="3833315">
                <a:moveTo>
                  <a:pt x="0" y="0"/>
                </a:moveTo>
                <a:lnTo>
                  <a:pt x="2725139" y="0"/>
                </a:lnTo>
                <a:lnTo>
                  <a:pt x="2725139" y="3833316"/>
                </a:lnTo>
                <a:lnTo>
                  <a:pt x="0" y="383331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229442" y="2343823"/>
            <a:ext cx="7862179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72"/>
              </a:lnSpc>
            </a:pPr>
            <a:r>
              <a:rPr lang="en-US" sz="8237" spc="16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IMPORTANT </a:t>
            </a:r>
          </a:p>
          <a:p>
            <a:pPr>
              <a:lnSpc>
                <a:spcPts val="8072"/>
              </a:lnSpc>
            </a:pPr>
            <a:r>
              <a:rPr lang="en-US" sz="8237" spc="165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INFORMATION</a:t>
            </a:r>
          </a:p>
        </p:txBody>
      </p:sp>
      <p:sp>
        <p:nvSpPr>
          <p:cNvPr id="18" name="Freeform 18"/>
          <p:cNvSpPr/>
          <p:nvPr/>
        </p:nvSpPr>
        <p:spPr>
          <a:xfrm rot="4065037">
            <a:off x="7397096" y="6406725"/>
            <a:ext cx="1611465" cy="1561656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4"/>
                </a:lnTo>
                <a:lnTo>
                  <a:pt x="0" y="234248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49829" y="5121551"/>
            <a:ext cx="2168320" cy="2101299"/>
          </a:xfrm>
          <a:custGeom>
            <a:avLst/>
            <a:gdLst/>
            <a:ahLst/>
            <a:cxnLst/>
            <a:rect l="l" t="t" r="r" b="b"/>
            <a:pathLst>
              <a:path w="3252480" h="3151948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649572">
            <a:off x="-1293154" y="3396465"/>
            <a:ext cx="4302331" cy="3571573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5879" y="558312"/>
            <a:ext cx="644905" cy="644905"/>
          </a:xfrm>
          <a:custGeom>
            <a:avLst/>
            <a:gdLst/>
            <a:ahLst/>
            <a:cxnLst/>
            <a:rect l="l" t="t" r="r" b="b"/>
            <a:pathLst>
              <a:path w="967358" h="967358">
                <a:moveTo>
                  <a:pt x="0" y="0"/>
                </a:moveTo>
                <a:lnTo>
                  <a:pt x="967358" y="0"/>
                </a:lnTo>
                <a:lnTo>
                  <a:pt x="967358" y="967358"/>
                </a:lnTo>
                <a:lnTo>
                  <a:pt x="0" y="9673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298838">
            <a:off x="127482" y="231263"/>
            <a:ext cx="2866606" cy="2633759"/>
          </a:xfrm>
          <a:custGeom>
            <a:avLst/>
            <a:gdLst/>
            <a:ahLst/>
            <a:cxnLst/>
            <a:rect l="l" t="t" r="r" b="b"/>
            <a:pathLst>
              <a:path w="4299909" h="3950638">
                <a:moveTo>
                  <a:pt x="0" y="0"/>
                </a:moveTo>
                <a:lnTo>
                  <a:pt x="4299909" y="0"/>
                </a:lnTo>
                <a:lnTo>
                  <a:pt x="4299909" y="3950639"/>
                </a:lnTo>
                <a:lnTo>
                  <a:pt x="0" y="39506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915879" y="1548142"/>
            <a:ext cx="10418110" cy="4818772"/>
            <a:chOff x="0" y="0"/>
            <a:chExt cx="20836220" cy="10619715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0836220" cy="10619715"/>
              <a:chOff x="0" y="0"/>
              <a:chExt cx="4115797" cy="209772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115797" cy="2097722"/>
              </a:xfrm>
              <a:custGeom>
                <a:avLst/>
                <a:gdLst/>
                <a:ahLst/>
                <a:cxnLst/>
                <a:rect l="l" t="t" r="r" b="b"/>
                <a:pathLst>
                  <a:path w="4115797" h="2097722">
                    <a:moveTo>
                      <a:pt x="0" y="0"/>
                    </a:moveTo>
                    <a:lnTo>
                      <a:pt x="4115797" y="0"/>
                    </a:lnTo>
                    <a:lnTo>
                      <a:pt x="4115797" y="2097722"/>
                    </a:lnTo>
                    <a:lnTo>
                      <a:pt x="0" y="2097722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4115797" cy="213582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0836220" cy="10619715"/>
              <a:chOff x="0" y="0"/>
              <a:chExt cx="4115797" cy="209772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115797" cy="2097722"/>
              </a:xfrm>
              <a:custGeom>
                <a:avLst/>
                <a:gdLst/>
                <a:ahLst/>
                <a:cxnLst/>
                <a:rect l="l" t="t" r="r" b="b"/>
                <a:pathLst>
                  <a:path w="4115797" h="2097722">
                    <a:moveTo>
                      <a:pt x="0" y="0"/>
                    </a:moveTo>
                    <a:lnTo>
                      <a:pt x="4115797" y="0"/>
                    </a:lnTo>
                    <a:lnTo>
                      <a:pt x="4115797" y="2097722"/>
                    </a:lnTo>
                    <a:lnTo>
                      <a:pt x="0" y="209772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4115797" cy="213582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</p:grpSp>
      <p:sp>
        <p:nvSpPr>
          <p:cNvPr id="15" name="Freeform 15"/>
          <p:cNvSpPr/>
          <p:nvPr/>
        </p:nvSpPr>
        <p:spPr>
          <a:xfrm>
            <a:off x="1136450" y="2009062"/>
            <a:ext cx="1316469" cy="1452655"/>
          </a:xfrm>
          <a:custGeom>
            <a:avLst/>
            <a:gdLst/>
            <a:ahLst/>
            <a:cxnLst/>
            <a:rect l="l" t="t" r="r" b="b"/>
            <a:pathLst>
              <a:path w="1974703" h="2178983">
                <a:moveTo>
                  <a:pt x="0" y="0"/>
                </a:moveTo>
                <a:lnTo>
                  <a:pt x="1974703" y="0"/>
                </a:lnTo>
                <a:lnTo>
                  <a:pt x="1974703" y="2178983"/>
                </a:lnTo>
                <a:lnTo>
                  <a:pt x="0" y="217898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794685" y="491086"/>
            <a:ext cx="7587728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53"/>
              </a:lnSpc>
            </a:pPr>
            <a:r>
              <a:rPr lang="en-US" sz="5866" spc="11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1. </a:t>
            </a:r>
            <a:r>
              <a:rPr lang="en-US" sz="6600" spc="11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horario:</a:t>
            </a:r>
            <a:endParaRPr lang="en-US" sz="5866" spc="117" dirty="0">
              <a:solidFill>
                <a:srgbClr val="000000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1127412" y="3978584"/>
            <a:ext cx="1316469" cy="1452655"/>
          </a:xfrm>
          <a:custGeom>
            <a:avLst/>
            <a:gdLst/>
            <a:ahLst/>
            <a:cxnLst/>
            <a:rect l="l" t="t" r="r" b="b"/>
            <a:pathLst>
              <a:path w="1974703" h="2178983">
                <a:moveTo>
                  <a:pt x="0" y="0"/>
                </a:moveTo>
                <a:lnTo>
                  <a:pt x="1974703" y="0"/>
                </a:lnTo>
                <a:lnTo>
                  <a:pt x="1974703" y="2178983"/>
                </a:lnTo>
                <a:lnTo>
                  <a:pt x="0" y="217898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AR" sz="1200" dirty="0"/>
          </a:p>
        </p:txBody>
      </p:sp>
      <p:sp>
        <p:nvSpPr>
          <p:cNvPr id="18" name="Freeform 18"/>
          <p:cNvSpPr/>
          <p:nvPr/>
        </p:nvSpPr>
        <p:spPr>
          <a:xfrm>
            <a:off x="9292675" y="-119743"/>
            <a:ext cx="2899325" cy="2888782"/>
          </a:xfrm>
          <a:custGeom>
            <a:avLst/>
            <a:gdLst/>
            <a:ahLst/>
            <a:cxnLst/>
            <a:rect l="l" t="t" r="r" b="b"/>
            <a:pathLst>
              <a:path w="4348988" h="4333173">
                <a:moveTo>
                  <a:pt x="0" y="0"/>
                </a:moveTo>
                <a:lnTo>
                  <a:pt x="4348988" y="0"/>
                </a:lnTo>
                <a:lnTo>
                  <a:pt x="4348988" y="4333174"/>
                </a:lnTo>
                <a:lnTo>
                  <a:pt x="0" y="433317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840351">
            <a:off x="9726201" y="574206"/>
            <a:ext cx="1621771" cy="1506773"/>
          </a:xfrm>
          <a:custGeom>
            <a:avLst/>
            <a:gdLst/>
            <a:ahLst/>
            <a:cxnLst/>
            <a:rect l="l" t="t" r="r" b="b"/>
            <a:pathLst>
              <a:path w="2432657" h="2260160">
                <a:moveTo>
                  <a:pt x="0" y="0"/>
                </a:moveTo>
                <a:lnTo>
                  <a:pt x="2432657" y="0"/>
                </a:lnTo>
                <a:lnTo>
                  <a:pt x="2432657" y="2260160"/>
                </a:lnTo>
                <a:lnTo>
                  <a:pt x="0" y="226016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62744" y="306869"/>
            <a:ext cx="1147791" cy="1147791"/>
          </a:xfrm>
          <a:custGeom>
            <a:avLst/>
            <a:gdLst/>
            <a:ahLst/>
            <a:cxnLst/>
            <a:rect l="l" t="t" r="r" b="b"/>
            <a:pathLst>
              <a:path w="1721686" h="1721686">
                <a:moveTo>
                  <a:pt x="0" y="0"/>
                </a:moveTo>
                <a:lnTo>
                  <a:pt x="1721686" y="0"/>
                </a:lnTo>
                <a:lnTo>
                  <a:pt x="1721686" y="1721686"/>
                </a:lnTo>
                <a:lnTo>
                  <a:pt x="0" y="172168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2719178" y="2094222"/>
            <a:ext cx="7386361" cy="2473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53"/>
              </a:lnSpc>
            </a:pP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2 Bold"/>
              </a:rPr>
              <a:t>Martes, 11.00 a 13.00</a:t>
            </a:r>
          </a:p>
          <a:p>
            <a:pPr>
              <a:lnSpc>
                <a:spcPts val="4853"/>
              </a:lnSpc>
            </a:pP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2 Bold"/>
              </a:rPr>
              <a:t>Clase por Zoom: </a:t>
            </a:r>
            <a:r>
              <a:rPr lang="es-MX" sz="3200" b="1" i="0" u="none" strike="noStrike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8"/>
              </a:rPr>
              <a:t>https://bit.ly/FI-AULA-15</a:t>
            </a:r>
            <a:r>
              <a:rPr lang="es-MX" sz="3200" b="1" i="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  </a:t>
            </a:r>
          </a:p>
          <a:p>
            <a:pPr>
              <a:lnSpc>
                <a:spcPts val="4853"/>
              </a:lnSpc>
            </a:pPr>
            <a:r>
              <a:rPr lang="es-MX" sz="3200" b="1" i="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CLAVE: 2026</a:t>
            </a:r>
            <a:endParaRPr lang="es-MX" sz="3200" b="1" i="0" dirty="0">
              <a:solidFill>
                <a:srgbClr val="55555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4853"/>
              </a:lnSpc>
            </a:pPr>
            <a:endParaRPr lang="en-US" sz="3466" b="1" dirty="0">
              <a:solidFill>
                <a:srgbClr val="000000"/>
              </a:solidFill>
              <a:latin typeface="Canva Sans 2 Bold"/>
              <a:ea typeface="Canva Sans 2 Bold"/>
              <a:cs typeface="Canva Sans 2 Bold"/>
              <a:sym typeface="Canva Sans 2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919266" y="4154851"/>
            <a:ext cx="5511571" cy="1829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53"/>
              </a:lnSpc>
            </a:pP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2 Bold"/>
              </a:rPr>
              <a:t>Jueves, 10.00 am      </a:t>
            </a:r>
          </a:p>
          <a:p>
            <a:pPr>
              <a:lnSpc>
                <a:spcPts val="4853"/>
              </a:lnSpc>
            </a:pP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2 Bold"/>
              </a:rPr>
              <a:t>Clase presencial - Aula 11</a:t>
            </a:r>
          </a:p>
          <a:p>
            <a:pPr>
              <a:lnSpc>
                <a:spcPts val="4853"/>
              </a:lnSpc>
            </a:pP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2 Bold"/>
              </a:rPr>
              <a:t>asistencia obligatoria</a:t>
            </a:r>
          </a:p>
        </p:txBody>
      </p:sp>
      <p:sp>
        <p:nvSpPr>
          <p:cNvPr id="5" name="Freeform 5"/>
          <p:cNvSpPr/>
          <p:nvPr/>
        </p:nvSpPr>
        <p:spPr>
          <a:xfrm rot="4330494">
            <a:off x="-598080" y="4766723"/>
            <a:ext cx="1360709" cy="1641881"/>
          </a:xfrm>
          <a:custGeom>
            <a:avLst/>
            <a:gdLst/>
            <a:ahLst/>
            <a:cxnLst/>
            <a:rect l="l" t="t" r="r" b="b"/>
            <a:pathLst>
              <a:path w="2041063" h="2462821">
                <a:moveTo>
                  <a:pt x="0" y="0"/>
                </a:moveTo>
                <a:lnTo>
                  <a:pt x="2041063" y="0"/>
                </a:lnTo>
                <a:lnTo>
                  <a:pt x="2041063" y="2462822"/>
                </a:lnTo>
                <a:lnTo>
                  <a:pt x="0" y="246282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r="-48" b="-3897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385033" y="1691556"/>
            <a:ext cx="3195636" cy="4335409"/>
            <a:chOff x="0" y="0"/>
            <a:chExt cx="6391272" cy="8670818"/>
          </a:xfrm>
        </p:grpSpPr>
        <p:grpSp>
          <p:nvGrpSpPr>
            <p:cNvPr id="4" name="Group 4"/>
            <p:cNvGrpSpPr/>
            <p:nvPr/>
          </p:nvGrpSpPr>
          <p:grpSpPr>
            <a:xfrm>
              <a:off x="3701" y="0"/>
              <a:ext cx="6387571" cy="8670818"/>
              <a:chOff x="0" y="0"/>
              <a:chExt cx="1261742" cy="171275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6387571" cy="8670818"/>
              <a:chOff x="0" y="0"/>
              <a:chExt cx="1261742" cy="171275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-1871144" y="-1245924"/>
            <a:ext cx="4675273" cy="5247755"/>
          </a:xfrm>
          <a:custGeom>
            <a:avLst/>
            <a:gdLst/>
            <a:ahLst/>
            <a:cxnLst/>
            <a:rect l="l" t="t" r="r" b="b"/>
            <a:pathLst>
              <a:path w="7012910" h="7871633">
                <a:moveTo>
                  <a:pt x="0" y="0"/>
                </a:moveTo>
                <a:lnTo>
                  <a:pt x="7012910" y="0"/>
                </a:lnTo>
                <a:lnTo>
                  <a:pt x="7012910" y="7871634"/>
                </a:lnTo>
                <a:lnTo>
                  <a:pt x="0" y="78716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0604382">
            <a:off x="8937497" y="-1600697"/>
            <a:ext cx="4608461" cy="4902617"/>
          </a:xfrm>
          <a:custGeom>
            <a:avLst/>
            <a:gdLst/>
            <a:ahLst/>
            <a:cxnLst/>
            <a:rect l="l" t="t" r="r" b="b"/>
            <a:pathLst>
              <a:path w="6912691" h="7353926">
                <a:moveTo>
                  <a:pt x="0" y="0"/>
                </a:moveTo>
                <a:lnTo>
                  <a:pt x="6912691" y="0"/>
                </a:lnTo>
                <a:lnTo>
                  <a:pt x="6912691" y="7353926"/>
                </a:lnTo>
                <a:lnTo>
                  <a:pt x="0" y="73539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8084265" y="1691556"/>
            <a:ext cx="3195636" cy="4335409"/>
            <a:chOff x="0" y="0"/>
            <a:chExt cx="6391272" cy="8670818"/>
          </a:xfrm>
        </p:grpSpPr>
        <p:grpSp>
          <p:nvGrpSpPr>
            <p:cNvPr id="13" name="Group 13"/>
            <p:cNvGrpSpPr/>
            <p:nvPr/>
          </p:nvGrpSpPr>
          <p:grpSpPr>
            <a:xfrm>
              <a:off x="3701" y="0"/>
              <a:ext cx="6387571" cy="8670818"/>
              <a:chOff x="0" y="0"/>
              <a:chExt cx="1261742" cy="171275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0"/>
              <a:ext cx="6387571" cy="8670818"/>
              <a:chOff x="0" y="0"/>
              <a:chExt cx="1261742" cy="171275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</p:grpSp>
      <p:sp>
        <p:nvSpPr>
          <p:cNvPr id="19" name="TextBox 19"/>
          <p:cNvSpPr txBox="1"/>
          <p:nvPr/>
        </p:nvSpPr>
        <p:spPr>
          <a:xfrm>
            <a:off x="891209" y="679450"/>
            <a:ext cx="90425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US" sz="5334" spc="10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2.  </a:t>
            </a:r>
            <a:r>
              <a:rPr lang="en-US" sz="6000" spc="10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requisitos de </a:t>
            </a:r>
            <a:r>
              <a:rPr lang="en-US" sz="6000" spc="107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cursado</a:t>
            </a:r>
            <a:endParaRPr lang="en-US" sz="5334" spc="107" dirty="0">
              <a:solidFill>
                <a:srgbClr val="000000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20" name="Freeform 20"/>
          <p:cNvSpPr/>
          <p:nvPr/>
        </p:nvSpPr>
        <p:spPr>
          <a:xfrm rot="3191312">
            <a:off x="7058331" y="-897066"/>
            <a:ext cx="1692729" cy="1640408"/>
          </a:xfrm>
          <a:custGeom>
            <a:avLst/>
            <a:gdLst/>
            <a:ahLst/>
            <a:cxnLst/>
            <a:rect l="l" t="t" r="r" b="b"/>
            <a:pathLst>
              <a:path w="2539093" h="2460612">
                <a:moveTo>
                  <a:pt x="0" y="0"/>
                </a:moveTo>
                <a:lnTo>
                  <a:pt x="2539093" y="0"/>
                </a:lnTo>
                <a:lnTo>
                  <a:pt x="2539093" y="2460612"/>
                </a:lnTo>
                <a:lnTo>
                  <a:pt x="0" y="24606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4673313" y="2875885"/>
            <a:ext cx="2852568" cy="2606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18" lvl="1" indent="-215909">
              <a:lnSpc>
                <a:spcPts val="2039"/>
              </a:lnSpc>
              <a:buFont typeface="Arial"/>
              <a:buChar char="•"/>
            </a:pPr>
            <a:r>
              <a:rPr lang="en-US" sz="1999" spc="99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cuestionarios de autoevaluación</a:t>
            </a:r>
          </a:p>
          <a:p>
            <a:pPr>
              <a:lnSpc>
                <a:spcPts val="2039"/>
              </a:lnSpc>
            </a:pPr>
            <a:endParaRPr lang="en-US" sz="1999" spc="99" dirty="0">
              <a:solidFill>
                <a:srgbClr val="000000"/>
              </a:solidFill>
              <a:latin typeface="Canva Sans 1"/>
              <a:ea typeface="Canva Sans 1"/>
              <a:cs typeface="Canva Sans 1"/>
              <a:sym typeface="Canva Sans 1"/>
            </a:endParaRPr>
          </a:p>
          <a:p>
            <a:pPr marL="431818" lvl="1" indent="-215909">
              <a:lnSpc>
                <a:spcPts val="2039"/>
              </a:lnSpc>
              <a:buFont typeface="Arial"/>
              <a:buChar char="•"/>
            </a:pPr>
            <a:r>
              <a:rPr lang="en-US" sz="1999" spc="99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3. trabajos prácticos </a:t>
            </a:r>
          </a:p>
          <a:p>
            <a:pPr>
              <a:lnSpc>
                <a:spcPts val="2039"/>
              </a:lnSpc>
            </a:pPr>
            <a:endParaRPr lang="en-US" sz="1999" spc="99" dirty="0">
              <a:solidFill>
                <a:srgbClr val="000000"/>
              </a:solidFill>
              <a:latin typeface="Canva Sans 1"/>
              <a:ea typeface="Canva Sans 1"/>
              <a:cs typeface="Canva Sans 1"/>
              <a:sym typeface="Canva Sans 1"/>
            </a:endParaRPr>
          </a:p>
          <a:p>
            <a:pPr marL="431818" lvl="1" indent="-215909">
              <a:lnSpc>
                <a:spcPts val="2039"/>
              </a:lnSpc>
              <a:buFont typeface="Arial"/>
              <a:buChar char="•"/>
            </a:pPr>
            <a:r>
              <a:rPr lang="en-US" sz="1999" spc="99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1 eval. integradora </a:t>
            </a:r>
          </a:p>
          <a:p>
            <a:pPr>
              <a:lnSpc>
                <a:spcPts val="2039"/>
              </a:lnSpc>
            </a:pPr>
            <a:endParaRPr lang="en-US" sz="1999" spc="99" dirty="0">
              <a:solidFill>
                <a:srgbClr val="000000"/>
              </a:solidFill>
              <a:latin typeface="Canva Sans 1"/>
              <a:ea typeface="Canva Sans 1"/>
              <a:cs typeface="Canva Sans 1"/>
              <a:sym typeface="Canva Sans 1"/>
            </a:endParaRPr>
          </a:p>
          <a:p>
            <a:pPr marL="431818" lvl="1" indent="-215909">
              <a:lnSpc>
                <a:spcPts val="2039"/>
              </a:lnSpc>
              <a:buFont typeface="Arial"/>
              <a:buChar char="•"/>
            </a:pPr>
            <a:r>
              <a:rPr lang="en-US" sz="1999" b="1" spc="99" dirty="0">
                <a:solidFill>
                  <a:srgbClr val="C00000"/>
                </a:solidFill>
                <a:latin typeface="Canva Sans 1"/>
                <a:ea typeface="Canva Sans 1"/>
                <a:cs typeface="Canva Sans 1"/>
                <a:sym typeface="Canva Sans 1"/>
              </a:rPr>
              <a:t>todas son obligatorias</a:t>
            </a:r>
          </a:p>
          <a:p>
            <a:pPr>
              <a:lnSpc>
                <a:spcPts val="2439"/>
              </a:lnSpc>
            </a:pPr>
            <a:endParaRPr lang="en-US" sz="1999" spc="99" dirty="0">
              <a:solidFill>
                <a:srgbClr val="000000"/>
              </a:solidFill>
              <a:latin typeface="Canva Sans 1"/>
              <a:ea typeface="Canva Sans 1"/>
              <a:cs typeface="Canva Sans 1"/>
              <a:sym typeface="Canva Sans 1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276091" y="4642186"/>
            <a:ext cx="3194640" cy="3398553"/>
          </a:xfrm>
          <a:custGeom>
            <a:avLst/>
            <a:gdLst/>
            <a:ahLst/>
            <a:cxnLst/>
            <a:rect l="l" t="t" r="r" b="b"/>
            <a:pathLst>
              <a:path w="4791960" h="5097830">
                <a:moveTo>
                  <a:pt x="0" y="0"/>
                </a:moveTo>
                <a:lnTo>
                  <a:pt x="4791960" y="0"/>
                </a:lnTo>
                <a:lnTo>
                  <a:pt x="4791960" y="5097830"/>
                </a:lnTo>
                <a:lnTo>
                  <a:pt x="0" y="50978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685800" y="1691556"/>
            <a:ext cx="3195636" cy="4335409"/>
            <a:chOff x="0" y="0"/>
            <a:chExt cx="6391272" cy="8670818"/>
          </a:xfrm>
        </p:grpSpPr>
        <p:grpSp>
          <p:nvGrpSpPr>
            <p:cNvPr id="26" name="Group 26"/>
            <p:cNvGrpSpPr/>
            <p:nvPr/>
          </p:nvGrpSpPr>
          <p:grpSpPr>
            <a:xfrm>
              <a:off x="3701" y="0"/>
              <a:ext cx="6387571" cy="8670818"/>
              <a:chOff x="0" y="0"/>
              <a:chExt cx="1261742" cy="1712754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0" y="0"/>
              <a:ext cx="6387571" cy="8670818"/>
              <a:chOff x="0" y="0"/>
              <a:chExt cx="1261742" cy="1712754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</p:grpSp>
      <p:sp>
        <p:nvSpPr>
          <p:cNvPr id="32" name="TextBox 32"/>
          <p:cNvSpPr txBox="1"/>
          <p:nvPr/>
        </p:nvSpPr>
        <p:spPr>
          <a:xfrm>
            <a:off x="915096" y="2910479"/>
            <a:ext cx="2805634" cy="1836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6211" lvl="1" indent="-223105" algn="ctr">
              <a:lnSpc>
                <a:spcPts val="2893"/>
              </a:lnSpc>
              <a:buFont typeface="Arial"/>
              <a:buChar char="•"/>
            </a:pPr>
            <a:r>
              <a:rPr lang="en-US" sz="2066" b="1" spc="103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asistencia </a:t>
            </a:r>
            <a:r>
              <a:rPr lang="en-US" sz="2066" spc="103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a clases presenciales </a:t>
            </a:r>
            <a:r>
              <a:rPr lang="en-US" sz="2066" b="1" spc="103" dirty="0">
                <a:solidFill>
                  <a:srgbClr val="C00000"/>
                </a:solidFill>
                <a:latin typeface="Canva Sans 1"/>
                <a:ea typeface="Canva Sans 1"/>
                <a:cs typeface="Canva Sans 1"/>
                <a:sym typeface="Canva Sans 1"/>
              </a:rPr>
              <a:t>obligatoria</a:t>
            </a:r>
          </a:p>
          <a:p>
            <a:pPr algn="ctr">
              <a:lnSpc>
                <a:spcPts val="2893"/>
              </a:lnSpc>
            </a:pPr>
            <a:endParaRPr lang="en-US" sz="2066" spc="103" dirty="0">
              <a:solidFill>
                <a:srgbClr val="000000"/>
              </a:solidFill>
              <a:latin typeface="Canva Sans 1"/>
              <a:ea typeface="Canva Sans 1"/>
              <a:cs typeface="Canva Sans 1"/>
              <a:sym typeface="Canva Sans 1"/>
            </a:endParaRPr>
          </a:p>
          <a:p>
            <a:pPr marL="446211" lvl="1" indent="-223105" algn="ctr">
              <a:lnSpc>
                <a:spcPts val="2893"/>
              </a:lnSpc>
              <a:buFont typeface="Arial"/>
              <a:buChar char="•"/>
            </a:pPr>
            <a:r>
              <a:rPr lang="en-US" sz="2066" b="1" spc="103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puntualidad</a:t>
            </a:r>
            <a:r>
              <a:rPr lang="en-US" sz="2066" spc="103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50764" y="2113178"/>
            <a:ext cx="2446079" cy="49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asistencia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28033" y="2113178"/>
            <a:ext cx="2743129" cy="49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evaluaciones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487759" y="2113178"/>
            <a:ext cx="2446079" cy="49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estudio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247418" y="2916829"/>
            <a:ext cx="2893788" cy="2804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74" lvl="1" indent="-151137">
              <a:lnSpc>
                <a:spcPts val="1959"/>
              </a:lnSpc>
              <a:buFont typeface="Arial"/>
              <a:buChar char="•"/>
            </a:pPr>
            <a:r>
              <a:rPr lang="en-US" sz="1399" spc="69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preparar de antemano los temas a tratar en clase.</a:t>
            </a:r>
          </a:p>
          <a:p>
            <a:pPr marL="302274" lvl="1" indent="-151137">
              <a:lnSpc>
                <a:spcPts val="1959"/>
              </a:lnSpc>
              <a:buFont typeface="Arial"/>
              <a:buChar char="•"/>
            </a:pPr>
            <a:r>
              <a:rPr lang="en-US" sz="1399" spc="69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leer los apuntes, diseñar tablas o cuadros, anotar las dudas y consultarlas en clase.</a:t>
            </a:r>
          </a:p>
          <a:p>
            <a:pPr marL="302274" lvl="1" indent="-151137">
              <a:lnSpc>
                <a:spcPts val="1959"/>
              </a:lnSpc>
              <a:buFont typeface="Arial"/>
              <a:buChar char="•"/>
            </a:pPr>
            <a:r>
              <a:rPr lang="en-US" sz="1399" spc="69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practicar lo trabajado en clase: (volver a hacer los ejercicios, compararlos con los resueltos en clase)..</a:t>
            </a:r>
          </a:p>
          <a:p>
            <a:pPr marL="302274" lvl="1" indent="-151137">
              <a:lnSpc>
                <a:spcPts val="1959"/>
              </a:lnSpc>
              <a:buFont typeface="Arial"/>
              <a:buChar char="•"/>
            </a:pPr>
            <a:r>
              <a:rPr lang="en-US" sz="1399" spc="69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escuchar los audios </a:t>
            </a:r>
            <a:r>
              <a:rPr lang="en-US" sz="1399" b="1" spc="69" dirty="0">
                <a:solidFill>
                  <a:srgbClr val="C00000"/>
                </a:solidFill>
                <a:latin typeface="Canva Sans 1"/>
                <a:ea typeface="Canva Sans 1"/>
                <a:cs typeface="Canva Sans 1"/>
                <a:sym typeface="Canva Sans 1"/>
              </a:rPr>
              <a:t>MUCHAS VECES. </a:t>
            </a:r>
          </a:p>
        </p:txBody>
      </p:sp>
      <p:sp>
        <p:nvSpPr>
          <p:cNvPr id="37" name="Freeform 37"/>
          <p:cNvSpPr/>
          <p:nvPr/>
        </p:nvSpPr>
        <p:spPr>
          <a:xfrm rot="1191497">
            <a:off x="9985349" y="173810"/>
            <a:ext cx="1781476" cy="1745846"/>
          </a:xfrm>
          <a:custGeom>
            <a:avLst/>
            <a:gdLst/>
            <a:ahLst/>
            <a:cxnLst/>
            <a:rect l="l" t="t" r="r" b="b"/>
            <a:pathLst>
              <a:path w="2672214" h="2618769">
                <a:moveTo>
                  <a:pt x="0" y="0"/>
                </a:moveTo>
                <a:lnTo>
                  <a:pt x="2672214" y="0"/>
                </a:lnTo>
                <a:lnTo>
                  <a:pt x="2672214" y="2618770"/>
                </a:lnTo>
                <a:lnTo>
                  <a:pt x="0" y="261877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276091" y="114300"/>
            <a:ext cx="1230235" cy="1143000"/>
          </a:xfrm>
          <a:custGeom>
            <a:avLst/>
            <a:gdLst/>
            <a:ahLst/>
            <a:cxnLst/>
            <a:rect l="l" t="t" r="r" b="b"/>
            <a:pathLst>
              <a:path w="1845352" h="1714500">
                <a:moveTo>
                  <a:pt x="0" y="0"/>
                </a:moveTo>
                <a:lnTo>
                  <a:pt x="1845352" y="0"/>
                </a:lnTo>
                <a:lnTo>
                  <a:pt x="1845352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756055" y="5061436"/>
            <a:ext cx="1147791" cy="1147791"/>
          </a:xfrm>
          <a:custGeom>
            <a:avLst/>
            <a:gdLst/>
            <a:ahLst/>
            <a:cxnLst/>
            <a:rect l="l" t="t" r="r" b="b"/>
            <a:pathLst>
              <a:path w="1721686" h="1721686">
                <a:moveTo>
                  <a:pt x="0" y="0"/>
                </a:moveTo>
                <a:lnTo>
                  <a:pt x="1721686" y="0"/>
                </a:lnTo>
                <a:lnTo>
                  <a:pt x="1721686" y="1721686"/>
                </a:lnTo>
                <a:lnTo>
                  <a:pt x="0" y="172168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16">
            <a:extLst>
              <a:ext uri="{FF2B5EF4-FFF2-40B4-BE49-F238E27FC236}">
                <a16:creationId xmlns:a16="http://schemas.microsoft.com/office/drawing/2014/main" id="{DF64BF95-162D-4AC3-A37C-28122E5C6D80}"/>
              </a:ext>
            </a:extLst>
          </p:cNvPr>
          <p:cNvSpPr/>
          <p:nvPr/>
        </p:nvSpPr>
        <p:spPr>
          <a:xfrm rot="996444">
            <a:off x="10351625" y="5528363"/>
            <a:ext cx="1036895" cy="961855"/>
          </a:xfrm>
          <a:custGeom>
            <a:avLst/>
            <a:gdLst/>
            <a:ahLst/>
            <a:cxnLst/>
            <a:rect l="l" t="t" r="r" b="b"/>
            <a:pathLst>
              <a:path w="3431487" h="2470671">
                <a:moveTo>
                  <a:pt x="0" y="0"/>
                </a:moveTo>
                <a:lnTo>
                  <a:pt x="3431487" y="0"/>
                </a:lnTo>
                <a:lnTo>
                  <a:pt x="3431487" y="2470670"/>
                </a:lnTo>
                <a:lnTo>
                  <a:pt x="0" y="247067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7">
            <a:extLst>
              <a:ext uri="{FF2B5EF4-FFF2-40B4-BE49-F238E27FC236}">
                <a16:creationId xmlns:a16="http://schemas.microsoft.com/office/drawing/2014/main" id="{4D976431-69CF-4E1C-864C-6A96EEEB4ADE}"/>
              </a:ext>
            </a:extLst>
          </p:cNvPr>
          <p:cNvSpPr/>
          <p:nvPr/>
        </p:nvSpPr>
        <p:spPr>
          <a:xfrm rot="-1389227">
            <a:off x="8202729" y="1763483"/>
            <a:ext cx="765248" cy="1149288"/>
          </a:xfrm>
          <a:custGeom>
            <a:avLst/>
            <a:gdLst/>
            <a:ahLst/>
            <a:cxnLst/>
            <a:rect l="l" t="t" r="r" b="b"/>
            <a:pathLst>
              <a:path w="2061550" h="3059814">
                <a:moveTo>
                  <a:pt x="0" y="0"/>
                </a:moveTo>
                <a:lnTo>
                  <a:pt x="2061550" y="0"/>
                </a:lnTo>
                <a:lnTo>
                  <a:pt x="2061550" y="3059814"/>
                </a:lnTo>
                <a:lnTo>
                  <a:pt x="0" y="305981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 rot="-8277685">
            <a:off x="8159487" y="-1509035"/>
            <a:ext cx="4608461" cy="4902617"/>
          </a:xfrm>
          <a:custGeom>
            <a:avLst/>
            <a:gdLst/>
            <a:ahLst/>
            <a:cxnLst/>
            <a:rect l="l" t="t" r="r" b="b"/>
            <a:pathLst>
              <a:path w="6912691" h="7353926">
                <a:moveTo>
                  <a:pt x="0" y="0"/>
                </a:moveTo>
                <a:lnTo>
                  <a:pt x="6912691" y="0"/>
                </a:lnTo>
                <a:lnTo>
                  <a:pt x="6912691" y="7353926"/>
                </a:lnTo>
                <a:lnTo>
                  <a:pt x="0" y="73539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4" name="Freeform 4"/>
          <p:cNvSpPr/>
          <p:nvPr/>
        </p:nvSpPr>
        <p:spPr>
          <a:xfrm rot="-2272947">
            <a:off x="-1500833" y="2804686"/>
            <a:ext cx="4373265" cy="4707037"/>
          </a:xfrm>
          <a:custGeom>
            <a:avLst/>
            <a:gdLst/>
            <a:ahLst/>
            <a:cxnLst/>
            <a:rect l="l" t="t" r="r" b="b"/>
            <a:pathLst>
              <a:path w="6559898" h="7060555">
                <a:moveTo>
                  <a:pt x="0" y="0"/>
                </a:moveTo>
                <a:lnTo>
                  <a:pt x="6559898" y="0"/>
                </a:lnTo>
                <a:lnTo>
                  <a:pt x="6559898" y="7060556"/>
                </a:lnTo>
                <a:lnTo>
                  <a:pt x="0" y="7060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915879" y="332626"/>
            <a:ext cx="1041811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US" sz="5334" spc="10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3. </a:t>
            </a:r>
            <a:r>
              <a:rPr lang="en-US" sz="6000" spc="107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uso</a:t>
            </a:r>
            <a:r>
              <a:rPr lang="en-US" sz="6000" spc="10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 del aula virtual</a:t>
            </a:r>
            <a:endParaRPr lang="en-US" sz="5334" spc="107" dirty="0">
              <a:solidFill>
                <a:srgbClr val="000000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13" name="Freeform 13"/>
          <p:cNvSpPr/>
          <p:nvPr/>
        </p:nvSpPr>
        <p:spPr>
          <a:xfrm rot="-2284516">
            <a:off x="9935196" y="379447"/>
            <a:ext cx="1388015" cy="1952451"/>
          </a:xfrm>
          <a:custGeom>
            <a:avLst/>
            <a:gdLst/>
            <a:ahLst/>
            <a:cxnLst/>
            <a:rect l="l" t="t" r="r" b="b"/>
            <a:pathLst>
              <a:path w="2082023" h="2928677">
                <a:moveTo>
                  <a:pt x="0" y="0"/>
                </a:moveTo>
                <a:lnTo>
                  <a:pt x="2082023" y="0"/>
                </a:lnTo>
                <a:lnTo>
                  <a:pt x="2082023" y="2928677"/>
                </a:lnTo>
                <a:lnTo>
                  <a:pt x="0" y="29286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22200" y="1277605"/>
            <a:ext cx="1808097" cy="1752211"/>
          </a:xfrm>
          <a:custGeom>
            <a:avLst/>
            <a:gdLst/>
            <a:ahLst/>
            <a:cxnLst/>
            <a:rect l="l" t="t" r="r" b="b"/>
            <a:pathLst>
              <a:path w="2712146" h="2628316">
                <a:moveTo>
                  <a:pt x="0" y="0"/>
                </a:moveTo>
                <a:lnTo>
                  <a:pt x="2712146" y="0"/>
                </a:lnTo>
                <a:lnTo>
                  <a:pt x="2712146" y="2628316"/>
                </a:lnTo>
                <a:lnTo>
                  <a:pt x="0" y="26283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704639" y="1640906"/>
            <a:ext cx="1169447" cy="969578"/>
          </a:xfrm>
          <a:custGeom>
            <a:avLst/>
            <a:gdLst/>
            <a:ahLst/>
            <a:cxnLst/>
            <a:rect l="l" t="t" r="r" b="b"/>
            <a:pathLst>
              <a:path w="1754170" h="1454367">
                <a:moveTo>
                  <a:pt x="0" y="0"/>
                </a:moveTo>
                <a:lnTo>
                  <a:pt x="1754170" y="0"/>
                </a:lnTo>
                <a:lnTo>
                  <a:pt x="1754170" y="1454366"/>
                </a:lnTo>
                <a:lnTo>
                  <a:pt x="0" y="145436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682743" y="4223955"/>
            <a:ext cx="2437795" cy="2349148"/>
          </a:xfrm>
          <a:custGeom>
            <a:avLst/>
            <a:gdLst/>
            <a:ahLst/>
            <a:cxnLst/>
            <a:rect l="l" t="t" r="r" b="b"/>
            <a:pathLst>
              <a:path w="3656692" h="3523722">
                <a:moveTo>
                  <a:pt x="0" y="0"/>
                </a:moveTo>
                <a:lnTo>
                  <a:pt x="3656692" y="0"/>
                </a:lnTo>
                <a:lnTo>
                  <a:pt x="3656692" y="3523722"/>
                </a:lnTo>
                <a:lnTo>
                  <a:pt x="0" y="352372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829263">
            <a:off x="9196389" y="4081644"/>
            <a:ext cx="1398215" cy="1687137"/>
          </a:xfrm>
          <a:custGeom>
            <a:avLst/>
            <a:gdLst/>
            <a:ahLst/>
            <a:cxnLst/>
            <a:rect l="l" t="t" r="r" b="b"/>
            <a:pathLst>
              <a:path w="2097322" h="2530705">
                <a:moveTo>
                  <a:pt x="0" y="0"/>
                </a:moveTo>
                <a:lnTo>
                  <a:pt x="2097322" y="0"/>
                </a:lnTo>
                <a:lnTo>
                  <a:pt x="2097322" y="2530706"/>
                </a:lnTo>
                <a:lnTo>
                  <a:pt x="0" y="25307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210089" y="2036168"/>
            <a:ext cx="9910449" cy="3381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6"/>
              </a:lnSpc>
            </a:pP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EL AULA VIRTUAL ES UNA HERRAMIENTA FUNDAMENTAL:</a:t>
            </a:r>
          </a:p>
          <a:p>
            <a:pPr marL="590151" lvl="1" indent="-295075" algn="just">
              <a:lnSpc>
                <a:spcPts val="3826"/>
              </a:lnSpc>
              <a:buFont typeface="Arial"/>
              <a:buChar char="•"/>
            </a:pP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allí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se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encuentra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</a:t>
            </a:r>
            <a:r>
              <a:rPr lang="en-US" sz="2733" b="1" spc="136" dirty="0" err="1">
                <a:solidFill>
                  <a:srgbClr val="C00000"/>
                </a:solidFill>
                <a:latin typeface="Canva Sans 1"/>
                <a:ea typeface="Canva Sans 1"/>
                <a:cs typeface="Canva Sans 1"/>
                <a:sym typeface="Canva Sans 1"/>
              </a:rPr>
              <a:t>todo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el material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necesario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para el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trabajo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de clase (virtual o presencial).</a:t>
            </a:r>
          </a:p>
          <a:p>
            <a:pPr marL="590151" lvl="1" indent="-295075" algn="just">
              <a:lnSpc>
                <a:spcPts val="3826"/>
              </a:lnSpc>
              <a:buFont typeface="Arial"/>
              <a:buChar char="•"/>
            </a:pP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ofrece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espacios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para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consultas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(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foros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), y para la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comunicación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(email y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mensajería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).</a:t>
            </a:r>
          </a:p>
          <a:p>
            <a:pPr marL="590151" lvl="1" indent="-295075" algn="just">
              <a:lnSpc>
                <a:spcPts val="3826"/>
              </a:lnSpc>
              <a:buFont typeface="Arial"/>
              <a:buChar char="•"/>
            </a:pP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ofrece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un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espacio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de autoevaluación.</a:t>
            </a:r>
          </a:p>
          <a:p>
            <a:pPr marL="590151" lvl="1" indent="-295075" algn="just">
              <a:lnSpc>
                <a:spcPts val="3826"/>
              </a:lnSpc>
              <a:buFont typeface="Arial"/>
              <a:buChar char="•"/>
            </a:pP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en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la mesa de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ayuda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hay gran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variedad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de </a:t>
            </a:r>
            <a:r>
              <a:rPr lang="en-US" sz="2733" spc="136" dirty="0" err="1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recursos</a:t>
            </a:r>
            <a:r>
              <a:rPr lang="en-US" sz="2733" spc="1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 rot="9001677">
            <a:off x="-2304230" y="3993519"/>
            <a:ext cx="4608461" cy="4902617"/>
          </a:xfrm>
          <a:custGeom>
            <a:avLst/>
            <a:gdLst/>
            <a:ahLst/>
            <a:cxnLst/>
            <a:rect l="l" t="t" r="r" b="b"/>
            <a:pathLst>
              <a:path w="6912691" h="7353926">
                <a:moveTo>
                  <a:pt x="0" y="0"/>
                </a:moveTo>
                <a:lnTo>
                  <a:pt x="6912690" y="0"/>
                </a:lnTo>
                <a:lnTo>
                  <a:pt x="6912690" y="7353927"/>
                </a:lnTo>
                <a:lnTo>
                  <a:pt x="0" y="7353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735027" y="-481209"/>
            <a:ext cx="6492428" cy="6256340"/>
          </a:xfrm>
          <a:custGeom>
            <a:avLst/>
            <a:gdLst/>
            <a:ahLst/>
            <a:cxnLst/>
            <a:rect l="l" t="t" r="r" b="b"/>
            <a:pathLst>
              <a:path w="9738642" h="9384510">
                <a:moveTo>
                  <a:pt x="0" y="0"/>
                </a:moveTo>
                <a:lnTo>
                  <a:pt x="9738642" y="0"/>
                </a:lnTo>
                <a:lnTo>
                  <a:pt x="9738642" y="9384510"/>
                </a:lnTo>
                <a:lnTo>
                  <a:pt x="0" y="93845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940262" y="-1478394"/>
            <a:ext cx="4748549" cy="4362837"/>
          </a:xfrm>
          <a:custGeom>
            <a:avLst/>
            <a:gdLst/>
            <a:ahLst/>
            <a:cxnLst/>
            <a:rect l="l" t="t" r="r" b="b"/>
            <a:pathLst>
              <a:path w="7122824" h="6544255">
                <a:moveTo>
                  <a:pt x="0" y="0"/>
                </a:moveTo>
                <a:lnTo>
                  <a:pt x="7122824" y="0"/>
                </a:lnTo>
                <a:lnTo>
                  <a:pt x="7122824" y="6544255"/>
                </a:lnTo>
                <a:lnTo>
                  <a:pt x="0" y="65442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64147" y="1688002"/>
            <a:ext cx="4262751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14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email del aula virtual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76556" y="1631054"/>
            <a:ext cx="5219444" cy="2004609"/>
            <a:chOff x="0" y="0"/>
            <a:chExt cx="10438888" cy="400921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0438888" cy="4009218"/>
              <a:chOff x="0" y="0"/>
              <a:chExt cx="2062002" cy="79194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062002" cy="791944"/>
              </a:xfrm>
              <a:custGeom>
                <a:avLst/>
                <a:gdLst/>
                <a:ahLst/>
                <a:cxnLst/>
                <a:rect l="l" t="t" r="r" b="b"/>
                <a:pathLst>
                  <a:path w="2062002" h="791944">
                    <a:moveTo>
                      <a:pt x="0" y="0"/>
                    </a:moveTo>
                    <a:lnTo>
                      <a:pt x="2062002" y="0"/>
                    </a:lnTo>
                    <a:lnTo>
                      <a:pt x="2062002" y="791944"/>
                    </a:lnTo>
                    <a:lnTo>
                      <a:pt x="0" y="79194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2062002" cy="83004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10438888" cy="4009218"/>
              <a:chOff x="0" y="0"/>
              <a:chExt cx="2062002" cy="79194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062002" cy="791944"/>
              </a:xfrm>
              <a:custGeom>
                <a:avLst/>
                <a:gdLst/>
                <a:ahLst/>
                <a:cxnLst/>
                <a:rect l="l" t="t" r="r" b="b"/>
                <a:pathLst>
                  <a:path w="2062002" h="791944">
                    <a:moveTo>
                      <a:pt x="0" y="0"/>
                    </a:moveTo>
                    <a:lnTo>
                      <a:pt x="2062002" y="0"/>
                    </a:lnTo>
                    <a:lnTo>
                      <a:pt x="2062002" y="791944"/>
                    </a:lnTo>
                    <a:lnTo>
                      <a:pt x="0" y="79194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2062002" cy="83004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</p:grpSp>
      <p:sp>
        <p:nvSpPr>
          <p:cNvPr id="14" name="TextBox 14"/>
          <p:cNvSpPr txBox="1"/>
          <p:nvPr/>
        </p:nvSpPr>
        <p:spPr>
          <a:xfrm>
            <a:off x="1164146" y="2440161"/>
            <a:ext cx="4577150" cy="78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46"/>
              </a:lnSpc>
            </a:pPr>
            <a:r>
              <a:rPr lang="en-US" sz="1533" spc="76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Es una de las formas más eficientes y rápidas de comunicarse con las profesoras por temas administrativos, problemas personales, etc.</a:t>
            </a:r>
          </a:p>
        </p:txBody>
      </p:sp>
      <p:sp>
        <p:nvSpPr>
          <p:cNvPr id="15" name="Freeform 15"/>
          <p:cNvSpPr/>
          <p:nvPr/>
        </p:nvSpPr>
        <p:spPr>
          <a:xfrm rot="1701066">
            <a:off x="10955835" y="2147527"/>
            <a:ext cx="1849616" cy="1815878"/>
          </a:xfrm>
          <a:custGeom>
            <a:avLst/>
            <a:gdLst/>
            <a:ahLst/>
            <a:cxnLst/>
            <a:rect l="l" t="t" r="r" b="b"/>
            <a:pathLst>
              <a:path w="2158348" h="2005302">
                <a:moveTo>
                  <a:pt x="0" y="0"/>
                </a:moveTo>
                <a:lnTo>
                  <a:pt x="2158349" y="0"/>
                </a:lnTo>
                <a:lnTo>
                  <a:pt x="2158349" y="2005302"/>
                </a:lnTo>
                <a:lnTo>
                  <a:pt x="0" y="200530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10759" y="4743162"/>
            <a:ext cx="1906775" cy="1935812"/>
          </a:xfrm>
          <a:custGeom>
            <a:avLst/>
            <a:gdLst/>
            <a:ahLst/>
            <a:cxnLst/>
            <a:rect l="l" t="t" r="r" b="b"/>
            <a:pathLst>
              <a:path w="2860162" h="2903718">
                <a:moveTo>
                  <a:pt x="0" y="0"/>
                </a:moveTo>
                <a:lnTo>
                  <a:pt x="2860162" y="0"/>
                </a:lnTo>
                <a:lnTo>
                  <a:pt x="2860162" y="2903718"/>
                </a:lnTo>
                <a:lnTo>
                  <a:pt x="0" y="290371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6765103" y="1688002"/>
            <a:ext cx="4262751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spc="14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email personal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85800" y="498263"/>
            <a:ext cx="1082040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US" sz="5334" spc="10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4. </a:t>
            </a:r>
            <a:r>
              <a:rPr lang="en-US" sz="6000" spc="107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comunicación</a:t>
            </a:r>
            <a:r>
              <a:rPr lang="en-US" sz="6000" spc="10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:</a:t>
            </a:r>
            <a:endParaRPr lang="en-US" sz="5334" spc="107" dirty="0">
              <a:solidFill>
                <a:srgbClr val="000000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6286756" y="1631054"/>
            <a:ext cx="5219444" cy="2004609"/>
            <a:chOff x="0" y="0"/>
            <a:chExt cx="10438888" cy="4009218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0438888" cy="4009218"/>
              <a:chOff x="0" y="0"/>
              <a:chExt cx="2062002" cy="79194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062002" cy="791944"/>
              </a:xfrm>
              <a:custGeom>
                <a:avLst/>
                <a:gdLst/>
                <a:ahLst/>
                <a:cxnLst/>
                <a:rect l="l" t="t" r="r" b="b"/>
                <a:pathLst>
                  <a:path w="2062002" h="791944">
                    <a:moveTo>
                      <a:pt x="0" y="0"/>
                    </a:moveTo>
                    <a:lnTo>
                      <a:pt x="2062002" y="0"/>
                    </a:lnTo>
                    <a:lnTo>
                      <a:pt x="2062002" y="791944"/>
                    </a:lnTo>
                    <a:lnTo>
                      <a:pt x="0" y="79194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2062002" cy="83004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0" y="0"/>
              <a:ext cx="10438888" cy="4009218"/>
              <a:chOff x="0" y="0"/>
              <a:chExt cx="2062002" cy="791944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062002" cy="791944"/>
              </a:xfrm>
              <a:custGeom>
                <a:avLst/>
                <a:gdLst/>
                <a:ahLst/>
                <a:cxnLst/>
                <a:rect l="l" t="t" r="r" b="b"/>
                <a:pathLst>
                  <a:path w="2062002" h="791944">
                    <a:moveTo>
                      <a:pt x="0" y="0"/>
                    </a:moveTo>
                    <a:lnTo>
                      <a:pt x="2062002" y="0"/>
                    </a:lnTo>
                    <a:lnTo>
                      <a:pt x="2062002" y="791944"/>
                    </a:lnTo>
                    <a:lnTo>
                      <a:pt x="0" y="79194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38100"/>
                <a:ext cx="2062002" cy="83004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</p:grpSp>
      <p:sp>
        <p:nvSpPr>
          <p:cNvPr id="26" name="TextBox 26"/>
          <p:cNvSpPr txBox="1"/>
          <p:nvPr/>
        </p:nvSpPr>
        <p:spPr>
          <a:xfrm>
            <a:off x="6450704" y="2324947"/>
            <a:ext cx="4577150" cy="1054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46"/>
              </a:lnSpc>
            </a:pPr>
            <a:r>
              <a:rPr lang="en-US" sz="1533" spc="7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Para situaciones que requieren una respuesta urgente.</a:t>
            </a:r>
          </a:p>
          <a:p>
            <a:pPr>
              <a:lnSpc>
                <a:spcPts val="2146"/>
              </a:lnSpc>
            </a:pPr>
            <a:endParaRPr lang="en-US" sz="1533" spc="76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>
              <a:lnSpc>
                <a:spcPts val="2146"/>
              </a:lnSpc>
            </a:pPr>
            <a:r>
              <a:rPr lang="en-US" sz="1533" spc="7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gracielita.bri@gmail.com 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842999" y="3859472"/>
            <a:ext cx="5219444" cy="1172223"/>
            <a:chOff x="0" y="0"/>
            <a:chExt cx="10438888" cy="2344447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10438888" cy="2344447"/>
              <a:chOff x="0" y="0"/>
              <a:chExt cx="2062002" cy="463101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062002" cy="463101"/>
              </a:xfrm>
              <a:custGeom>
                <a:avLst/>
                <a:gdLst/>
                <a:ahLst/>
                <a:cxnLst/>
                <a:rect l="l" t="t" r="r" b="b"/>
                <a:pathLst>
                  <a:path w="2062002" h="463101">
                    <a:moveTo>
                      <a:pt x="0" y="0"/>
                    </a:moveTo>
                    <a:lnTo>
                      <a:pt x="2062002" y="0"/>
                    </a:lnTo>
                    <a:lnTo>
                      <a:pt x="2062002" y="463101"/>
                    </a:lnTo>
                    <a:lnTo>
                      <a:pt x="0" y="463101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0" y="-38100"/>
                <a:ext cx="2062002" cy="5012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0" y="0"/>
              <a:ext cx="10438888" cy="2344447"/>
              <a:chOff x="0" y="0"/>
              <a:chExt cx="2062002" cy="463101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062002" cy="463101"/>
              </a:xfrm>
              <a:custGeom>
                <a:avLst/>
                <a:gdLst/>
                <a:ahLst/>
                <a:cxnLst/>
                <a:rect l="l" t="t" r="r" b="b"/>
                <a:pathLst>
                  <a:path w="2062002" h="463101">
                    <a:moveTo>
                      <a:pt x="0" y="0"/>
                    </a:moveTo>
                    <a:lnTo>
                      <a:pt x="2062002" y="0"/>
                    </a:lnTo>
                    <a:lnTo>
                      <a:pt x="2062002" y="463101"/>
                    </a:lnTo>
                    <a:lnTo>
                      <a:pt x="0" y="46310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0" y="-38100"/>
                <a:ext cx="2062002" cy="5012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</p:grpSp>
      <p:sp>
        <p:nvSpPr>
          <p:cNvPr id="34" name="TextBox 34"/>
          <p:cNvSpPr txBox="1"/>
          <p:nvPr/>
        </p:nvSpPr>
        <p:spPr>
          <a:xfrm>
            <a:off x="1082540" y="3940463"/>
            <a:ext cx="4740363" cy="4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7"/>
              </a:lnSpc>
            </a:pPr>
            <a:r>
              <a:rPr lang="en-US" sz="2533" spc="127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mensajería del aula virtual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45753" y="4530225"/>
            <a:ext cx="4577150" cy="289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6"/>
              </a:lnSpc>
            </a:pPr>
            <a:r>
              <a:rPr lang="en-US" sz="1733" b="1" spc="86" dirty="0">
                <a:solidFill>
                  <a:srgbClr val="C00000"/>
                </a:solidFill>
                <a:latin typeface="Agrandir"/>
                <a:ea typeface="Agrandir"/>
                <a:cs typeface="Agrandir"/>
                <a:sym typeface="Agrandir"/>
              </a:rPr>
              <a:t>NO RECOMENDADO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439195" y="5414727"/>
            <a:ext cx="9179752" cy="1184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7"/>
              </a:lnSpc>
            </a:pPr>
            <a:r>
              <a:rPr lang="en-US" sz="2533" spc="127" dirty="0">
                <a:solidFill>
                  <a:srgbClr val="C00000"/>
                </a:solidFill>
                <a:latin typeface="Gagalin"/>
                <a:ea typeface="Gagalin"/>
                <a:cs typeface="Gagalin"/>
                <a:sym typeface="Gagalin"/>
              </a:rPr>
              <a:t>para tener en cuenta:</a:t>
            </a:r>
          </a:p>
          <a:p>
            <a:pPr algn="ctr">
              <a:lnSpc>
                <a:spcPts val="2987"/>
              </a:lnSpc>
            </a:pPr>
            <a:r>
              <a:rPr lang="en-US" sz="2133" b="1" spc="107" dirty="0">
                <a:solidFill>
                  <a:srgbClr val="C00000"/>
                </a:solidFill>
                <a:latin typeface="Canva Sans 1"/>
                <a:ea typeface="Canva Sans 1"/>
                <a:cs typeface="Canva Sans 1"/>
                <a:sym typeface="Canva Sans 1"/>
              </a:rPr>
              <a:t>Siempre deben comenzar los mensajes con su nombre y apellido, materia y carrera.</a:t>
            </a:r>
            <a:r>
              <a:rPr lang="en-US" sz="2133" spc="107" dirty="0">
                <a:solidFill>
                  <a:srgbClr val="C00000"/>
                </a:solidFill>
                <a:latin typeface="Canva Sans 1"/>
                <a:ea typeface="Canva Sans 1"/>
                <a:cs typeface="Canva Sans 1"/>
                <a:sym typeface="Canva Sans 1"/>
              </a:rPr>
              <a:t> 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6286756" y="3876963"/>
            <a:ext cx="5219444" cy="1588565"/>
            <a:chOff x="0" y="0"/>
            <a:chExt cx="10438888" cy="3177130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10438888" cy="3177130"/>
              <a:chOff x="0" y="0"/>
              <a:chExt cx="2062002" cy="627581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2062002" cy="627581"/>
              </a:xfrm>
              <a:custGeom>
                <a:avLst/>
                <a:gdLst/>
                <a:ahLst/>
                <a:cxnLst/>
                <a:rect l="l" t="t" r="r" b="b"/>
                <a:pathLst>
                  <a:path w="2062002" h="627581">
                    <a:moveTo>
                      <a:pt x="0" y="0"/>
                    </a:moveTo>
                    <a:lnTo>
                      <a:pt x="2062002" y="0"/>
                    </a:lnTo>
                    <a:lnTo>
                      <a:pt x="2062002" y="627581"/>
                    </a:lnTo>
                    <a:lnTo>
                      <a:pt x="0" y="627581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0" y="-38100"/>
                <a:ext cx="2062002" cy="66568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0" y="0"/>
              <a:ext cx="10438888" cy="3177130"/>
              <a:chOff x="0" y="0"/>
              <a:chExt cx="2062002" cy="627581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2062002" cy="627581"/>
              </a:xfrm>
              <a:custGeom>
                <a:avLst/>
                <a:gdLst/>
                <a:ahLst/>
                <a:cxnLst/>
                <a:rect l="l" t="t" r="r" b="b"/>
                <a:pathLst>
                  <a:path w="2062002" h="627581">
                    <a:moveTo>
                      <a:pt x="0" y="0"/>
                    </a:moveTo>
                    <a:lnTo>
                      <a:pt x="2062002" y="0"/>
                    </a:lnTo>
                    <a:lnTo>
                      <a:pt x="2062002" y="627581"/>
                    </a:lnTo>
                    <a:lnTo>
                      <a:pt x="0" y="62758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0" y="-38100"/>
                <a:ext cx="2062002" cy="66568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</p:grpSp>
      <p:sp>
        <p:nvSpPr>
          <p:cNvPr id="44" name="TextBox 44"/>
          <p:cNvSpPr txBox="1"/>
          <p:nvPr/>
        </p:nvSpPr>
        <p:spPr>
          <a:xfrm>
            <a:off x="6526297" y="3896013"/>
            <a:ext cx="4740363" cy="4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7"/>
              </a:lnSpc>
            </a:pPr>
            <a:r>
              <a:rPr lang="en-US" sz="2533" spc="127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foros de consulta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6475405" y="4406189"/>
            <a:ext cx="4577150" cy="859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33"/>
              </a:lnSpc>
            </a:pPr>
            <a:r>
              <a:rPr lang="en-US" sz="1666" spc="83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están al final de cada clase y sirven para consultar por dudas que surjan al estudiar el tema. </a:t>
            </a:r>
          </a:p>
        </p:txBody>
      </p:sp>
      <p:sp>
        <p:nvSpPr>
          <p:cNvPr id="46" name="Freeform 46"/>
          <p:cNvSpPr/>
          <p:nvPr/>
        </p:nvSpPr>
        <p:spPr>
          <a:xfrm>
            <a:off x="6669985" y="90377"/>
            <a:ext cx="1212732" cy="1143000"/>
          </a:xfrm>
          <a:custGeom>
            <a:avLst/>
            <a:gdLst/>
            <a:ahLst/>
            <a:cxnLst/>
            <a:rect l="l" t="t" r="r" b="b"/>
            <a:pathLst>
              <a:path w="1819098" h="1714500">
                <a:moveTo>
                  <a:pt x="0" y="0"/>
                </a:moveTo>
                <a:lnTo>
                  <a:pt x="1819098" y="0"/>
                </a:lnTo>
                <a:lnTo>
                  <a:pt x="1819098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r="-48" b="-38974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08161" y="2840185"/>
            <a:ext cx="3062204" cy="2950851"/>
          </a:xfrm>
          <a:custGeom>
            <a:avLst/>
            <a:gdLst/>
            <a:ahLst/>
            <a:cxnLst/>
            <a:rect l="l" t="t" r="r" b="b"/>
            <a:pathLst>
              <a:path w="4593306" h="4426276">
                <a:moveTo>
                  <a:pt x="0" y="0"/>
                </a:moveTo>
                <a:lnTo>
                  <a:pt x="4593305" y="0"/>
                </a:lnTo>
                <a:lnTo>
                  <a:pt x="4593305" y="4426276"/>
                </a:lnTo>
                <a:lnTo>
                  <a:pt x="0" y="44262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6802992">
            <a:off x="-281784" y="-1522157"/>
            <a:ext cx="3853281" cy="4099236"/>
          </a:xfrm>
          <a:custGeom>
            <a:avLst/>
            <a:gdLst/>
            <a:ahLst/>
            <a:cxnLst/>
            <a:rect l="l" t="t" r="r" b="b"/>
            <a:pathLst>
              <a:path w="5779922" h="6148854">
                <a:moveTo>
                  <a:pt x="0" y="0"/>
                </a:moveTo>
                <a:lnTo>
                  <a:pt x="5779922" y="0"/>
                </a:lnTo>
                <a:lnTo>
                  <a:pt x="5779922" y="6148853"/>
                </a:lnTo>
                <a:lnTo>
                  <a:pt x="0" y="61488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208161" y="-968588"/>
            <a:ext cx="3414309" cy="3308776"/>
          </a:xfrm>
          <a:custGeom>
            <a:avLst/>
            <a:gdLst/>
            <a:ahLst/>
            <a:cxnLst/>
            <a:rect l="l" t="t" r="r" b="b"/>
            <a:pathLst>
              <a:path w="5121463" h="4963164">
                <a:moveTo>
                  <a:pt x="0" y="0"/>
                </a:moveTo>
                <a:lnTo>
                  <a:pt x="5121463" y="0"/>
                </a:lnTo>
                <a:lnTo>
                  <a:pt x="5121463" y="4963164"/>
                </a:lnTo>
                <a:lnTo>
                  <a:pt x="0" y="4963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697887" y="472768"/>
            <a:ext cx="5588567" cy="964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00"/>
              </a:lnSpc>
              <a:spcBef>
                <a:spcPct val="0"/>
              </a:spcBef>
            </a:pPr>
            <a:r>
              <a:rPr lang="en-US" sz="6666" spc="133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acreditación</a:t>
            </a:r>
            <a:endParaRPr lang="en-US" sz="6666" spc="133" dirty="0">
              <a:solidFill>
                <a:srgbClr val="000000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383976" y="1481166"/>
            <a:ext cx="510294" cy="495774"/>
            <a:chOff x="0" y="-2505"/>
            <a:chExt cx="1020588" cy="991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154216" y="-2505"/>
              <a:ext cx="712158" cy="923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52"/>
                </a:lnSpc>
              </a:pPr>
              <a:r>
                <a:rPr lang="en-US" sz="2962" spc="5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1.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83976" y="3180487"/>
            <a:ext cx="510294" cy="495774"/>
            <a:chOff x="0" y="-2505"/>
            <a:chExt cx="1020588" cy="9915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154216" y="-2505"/>
              <a:ext cx="712158" cy="923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52"/>
                </a:lnSpc>
              </a:pPr>
              <a:r>
                <a:rPr lang="en-US" sz="2962" spc="5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2.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83976" y="5295262"/>
            <a:ext cx="510294" cy="495774"/>
            <a:chOff x="0" y="-2505"/>
            <a:chExt cx="1020588" cy="99154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154216" y="-2505"/>
              <a:ext cx="712158" cy="923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52"/>
                </a:lnSpc>
              </a:pPr>
              <a:r>
                <a:rPr lang="en-US" sz="2962" spc="5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3.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127536" y="1463368"/>
            <a:ext cx="9208669" cy="1860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3"/>
              </a:lnSpc>
            </a:pPr>
            <a:r>
              <a:rPr lang="en-US" sz="2133" spc="42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promoción: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80% asistencia a clases </a:t>
            </a:r>
            <a:r>
              <a:rPr lang="en-US" spc="36" dirty="0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presenciales.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3</a:t>
            </a:r>
            <a:r>
              <a:rPr lang="en-US" spc="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de los  3 TPs </a:t>
            </a:r>
            <a:r>
              <a:rPr lang="en-US" spc="36" dirty="0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aprobados con 60% o más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eval. integradora</a:t>
            </a:r>
            <a:r>
              <a:rPr lang="en-US" spc="36" dirty="0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 aprobada con 70%</a:t>
            </a:r>
            <a:r>
              <a:rPr lang="en-US" spc="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o más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C00000"/>
                </a:solidFill>
                <a:latin typeface="Canva Sans 1"/>
                <a:ea typeface="Canva Sans 1"/>
                <a:cs typeface="Canva Sans 1"/>
                <a:sym typeface="Canva Sans 1"/>
              </a:rPr>
              <a:t>todos los cuestionarios de autocorrección </a:t>
            </a:r>
            <a:r>
              <a:rPr lang="en-US" spc="36" dirty="0">
                <a:solidFill>
                  <a:srgbClr val="C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resueltos, incluído el diagnóstico.</a:t>
            </a:r>
          </a:p>
          <a:p>
            <a:pPr>
              <a:lnSpc>
                <a:spcPts val="2773"/>
              </a:lnSpc>
            </a:pPr>
            <a:endParaRPr lang="en-US" spc="36" dirty="0">
              <a:solidFill>
                <a:srgbClr val="000000"/>
              </a:solidFill>
              <a:latin typeface="Canva Sans 1 Bold"/>
              <a:ea typeface="Canva Sans 1 Bold"/>
              <a:cs typeface="Canva Sans 1 Bold"/>
              <a:sym typeface="Canva Sans 1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127536" y="3169803"/>
            <a:ext cx="9208669" cy="1812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3"/>
              </a:lnSpc>
            </a:pPr>
            <a:r>
              <a:rPr lang="en-US" sz="2133" spc="42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regularidad: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60% asistencia a clases </a:t>
            </a:r>
            <a:r>
              <a:rPr lang="en-US" spc="36" dirty="0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presenciales.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2</a:t>
            </a:r>
            <a:r>
              <a:rPr lang="en-US" spc="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 de los  3 TPs </a:t>
            </a:r>
            <a:r>
              <a:rPr lang="en-US" spc="36" dirty="0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aprobados con 60% o más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eval. integradora </a:t>
            </a:r>
            <a:r>
              <a:rPr lang="en-US" spc="36" dirty="0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aprobada con 70% o más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C00000"/>
                </a:solidFill>
                <a:latin typeface="Canva Sans 1"/>
                <a:ea typeface="Canva Sans 1"/>
                <a:cs typeface="Canva Sans 1"/>
                <a:sym typeface="Canva Sans 1"/>
              </a:rPr>
              <a:t>todos los cuestionarios de autocorrección </a:t>
            </a:r>
            <a:r>
              <a:rPr lang="en-US" spc="36" dirty="0">
                <a:solidFill>
                  <a:srgbClr val="C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resueltos, incluído el diagnóstico.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se debe rendir examen final </a:t>
            </a:r>
            <a:r>
              <a:rPr lang="en-US" spc="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(este se aprueba con el 60%)</a:t>
            </a:r>
          </a:p>
        </p:txBody>
      </p:sp>
      <p:sp>
        <p:nvSpPr>
          <p:cNvPr id="17" name="Freeform 17"/>
          <p:cNvSpPr/>
          <p:nvPr/>
        </p:nvSpPr>
        <p:spPr>
          <a:xfrm>
            <a:off x="9208161" y="92552"/>
            <a:ext cx="1968932" cy="1929553"/>
          </a:xfrm>
          <a:custGeom>
            <a:avLst/>
            <a:gdLst/>
            <a:ahLst/>
            <a:cxnLst/>
            <a:rect l="l" t="t" r="r" b="b"/>
            <a:pathLst>
              <a:path w="2953398" h="2894330">
                <a:moveTo>
                  <a:pt x="0" y="0"/>
                </a:moveTo>
                <a:lnTo>
                  <a:pt x="2953398" y="0"/>
                </a:lnTo>
                <a:lnTo>
                  <a:pt x="2953398" y="2894330"/>
                </a:lnTo>
                <a:lnTo>
                  <a:pt x="0" y="28943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911649">
            <a:off x="193600" y="279261"/>
            <a:ext cx="1626289" cy="1510971"/>
          </a:xfrm>
          <a:custGeom>
            <a:avLst/>
            <a:gdLst/>
            <a:ahLst/>
            <a:cxnLst/>
            <a:rect l="l" t="t" r="r" b="b"/>
            <a:pathLst>
              <a:path w="2439434" h="2266456">
                <a:moveTo>
                  <a:pt x="0" y="0"/>
                </a:moveTo>
                <a:lnTo>
                  <a:pt x="2439434" y="0"/>
                </a:lnTo>
                <a:lnTo>
                  <a:pt x="2439434" y="2266456"/>
                </a:lnTo>
                <a:lnTo>
                  <a:pt x="0" y="226645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168414" y="3598025"/>
            <a:ext cx="1275034" cy="1222771"/>
          </a:xfrm>
          <a:custGeom>
            <a:avLst/>
            <a:gdLst/>
            <a:ahLst/>
            <a:cxnLst/>
            <a:rect l="l" t="t" r="r" b="b"/>
            <a:pathLst>
              <a:path w="2217247" h="1956721">
                <a:moveTo>
                  <a:pt x="0" y="0"/>
                </a:moveTo>
                <a:lnTo>
                  <a:pt x="2217247" y="0"/>
                </a:lnTo>
                <a:lnTo>
                  <a:pt x="2217247" y="1956720"/>
                </a:lnTo>
                <a:lnTo>
                  <a:pt x="0" y="195672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2127536" y="5277464"/>
            <a:ext cx="9208669" cy="122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3"/>
              </a:lnSpc>
            </a:pPr>
            <a:r>
              <a:rPr lang="en-US" sz="2133" spc="42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desaprobado: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pc="36" dirty="0">
                <a:solidFill>
                  <a:srgbClr val="000000"/>
                </a:solidFill>
                <a:latin typeface="Canva Sans 1"/>
                <a:ea typeface="Canva Sans 1"/>
                <a:cs typeface="Canva Sans 1"/>
                <a:sym typeface="Canva Sans 1"/>
              </a:rPr>
              <a:t>en caso de no cumplir con los requisitos de promoción o regularidad, el estudiante queda en condición de desaprobado o libre y debe rendir un examen final (este se aprueba con el 60%)</a:t>
            </a:r>
          </a:p>
        </p:txBody>
      </p:sp>
    </p:spTree>
    <p:extLst>
      <p:ext uri="{BB962C8B-B14F-4D97-AF65-F5344CB8AC3E}">
        <p14:creationId xmlns:p14="http://schemas.microsoft.com/office/powerpoint/2010/main" val="704285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r="-48" b="-38974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19" name="Freeform 19"/>
          <p:cNvSpPr/>
          <p:nvPr/>
        </p:nvSpPr>
        <p:spPr>
          <a:xfrm>
            <a:off x="8274001" y="3363614"/>
            <a:ext cx="3062204" cy="2950851"/>
          </a:xfrm>
          <a:custGeom>
            <a:avLst/>
            <a:gdLst/>
            <a:ahLst/>
            <a:cxnLst/>
            <a:rect l="l" t="t" r="r" b="b"/>
            <a:pathLst>
              <a:path w="4593306" h="4426276">
                <a:moveTo>
                  <a:pt x="0" y="0"/>
                </a:moveTo>
                <a:lnTo>
                  <a:pt x="4593305" y="0"/>
                </a:lnTo>
                <a:lnTo>
                  <a:pt x="4593305" y="4426276"/>
                </a:lnTo>
                <a:lnTo>
                  <a:pt x="0" y="44262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6802992">
            <a:off x="-281784" y="-1522157"/>
            <a:ext cx="3853281" cy="4099236"/>
          </a:xfrm>
          <a:custGeom>
            <a:avLst/>
            <a:gdLst/>
            <a:ahLst/>
            <a:cxnLst/>
            <a:rect l="l" t="t" r="r" b="b"/>
            <a:pathLst>
              <a:path w="5779922" h="6148854">
                <a:moveTo>
                  <a:pt x="0" y="0"/>
                </a:moveTo>
                <a:lnTo>
                  <a:pt x="5779922" y="0"/>
                </a:lnTo>
                <a:lnTo>
                  <a:pt x="5779922" y="6148853"/>
                </a:lnTo>
                <a:lnTo>
                  <a:pt x="0" y="61488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317026" y="-935762"/>
            <a:ext cx="3414309" cy="3308776"/>
          </a:xfrm>
          <a:custGeom>
            <a:avLst/>
            <a:gdLst/>
            <a:ahLst/>
            <a:cxnLst/>
            <a:rect l="l" t="t" r="r" b="b"/>
            <a:pathLst>
              <a:path w="5121463" h="4963164">
                <a:moveTo>
                  <a:pt x="0" y="0"/>
                </a:moveTo>
                <a:lnTo>
                  <a:pt x="5121463" y="0"/>
                </a:lnTo>
                <a:lnTo>
                  <a:pt x="5121463" y="4963164"/>
                </a:lnTo>
                <a:lnTo>
                  <a:pt x="0" y="4963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697887" y="472768"/>
            <a:ext cx="5588567" cy="995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00"/>
              </a:lnSpc>
              <a:spcBef>
                <a:spcPct val="0"/>
              </a:spcBef>
            </a:pPr>
            <a:r>
              <a:rPr lang="en-US" sz="6666" spc="133" dirty="0" err="1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recuperatorios</a:t>
            </a:r>
            <a:endParaRPr lang="en-US" sz="6666" spc="133" dirty="0">
              <a:solidFill>
                <a:srgbClr val="000000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383976" y="1481166"/>
            <a:ext cx="510294" cy="495774"/>
            <a:chOff x="0" y="-2505"/>
            <a:chExt cx="1020588" cy="991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154216" y="-2505"/>
              <a:ext cx="712158" cy="923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52"/>
                </a:lnSpc>
              </a:pPr>
              <a:r>
                <a:rPr lang="en-US" sz="2962" spc="5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1.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83976" y="3180487"/>
            <a:ext cx="510294" cy="495774"/>
            <a:chOff x="0" y="-2505"/>
            <a:chExt cx="1020588" cy="9915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154216" y="-2505"/>
              <a:ext cx="712158" cy="923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52"/>
                </a:lnSpc>
              </a:pPr>
              <a:r>
                <a:rPr lang="en-US" sz="2962" spc="5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2.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83976" y="5295262"/>
            <a:ext cx="510294" cy="495774"/>
            <a:chOff x="0" y="-2505"/>
            <a:chExt cx="1020588" cy="99154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154216" y="-2505"/>
              <a:ext cx="712158" cy="923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52"/>
                </a:lnSpc>
              </a:pPr>
              <a:r>
                <a:rPr lang="en-US" sz="2962" spc="59">
                  <a:solidFill>
                    <a:srgbClr val="000000"/>
                  </a:solidFill>
                  <a:latin typeface="Gagalin"/>
                  <a:ea typeface="Gagalin"/>
                  <a:cs typeface="Gagalin"/>
                  <a:sym typeface="Gagalin"/>
                </a:rPr>
                <a:t>3.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127536" y="1463368"/>
            <a:ext cx="9208669" cy="127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3"/>
              </a:lnSpc>
            </a:pP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Cuestionarios de autoevaluación:</a:t>
            </a:r>
          </a:p>
          <a:p>
            <a:pPr marL="388639" lvl="1" indent="-194320">
              <a:lnSpc>
                <a:spcPts val="2340"/>
              </a:lnSpc>
              <a:buFont typeface="Arial"/>
              <a:buChar char="•"/>
            </a:pPr>
            <a:r>
              <a:rPr lang="en-US" sz="2000" spc="36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Estos</a:t>
            </a:r>
            <a:r>
              <a:rPr lang="en-US" sz="2000" spc="36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 cuestionarios no tienen recuperatorio. Si no los resolvieron a </a:t>
            </a:r>
            <a:r>
              <a:rPr lang="en-US" sz="2000" b="1" u="sng" spc="36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todos</a:t>
            </a:r>
            <a:r>
              <a:rPr lang="en-US" sz="2000" spc="36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 Bold"/>
              </a:rPr>
              <a:t>, no podrán promocionar la materia. </a:t>
            </a:r>
          </a:p>
          <a:p>
            <a:pPr>
              <a:lnSpc>
                <a:spcPts val="2773"/>
              </a:lnSpc>
            </a:pPr>
            <a:endParaRPr lang="en-US" spc="36" dirty="0">
              <a:solidFill>
                <a:srgbClr val="000000"/>
              </a:solidFill>
              <a:latin typeface="Canva Sans 1 Bold"/>
              <a:ea typeface="Canva Sans 1 Bold"/>
              <a:cs typeface="Canva Sans 1 Bold"/>
              <a:sym typeface="Canva Sans 1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127536" y="3169803"/>
            <a:ext cx="9208669" cy="1418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3"/>
              </a:lnSpc>
            </a:pP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Trabajos prácticos:</a:t>
            </a:r>
          </a:p>
          <a:p>
            <a:pPr marL="342900" indent="-342900">
              <a:lnSpc>
                <a:spcPts val="2773"/>
              </a:lnSpc>
              <a:buFont typeface="Arial" panose="020B0604020202020204" pitchFamily="34" charset="0"/>
              <a:buChar char="•"/>
            </a:pP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el recuperatorio se toma al final del cuatrimestre.</a:t>
            </a:r>
          </a:p>
          <a:p>
            <a:pPr marL="342900" indent="-342900">
              <a:lnSpc>
                <a:spcPts val="2773"/>
              </a:lnSpc>
              <a:buFont typeface="Arial" panose="020B0604020202020204" pitchFamily="34" charset="0"/>
              <a:buChar char="•"/>
            </a:pP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hay un solo recuperatorio que incluye los temas de los 3 TPs</a:t>
            </a:r>
          </a:p>
          <a:p>
            <a:pPr marL="342900" indent="-342900">
              <a:lnSpc>
                <a:spcPts val="2773"/>
              </a:lnSpc>
              <a:buFont typeface="Arial" panose="020B0604020202020204" pitchFamily="34" charset="0"/>
              <a:buChar char="•"/>
            </a:pP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Sólo es </a:t>
            </a:r>
            <a:r>
              <a:rPr lang="en-US" sz="2000" spc="42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posible</a:t>
            </a: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 recuperar 1TP.</a:t>
            </a:r>
          </a:p>
        </p:txBody>
      </p:sp>
      <p:sp>
        <p:nvSpPr>
          <p:cNvPr id="17" name="Freeform 17"/>
          <p:cNvSpPr/>
          <p:nvPr/>
        </p:nvSpPr>
        <p:spPr>
          <a:xfrm>
            <a:off x="10352104" y="368996"/>
            <a:ext cx="1344151" cy="1331499"/>
          </a:xfrm>
          <a:custGeom>
            <a:avLst/>
            <a:gdLst/>
            <a:ahLst/>
            <a:cxnLst/>
            <a:rect l="l" t="t" r="r" b="b"/>
            <a:pathLst>
              <a:path w="2953398" h="2894330">
                <a:moveTo>
                  <a:pt x="0" y="0"/>
                </a:moveTo>
                <a:lnTo>
                  <a:pt x="2953398" y="0"/>
                </a:lnTo>
                <a:lnTo>
                  <a:pt x="2953398" y="2894330"/>
                </a:lnTo>
                <a:lnTo>
                  <a:pt x="0" y="28943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911649">
            <a:off x="1143973" y="-96743"/>
            <a:ext cx="1626289" cy="1510971"/>
          </a:xfrm>
          <a:custGeom>
            <a:avLst/>
            <a:gdLst/>
            <a:ahLst/>
            <a:cxnLst/>
            <a:rect l="l" t="t" r="r" b="b"/>
            <a:pathLst>
              <a:path w="2439434" h="2266456">
                <a:moveTo>
                  <a:pt x="0" y="0"/>
                </a:moveTo>
                <a:lnTo>
                  <a:pt x="2439434" y="0"/>
                </a:lnTo>
                <a:lnTo>
                  <a:pt x="2439434" y="2266456"/>
                </a:lnTo>
                <a:lnTo>
                  <a:pt x="0" y="226645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9077070" y="4227653"/>
            <a:ext cx="1275034" cy="1222771"/>
          </a:xfrm>
          <a:custGeom>
            <a:avLst/>
            <a:gdLst/>
            <a:ahLst/>
            <a:cxnLst/>
            <a:rect l="l" t="t" r="r" b="b"/>
            <a:pathLst>
              <a:path w="2217247" h="1956721">
                <a:moveTo>
                  <a:pt x="0" y="0"/>
                </a:moveTo>
                <a:lnTo>
                  <a:pt x="2217247" y="0"/>
                </a:lnTo>
                <a:lnTo>
                  <a:pt x="2217247" y="1956720"/>
                </a:lnTo>
                <a:lnTo>
                  <a:pt x="0" y="195672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2127536" y="5277464"/>
            <a:ext cx="9208669" cy="141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3"/>
              </a:lnSpc>
            </a:pPr>
            <a:r>
              <a:rPr lang="en-US" sz="2000" spc="42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Integrador</a:t>
            </a: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: </a:t>
            </a:r>
          </a:p>
          <a:p>
            <a:pPr marL="342900" indent="-342900">
              <a:lnSpc>
                <a:spcPts val="2773"/>
              </a:lnSpc>
              <a:buFont typeface="Arial" panose="020B0604020202020204" pitchFamily="34" charset="0"/>
              <a:buChar char="•"/>
            </a:pP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El recuperatorio se toma al final del cuatrimestre</a:t>
            </a:r>
          </a:p>
          <a:p>
            <a:pPr marL="342900" indent="-342900">
              <a:lnSpc>
                <a:spcPts val="2773"/>
              </a:lnSpc>
              <a:buFont typeface="Arial" panose="020B0604020202020204" pitchFamily="34" charset="0"/>
              <a:buChar char="•"/>
            </a:pP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Tiene </a:t>
            </a:r>
            <a:r>
              <a:rPr lang="en-US" sz="2000" spc="42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exactamente</a:t>
            </a: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 el </a:t>
            </a:r>
            <a:r>
              <a:rPr lang="en-US" sz="2000" spc="42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mismo</a:t>
            </a: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 </a:t>
            </a:r>
            <a:r>
              <a:rPr lang="en-US" sz="2000" spc="42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formato</a:t>
            </a: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 que el </a:t>
            </a:r>
            <a:r>
              <a:rPr lang="en-US" sz="2000" spc="42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integrador</a:t>
            </a: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, </a:t>
            </a:r>
            <a:r>
              <a:rPr lang="en-US" sz="2000" spc="42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aunque</a:t>
            </a: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 </a:t>
            </a:r>
            <a:r>
              <a:rPr lang="en-US" sz="2000" spc="42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puede</a:t>
            </a: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 ser un poco más </a:t>
            </a:r>
            <a:r>
              <a:rPr lang="en-US" sz="2000" spc="42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demandante</a:t>
            </a:r>
            <a:r>
              <a:rPr lang="en-US" sz="2000" spc="42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galin"/>
              </a:rPr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9915" y="1414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r="-48" b="-38974"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3" name="Freeform 3"/>
          <p:cNvSpPr/>
          <p:nvPr/>
        </p:nvSpPr>
        <p:spPr>
          <a:xfrm rot="3159373">
            <a:off x="-1006237" y="2039535"/>
            <a:ext cx="4265423" cy="4787719"/>
          </a:xfrm>
          <a:custGeom>
            <a:avLst/>
            <a:gdLst/>
            <a:ahLst/>
            <a:cxnLst/>
            <a:rect l="l" t="t" r="r" b="b"/>
            <a:pathLst>
              <a:path w="6398134" h="7181579">
                <a:moveTo>
                  <a:pt x="0" y="0"/>
                </a:moveTo>
                <a:lnTo>
                  <a:pt x="6398134" y="0"/>
                </a:lnTo>
                <a:lnTo>
                  <a:pt x="6398134" y="7181579"/>
                </a:lnTo>
                <a:lnTo>
                  <a:pt x="0" y="71815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150108">
            <a:off x="9265173" y="3448121"/>
            <a:ext cx="4137629" cy="4401733"/>
          </a:xfrm>
          <a:custGeom>
            <a:avLst/>
            <a:gdLst/>
            <a:ahLst/>
            <a:cxnLst/>
            <a:rect l="l" t="t" r="r" b="b"/>
            <a:pathLst>
              <a:path w="6206444" h="6602600">
                <a:moveTo>
                  <a:pt x="0" y="0"/>
                </a:moveTo>
                <a:lnTo>
                  <a:pt x="6206445" y="0"/>
                </a:lnTo>
                <a:lnTo>
                  <a:pt x="6206445" y="6602600"/>
                </a:lnTo>
                <a:lnTo>
                  <a:pt x="0" y="6602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805853">
            <a:off x="8945202" y="-733938"/>
            <a:ext cx="3837521" cy="3287801"/>
          </a:xfrm>
          <a:custGeom>
            <a:avLst/>
            <a:gdLst/>
            <a:ahLst/>
            <a:cxnLst/>
            <a:rect l="l" t="t" r="r" b="b"/>
            <a:pathLst>
              <a:path w="5587560" h="5384376">
                <a:moveTo>
                  <a:pt x="0" y="0"/>
                </a:moveTo>
                <a:lnTo>
                  <a:pt x="5587560" y="0"/>
                </a:lnTo>
                <a:lnTo>
                  <a:pt x="5587560" y="5384376"/>
                </a:lnTo>
                <a:lnTo>
                  <a:pt x="0" y="53843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 dirty="0"/>
          </a:p>
        </p:txBody>
      </p:sp>
      <p:sp>
        <p:nvSpPr>
          <p:cNvPr id="13" name="TextBox 13"/>
          <p:cNvSpPr txBox="1"/>
          <p:nvPr/>
        </p:nvSpPr>
        <p:spPr>
          <a:xfrm>
            <a:off x="1314905" y="1209012"/>
            <a:ext cx="8464069" cy="5539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65676" lvl="1" indent="-285750">
              <a:buFont typeface="Arial" panose="020B0604020202020204" pitchFamily="34" charset="0"/>
              <a:buChar char="•"/>
            </a:pP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Averiguar en el </a:t>
            </a: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 Bold"/>
              </a:rPr>
              <a:t>calendario académico</a:t>
            </a: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 de la página de la FI, las fechas de los turnos de examen y los plazos de inscripción.</a:t>
            </a:r>
          </a:p>
          <a:p>
            <a:pPr marL="179926" lvl="1"/>
            <a:endParaRPr lang="en-US" sz="2000" spc="8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 1"/>
            </a:endParaRPr>
          </a:p>
          <a:p>
            <a:pPr marL="359852" lvl="1" indent="-179926">
              <a:buFont typeface="Arial"/>
              <a:buChar char="•"/>
            </a:pP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Verificar fechas de turnos de exámenes y de inscripciones (hay plazos de inscripción) en la página de la FI. Tengan en cuenta que las mesas de Inglés de TUDIVJ son el 1° jueves de cada turno, a las 17h. </a:t>
            </a:r>
          </a:p>
          <a:p>
            <a:pPr marL="179926" lvl="1"/>
            <a:endParaRPr lang="en-US" sz="2000" spc="8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 1"/>
            </a:endParaRPr>
          </a:p>
          <a:p>
            <a:pPr marL="359852" lvl="1" indent="-179926">
              <a:buFont typeface="Arial"/>
              <a:buChar char="•"/>
            </a:pP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Inscribirse y verificar que en el comprobante NO figuran como “PENDIENTE”, porque de ser así, no pueden rendir porque no figuran en acta. </a:t>
            </a:r>
          </a:p>
          <a:p>
            <a:pPr marL="179926" lvl="1"/>
            <a:endParaRPr lang="en-US" sz="2000" spc="8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 1"/>
            </a:endParaRPr>
          </a:p>
          <a:p>
            <a:pPr marL="359852" lvl="1" indent="-179926">
              <a:buFont typeface="Arial"/>
              <a:buChar char="•"/>
            </a:pP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El examen es presencial y escrito y es similar a la evaluación integradora.</a:t>
            </a:r>
          </a:p>
          <a:p>
            <a:pPr marL="179926" lvl="1"/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 </a:t>
            </a:r>
          </a:p>
          <a:p>
            <a:pPr marL="359852" lvl="1" indent="-179926">
              <a:buFont typeface="Arial"/>
              <a:buChar char="•"/>
            </a:pP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La estructura del examen regular y la del libre son idénticas, pero el examen libre es de mayor extension e incluye una parte teórica.</a:t>
            </a:r>
          </a:p>
          <a:p>
            <a:pPr marL="359852" lvl="1" indent="-179926">
              <a:buFont typeface="Arial"/>
              <a:buChar char="•"/>
            </a:pP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el día del examen deben presentarse al menos 5 minutos antes del horario establecido, </a:t>
            </a: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 Bold"/>
              </a:rPr>
              <a:t>con el DNI.</a:t>
            </a: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 </a:t>
            </a:r>
            <a:r>
              <a:rPr lang="en-US" sz="2000" spc="83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"/>
              </a:rPr>
              <a:t>Sin este documento </a:t>
            </a:r>
            <a:r>
              <a:rPr lang="en-US" sz="2000" spc="83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 Bold"/>
              </a:rPr>
              <a:t>no pueden rendir</a:t>
            </a:r>
            <a:r>
              <a:rPr lang="en-US" sz="2000" spc="8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1 Bold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79099" y="404483"/>
            <a:ext cx="9926136" cy="839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US" sz="4800" spc="10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6. </a:t>
            </a:r>
            <a:r>
              <a:rPr lang="en-US" sz="6000" spc="107" dirty="0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examen final</a:t>
            </a:r>
            <a:endParaRPr lang="en-US" sz="4800" spc="107" dirty="0">
              <a:solidFill>
                <a:srgbClr val="000000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15" name="Freeform 15"/>
          <p:cNvSpPr/>
          <p:nvPr/>
        </p:nvSpPr>
        <p:spPr>
          <a:xfrm rot="-1256254">
            <a:off x="10694852" y="5114242"/>
            <a:ext cx="1675921" cy="1479001"/>
          </a:xfrm>
          <a:custGeom>
            <a:avLst/>
            <a:gdLst/>
            <a:ahLst/>
            <a:cxnLst/>
            <a:rect l="l" t="t" r="r" b="b"/>
            <a:pathLst>
              <a:path w="2513882" h="2218501">
                <a:moveTo>
                  <a:pt x="0" y="0"/>
                </a:moveTo>
                <a:lnTo>
                  <a:pt x="2513882" y="0"/>
                </a:lnTo>
                <a:lnTo>
                  <a:pt x="2513882" y="2218501"/>
                </a:lnTo>
                <a:lnTo>
                  <a:pt x="0" y="221850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996444">
            <a:off x="9792921" y="313931"/>
            <a:ext cx="1975718" cy="1465789"/>
          </a:xfrm>
          <a:custGeom>
            <a:avLst/>
            <a:gdLst/>
            <a:ahLst/>
            <a:cxnLst/>
            <a:rect l="l" t="t" r="r" b="b"/>
            <a:pathLst>
              <a:path w="3431487" h="2470671">
                <a:moveTo>
                  <a:pt x="0" y="0"/>
                </a:moveTo>
                <a:lnTo>
                  <a:pt x="3431487" y="0"/>
                </a:lnTo>
                <a:lnTo>
                  <a:pt x="3431487" y="2470670"/>
                </a:lnTo>
                <a:lnTo>
                  <a:pt x="0" y="247067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389227">
            <a:off x="309141" y="3553023"/>
            <a:ext cx="1163085" cy="1584824"/>
          </a:xfrm>
          <a:custGeom>
            <a:avLst/>
            <a:gdLst/>
            <a:ahLst/>
            <a:cxnLst/>
            <a:rect l="l" t="t" r="r" b="b"/>
            <a:pathLst>
              <a:path w="2061550" h="3059814">
                <a:moveTo>
                  <a:pt x="0" y="0"/>
                </a:moveTo>
                <a:lnTo>
                  <a:pt x="2061550" y="0"/>
                </a:lnTo>
                <a:lnTo>
                  <a:pt x="2061550" y="3059814"/>
                </a:lnTo>
                <a:lnTo>
                  <a:pt x="0" y="305981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675</Words>
  <Application>Microsoft Office PowerPoint</Application>
  <PresentationFormat>Panorámica</PresentationFormat>
  <Paragraphs>91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Agrandir</vt:lpstr>
      <vt:lpstr>Arial</vt:lpstr>
      <vt:lpstr>Calibri</vt:lpstr>
      <vt:lpstr>Calibri Light</vt:lpstr>
      <vt:lpstr>Canva Sans 1</vt:lpstr>
      <vt:lpstr>Canva Sans 1 Bold</vt:lpstr>
      <vt:lpstr>Canva Sans 2 Bold</vt:lpstr>
      <vt:lpstr>Gagalin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Graciela</dc:creator>
  <cp:lastModifiedBy>Graciela</cp:lastModifiedBy>
  <cp:revision>3</cp:revision>
  <dcterms:created xsi:type="dcterms:W3CDTF">2026-08-04T15:52:05Z</dcterms:created>
  <dcterms:modified xsi:type="dcterms:W3CDTF">2026-08-13T23:13:10Z</dcterms:modified>
</cp:coreProperties>
</file>