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72" r:id="rId18"/>
    <p:sldId id="273" r:id="rId19"/>
    <p:sldId id="274" r:id="rId20"/>
    <p:sldId id="275" r:id="rId21"/>
    <p:sldId id="276" r:id="rId22"/>
    <p:sldId id="280" r:id="rId23"/>
    <p:sldId id="282" r:id="rId24"/>
    <p:sldId id="278" r:id="rId25"/>
    <p:sldId id="279" r:id="rId26"/>
    <p:sldId id="281" r:id="rId27"/>
    <p:sldId id="27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950" autoAdjust="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693F5-0AAB-4585-82F8-0FE33804F507}" type="datetimeFigureOut">
              <a:rPr lang="es-AR" smtClean="0"/>
              <a:t>29/6/2026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5E527-D9C0-493F-8CAC-E04186F772D2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0509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5E527-D9C0-493F-8CAC-E04186F772D2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8971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5E527-D9C0-493F-8CAC-E04186F772D2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39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3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D3F9F-DB8C-FF2E-AF98-C16127DF6F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/>
              <a:t>Sistema Empresa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DDD562-0AE0-4F02-CC1D-1B33C34E86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b="1" dirty="0">
                <a:solidFill>
                  <a:schemeClr val="bg1"/>
                </a:solidFill>
              </a:rPr>
              <a:t>Introducción a la Ingeniería Industrial - 2026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584B6F9-243B-3B55-C53B-4F7013D880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92" t="29498" r="58935" b="40542"/>
          <a:stretch>
            <a:fillRect/>
          </a:stretch>
        </p:blipFill>
        <p:spPr>
          <a:xfrm>
            <a:off x="7575029" y="5263"/>
            <a:ext cx="4616971" cy="43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18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BBDC599-8E8F-FDF5-C320-E1DEF0D7D70D}"/>
              </a:ext>
            </a:extLst>
          </p:cNvPr>
          <p:cNvSpPr txBox="1"/>
          <p:nvPr/>
        </p:nvSpPr>
        <p:spPr>
          <a:xfrm>
            <a:off x="844062" y="168812"/>
            <a:ext cx="1003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>
                <a:solidFill>
                  <a:schemeClr val="bg1"/>
                </a:solidFill>
              </a:rPr>
              <a:t>Introducción al Sistema Empresa. Concepto de Empresa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C26AC-38F4-2807-F867-494D0415DEB4}"/>
              </a:ext>
            </a:extLst>
          </p:cNvPr>
          <p:cNvSpPr txBox="1"/>
          <p:nvPr/>
        </p:nvSpPr>
        <p:spPr>
          <a:xfrm>
            <a:off x="844062" y="1061348"/>
            <a:ext cx="89189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dirty="0">
                <a:solidFill>
                  <a:schemeClr val="bg1"/>
                </a:solidFill>
              </a:rPr>
              <a:t>Una empresa es una organización social y económica que combina recursos humanos, materiales, tecnológicos y financieros para producir bienes o prestar servicios destinados a satisfacer necesidades de la sociedad y obtener determinados resultados económicos</a:t>
            </a:r>
            <a:r>
              <a:rPr lang="es-AR" dirty="0"/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91C0BE-0476-4A4B-09E5-FD29D0AE2F68}"/>
              </a:ext>
            </a:extLst>
          </p:cNvPr>
          <p:cNvSpPr txBox="1"/>
          <p:nvPr/>
        </p:nvSpPr>
        <p:spPr>
          <a:xfrm>
            <a:off x="844062" y="2630993"/>
            <a:ext cx="27009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i="1" dirty="0">
                <a:solidFill>
                  <a:schemeClr val="bg1"/>
                </a:solidFill>
              </a:rPr>
              <a:t>Desde la perspectiva de la Ingeniería Industrial, la empresa se considera un sistema abierto que interactúa permanentemente con su entorno</a:t>
            </a:r>
            <a:r>
              <a:rPr lang="es-AR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1A339F9-5AE1-3EAE-8FA4-90AFACBA9873}"/>
              </a:ext>
            </a:extLst>
          </p:cNvPr>
          <p:cNvSpPr txBox="1"/>
          <p:nvPr/>
        </p:nvSpPr>
        <p:spPr>
          <a:xfrm>
            <a:off x="844062" y="5471972"/>
            <a:ext cx="106867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Definición sistémica</a:t>
            </a:r>
          </a:p>
          <a:p>
            <a:r>
              <a:rPr lang="es-AR" b="1" dirty="0">
                <a:solidFill>
                  <a:srgbClr val="FFC000"/>
                </a:solidFill>
              </a:rPr>
              <a:t>Empresa = Sistema + Recursos + Objetivos + Entorno</a:t>
            </a:r>
          </a:p>
          <a:p>
            <a:r>
              <a:rPr lang="es-AR" dirty="0">
                <a:solidFill>
                  <a:schemeClr val="bg1"/>
                </a:solidFill>
              </a:rPr>
              <a:t>Un sistema es un conjunto de elementos interrelacionados que trabajan coordinadamente para alcanzar un objetivo común.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72139F3-681E-9770-6486-AF9245FCD8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539" t="57234" r="31230" b="16424"/>
          <a:stretch>
            <a:fillRect/>
          </a:stretch>
        </p:blipFill>
        <p:spPr>
          <a:xfrm>
            <a:off x="6621192" y="2003133"/>
            <a:ext cx="5343379" cy="372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7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55CA1F9-2C33-3574-E282-4B0D6EF2AB45}"/>
              </a:ext>
            </a:extLst>
          </p:cNvPr>
          <p:cNvSpPr txBox="1"/>
          <p:nvPr/>
        </p:nvSpPr>
        <p:spPr>
          <a:xfrm>
            <a:off x="1097279" y="288779"/>
            <a:ext cx="105507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chemeClr val="bg1"/>
                </a:solidFill>
              </a:rPr>
              <a:t>La Empresa como Sistema - Elementos del sistema empresa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005543A-67CD-4A21-C421-E96FE999E168}"/>
              </a:ext>
            </a:extLst>
          </p:cNvPr>
          <p:cNvSpPr txBox="1"/>
          <p:nvPr/>
        </p:nvSpPr>
        <p:spPr>
          <a:xfrm>
            <a:off x="1097280" y="962022"/>
            <a:ext cx="351692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i="1" dirty="0">
                <a:solidFill>
                  <a:schemeClr val="bg1"/>
                </a:solidFill>
              </a:rPr>
              <a:t>Entradas (Inputs)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Son los recursos que ingresan al sistema: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Materias primas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Energía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Información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Recursos humanos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Capital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AR" b="1" i="1" dirty="0">
              <a:solidFill>
                <a:schemeClr val="bg1"/>
              </a:solidFill>
            </a:endParaRPr>
          </a:p>
          <a:p>
            <a:r>
              <a:rPr lang="es-AR" b="1" i="1" dirty="0">
                <a:solidFill>
                  <a:schemeClr val="bg1"/>
                </a:solidFill>
              </a:rPr>
              <a:t>Procesos de transformación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Actividades que agregan valor: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Producción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Logística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Comercialización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Administración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Investigación y desarrollo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9B2676E-7493-7AD2-AE88-B982BD168389}"/>
              </a:ext>
            </a:extLst>
          </p:cNvPr>
          <p:cNvSpPr txBox="1"/>
          <p:nvPr/>
        </p:nvSpPr>
        <p:spPr>
          <a:xfrm>
            <a:off x="8304629" y="953373"/>
            <a:ext cx="388737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i="1" dirty="0">
                <a:solidFill>
                  <a:schemeClr val="bg1"/>
                </a:solidFill>
              </a:rPr>
              <a:t>Salidas (Outputs)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Resultados obtenidos: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Productos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Servicios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Información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Residuos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AR" b="1" i="1" dirty="0">
                <a:solidFill>
                  <a:schemeClr val="bg1"/>
                </a:solidFill>
              </a:rPr>
              <a:t>Beneficios económicos</a:t>
            </a:r>
          </a:p>
          <a:p>
            <a:endParaRPr lang="es-AR" b="1" i="1" dirty="0">
              <a:solidFill>
                <a:schemeClr val="bg1"/>
              </a:solidFill>
            </a:endParaRPr>
          </a:p>
          <a:p>
            <a:endParaRPr lang="es-AR" b="1" i="1" dirty="0">
              <a:solidFill>
                <a:schemeClr val="bg1"/>
              </a:solidFill>
            </a:endParaRPr>
          </a:p>
          <a:p>
            <a:r>
              <a:rPr lang="es-AR" b="1" i="1" dirty="0">
                <a:solidFill>
                  <a:schemeClr val="bg1"/>
                </a:solidFill>
              </a:rPr>
              <a:t>Retroalimentación (</a:t>
            </a:r>
            <a:r>
              <a:rPr lang="es-AR" b="1" i="1" dirty="0" err="1">
                <a:solidFill>
                  <a:schemeClr val="bg1"/>
                </a:solidFill>
              </a:rPr>
              <a:t>Feedback</a:t>
            </a:r>
            <a:r>
              <a:rPr lang="es-AR" b="1" i="1" dirty="0">
                <a:solidFill>
                  <a:schemeClr val="bg1"/>
                </a:solidFill>
              </a:rPr>
              <a:t>)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Información que permite corregir desvíos y mejorar el desempeño.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Ejemplos: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b="1" i="1" dirty="0">
                <a:solidFill>
                  <a:schemeClr val="bg1"/>
                </a:solidFill>
              </a:rPr>
              <a:t>Quejas de clientes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b="1" i="1" dirty="0">
                <a:solidFill>
                  <a:schemeClr val="bg1"/>
                </a:solidFill>
              </a:rPr>
              <a:t>Indicadores de calidad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b="1" i="1" dirty="0">
                <a:solidFill>
                  <a:schemeClr val="bg1"/>
                </a:solidFill>
              </a:rPr>
              <a:t>Ventas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AR" b="1" i="1" dirty="0">
                <a:solidFill>
                  <a:schemeClr val="bg1"/>
                </a:solidFill>
              </a:rPr>
              <a:t>Costos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BD1797E-8C92-9AFD-65E1-A4FCCDA654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961" t="27476" r="30077" b="19780"/>
          <a:stretch>
            <a:fillRect/>
          </a:stretch>
        </p:blipFill>
        <p:spPr>
          <a:xfrm>
            <a:off x="4614201" y="953373"/>
            <a:ext cx="3516923" cy="254605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B6F86B6-37CB-3407-4636-99869AE34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703" y="4023168"/>
            <a:ext cx="3509424" cy="254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a empresa como sistema">
            <a:hlinkClick r:id="" action="ppaction://media"/>
            <a:extLst>
              <a:ext uri="{FF2B5EF4-FFF2-40B4-BE49-F238E27FC236}">
                <a16:creationId xmlns:a16="http://schemas.microsoft.com/office/drawing/2014/main" id="{218122E5-E26E-9981-D275-31A26B3E0A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3966" y="309490"/>
            <a:ext cx="9324067" cy="582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8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8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98391F4-AC6D-52BF-326D-3504BD093A2E}"/>
              </a:ext>
            </a:extLst>
          </p:cNvPr>
          <p:cNvSpPr txBox="1"/>
          <p:nvPr/>
        </p:nvSpPr>
        <p:spPr>
          <a:xfrm>
            <a:off x="4614203" y="628754"/>
            <a:ext cx="5795890" cy="4801314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Esquema básico del Sistema Empresa</a:t>
            </a:r>
          </a:p>
          <a:p>
            <a:endParaRPr lang="es-AR" dirty="0"/>
          </a:p>
          <a:p>
            <a:r>
              <a:rPr lang="es-AR" b="1" dirty="0">
                <a:solidFill>
                  <a:srgbClr val="7030A0"/>
                </a:solidFill>
              </a:rPr>
              <a:t>ENTRADAS</a:t>
            </a:r>
          </a:p>
          <a:p>
            <a:r>
              <a:rPr lang="es-AR" dirty="0"/>
              <a:t>(MP, energía,</a:t>
            </a:r>
          </a:p>
          <a:p>
            <a:r>
              <a:rPr lang="es-AR" dirty="0"/>
              <a:t>personal, capital)</a:t>
            </a:r>
          </a:p>
          <a:p>
            <a:r>
              <a:rPr lang="es-AR" b="1" dirty="0">
                <a:solidFill>
                  <a:srgbClr val="FFC000"/>
                </a:solidFill>
              </a:rPr>
              <a:t>        </a:t>
            </a:r>
            <a:r>
              <a:rPr lang="es-AR" b="1" dirty="0">
                <a:solidFill>
                  <a:schemeClr val="bg1"/>
                </a:solidFill>
              </a:rPr>
              <a:t>↓</a:t>
            </a:r>
          </a:p>
          <a:p>
            <a:endParaRPr lang="es-AR" dirty="0"/>
          </a:p>
          <a:p>
            <a:r>
              <a:rPr lang="es-AR" b="1" dirty="0">
                <a:solidFill>
                  <a:schemeClr val="accent4"/>
                </a:solidFill>
              </a:rPr>
              <a:t>PROCESO DE</a:t>
            </a:r>
          </a:p>
          <a:p>
            <a:r>
              <a:rPr lang="es-AR" b="1" dirty="0">
                <a:solidFill>
                  <a:schemeClr val="accent4"/>
                </a:solidFill>
              </a:rPr>
              <a:t>TRANSFORMACIÓN</a:t>
            </a:r>
          </a:p>
          <a:p>
            <a:r>
              <a:rPr lang="es-AR" dirty="0"/>
              <a:t>        </a:t>
            </a:r>
            <a:r>
              <a:rPr lang="es-AR" dirty="0">
                <a:solidFill>
                  <a:schemeClr val="bg1"/>
                </a:solidFill>
              </a:rPr>
              <a:t>↓</a:t>
            </a:r>
          </a:p>
          <a:p>
            <a:endParaRPr lang="es-AR" dirty="0"/>
          </a:p>
          <a:p>
            <a:r>
              <a:rPr lang="es-AR" b="1" dirty="0">
                <a:solidFill>
                  <a:srgbClr val="7030A0"/>
                </a:solidFill>
              </a:rPr>
              <a:t>SALIDAS</a:t>
            </a:r>
          </a:p>
          <a:p>
            <a:r>
              <a:rPr lang="es-AR" dirty="0"/>
              <a:t>(Productos,</a:t>
            </a:r>
          </a:p>
          <a:p>
            <a:r>
              <a:rPr lang="es-AR" dirty="0"/>
              <a:t>servicios)</a:t>
            </a:r>
          </a:p>
          <a:p>
            <a:endParaRPr lang="es-AR" dirty="0"/>
          </a:p>
          <a:p>
            <a:r>
              <a:rPr lang="es-AR" dirty="0"/>
              <a:t>        </a:t>
            </a:r>
            <a:r>
              <a:rPr lang="es-AR" dirty="0">
                <a:solidFill>
                  <a:schemeClr val="bg1"/>
                </a:solidFill>
              </a:rPr>
              <a:t>↑</a:t>
            </a:r>
          </a:p>
          <a:p>
            <a:r>
              <a:rPr lang="es-AR" b="1" dirty="0">
                <a:solidFill>
                  <a:srgbClr val="7030A0"/>
                </a:solidFill>
              </a:rPr>
              <a:t>RETROALIMENTACIÓN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49A9AD-019B-1A26-1049-DCA32B809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538" y="1127784"/>
            <a:ext cx="1232609" cy="11652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712332-F6C6-5457-69FD-883C0326C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5543" y="1799858"/>
            <a:ext cx="1283619" cy="12766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FC4689C-01AD-1117-4297-87D13AF50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5954" y="1127784"/>
            <a:ext cx="1752600" cy="10287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5F39B5-9E55-AD27-0F18-26B828F4E3E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495" t="28092" r="28990" b="20807"/>
          <a:stretch>
            <a:fillRect/>
          </a:stretch>
        </p:blipFill>
        <p:spPr>
          <a:xfrm>
            <a:off x="1289746" y="1905087"/>
            <a:ext cx="2915849" cy="19704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C1F26DE-6704-3529-1107-6437633FA5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4" y="3294216"/>
            <a:ext cx="1804868" cy="169869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0E63557-D07C-088A-1091-ADF72E563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6993" y="3229165"/>
            <a:ext cx="1943100" cy="18288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178B809-9258-5478-18ED-32D94928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404" y="5361814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95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1FCE19C-FEBC-F02B-0D43-9F5C5E34AA0A}"/>
              </a:ext>
            </a:extLst>
          </p:cNvPr>
          <p:cNvSpPr txBox="1"/>
          <p:nvPr/>
        </p:nvSpPr>
        <p:spPr>
          <a:xfrm>
            <a:off x="326571" y="126669"/>
            <a:ext cx="5987144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Características de la Empresa como Sistema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i="1" dirty="0">
                <a:solidFill>
                  <a:schemeClr val="bg1"/>
                </a:solidFill>
              </a:rPr>
              <a:t>Sistema abierto</a:t>
            </a:r>
          </a:p>
          <a:p>
            <a:r>
              <a:rPr lang="es-AR" dirty="0">
                <a:solidFill>
                  <a:schemeClr val="bg1"/>
                </a:solidFill>
              </a:rPr>
              <a:t>Intercambia continuamente materia, energía e información con el entorno.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i="1" dirty="0">
                <a:solidFill>
                  <a:schemeClr val="bg1"/>
                </a:solidFill>
              </a:rPr>
              <a:t>Sistema dinámico</a:t>
            </a:r>
          </a:p>
          <a:p>
            <a:r>
              <a:rPr lang="es-AR" dirty="0">
                <a:solidFill>
                  <a:schemeClr val="bg1"/>
                </a:solidFill>
              </a:rPr>
              <a:t>Se adapta a los cambios del mercado y de la tecnología.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i="1" dirty="0">
                <a:solidFill>
                  <a:schemeClr val="bg1"/>
                </a:solidFill>
              </a:rPr>
              <a:t>Sistema complejo</a:t>
            </a:r>
          </a:p>
          <a:p>
            <a:r>
              <a:rPr lang="es-AR" dirty="0">
                <a:solidFill>
                  <a:schemeClr val="bg1"/>
                </a:solidFill>
              </a:rPr>
              <a:t>Está formado por numerosos subsistemas interrelacionados.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i="1" dirty="0">
                <a:solidFill>
                  <a:schemeClr val="bg1"/>
                </a:solidFill>
              </a:rPr>
              <a:t>Sistema finalista</a:t>
            </a:r>
          </a:p>
          <a:p>
            <a:r>
              <a:rPr lang="es-AR" dirty="0">
                <a:solidFill>
                  <a:schemeClr val="bg1"/>
                </a:solidFill>
              </a:rPr>
              <a:t>Persigue objetivos específicos.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i="1" dirty="0">
                <a:solidFill>
                  <a:schemeClr val="bg1"/>
                </a:solidFill>
              </a:rPr>
              <a:t>Sistema jerárquico</a:t>
            </a:r>
          </a:p>
          <a:p>
            <a:r>
              <a:rPr lang="es-AR" dirty="0">
                <a:solidFill>
                  <a:schemeClr val="bg1"/>
                </a:solidFill>
              </a:rPr>
              <a:t>Posee distintos niveles de autoridad y decisión.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24AB72C-F52F-660E-9D68-16F1072535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58" t="37243" r="55595" b="34807"/>
          <a:stretch>
            <a:fillRect/>
          </a:stretch>
        </p:blipFill>
        <p:spPr>
          <a:xfrm>
            <a:off x="6096000" y="2019469"/>
            <a:ext cx="3541486" cy="23142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0F3555E-8658-3474-5EB7-1BEE362560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 t="65192" r="27381" b="11304"/>
          <a:stretch>
            <a:fillRect/>
          </a:stretch>
        </p:blipFill>
        <p:spPr>
          <a:xfrm>
            <a:off x="8781143" y="365099"/>
            <a:ext cx="2757714" cy="16110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B8ABA8D-1F46-B2F2-A7A4-F4D449196D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952" t="36396" r="55833" b="31419"/>
          <a:stretch>
            <a:fillRect/>
          </a:stretch>
        </p:blipFill>
        <p:spPr>
          <a:xfrm>
            <a:off x="8919028" y="4376990"/>
            <a:ext cx="3272971" cy="255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18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4E5CB-CB99-8A5F-5D9E-B4A0A3EA5FA7}"/>
              </a:ext>
            </a:extLst>
          </p:cNvPr>
          <p:cNvSpPr txBox="1"/>
          <p:nvPr/>
        </p:nvSpPr>
        <p:spPr>
          <a:xfrm>
            <a:off x="2110153" y="162342"/>
            <a:ext cx="8736038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Subsistemas de la Empresa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La empresa puede dividirse en varios subsistemas: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b="1" i="1" dirty="0">
                <a:solidFill>
                  <a:srgbClr val="002060"/>
                </a:solidFill>
              </a:rPr>
              <a:t>Subsistema de Producción</a:t>
            </a:r>
            <a:r>
              <a:rPr lang="es-AR" dirty="0">
                <a:solidFill>
                  <a:schemeClr val="bg1"/>
                </a:solidFill>
              </a:rPr>
              <a:t>: Transforma insumos en productos.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b="1" i="1" dirty="0">
                <a:solidFill>
                  <a:srgbClr val="002060"/>
                </a:solidFill>
              </a:rPr>
              <a:t>Subsistema Comercial</a:t>
            </a:r>
            <a:r>
              <a:rPr lang="es-AR" dirty="0">
                <a:solidFill>
                  <a:schemeClr val="bg1"/>
                </a:solidFill>
              </a:rPr>
              <a:t>: Relaciona la empresa con los clientes.</a:t>
            </a:r>
          </a:p>
          <a:p>
            <a:r>
              <a:rPr lang="es-AR" b="1" i="1" dirty="0">
                <a:solidFill>
                  <a:srgbClr val="002060"/>
                </a:solidFill>
              </a:rPr>
              <a:t>Subsistema Financiero: </a:t>
            </a:r>
            <a:r>
              <a:rPr lang="es-AR" dirty="0">
                <a:solidFill>
                  <a:schemeClr val="bg1"/>
                </a:solidFill>
              </a:rPr>
              <a:t>Administra recursos económicos.</a:t>
            </a:r>
          </a:p>
          <a:p>
            <a:r>
              <a:rPr lang="es-AR" b="1" i="1" dirty="0">
                <a:solidFill>
                  <a:srgbClr val="002060"/>
                </a:solidFill>
              </a:rPr>
              <a:t>Subsistema de Recursos Humanos</a:t>
            </a:r>
            <a:r>
              <a:rPr lang="es-AR" dirty="0">
                <a:solidFill>
                  <a:schemeClr val="bg1"/>
                </a:solidFill>
              </a:rPr>
              <a:t>: Gestiona el personal.</a:t>
            </a:r>
          </a:p>
          <a:p>
            <a:r>
              <a:rPr lang="es-AR" b="1" i="1" dirty="0">
                <a:solidFill>
                  <a:srgbClr val="002060"/>
                </a:solidFill>
              </a:rPr>
              <a:t>Subsistema de Información:</a:t>
            </a:r>
            <a:r>
              <a:rPr lang="es-AR" dirty="0">
                <a:solidFill>
                  <a:schemeClr val="bg1"/>
                </a:solidFill>
              </a:rPr>
              <a:t> Proporciona datos para la toma de decisiones.</a:t>
            </a:r>
          </a:p>
          <a:p>
            <a:r>
              <a:rPr lang="es-AR" b="1" i="1" dirty="0">
                <a:solidFill>
                  <a:srgbClr val="002060"/>
                </a:solidFill>
              </a:rPr>
              <a:t>Subsistema de Dirección: </a:t>
            </a:r>
            <a:r>
              <a:rPr lang="es-AR" dirty="0">
                <a:solidFill>
                  <a:schemeClr val="bg1"/>
                </a:solidFill>
              </a:rPr>
              <a:t>Coordina todos los demás subsistemas.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FABD986-375A-2AF4-CB7D-A97C24D6EB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654" t="32196" r="4576" b="24699"/>
          <a:stretch>
            <a:fillRect/>
          </a:stretch>
        </p:blipFill>
        <p:spPr>
          <a:xfrm>
            <a:off x="886264" y="3267686"/>
            <a:ext cx="3362179" cy="342797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2B28B95-7F92-5E86-AB07-444506659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11" y="1507272"/>
            <a:ext cx="1704975" cy="160972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553AAF0-489C-7D83-6616-7F6B2D88E1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654" t="34249" r="33423" b="25732"/>
          <a:stretch>
            <a:fillRect/>
          </a:stretch>
        </p:blipFill>
        <p:spPr>
          <a:xfrm>
            <a:off x="5669280" y="3610072"/>
            <a:ext cx="4135902" cy="27432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82CB33-2271-6437-C8C9-AE62F0199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5182" y="878280"/>
            <a:ext cx="16383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16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3A7B6FF-14D4-65AD-6ED4-B5CD98F1502B}"/>
              </a:ext>
            </a:extLst>
          </p:cNvPr>
          <p:cNvSpPr txBox="1"/>
          <p:nvPr/>
        </p:nvSpPr>
        <p:spPr>
          <a:xfrm>
            <a:off x="309490" y="148446"/>
            <a:ext cx="1177465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rgbClr val="002060"/>
                </a:solidFill>
              </a:rPr>
              <a:t>Modelo Tradicional de Empresa</a:t>
            </a:r>
          </a:p>
          <a:p>
            <a:r>
              <a:rPr lang="es-AR" dirty="0">
                <a:solidFill>
                  <a:srgbClr val="002060"/>
                </a:solidFill>
              </a:rPr>
              <a:t>Durante gran parte del siglo XX predominó un enfoque mecanicista y jerárquico de la organización.</a:t>
            </a:r>
          </a:p>
          <a:p>
            <a:endParaRPr lang="es-AR" dirty="0">
              <a:solidFill>
                <a:srgbClr val="002060"/>
              </a:solidFill>
            </a:endParaRPr>
          </a:p>
          <a:p>
            <a:r>
              <a:rPr lang="es-AR" b="1" dirty="0">
                <a:solidFill>
                  <a:srgbClr val="002060"/>
                </a:solidFill>
              </a:rPr>
              <a:t>Características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Estructura vertical</a:t>
            </a:r>
            <a:r>
              <a:rPr lang="es-AR" dirty="0">
                <a:solidFill>
                  <a:srgbClr val="002060"/>
                </a:solidFill>
              </a:rPr>
              <a:t>: Muchos niveles jerárquicos.</a:t>
            </a:r>
          </a:p>
          <a:p>
            <a:endParaRPr lang="es-AR" dirty="0">
              <a:solidFill>
                <a:srgbClr val="002060"/>
              </a:solidFill>
            </a:endParaRPr>
          </a:p>
          <a:p>
            <a:r>
              <a:rPr lang="es-AR" b="1" dirty="0">
                <a:solidFill>
                  <a:srgbClr val="002060"/>
                </a:solidFill>
              </a:rPr>
              <a:t>Director General</a:t>
            </a:r>
          </a:p>
          <a:p>
            <a:r>
              <a:rPr lang="es-AR" b="1" dirty="0">
                <a:solidFill>
                  <a:srgbClr val="002060"/>
                </a:solidFill>
              </a:rPr>
              <a:t>       ↓</a:t>
            </a:r>
          </a:p>
          <a:p>
            <a:r>
              <a:rPr lang="es-AR" b="1" dirty="0">
                <a:solidFill>
                  <a:srgbClr val="002060"/>
                </a:solidFill>
              </a:rPr>
              <a:t>Gerentes</a:t>
            </a:r>
          </a:p>
          <a:p>
            <a:r>
              <a:rPr lang="es-AR" b="1" dirty="0">
                <a:solidFill>
                  <a:srgbClr val="002060"/>
                </a:solidFill>
              </a:rPr>
              <a:t>       ↓</a:t>
            </a:r>
          </a:p>
          <a:p>
            <a:r>
              <a:rPr lang="es-AR" b="1" dirty="0">
                <a:solidFill>
                  <a:srgbClr val="002060"/>
                </a:solidFill>
              </a:rPr>
              <a:t>Jefes</a:t>
            </a:r>
          </a:p>
          <a:p>
            <a:r>
              <a:rPr lang="es-AR" b="1" dirty="0">
                <a:solidFill>
                  <a:srgbClr val="002060"/>
                </a:solidFill>
              </a:rPr>
              <a:t>       ↓</a:t>
            </a:r>
          </a:p>
          <a:p>
            <a:r>
              <a:rPr lang="es-AR" b="1" dirty="0">
                <a:solidFill>
                  <a:srgbClr val="002060"/>
                </a:solidFill>
              </a:rPr>
              <a:t>Supervisores</a:t>
            </a:r>
          </a:p>
          <a:p>
            <a:r>
              <a:rPr lang="es-AR" b="1" dirty="0">
                <a:solidFill>
                  <a:srgbClr val="002060"/>
                </a:solidFill>
              </a:rPr>
              <a:t>       ↓</a:t>
            </a:r>
          </a:p>
          <a:p>
            <a:r>
              <a:rPr lang="es-AR" b="1" dirty="0">
                <a:solidFill>
                  <a:srgbClr val="002060"/>
                </a:solidFill>
              </a:rPr>
              <a:t>Operarios</a:t>
            </a:r>
          </a:p>
          <a:p>
            <a:endParaRPr lang="es-AR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Departamentalización rígida</a:t>
            </a:r>
            <a:r>
              <a:rPr lang="es-AR" b="1" dirty="0">
                <a:solidFill>
                  <a:srgbClr val="002060"/>
                </a:solidFill>
              </a:rPr>
              <a:t>:</a:t>
            </a:r>
            <a:r>
              <a:rPr lang="es-AR" dirty="0">
                <a:solidFill>
                  <a:srgbClr val="002060"/>
                </a:solidFill>
              </a:rPr>
              <a:t> Cada área trabaja de forma relativamente independiente.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Centralización: </a:t>
            </a:r>
            <a:r>
              <a:rPr lang="es-AR" dirty="0">
                <a:solidFill>
                  <a:srgbClr val="002060"/>
                </a:solidFill>
              </a:rPr>
              <a:t>Las decisiones importantes se toman en los niveles superiores.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Orientación a la producción</a:t>
            </a:r>
            <a:r>
              <a:rPr lang="es-AR" dirty="0">
                <a:solidFill>
                  <a:srgbClr val="002060"/>
                </a:solidFill>
              </a:rPr>
              <a:t>: El objetivo principal es fabricar más.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Comunicación descendente</a:t>
            </a:r>
            <a:r>
              <a:rPr lang="es-AR" dirty="0">
                <a:solidFill>
                  <a:srgbClr val="002060"/>
                </a:solidFill>
              </a:rPr>
              <a:t>: Las órdenes fluyen de arriba hacia abajo.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Empleados especializados</a:t>
            </a:r>
            <a:r>
              <a:rPr lang="es-AR" dirty="0">
                <a:solidFill>
                  <a:srgbClr val="002060"/>
                </a:solidFill>
              </a:rPr>
              <a:t>: Cada trabajador realiza tareas muy específicas.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F2AE8E-071B-4905-C194-7AB990D13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814" y="1794216"/>
            <a:ext cx="2815956" cy="258858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24C8D46-FE99-A0C9-0EEA-77589D717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401" y="1611016"/>
            <a:ext cx="3445998" cy="277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00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A2F8804-BCF0-41DB-2EEF-6FABECD5258B}"/>
              </a:ext>
            </a:extLst>
          </p:cNvPr>
          <p:cNvSpPr txBox="1"/>
          <p:nvPr/>
        </p:nvSpPr>
        <p:spPr>
          <a:xfrm>
            <a:off x="3857238" y="397810"/>
            <a:ext cx="4825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Ventajas del modelo tradicional</a:t>
            </a:r>
          </a:p>
          <a:p>
            <a:r>
              <a:rPr lang="es-AR" dirty="0">
                <a:solidFill>
                  <a:schemeClr val="bg1"/>
                </a:solidFill>
              </a:rPr>
              <a:t>•	Claridad en la autoridad.</a:t>
            </a:r>
          </a:p>
          <a:p>
            <a:r>
              <a:rPr lang="es-AR" dirty="0">
                <a:solidFill>
                  <a:schemeClr val="bg1"/>
                </a:solidFill>
              </a:rPr>
              <a:t>•	Mayor control.</a:t>
            </a:r>
          </a:p>
          <a:p>
            <a:r>
              <a:rPr lang="es-AR" dirty="0">
                <a:solidFill>
                  <a:schemeClr val="bg1"/>
                </a:solidFill>
              </a:rPr>
              <a:t>•	Estandarización de procesos.</a:t>
            </a:r>
          </a:p>
          <a:p>
            <a:r>
              <a:rPr lang="es-AR" dirty="0">
                <a:solidFill>
                  <a:schemeClr val="bg1"/>
                </a:solidFill>
              </a:rPr>
              <a:t>•	Adecuado para entornos estables.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sz="2000" b="1" dirty="0">
                <a:solidFill>
                  <a:schemeClr val="bg1"/>
                </a:solidFill>
              </a:rPr>
              <a:t>Limitaciones</a:t>
            </a:r>
          </a:p>
          <a:p>
            <a:r>
              <a:rPr lang="es-AR" dirty="0">
                <a:solidFill>
                  <a:schemeClr val="bg1"/>
                </a:solidFill>
              </a:rPr>
              <a:t>•	Lentitud en la toma de decisiones.</a:t>
            </a:r>
          </a:p>
          <a:p>
            <a:r>
              <a:rPr lang="es-AR" dirty="0">
                <a:solidFill>
                  <a:schemeClr val="bg1"/>
                </a:solidFill>
              </a:rPr>
              <a:t>•	Escasa flexibilidad.</a:t>
            </a:r>
          </a:p>
          <a:p>
            <a:r>
              <a:rPr lang="es-AR" dirty="0">
                <a:solidFill>
                  <a:schemeClr val="bg1"/>
                </a:solidFill>
              </a:rPr>
              <a:t>•	Baja capacidad de adaptación.</a:t>
            </a:r>
          </a:p>
          <a:p>
            <a:r>
              <a:rPr lang="es-AR" dirty="0">
                <a:solidFill>
                  <a:schemeClr val="bg1"/>
                </a:solidFill>
              </a:rPr>
              <a:t>•	Poca participación del personal.</a:t>
            </a:r>
          </a:p>
          <a:p>
            <a:r>
              <a:rPr lang="es-AR" dirty="0">
                <a:solidFill>
                  <a:schemeClr val="bg1"/>
                </a:solidFill>
              </a:rPr>
              <a:t>•	Dificultades para innovar.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A19323-94A8-E1DB-5A5E-3658826F9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14" y="397810"/>
            <a:ext cx="2670930" cy="20168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3C3ABB2-AAEF-273C-7801-879D4157C7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23" t="42458" r="30307" b="29631"/>
          <a:stretch>
            <a:fillRect/>
          </a:stretch>
        </p:blipFill>
        <p:spPr>
          <a:xfrm>
            <a:off x="7746609" y="3686242"/>
            <a:ext cx="4445391" cy="293482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ACB3735-3151-4586-EDB3-4390E8A03B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769" t="28913" r="56039" b="30042"/>
          <a:stretch>
            <a:fillRect/>
          </a:stretch>
        </p:blipFill>
        <p:spPr>
          <a:xfrm>
            <a:off x="9100204" y="236936"/>
            <a:ext cx="2708034" cy="269455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7C66CC9-856A-C7B1-6C81-902823732E6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654" t="40201" r="5039" b="23063"/>
          <a:stretch>
            <a:fillRect/>
          </a:stretch>
        </p:blipFill>
        <p:spPr>
          <a:xfrm>
            <a:off x="667870" y="3429000"/>
            <a:ext cx="2841674" cy="251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2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EEE5CB7-8426-137A-0F14-96F77A8BDC78}"/>
              </a:ext>
            </a:extLst>
          </p:cNvPr>
          <p:cNvSpPr txBox="1"/>
          <p:nvPr/>
        </p:nvSpPr>
        <p:spPr>
          <a:xfrm>
            <a:off x="365760" y="197346"/>
            <a:ext cx="1182624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rgbClr val="002060"/>
                </a:solidFill>
              </a:rPr>
              <a:t>Modelo Actual de Empresa</a:t>
            </a:r>
          </a:p>
          <a:p>
            <a:r>
              <a:rPr lang="es-AR" dirty="0">
                <a:solidFill>
                  <a:srgbClr val="002060"/>
                </a:solidFill>
              </a:rPr>
              <a:t>A partir de la globalización, la digitalización y la creciente competencia, surge un modelo más flexible y orientado al cliente.</a:t>
            </a:r>
          </a:p>
          <a:p>
            <a:r>
              <a:rPr lang="es-AR" b="1" dirty="0">
                <a:solidFill>
                  <a:schemeClr val="bg1"/>
                </a:solidFill>
              </a:rPr>
              <a:t>Características</a:t>
            </a:r>
            <a:r>
              <a:rPr lang="es-AR" dirty="0">
                <a:solidFill>
                  <a:srgbClr val="002060"/>
                </a:solidFill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>
                <a:solidFill>
                  <a:schemeClr val="bg1"/>
                </a:solidFill>
              </a:rPr>
              <a:t>Estructura más horizontal</a:t>
            </a:r>
            <a:r>
              <a:rPr lang="es-AR" dirty="0">
                <a:solidFill>
                  <a:srgbClr val="002060"/>
                </a:solidFill>
              </a:rPr>
              <a:t>: Menos niveles jerárquicos.</a:t>
            </a:r>
          </a:p>
          <a:p>
            <a:r>
              <a:rPr lang="es-AR" b="1" dirty="0">
                <a:solidFill>
                  <a:srgbClr val="002060"/>
                </a:solidFill>
              </a:rPr>
              <a:t>Dirección</a:t>
            </a:r>
          </a:p>
          <a:p>
            <a:r>
              <a:rPr lang="es-AR" b="1" dirty="0">
                <a:solidFill>
                  <a:srgbClr val="002060"/>
                </a:solidFill>
              </a:rPr>
              <a:t>    ↓</a:t>
            </a:r>
          </a:p>
          <a:p>
            <a:r>
              <a:rPr lang="es-AR" b="1" dirty="0">
                <a:solidFill>
                  <a:srgbClr val="002060"/>
                </a:solidFill>
              </a:rPr>
              <a:t>Equipos de trabajo</a:t>
            </a:r>
          </a:p>
          <a:p>
            <a:r>
              <a:rPr lang="es-AR" b="1" dirty="0">
                <a:solidFill>
                  <a:srgbClr val="002060"/>
                </a:solidFill>
              </a:rPr>
              <a:t>    ↓</a:t>
            </a:r>
          </a:p>
          <a:p>
            <a:r>
              <a:rPr lang="es-AR" b="1" dirty="0">
                <a:solidFill>
                  <a:srgbClr val="002060"/>
                </a:solidFill>
              </a:rPr>
              <a:t>Clientes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>
                <a:solidFill>
                  <a:schemeClr val="bg1"/>
                </a:solidFill>
              </a:rPr>
              <a:t>Orientación al cliente</a:t>
            </a:r>
            <a:r>
              <a:rPr lang="es-AR" dirty="0">
                <a:solidFill>
                  <a:srgbClr val="002060"/>
                </a:solidFill>
              </a:rPr>
              <a:t>: El cliente se convierte en el centro de la organización.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>
                <a:solidFill>
                  <a:schemeClr val="bg1"/>
                </a:solidFill>
              </a:rPr>
              <a:t>Trabajo en equipo</a:t>
            </a:r>
            <a:r>
              <a:rPr lang="es-AR" dirty="0">
                <a:solidFill>
                  <a:srgbClr val="002060"/>
                </a:solidFill>
              </a:rPr>
              <a:t>: Se fomenta la colaboración interdisciplinaria.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>
                <a:solidFill>
                  <a:schemeClr val="bg1"/>
                </a:solidFill>
              </a:rPr>
              <a:t>Descentralización</a:t>
            </a:r>
            <a:r>
              <a:rPr lang="es-AR" dirty="0">
                <a:solidFill>
                  <a:srgbClr val="002060"/>
                </a:solidFill>
              </a:rPr>
              <a:t>: Las decisiones se toman más cerca del lugar donde surgen los problemas.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>
                <a:solidFill>
                  <a:schemeClr val="bg1"/>
                </a:solidFill>
              </a:rPr>
              <a:t>Innovación continua</a:t>
            </a:r>
            <a:r>
              <a:rPr lang="es-AR" dirty="0">
                <a:solidFill>
                  <a:srgbClr val="002060"/>
                </a:solidFill>
              </a:rPr>
              <a:t>: La mejora permanente es una necesidad.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>
                <a:solidFill>
                  <a:schemeClr val="bg1"/>
                </a:solidFill>
              </a:rPr>
              <a:t>Uso intensivo de tecnología</a:t>
            </a:r>
          </a:p>
          <a:p>
            <a:r>
              <a:rPr lang="es-AR" dirty="0">
                <a:solidFill>
                  <a:srgbClr val="002060"/>
                </a:solidFill>
              </a:rPr>
              <a:t>•	ERP</a:t>
            </a:r>
          </a:p>
          <a:p>
            <a:r>
              <a:rPr lang="es-AR" dirty="0">
                <a:solidFill>
                  <a:srgbClr val="002060"/>
                </a:solidFill>
              </a:rPr>
              <a:t>•	Big Data</a:t>
            </a:r>
          </a:p>
          <a:p>
            <a:r>
              <a:rPr lang="es-AR" dirty="0">
                <a:solidFill>
                  <a:srgbClr val="002060"/>
                </a:solidFill>
              </a:rPr>
              <a:t>•	Inteligencia Artificial</a:t>
            </a:r>
          </a:p>
          <a:p>
            <a:r>
              <a:rPr lang="es-AR" dirty="0">
                <a:solidFill>
                  <a:srgbClr val="002060"/>
                </a:solidFill>
              </a:rPr>
              <a:t>•	Automatización</a:t>
            </a:r>
          </a:p>
          <a:p>
            <a:r>
              <a:rPr lang="es-AR" dirty="0">
                <a:solidFill>
                  <a:srgbClr val="002060"/>
                </a:solidFill>
              </a:rPr>
              <a:t>•	Industria 4.0</a:t>
            </a:r>
          </a:p>
          <a:p>
            <a:endParaRPr lang="es-AR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b="1" dirty="0">
                <a:solidFill>
                  <a:schemeClr val="bg1"/>
                </a:solidFill>
              </a:rPr>
              <a:t>Gestión por procesos</a:t>
            </a:r>
          </a:p>
          <a:p>
            <a:r>
              <a:rPr lang="es-AR" dirty="0">
                <a:solidFill>
                  <a:srgbClr val="002060"/>
                </a:solidFill>
              </a:rPr>
              <a:t>La empresa se organiza alrededor de procesos que generan valor</a:t>
            </a:r>
            <a:r>
              <a:rPr lang="es-AR" dirty="0"/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4A4DB1A-4E24-2FC4-BB56-E93A0948AF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23" t="36096" r="55923" b="22038"/>
          <a:stretch>
            <a:fillRect/>
          </a:stretch>
        </p:blipFill>
        <p:spPr>
          <a:xfrm>
            <a:off x="9101798" y="886265"/>
            <a:ext cx="2177044" cy="21664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6383864-2089-CAE5-15CE-F665A9A91F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193" t="27271" r="35731" b="21012"/>
          <a:stretch>
            <a:fillRect/>
          </a:stretch>
        </p:blipFill>
        <p:spPr>
          <a:xfrm>
            <a:off x="5514535" y="4206686"/>
            <a:ext cx="2138289" cy="21382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7ECF580-74B8-3445-1592-D21C783CED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077" t="25629" r="35500" b="21832"/>
          <a:stretch>
            <a:fillRect/>
          </a:stretch>
        </p:blipFill>
        <p:spPr>
          <a:xfrm>
            <a:off x="9268264" y="4045964"/>
            <a:ext cx="2450123" cy="245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67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F0EEC47-7C8C-8AD3-5F9C-E6730B4868D7}"/>
              </a:ext>
            </a:extLst>
          </p:cNvPr>
          <p:cNvSpPr txBox="1"/>
          <p:nvPr/>
        </p:nvSpPr>
        <p:spPr>
          <a:xfrm>
            <a:off x="3896749" y="635114"/>
            <a:ext cx="4909625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i="1" dirty="0">
                <a:solidFill>
                  <a:schemeClr val="bg1"/>
                </a:solidFill>
              </a:rPr>
              <a:t>Ventajas del modelo actual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•	Mayor flexibilidad.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•	Respuesta rápida al mercado.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•	Mejor calidad.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•	Incremento de la innovación.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•	Mayor satisfacción del cliente</a:t>
            </a:r>
            <a:r>
              <a:rPr lang="es-AR" dirty="0"/>
              <a:t>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5FDCCFA-0A80-C379-F2C4-9C001FDE8F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521653"/>
              </p:ext>
            </p:extLst>
          </p:nvPr>
        </p:nvGraphicFramePr>
        <p:xfrm>
          <a:off x="899708" y="3063240"/>
          <a:ext cx="9416391" cy="342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8797">
                  <a:extLst>
                    <a:ext uri="{9D8B030D-6E8A-4147-A177-3AD203B41FA5}">
                      <a16:colId xmlns:a16="http://schemas.microsoft.com/office/drawing/2014/main" val="958184681"/>
                    </a:ext>
                  </a:extLst>
                </a:gridCol>
                <a:gridCol w="3138797">
                  <a:extLst>
                    <a:ext uri="{9D8B030D-6E8A-4147-A177-3AD203B41FA5}">
                      <a16:colId xmlns:a16="http://schemas.microsoft.com/office/drawing/2014/main" val="2732523654"/>
                    </a:ext>
                  </a:extLst>
                </a:gridCol>
                <a:gridCol w="3138797">
                  <a:extLst>
                    <a:ext uri="{9D8B030D-6E8A-4147-A177-3AD203B41FA5}">
                      <a16:colId xmlns:a16="http://schemas.microsoft.com/office/drawing/2014/main" val="1855670322"/>
                    </a:ext>
                  </a:extLst>
                </a:gridCol>
              </a:tblGrid>
              <a:tr h="2894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Aspecto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Modelo Tradicional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Modelo Actual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80676998"/>
                  </a:ext>
                </a:extLst>
              </a:tr>
              <a:tr h="289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Estructura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Vertical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Horizontal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73956724"/>
                  </a:ext>
                </a:extLst>
              </a:tr>
              <a:tr h="289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 dirty="0">
                          <a:effectLst/>
                        </a:rPr>
                        <a:t>Organización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Por departamentos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Por procesos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51595996"/>
                  </a:ext>
                </a:extLst>
              </a:tr>
              <a:tr h="289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Autoridad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Centralizada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Descentralizada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00197471"/>
                  </a:ext>
                </a:extLst>
              </a:tr>
              <a:tr h="289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Comunicación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Descendente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Multidireccional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17021217"/>
                  </a:ext>
                </a:extLst>
              </a:tr>
              <a:tr h="822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Enfoque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Producción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Cliente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91033725"/>
                  </a:ext>
                </a:extLst>
              </a:tr>
              <a:tr h="289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Empleados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Ejecutores de tareas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Participantes activos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6590249"/>
                  </a:ext>
                </a:extLst>
              </a:tr>
              <a:tr h="289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Innovación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Ocasional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Continua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24476243"/>
                  </a:ext>
                </a:extLst>
              </a:tr>
              <a:tr h="289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Flexibilidad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Baja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Alta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74484512"/>
                  </a:ext>
                </a:extLst>
              </a:tr>
              <a:tr h="289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Tecnología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Apoyo administrativo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 dirty="0">
                          <a:effectLst/>
                        </a:rPr>
                        <a:t>Herramienta estratégica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41790674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26A1A3D-1340-A0C0-F96C-5FE3CCD346B5}"/>
              </a:ext>
            </a:extLst>
          </p:cNvPr>
          <p:cNvSpPr txBox="1"/>
          <p:nvPr/>
        </p:nvSpPr>
        <p:spPr>
          <a:xfrm>
            <a:off x="10316099" y="3809273"/>
            <a:ext cx="19976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Comparación entre Modelo Tradicional y Actual</a:t>
            </a:r>
          </a:p>
        </p:txBody>
      </p:sp>
    </p:spTree>
    <p:extLst>
      <p:ext uri="{BB962C8B-B14F-4D97-AF65-F5344CB8AC3E}">
        <p14:creationId xmlns:p14="http://schemas.microsoft.com/office/powerpoint/2010/main" val="2453255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CF531DB-AB6D-BFE7-CF3E-43415056B00D}"/>
              </a:ext>
            </a:extLst>
          </p:cNvPr>
          <p:cNvSpPr txBox="1"/>
          <p:nvPr/>
        </p:nvSpPr>
        <p:spPr>
          <a:xfrm>
            <a:off x="675249" y="347400"/>
            <a:ext cx="11418277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Importancia para la Ingeniería Industrial</a:t>
            </a:r>
          </a:p>
          <a:p>
            <a:pPr algn="ctr"/>
            <a:endParaRPr lang="es-AR" sz="2400" b="1" dirty="0">
              <a:solidFill>
                <a:schemeClr val="bg1"/>
              </a:solidFill>
            </a:endParaRPr>
          </a:p>
          <a:p>
            <a:r>
              <a:rPr lang="es-AR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El Ingeniero Industrial desempeña un papel fundamental en el diseño, mejora e integración de los sistemas empresariales.</a:t>
            </a:r>
          </a:p>
          <a:p>
            <a:endParaRPr lang="es-AR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Entre sus funciones se encuentran:</a:t>
            </a:r>
          </a:p>
          <a:p>
            <a:r>
              <a:rPr lang="es-AR" dirty="0">
                <a:solidFill>
                  <a:schemeClr val="bg1"/>
                </a:solidFill>
              </a:rPr>
              <a:t>•	Optimizar procesos.</a:t>
            </a:r>
          </a:p>
          <a:p>
            <a:r>
              <a:rPr lang="es-AR" dirty="0">
                <a:solidFill>
                  <a:schemeClr val="bg1"/>
                </a:solidFill>
              </a:rPr>
              <a:t>•	Reducir costos.</a:t>
            </a:r>
          </a:p>
          <a:p>
            <a:r>
              <a:rPr lang="es-AR" dirty="0">
                <a:solidFill>
                  <a:schemeClr val="bg1"/>
                </a:solidFill>
              </a:rPr>
              <a:t>•	Mejorar la calidad.</a:t>
            </a:r>
          </a:p>
          <a:p>
            <a:r>
              <a:rPr lang="es-AR" dirty="0">
                <a:solidFill>
                  <a:schemeClr val="bg1"/>
                </a:solidFill>
              </a:rPr>
              <a:t>•	Incrementar la productividad.</a:t>
            </a:r>
          </a:p>
          <a:p>
            <a:r>
              <a:rPr lang="es-AR" dirty="0">
                <a:solidFill>
                  <a:schemeClr val="bg1"/>
                </a:solidFill>
              </a:rPr>
              <a:t>•	Gestionar recursos.</a:t>
            </a:r>
          </a:p>
          <a:p>
            <a:r>
              <a:rPr lang="es-AR" dirty="0">
                <a:solidFill>
                  <a:schemeClr val="bg1"/>
                </a:solidFill>
              </a:rPr>
              <a:t>•	Liderar proyectos de mejora continua.</a:t>
            </a:r>
          </a:p>
          <a:p>
            <a:r>
              <a:rPr lang="es-AR" dirty="0">
                <a:solidFill>
                  <a:schemeClr val="bg1"/>
                </a:solidFill>
              </a:rPr>
              <a:t>•	Implementar tecnologías de Industria 4.0.</a:t>
            </a:r>
          </a:p>
          <a:p>
            <a:r>
              <a:rPr lang="es-AR" dirty="0">
                <a:solidFill>
                  <a:schemeClr val="bg1"/>
                </a:solidFill>
              </a:rPr>
              <a:t>•	Coordinar áreas funcionales.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Por ello, el Ingeniero Industrial debe comprender la empresa como un sistema integrado y no como un conjunto de departamentos aislados.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F3DDA3A-71EC-AE03-FA93-77CD031565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23" t="46562" r="30307" b="30042"/>
          <a:stretch>
            <a:fillRect/>
          </a:stretch>
        </p:blipFill>
        <p:spPr>
          <a:xfrm>
            <a:off x="6405489" y="1799380"/>
            <a:ext cx="4764258" cy="26365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FBBDF82-3A9F-9F03-6F56-F91FE73E0C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461" t="56003" r="31001" b="12186"/>
          <a:stretch>
            <a:fillRect/>
          </a:stretch>
        </p:blipFill>
        <p:spPr>
          <a:xfrm>
            <a:off x="5647294" y="5022134"/>
            <a:ext cx="2102620" cy="174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11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7557A15-33F8-4259-2E64-BFD530E062E0}"/>
              </a:ext>
            </a:extLst>
          </p:cNvPr>
          <p:cNvSpPr txBox="1"/>
          <p:nvPr/>
        </p:nvSpPr>
        <p:spPr>
          <a:xfrm>
            <a:off x="179883" y="296615"/>
            <a:ext cx="11842228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bg1"/>
                </a:solidFill>
              </a:rPr>
              <a:t>Actividad 1: "La Universidad como Sistema Empresa"</a:t>
            </a:r>
          </a:p>
          <a:p>
            <a:r>
              <a:rPr lang="es-AR" b="1" dirty="0">
                <a:solidFill>
                  <a:schemeClr val="bg1"/>
                </a:solidFill>
              </a:rPr>
              <a:t>Objetivo: </a:t>
            </a:r>
            <a:r>
              <a:rPr lang="es-AR" dirty="0">
                <a:solidFill>
                  <a:schemeClr val="bg1"/>
                </a:solidFill>
              </a:rPr>
              <a:t>Comprender el concepto de sistema, identificar entradas, procesos, salidas y retroalimentación, y reconocer la interacción entre subsistemas.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b="1" dirty="0">
                <a:solidFill>
                  <a:schemeClr val="bg1"/>
                </a:solidFill>
              </a:rPr>
              <a:t>Consigna</a:t>
            </a:r>
          </a:p>
          <a:p>
            <a:r>
              <a:rPr lang="es-AR" dirty="0">
                <a:solidFill>
                  <a:schemeClr val="bg1"/>
                </a:solidFill>
              </a:rPr>
              <a:t>La universidad donde estudian puede analizarse como un sistema organizacional, deberán representar a la universidad como un sistema abierto.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b="1" dirty="0">
                <a:solidFill>
                  <a:schemeClr val="bg1"/>
                </a:solidFill>
              </a:rPr>
              <a:t>Parte A: </a:t>
            </a:r>
            <a:r>
              <a:rPr lang="es-AR" dirty="0">
                <a:solidFill>
                  <a:schemeClr val="bg1"/>
                </a:solidFill>
              </a:rPr>
              <a:t>Identificación de elementos del sistema</a:t>
            </a:r>
          </a:p>
          <a:p>
            <a:r>
              <a:rPr lang="es-AR" dirty="0">
                <a:solidFill>
                  <a:schemeClr val="bg1"/>
                </a:solidFill>
              </a:rPr>
              <a:t>Completar la siguiente tabla: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  <a:p>
            <a:endParaRPr lang="es-AR" dirty="0">
              <a:solidFill>
                <a:schemeClr val="bg1"/>
              </a:solidFill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4CECE0D-D4E6-32AA-D530-A8C2E6092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312406"/>
              </p:ext>
            </p:extLst>
          </p:nvPr>
        </p:nvGraphicFramePr>
        <p:xfrm>
          <a:off x="179882" y="3744405"/>
          <a:ext cx="9518754" cy="22768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9377">
                  <a:extLst>
                    <a:ext uri="{9D8B030D-6E8A-4147-A177-3AD203B41FA5}">
                      <a16:colId xmlns:a16="http://schemas.microsoft.com/office/drawing/2014/main" val="1612636114"/>
                    </a:ext>
                  </a:extLst>
                </a:gridCol>
                <a:gridCol w="4759377">
                  <a:extLst>
                    <a:ext uri="{9D8B030D-6E8A-4147-A177-3AD203B41FA5}">
                      <a16:colId xmlns:a16="http://schemas.microsoft.com/office/drawing/2014/main" val="4177576390"/>
                    </a:ext>
                  </a:extLst>
                </a:gridCol>
              </a:tblGrid>
              <a:tr h="455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Elemento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Ejemplos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58786116"/>
                  </a:ext>
                </a:extLst>
              </a:tr>
              <a:tr h="455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Entradas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07210080"/>
                  </a:ext>
                </a:extLst>
              </a:tr>
              <a:tr h="455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Procesos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95557307"/>
                  </a:ext>
                </a:extLst>
              </a:tr>
              <a:tr h="455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Salidas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83926259"/>
                  </a:ext>
                </a:extLst>
              </a:tr>
              <a:tr h="4553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Retroalimentación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s-AR" sz="11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61901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121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56578A6-2D95-B9EA-79BF-7BD55BCC1AD3}"/>
              </a:ext>
            </a:extLst>
          </p:cNvPr>
          <p:cNvSpPr txBox="1"/>
          <p:nvPr/>
        </p:nvSpPr>
        <p:spPr>
          <a:xfrm>
            <a:off x="341026" y="525693"/>
            <a:ext cx="1115643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Parte B</a:t>
            </a:r>
            <a:r>
              <a:rPr lang="es-AR" dirty="0">
                <a:solidFill>
                  <a:schemeClr val="bg1"/>
                </a:solidFill>
              </a:rPr>
              <a:t>: Identificación de subsistemas</a:t>
            </a:r>
          </a:p>
          <a:p>
            <a:r>
              <a:rPr lang="es-AR" dirty="0">
                <a:solidFill>
                  <a:schemeClr val="bg1"/>
                </a:solidFill>
              </a:rPr>
              <a:t>Determinar cuáles son los principales subsistemas de la universidad.</a:t>
            </a:r>
          </a:p>
          <a:p>
            <a:r>
              <a:rPr lang="es-AR" dirty="0">
                <a:solidFill>
                  <a:schemeClr val="bg1"/>
                </a:solidFill>
              </a:rPr>
              <a:t>Por ejemplo:</a:t>
            </a:r>
          </a:p>
          <a:p>
            <a:r>
              <a:rPr lang="es-AR" dirty="0">
                <a:solidFill>
                  <a:schemeClr val="bg1"/>
                </a:solidFill>
              </a:rPr>
              <a:t>•	Académico</a:t>
            </a:r>
          </a:p>
          <a:p>
            <a:r>
              <a:rPr lang="es-AR" dirty="0">
                <a:solidFill>
                  <a:schemeClr val="bg1"/>
                </a:solidFill>
              </a:rPr>
              <a:t>•	Administrativo</a:t>
            </a:r>
          </a:p>
          <a:p>
            <a:r>
              <a:rPr lang="es-AR" dirty="0">
                <a:solidFill>
                  <a:schemeClr val="bg1"/>
                </a:solidFill>
              </a:rPr>
              <a:t>•	Biblioteca</a:t>
            </a:r>
          </a:p>
          <a:p>
            <a:r>
              <a:rPr lang="es-AR" dirty="0">
                <a:solidFill>
                  <a:schemeClr val="bg1"/>
                </a:solidFill>
              </a:rPr>
              <a:t>•	Investigación</a:t>
            </a:r>
          </a:p>
          <a:p>
            <a:r>
              <a:rPr lang="es-AR" dirty="0">
                <a:solidFill>
                  <a:schemeClr val="bg1"/>
                </a:solidFill>
              </a:rPr>
              <a:t>•	Extensión</a:t>
            </a:r>
          </a:p>
          <a:p>
            <a:r>
              <a:rPr lang="es-AR" dirty="0">
                <a:solidFill>
                  <a:schemeClr val="bg1"/>
                </a:solidFill>
              </a:rPr>
              <a:t>•	Recursos Humanos</a:t>
            </a:r>
          </a:p>
          <a:p>
            <a:r>
              <a:rPr lang="es-AR" dirty="0">
                <a:solidFill>
                  <a:schemeClr val="bg1"/>
                </a:solidFill>
              </a:rPr>
              <a:t>•	Infraestructura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Luego responder:</a:t>
            </a:r>
          </a:p>
          <a:p>
            <a:r>
              <a:rPr lang="es-AR" dirty="0">
                <a:solidFill>
                  <a:schemeClr val="bg1"/>
                </a:solidFill>
              </a:rPr>
              <a:t>¿Qué ocurriría si uno de estos subsistemas dejara de funcionar adecuadamente?</a:t>
            </a:r>
          </a:p>
        </p:txBody>
      </p:sp>
    </p:spTree>
    <p:extLst>
      <p:ext uri="{BB962C8B-B14F-4D97-AF65-F5344CB8AC3E}">
        <p14:creationId xmlns:p14="http://schemas.microsoft.com/office/powerpoint/2010/main" val="1365097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E7A8B1F-C718-AD6A-E23C-D12934276683}"/>
              </a:ext>
            </a:extLst>
          </p:cNvPr>
          <p:cNvSpPr txBox="1"/>
          <p:nvPr/>
        </p:nvSpPr>
        <p:spPr>
          <a:xfrm>
            <a:off x="400986" y="436391"/>
            <a:ext cx="823334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Parte C:</a:t>
            </a:r>
            <a:r>
              <a:rPr lang="es-AR" dirty="0">
                <a:solidFill>
                  <a:schemeClr val="bg1"/>
                </a:solidFill>
              </a:rPr>
              <a:t> Relación con el entorno</a:t>
            </a:r>
          </a:p>
          <a:p>
            <a:r>
              <a:rPr lang="es-AR" dirty="0">
                <a:solidFill>
                  <a:schemeClr val="bg1"/>
                </a:solidFill>
              </a:rPr>
              <a:t>Identificar organizaciones o actores externos con los que interactúa la universidad.</a:t>
            </a:r>
          </a:p>
          <a:p>
            <a:r>
              <a:rPr lang="es-AR" dirty="0">
                <a:solidFill>
                  <a:schemeClr val="bg1"/>
                </a:solidFill>
              </a:rPr>
              <a:t>Ejemplos:</a:t>
            </a:r>
          </a:p>
          <a:p>
            <a:r>
              <a:rPr lang="es-AR" dirty="0">
                <a:solidFill>
                  <a:schemeClr val="bg1"/>
                </a:solidFill>
              </a:rPr>
              <a:t>•	Empresas</a:t>
            </a:r>
          </a:p>
          <a:p>
            <a:r>
              <a:rPr lang="es-AR" dirty="0">
                <a:solidFill>
                  <a:schemeClr val="bg1"/>
                </a:solidFill>
              </a:rPr>
              <a:t>•	Gobierno</a:t>
            </a:r>
          </a:p>
          <a:p>
            <a:r>
              <a:rPr lang="es-AR" dirty="0">
                <a:solidFill>
                  <a:schemeClr val="bg1"/>
                </a:solidFill>
              </a:rPr>
              <a:t>•	Estudiantes</a:t>
            </a:r>
          </a:p>
          <a:p>
            <a:r>
              <a:rPr lang="es-AR" dirty="0">
                <a:solidFill>
                  <a:schemeClr val="bg1"/>
                </a:solidFill>
              </a:rPr>
              <a:t>•	Comunidad</a:t>
            </a:r>
          </a:p>
          <a:p>
            <a:r>
              <a:rPr lang="es-AR" dirty="0">
                <a:solidFill>
                  <a:schemeClr val="bg1"/>
                </a:solidFill>
              </a:rPr>
              <a:t>•	Organismos de investigación</a:t>
            </a:r>
          </a:p>
          <a:p>
            <a:r>
              <a:rPr lang="es-AR" dirty="0">
                <a:solidFill>
                  <a:schemeClr val="bg1"/>
                </a:solidFill>
              </a:rPr>
              <a:t>Representar estas relaciones mediante un esquema.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b="1" dirty="0">
                <a:solidFill>
                  <a:schemeClr val="bg1"/>
                </a:solidFill>
              </a:rPr>
              <a:t>Parte D</a:t>
            </a:r>
            <a:r>
              <a:rPr lang="es-AR" dirty="0">
                <a:solidFill>
                  <a:schemeClr val="bg1"/>
                </a:solidFill>
              </a:rPr>
              <a:t>: Reflexión</a:t>
            </a:r>
          </a:p>
          <a:p>
            <a:r>
              <a:rPr lang="es-AR" dirty="0">
                <a:solidFill>
                  <a:schemeClr val="bg1"/>
                </a:solidFill>
              </a:rPr>
              <a:t>Responder:</a:t>
            </a:r>
          </a:p>
          <a:p>
            <a:r>
              <a:rPr lang="es-AR" dirty="0">
                <a:solidFill>
                  <a:schemeClr val="bg1"/>
                </a:solidFill>
              </a:rPr>
              <a:t>1.	¿La universidad es un sistema abierto o cerrado? ¿Por qué?</a:t>
            </a:r>
          </a:p>
          <a:p>
            <a:r>
              <a:rPr lang="es-AR" dirty="0">
                <a:solidFill>
                  <a:schemeClr val="bg1"/>
                </a:solidFill>
              </a:rPr>
              <a:t>2.	¿Qué similitudes existen entre una universidad y una empresa?</a:t>
            </a:r>
          </a:p>
          <a:p>
            <a:r>
              <a:rPr lang="es-AR" dirty="0">
                <a:solidFill>
                  <a:schemeClr val="bg1"/>
                </a:solidFill>
              </a:rPr>
              <a:t>3.	¿Qué diferencias encuentran?</a:t>
            </a:r>
          </a:p>
        </p:txBody>
      </p:sp>
    </p:spTree>
    <p:extLst>
      <p:ext uri="{BB962C8B-B14F-4D97-AF65-F5344CB8AC3E}">
        <p14:creationId xmlns:p14="http://schemas.microsoft.com/office/powerpoint/2010/main" val="4243770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91BCF620-CEE6-0AC0-8B17-CFB9352E6994}"/>
              </a:ext>
            </a:extLst>
          </p:cNvPr>
          <p:cNvSpPr txBox="1"/>
          <p:nvPr/>
        </p:nvSpPr>
        <p:spPr>
          <a:xfrm>
            <a:off x="341026" y="904674"/>
            <a:ext cx="8293308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Actividad 2</a:t>
            </a:r>
          </a:p>
          <a:p>
            <a:r>
              <a:rPr lang="es-AR" b="1" dirty="0">
                <a:solidFill>
                  <a:schemeClr val="bg1"/>
                </a:solidFill>
              </a:rPr>
              <a:t>Actividad de análisis</a:t>
            </a:r>
            <a:r>
              <a:rPr lang="es-AR" dirty="0">
                <a:solidFill>
                  <a:schemeClr val="bg1"/>
                </a:solidFill>
              </a:rPr>
              <a:t>: "Modelo Tradicional vs Modelo Actual"</a:t>
            </a:r>
          </a:p>
          <a:p>
            <a:r>
              <a:rPr lang="es-AR" b="1" i="1" dirty="0">
                <a:solidFill>
                  <a:schemeClr val="bg1"/>
                </a:solidFill>
              </a:rPr>
              <a:t>Situación:</a:t>
            </a:r>
          </a:p>
          <a:p>
            <a:r>
              <a:rPr lang="es-AR" dirty="0">
                <a:solidFill>
                  <a:schemeClr val="bg1"/>
                </a:solidFill>
              </a:rPr>
              <a:t>Una empresa familiar posee las siguientes características:</a:t>
            </a:r>
          </a:p>
          <a:p>
            <a:r>
              <a:rPr lang="es-AR" dirty="0">
                <a:solidFill>
                  <a:schemeClr val="bg1"/>
                </a:solidFill>
              </a:rPr>
              <a:t>•	Todas las decisiones las toma el dueño.</a:t>
            </a:r>
          </a:p>
          <a:p>
            <a:r>
              <a:rPr lang="es-AR" dirty="0">
                <a:solidFill>
                  <a:schemeClr val="bg1"/>
                </a:solidFill>
              </a:rPr>
              <a:t>•	Existen muchos niveles jerárquicos.</a:t>
            </a:r>
          </a:p>
          <a:p>
            <a:r>
              <a:rPr lang="es-AR" dirty="0">
                <a:solidFill>
                  <a:schemeClr val="bg1"/>
                </a:solidFill>
              </a:rPr>
              <a:t>•	Los empleados no participan en la toma de decisiones.</a:t>
            </a:r>
          </a:p>
          <a:p>
            <a:r>
              <a:rPr lang="es-AR" dirty="0">
                <a:solidFill>
                  <a:schemeClr val="bg1"/>
                </a:solidFill>
              </a:rPr>
              <a:t>•	La información circula lentamente.</a:t>
            </a:r>
          </a:p>
          <a:p>
            <a:r>
              <a:rPr lang="es-AR" dirty="0">
                <a:solidFill>
                  <a:schemeClr val="bg1"/>
                </a:solidFill>
              </a:rPr>
              <a:t>•	No utiliza herramientas digitales.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b="1" dirty="0">
                <a:solidFill>
                  <a:schemeClr val="bg1"/>
                </a:solidFill>
              </a:rPr>
              <a:t>Preguntas</a:t>
            </a:r>
          </a:p>
          <a:p>
            <a:r>
              <a:rPr lang="es-AR" dirty="0">
                <a:solidFill>
                  <a:schemeClr val="bg1"/>
                </a:solidFill>
              </a:rPr>
              <a:t>1.	¿A qué modelo corresponde?</a:t>
            </a:r>
          </a:p>
          <a:p>
            <a:r>
              <a:rPr lang="es-AR" dirty="0">
                <a:solidFill>
                  <a:schemeClr val="bg1"/>
                </a:solidFill>
              </a:rPr>
              <a:t>2.	¿Qué ventajas posee?</a:t>
            </a:r>
          </a:p>
          <a:p>
            <a:r>
              <a:rPr lang="es-AR" dirty="0">
                <a:solidFill>
                  <a:schemeClr val="bg1"/>
                </a:solidFill>
              </a:rPr>
              <a:t>3.	¿Qué problemas podría enfrentar actualmente?</a:t>
            </a:r>
          </a:p>
          <a:p>
            <a:r>
              <a:rPr lang="es-AR" dirty="0">
                <a:solidFill>
                  <a:schemeClr val="bg1"/>
                </a:solidFill>
              </a:rPr>
              <a:t>4.	¿Qué cambios implementarían para acercarla al modelo actual?</a:t>
            </a:r>
          </a:p>
        </p:txBody>
      </p:sp>
    </p:spTree>
    <p:extLst>
      <p:ext uri="{BB962C8B-B14F-4D97-AF65-F5344CB8AC3E}">
        <p14:creationId xmlns:p14="http://schemas.microsoft.com/office/powerpoint/2010/main" val="2369387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7CAE19C-1C09-EC26-8989-31EF378CAF98}"/>
              </a:ext>
            </a:extLst>
          </p:cNvPr>
          <p:cNvSpPr txBox="1"/>
          <p:nvPr/>
        </p:nvSpPr>
        <p:spPr>
          <a:xfrm>
            <a:off x="5036695" y="33914"/>
            <a:ext cx="2638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>
                <a:solidFill>
                  <a:schemeClr val="bg1"/>
                </a:solidFill>
              </a:rPr>
              <a:t>Proceso</a:t>
            </a:r>
            <a:r>
              <a:rPr lang="es-AR" sz="2400" b="1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178EEAC-D73A-6DEE-C5C5-CC322E0FB0DF}"/>
              </a:ext>
            </a:extLst>
          </p:cNvPr>
          <p:cNvSpPr txBox="1"/>
          <p:nvPr/>
        </p:nvSpPr>
        <p:spPr>
          <a:xfrm>
            <a:off x="899411" y="693773"/>
            <a:ext cx="10912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/>
              <a:t> </a:t>
            </a:r>
            <a:r>
              <a:rPr lang="es-AR" sz="2400" b="1" dirty="0">
                <a:solidFill>
                  <a:schemeClr val="bg1"/>
                </a:solidFill>
              </a:rPr>
              <a:t>Conjunto de actividades interrelacionadas que transforman insumos (recursos) en resultados (productos o servicios)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664DB3-B017-4AD4-1092-53CAAD9A2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794" y="1490272"/>
            <a:ext cx="4258456" cy="425845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41F3A6F-77EF-6B51-7AEA-90F4BC974652}"/>
              </a:ext>
            </a:extLst>
          </p:cNvPr>
          <p:cNvSpPr txBox="1"/>
          <p:nvPr/>
        </p:nvSpPr>
        <p:spPr>
          <a:xfrm>
            <a:off x="1244184" y="1843790"/>
            <a:ext cx="553137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>
                <a:solidFill>
                  <a:schemeClr val="accent3">
                    <a:lumMod val="75000"/>
                  </a:schemeClr>
                </a:solidFill>
              </a:rPr>
              <a:t>Características: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bg1"/>
                </a:solidFill>
              </a:rPr>
              <a:t>Tienen un inicio y un fin definidos.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bg1"/>
                </a:solidFill>
              </a:rPr>
              <a:t>Requieren recursos (humanos, materiales, tecnológicos).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000" dirty="0">
                <a:solidFill>
                  <a:schemeClr val="bg1"/>
                </a:solidFill>
              </a:rPr>
              <a:t>Generan valor para un cliente interno o externo.</a:t>
            </a:r>
          </a:p>
          <a:p>
            <a:r>
              <a:rPr lang="es-AR" sz="2000" b="1" dirty="0">
                <a:solidFill>
                  <a:schemeClr val="accent3">
                    <a:lumMod val="75000"/>
                  </a:schemeClr>
                </a:solidFill>
              </a:rPr>
              <a:t>Tipos de procesos: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AR" sz="2000" dirty="0">
                <a:solidFill>
                  <a:schemeClr val="bg1"/>
                </a:solidFill>
              </a:rPr>
              <a:t>Estratégicos: orientados a la planificación y dirección.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AR" sz="2000" dirty="0">
                <a:solidFill>
                  <a:schemeClr val="bg1"/>
                </a:solidFill>
              </a:rPr>
              <a:t>Operativos: ligados a la producción o prestación del servicio.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AR" sz="2000" dirty="0">
                <a:solidFill>
                  <a:schemeClr val="bg1"/>
                </a:solidFill>
              </a:rPr>
              <a:t>De apoyo: soporte administrativo, financiero, RRHH</a:t>
            </a:r>
            <a:r>
              <a:rPr lang="es-A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0368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A18004E-15D2-323B-6CCF-D570D0DB758F}"/>
              </a:ext>
            </a:extLst>
          </p:cNvPr>
          <p:cNvSpPr txBox="1"/>
          <p:nvPr/>
        </p:nvSpPr>
        <p:spPr>
          <a:xfrm>
            <a:off x="4244714" y="0"/>
            <a:ext cx="2203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>
                <a:solidFill>
                  <a:schemeClr val="bg1"/>
                </a:solidFill>
              </a:rPr>
              <a:t>Flujograma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8CE242-C6B1-D196-C06E-BA42115BE3AF}"/>
              </a:ext>
            </a:extLst>
          </p:cNvPr>
          <p:cNvSpPr txBox="1"/>
          <p:nvPr/>
        </p:nvSpPr>
        <p:spPr>
          <a:xfrm>
            <a:off x="704538" y="390136"/>
            <a:ext cx="11487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Representación gráfica de un proceso mediante símbolos estandarizados (óvalos, rectángulos, rombos, flechas</a:t>
            </a:r>
            <a:r>
              <a:rPr lang="es-AR" dirty="0"/>
              <a:t>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1B585F1-D8F2-C6A4-C24B-8D7FEB889C83}"/>
              </a:ext>
            </a:extLst>
          </p:cNvPr>
          <p:cNvSpPr txBox="1"/>
          <p:nvPr/>
        </p:nvSpPr>
        <p:spPr>
          <a:xfrm>
            <a:off x="704539" y="1277271"/>
            <a:ext cx="50391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b="1" i="1" dirty="0">
                <a:solidFill>
                  <a:schemeClr val="bg1"/>
                </a:solidFill>
              </a:rPr>
              <a:t>Objetivo</a:t>
            </a:r>
            <a:r>
              <a:rPr lang="es-AR" sz="2000" dirty="0">
                <a:solidFill>
                  <a:schemeClr val="bg1"/>
                </a:solidFill>
              </a:rPr>
              <a:t>: Visualizar la secuencia lógica de actividades, decisiones y resultados.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B07A861-53CC-663D-01F9-90CA944A7BD7}"/>
              </a:ext>
            </a:extLst>
          </p:cNvPr>
          <p:cNvSpPr txBox="1"/>
          <p:nvPr/>
        </p:nvSpPr>
        <p:spPr>
          <a:xfrm>
            <a:off x="704538" y="2441408"/>
            <a:ext cx="454201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•</a:t>
            </a:r>
            <a:r>
              <a:rPr lang="es-AR" dirty="0"/>
              <a:t>	</a:t>
            </a:r>
            <a:r>
              <a:rPr lang="es-AR" b="1" i="1" dirty="0">
                <a:solidFill>
                  <a:schemeClr val="bg1"/>
                </a:solidFill>
              </a:rPr>
              <a:t>Ventajas: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AR" dirty="0">
                <a:solidFill>
                  <a:schemeClr val="bg1"/>
                </a:solidFill>
              </a:rPr>
              <a:t>Claridad en la comunicación.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AR" dirty="0">
                <a:solidFill>
                  <a:schemeClr val="bg1"/>
                </a:solidFill>
              </a:rPr>
              <a:t>Identificación de redundancias o      cuellos de botella.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AR" dirty="0">
                <a:solidFill>
                  <a:schemeClr val="bg1"/>
                </a:solidFill>
              </a:rPr>
              <a:t>Facilita la mejora continua.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dirty="0">
                <a:solidFill>
                  <a:schemeClr val="bg1"/>
                </a:solidFill>
              </a:rPr>
              <a:t>•	</a:t>
            </a:r>
            <a:r>
              <a:rPr lang="es-AR" b="1" dirty="0">
                <a:solidFill>
                  <a:schemeClr val="bg1"/>
                </a:solidFill>
              </a:rPr>
              <a:t>Ejemplo de símbolos básicos:</a:t>
            </a:r>
          </a:p>
          <a:p>
            <a:r>
              <a:rPr lang="es-AR" dirty="0">
                <a:solidFill>
                  <a:schemeClr val="bg1"/>
                </a:solidFill>
              </a:rPr>
              <a:t>o	Óvalo: inicio/fin.</a:t>
            </a:r>
          </a:p>
          <a:p>
            <a:r>
              <a:rPr lang="es-AR" dirty="0">
                <a:solidFill>
                  <a:schemeClr val="bg1"/>
                </a:solidFill>
              </a:rPr>
              <a:t>o	Rectángulo: actividad o tarea.</a:t>
            </a:r>
          </a:p>
          <a:p>
            <a:r>
              <a:rPr lang="es-AR" dirty="0">
                <a:solidFill>
                  <a:schemeClr val="bg1"/>
                </a:solidFill>
              </a:rPr>
              <a:t>o	Rombo: decisión.</a:t>
            </a:r>
          </a:p>
          <a:p>
            <a:r>
              <a:rPr lang="es-AR" dirty="0">
                <a:solidFill>
                  <a:schemeClr val="bg1"/>
                </a:solidFill>
              </a:rPr>
              <a:t>o	Flechas: dirección del flujo.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93BE8CE-B4BB-501F-E08F-91A796064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445" y="794079"/>
            <a:ext cx="3907434" cy="586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84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DE161FA-0AEC-D6BF-2BFE-0FEFA8F3A5A2}"/>
              </a:ext>
            </a:extLst>
          </p:cNvPr>
          <p:cNvSpPr txBox="1"/>
          <p:nvPr/>
        </p:nvSpPr>
        <p:spPr>
          <a:xfrm>
            <a:off x="505918" y="280348"/>
            <a:ext cx="114112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En la práctica, “diagrama de flujo” y “flujograma” se usan casi como sinónimos, pero hay una diferencia de enfoque que conviene aclarar para tus clases: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65F33AC2-A2D7-5B04-6B26-33ECEA4E77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961496"/>
              </p:ext>
            </p:extLst>
          </p:nvPr>
        </p:nvGraphicFramePr>
        <p:xfrm>
          <a:off x="1034946" y="1194394"/>
          <a:ext cx="10122108" cy="26880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0527">
                  <a:extLst>
                    <a:ext uri="{9D8B030D-6E8A-4147-A177-3AD203B41FA5}">
                      <a16:colId xmlns:a16="http://schemas.microsoft.com/office/drawing/2014/main" val="2414896570"/>
                    </a:ext>
                  </a:extLst>
                </a:gridCol>
                <a:gridCol w="2530527">
                  <a:extLst>
                    <a:ext uri="{9D8B030D-6E8A-4147-A177-3AD203B41FA5}">
                      <a16:colId xmlns:a16="http://schemas.microsoft.com/office/drawing/2014/main" val="3511859294"/>
                    </a:ext>
                  </a:extLst>
                </a:gridCol>
                <a:gridCol w="2530527">
                  <a:extLst>
                    <a:ext uri="{9D8B030D-6E8A-4147-A177-3AD203B41FA5}">
                      <a16:colId xmlns:a16="http://schemas.microsoft.com/office/drawing/2014/main" val="1642410889"/>
                    </a:ext>
                  </a:extLst>
                </a:gridCol>
                <a:gridCol w="2530527">
                  <a:extLst>
                    <a:ext uri="{9D8B030D-6E8A-4147-A177-3AD203B41FA5}">
                      <a16:colId xmlns:a16="http://schemas.microsoft.com/office/drawing/2014/main" val="3749192105"/>
                    </a:ext>
                  </a:extLst>
                </a:gridCol>
              </a:tblGrid>
              <a:tr h="307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Término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Enfoque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Uso típico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Nivel de detalle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5926392"/>
                  </a:ext>
                </a:extLst>
              </a:tr>
              <a:tr h="11902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Diagrama de flujo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Representa la secuencia lógica de operaciones o decisiones dentro de un proceso.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Ingeniería, informática, programación, control de procesos.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>
                          <a:effectLst/>
                        </a:rPr>
                        <a:t>Más técnico y detallado (incluye condiciones, bucles, cálculos).</a:t>
                      </a:r>
                      <a:endParaRPr lang="es-A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3786271"/>
                  </a:ext>
                </a:extLst>
              </a:tr>
              <a:tr h="11902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>
                          <a:effectLst/>
                        </a:rPr>
                        <a:t>Flujograma</a:t>
                      </a:r>
                      <a:endParaRPr lang="es-A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Representa el flujo general de actividades dentro de un sistema organizacional o administrativo.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Gestión empresarial, administración, calidad, procesos productivos.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Más global y conceptual (muestra tareas, responsables, resultados).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85421084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5BCB8D2-B7A8-803F-DB34-6C119DB52CDF}"/>
              </a:ext>
            </a:extLst>
          </p:cNvPr>
          <p:cNvSpPr txBox="1"/>
          <p:nvPr/>
        </p:nvSpPr>
        <p:spPr>
          <a:xfrm>
            <a:off x="1139878" y="4088613"/>
            <a:ext cx="106124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i="1" dirty="0">
                <a:solidFill>
                  <a:schemeClr val="bg1"/>
                </a:solidFill>
              </a:rPr>
              <a:t>En resumen: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i="1" dirty="0">
                <a:solidFill>
                  <a:schemeClr val="bg1"/>
                </a:solidFill>
              </a:rPr>
              <a:t>El flujograma es más organizacional, útil para visualizar procesos de negocio o administrativos.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i="1" dirty="0">
                <a:solidFill>
                  <a:schemeClr val="bg1"/>
                </a:solidFill>
              </a:rPr>
              <a:t>El diagrama de flujo es más operativo o técnico, usado para detallar pasos lógicos o computacionales.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84DD01-C7DB-27B7-270E-40666EDC5F92}"/>
              </a:ext>
            </a:extLst>
          </p:cNvPr>
          <p:cNvSpPr txBox="1"/>
          <p:nvPr/>
        </p:nvSpPr>
        <p:spPr>
          <a:xfrm>
            <a:off x="505918" y="5663606"/>
            <a:ext cx="116623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b="1" dirty="0">
                <a:solidFill>
                  <a:srgbClr val="C00000"/>
                </a:solidFill>
              </a:rPr>
              <a:t>Todo flujograma es un tipo de diagrama de flujo, pero no todo diagrama de flujo es un flujograma empresarial.</a:t>
            </a:r>
          </a:p>
        </p:txBody>
      </p:sp>
    </p:spTree>
    <p:extLst>
      <p:ext uri="{BB962C8B-B14F-4D97-AF65-F5344CB8AC3E}">
        <p14:creationId xmlns:p14="http://schemas.microsoft.com/office/powerpoint/2010/main" val="2920432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10AAB95-E2A4-C5EB-5105-FFA25C030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495" y="350396"/>
            <a:ext cx="4104806" cy="61572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A48812-CA99-84BF-EA6E-25E015184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63040"/>
            <a:ext cx="5230821" cy="14936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240741B-6BC6-7FDA-F879-454BA7276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284970"/>
            <a:ext cx="5186455" cy="149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36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083E6FE-D299-BBF0-507D-EA7B314735DB}"/>
              </a:ext>
            </a:extLst>
          </p:cNvPr>
          <p:cNvSpPr txBox="1"/>
          <p:nvPr/>
        </p:nvSpPr>
        <p:spPr>
          <a:xfrm>
            <a:off x="914400" y="164016"/>
            <a:ext cx="109278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chemeClr val="bg1"/>
                </a:solidFill>
              </a:rPr>
              <a:t>Gestión organizacional: recursos, proceso, producto y cliente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901D5F6-6726-594D-327C-9BA8AC6A3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463318"/>
              </p:ext>
            </p:extLst>
          </p:nvPr>
        </p:nvGraphicFramePr>
        <p:xfrm>
          <a:off x="891745" y="795188"/>
          <a:ext cx="10408509" cy="29973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9503">
                  <a:extLst>
                    <a:ext uri="{9D8B030D-6E8A-4147-A177-3AD203B41FA5}">
                      <a16:colId xmlns:a16="http://schemas.microsoft.com/office/drawing/2014/main" val="4169530789"/>
                    </a:ext>
                  </a:extLst>
                </a:gridCol>
                <a:gridCol w="3469503">
                  <a:extLst>
                    <a:ext uri="{9D8B030D-6E8A-4147-A177-3AD203B41FA5}">
                      <a16:colId xmlns:a16="http://schemas.microsoft.com/office/drawing/2014/main" val="532977782"/>
                    </a:ext>
                  </a:extLst>
                </a:gridCol>
                <a:gridCol w="3469503">
                  <a:extLst>
                    <a:ext uri="{9D8B030D-6E8A-4147-A177-3AD203B41FA5}">
                      <a16:colId xmlns:a16="http://schemas.microsoft.com/office/drawing/2014/main" val="4169542160"/>
                    </a:ext>
                  </a:extLst>
                </a:gridCol>
              </a:tblGrid>
              <a:tr h="3395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Elemento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Definición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Ejemplo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21906959"/>
                  </a:ext>
                </a:extLst>
              </a:tr>
              <a:tr h="6644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Recursos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Factores de entrada: humanos, materiales, financieros, tecnológicos.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>
                          <a:effectLst/>
                        </a:rPr>
                        <a:t>Personal, maquinaria, capital, software.</a:t>
                      </a:r>
                      <a:endParaRPr lang="es-A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87842648"/>
                  </a:ext>
                </a:extLst>
              </a:tr>
              <a:tr h="6644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>
                          <a:effectLst/>
                        </a:rPr>
                        <a:t>Proceso</a:t>
                      </a:r>
                      <a:endParaRPr lang="es-A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Conjunto de actividades que transforman recursos en resultados.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>
                          <a:effectLst/>
                        </a:rPr>
                        <a:t>Línea de producción, servicio al cliente.</a:t>
                      </a:r>
                      <a:endParaRPr lang="es-A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54126112"/>
                  </a:ext>
                </a:extLst>
              </a:tr>
              <a:tr h="6644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>
                          <a:effectLst/>
                        </a:rPr>
                        <a:t>Producto</a:t>
                      </a:r>
                      <a:endParaRPr lang="es-A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Resultado tangible o intangible del proceso.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Automóvil, informe técnico, servicio médico.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06984232"/>
                  </a:ext>
                </a:extLst>
              </a:tr>
              <a:tr h="6644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>
                          <a:effectLst/>
                        </a:rPr>
                        <a:t>Cliente</a:t>
                      </a:r>
                      <a:endParaRPr lang="es-A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Destinatario del producto, interno o externo.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400" kern="0" dirty="0">
                          <a:effectLst/>
                        </a:rPr>
                        <a:t>Consumidor final, otra área de la empresa.</a:t>
                      </a:r>
                      <a:endParaRPr lang="es-A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41725394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A31BC184-C31B-F6B5-5B07-115FFD9C371A}"/>
              </a:ext>
            </a:extLst>
          </p:cNvPr>
          <p:cNvSpPr txBox="1"/>
          <p:nvPr/>
        </p:nvSpPr>
        <p:spPr>
          <a:xfrm>
            <a:off x="891745" y="4141833"/>
            <a:ext cx="61686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2400" b="1" dirty="0">
                <a:solidFill>
                  <a:schemeClr val="bg1"/>
                </a:solidFill>
              </a:rPr>
              <a:t>Relación sistémica:</a:t>
            </a:r>
          </a:p>
          <a:p>
            <a:pPr algn="just"/>
            <a:r>
              <a:rPr lang="es-AR" sz="2400" b="1" dirty="0">
                <a:solidFill>
                  <a:schemeClr val="bg1"/>
                </a:solidFill>
              </a:rPr>
              <a:t> Recursos → Proceso → Producto → Cliente. El cliente retroalimenta al sistema con su satisfacción o reclamo, lo que impulsa la mejora continua</a:t>
            </a:r>
            <a:r>
              <a:rPr lang="es-AR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E211E6D-1A17-E4B2-9984-318C71DA3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593" y="3900465"/>
            <a:ext cx="4190279" cy="279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20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46F353A-D545-877F-D98C-0725B708D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003" y="441701"/>
            <a:ext cx="8967993" cy="59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33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D314CA5-0E8D-9C93-6299-BF8A72276E48}"/>
              </a:ext>
            </a:extLst>
          </p:cNvPr>
          <p:cNvSpPr txBox="1"/>
          <p:nvPr/>
        </p:nvSpPr>
        <p:spPr>
          <a:xfrm>
            <a:off x="4954874" y="137622"/>
            <a:ext cx="2282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b="1" dirty="0">
                <a:solidFill>
                  <a:schemeClr val="bg1"/>
                </a:solidFill>
              </a:rPr>
              <a:t>Actividades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86C2256-BEBD-AB5A-E182-1ADCC9928438}"/>
              </a:ext>
            </a:extLst>
          </p:cNvPr>
          <p:cNvSpPr txBox="1"/>
          <p:nvPr/>
        </p:nvSpPr>
        <p:spPr>
          <a:xfrm>
            <a:off x="670809" y="902759"/>
            <a:ext cx="72439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Caso 1</a:t>
            </a:r>
          </a:p>
          <a:p>
            <a:r>
              <a:rPr lang="es-AR" b="1" dirty="0">
                <a:solidFill>
                  <a:schemeClr val="bg1"/>
                </a:solidFill>
              </a:rPr>
              <a:t>Producción de pan en una panadería</a:t>
            </a:r>
          </a:p>
          <a:p>
            <a:r>
              <a:rPr lang="es-AR" b="1" dirty="0">
                <a:solidFill>
                  <a:schemeClr val="bg1"/>
                </a:solidFill>
              </a:rPr>
              <a:t>Tema: Proceso productivo.</a:t>
            </a:r>
          </a:p>
          <a:p>
            <a:r>
              <a:rPr lang="es-AR" b="1" dirty="0">
                <a:solidFill>
                  <a:schemeClr val="bg1"/>
                </a:solidFill>
              </a:rPr>
              <a:t>Actividad:</a:t>
            </a:r>
          </a:p>
          <a:p>
            <a:r>
              <a:rPr lang="es-AR" b="1" dirty="0">
                <a:solidFill>
                  <a:schemeClr val="bg1"/>
                </a:solidFill>
              </a:rPr>
              <a:t>o	Analizar el proceso de elaboración de pan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48A0C1E-3FCA-C764-F276-0A730F594682}"/>
              </a:ext>
            </a:extLst>
          </p:cNvPr>
          <p:cNvSpPr txBox="1"/>
          <p:nvPr/>
        </p:nvSpPr>
        <p:spPr>
          <a:xfrm>
            <a:off x="670809" y="2485144"/>
            <a:ext cx="61084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Caso 2</a:t>
            </a:r>
          </a:p>
          <a:p>
            <a:r>
              <a:rPr lang="es-AR" b="1" dirty="0">
                <a:solidFill>
                  <a:schemeClr val="bg1"/>
                </a:solidFill>
              </a:rPr>
              <a:t>Atención al cliente en una empresa de telefonía</a:t>
            </a:r>
          </a:p>
          <a:p>
            <a:r>
              <a:rPr lang="es-AR" b="1" dirty="0">
                <a:solidFill>
                  <a:schemeClr val="bg1"/>
                </a:solidFill>
              </a:rPr>
              <a:t>Tema: Proceso de servicio.</a:t>
            </a:r>
          </a:p>
          <a:p>
            <a:r>
              <a:rPr lang="es-AR" b="1" dirty="0">
                <a:solidFill>
                  <a:schemeClr val="bg1"/>
                </a:solidFill>
              </a:rPr>
              <a:t>Actividad:</a:t>
            </a:r>
          </a:p>
          <a:p>
            <a:r>
              <a:rPr lang="es-AR" b="1" dirty="0">
                <a:solidFill>
                  <a:schemeClr val="bg1"/>
                </a:solidFill>
              </a:rPr>
              <a:t>o	Simular el proceso de atención de un reclamo: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B688608-A2F8-1D55-3F12-09CB20DCA924}"/>
              </a:ext>
            </a:extLst>
          </p:cNvPr>
          <p:cNvSpPr txBox="1"/>
          <p:nvPr/>
        </p:nvSpPr>
        <p:spPr>
          <a:xfrm>
            <a:off x="670809" y="4151513"/>
            <a:ext cx="61084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Caso 3:</a:t>
            </a:r>
          </a:p>
          <a:p>
            <a:r>
              <a:rPr lang="es-AR" b="1" dirty="0">
                <a:solidFill>
                  <a:schemeClr val="bg1"/>
                </a:solidFill>
              </a:rPr>
              <a:t> Ensamblaje de bicicletas</a:t>
            </a:r>
          </a:p>
          <a:p>
            <a:r>
              <a:rPr lang="es-AR" b="1" dirty="0">
                <a:solidFill>
                  <a:schemeClr val="bg1"/>
                </a:solidFill>
              </a:rPr>
              <a:t>Tema: Proceso industrial básico.</a:t>
            </a:r>
          </a:p>
          <a:p>
            <a:r>
              <a:rPr lang="es-AR" b="1" dirty="0">
                <a:solidFill>
                  <a:schemeClr val="bg1"/>
                </a:solidFill>
              </a:rPr>
              <a:t>Actividad: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AR" b="1" dirty="0">
                <a:solidFill>
                  <a:schemeClr val="bg1"/>
                </a:solidFill>
              </a:rPr>
              <a:t>Proceso de ensamblaje de bicicletas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4BDA46B-54CE-EF72-0709-A64B7AEF90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508" t="41307" r="7100" b="29608"/>
          <a:stretch>
            <a:fillRect/>
          </a:stretch>
        </p:blipFill>
        <p:spPr>
          <a:xfrm>
            <a:off x="7276162" y="4567854"/>
            <a:ext cx="2386559" cy="212197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5B49799-DDF0-C7D4-6A69-0DFB11AF79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11" t="30592" r="35697" b="24578"/>
          <a:stretch>
            <a:fillRect/>
          </a:stretch>
        </p:blipFill>
        <p:spPr>
          <a:xfrm>
            <a:off x="9662721" y="2485144"/>
            <a:ext cx="2386559" cy="208189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C120B57-E266-8884-3D58-3467DE7097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344" t="28623" r="23647" b="20423"/>
          <a:stretch>
            <a:fillRect/>
          </a:stretch>
        </p:blipFill>
        <p:spPr>
          <a:xfrm>
            <a:off x="6100370" y="547000"/>
            <a:ext cx="3562351" cy="196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16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159190-CF95-0F4D-1891-81E321C05DEF}"/>
              </a:ext>
            </a:extLst>
          </p:cNvPr>
          <p:cNvSpPr txBox="1"/>
          <p:nvPr/>
        </p:nvSpPr>
        <p:spPr>
          <a:xfrm>
            <a:off x="4412105" y="149901"/>
            <a:ext cx="2288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>
                <a:solidFill>
                  <a:schemeClr val="bg1"/>
                </a:solidFill>
              </a:rPr>
              <a:t>Actividades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6EAA5F-47EF-14FD-D4A9-8EDB5961F85A}"/>
              </a:ext>
            </a:extLst>
          </p:cNvPr>
          <p:cNvSpPr txBox="1"/>
          <p:nvPr/>
        </p:nvSpPr>
        <p:spPr>
          <a:xfrm>
            <a:off x="1579743" y="916634"/>
            <a:ext cx="94525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Caso 1</a:t>
            </a:r>
          </a:p>
          <a:p>
            <a:r>
              <a:rPr lang="es-AR" b="1" dirty="0">
                <a:solidFill>
                  <a:schemeClr val="bg1"/>
                </a:solidFill>
              </a:rPr>
              <a:t>Producción de pan en una panadería</a:t>
            </a:r>
          </a:p>
          <a:p>
            <a:r>
              <a:rPr lang="es-AR" b="1" dirty="0">
                <a:solidFill>
                  <a:schemeClr val="bg1"/>
                </a:solidFill>
              </a:rPr>
              <a:t>Tema: Proceso productivo.</a:t>
            </a:r>
          </a:p>
          <a:p>
            <a:r>
              <a:rPr lang="es-AR" b="1" dirty="0">
                <a:solidFill>
                  <a:schemeClr val="bg1"/>
                </a:solidFill>
              </a:rPr>
              <a:t>Actividad:</a:t>
            </a:r>
          </a:p>
          <a:p>
            <a:r>
              <a:rPr lang="es-AR" b="1" dirty="0">
                <a:solidFill>
                  <a:schemeClr val="bg1"/>
                </a:solidFill>
              </a:rPr>
              <a:t>o	Analizar el proceso de elaboración de pan: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dirty="0">
                <a:solidFill>
                  <a:schemeClr val="bg1"/>
                </a:solidFill>
              </a:rPr>
              <a:t>Recursos: harina, agua, levadura, horno, panadero.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dirty="0">
                <a:solidFill>
                  <a:schemeClr val="bg1"/>
                </a:solidFill>
              </a:rPr>
              <a:t>Proceso: mezcla, amasado, fermentación, horneado.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dirty="0">
                <a:solidFill>
                  <a:schemeClr val="bg1"/>
                </a:solidFill>
              </a:rPr>
              <a:t>Producto: pan.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dirty="0">
                <a:solidFill>
                  <a:schemeClr val="bg1"/>
                </a:solidFill>
              </a:rPr>
              <a:t>Cliente: consumidor final.</a:t>
            </a:r>
          </a:p>
          <a:p>
            <a:r>
              <a:rPr lang="es-AR" b="1" dirty="0">
                <a:solidFill>
                  <a:schemeClr val="bg1"/>
                </a:solidFill>
              </a:rPr>
              <a:t>o	Representar el proceso en un flujograma sencillo.</a:t>
            </a:r>
          </a:p>
          <a:p>
            <a:r>
              <a:rPr lang="es-AR" b="1" dirty="0">
                <a:solidFill>
                  <a:schemeClr val="bg1"/>
                </a:solidFill>
              </a:rPr>
              <a:t>•	Objetivo didáctico: mostrar cómo los procesos transforman recursos en productos tangibles.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B61E8DB-2A27-EFC2-62A5-338B2A3880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00" t="50000" r="27828" b="33107"/>
          <a:stretch>
            <a:fillRect/>
          </a:stretch>
        </p:blipFill>
        <p:spPr>
          <a:xfrm>
            <a:off x="1699663" y="4299468"/>
            <a:ext cx="8792673" cy="240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74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A0F7860-57B0-DAD9-97AA-53A9AAC68FA7}"/>
              </a:ext>
            </a:extLst>
          </p:cNvPr>
          <p:cNvSpPr txBox="1"/>
          <p:nvPr/>
        </p:nvSpPr>
        <p:spPr>
          <a:xfrm>
            <a:off x="665344" y="995806"/>
            <a:ext cx="610849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Caso 2</a:t>
            </a:r>
          </a:p>
          <a:p>
            <a:r>
              <a:rPr lang="es-AR" b="1" dirty="0">
                <a:solidFill>
                  <a:schemeClr val="bg1"/>
                </a:solidFill>
              </a:rPr>
              <a:t>Atención al cliente en una empresa de telefonía</a:t>
            </a:r>
          </a:p>
          <a:p>
            <a:r>
              <a:rPr lang="es-AR" b="1" dirty="0">
                <a:solidFill>
                  <a:schemeClr val="bg1"/>
                </a:solidFill>
              </a:rPr>
              <a:t>Tema: Proceso de servicio.</a:t>
            </a:r>
          </a:p>
          <a:p>
            <a:r>
              <a:rPr lang="es-AR" b="1" dirty="0">
                <a:solidFill>
                  <a:schemeClr val="bg1"/>
                </a:solidFill>
              </a:rPr>
              <a:t>Actividad:</a:t>
            </a:r>
          </a:p>
          <a:p>
            <a:r>
              <a:rPr lang="es-AR" b="1" dirty="0">
                <a:solidFill>
                  <a:schemeClr val="bg1"/>
                </a:solidFill>
              </a:rPr>
              <a:t>o	Simular el proceso de atención de un reclamo: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dirty="0">
                <a:solidFill>
                  <a:schemeClr val="bg1"/>
                </a:solidFill>
              </a:rPr>
              <a:t>Recursos: operador, sistema de gestión, información del cliente.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dirty="0">
                <a:solidFill>
                  <a:schemeClr val="bg1"/>
                </a:solidFill>
              </a:rPr>
              <a:t>Proceso: recepción del reclamo, verificación, resolución o derivación.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dirty="0">
                <a:solidFill>
                  <a:schemeClr val="bg1"/>
                </a:solidFill>
              </a:rPr>
              <a:t>Producto: solución al problema.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AR" b="1" dirty="0">
                <a:solidFill>
                  <a:schemeClr val="bg1"/>
                </a:solidFill>
              </a:rPr>
              <a:t>Cliente: usuario del servicio.</a:t>
            </a:r>
          </a:p>
          <a:p>
            <a:r>
              <a:rPr lang="es-AR" b="1" dirty="0">
                <a:solidFill>
                  <a:schemeClr val="bg1"/>
                </a:solidFill>
              </a:rPr>
              <a:t>o	Elaborar un flujograma con la decisión: ¿se resuelve en el primer contacto o se deriva?</a:t>
            </a:r>
          </a:p>
          <a:p>
            <a:r>
              <a:rPr lang="es-AR" b="1" dirty="0">
                <a:solidFill>
                  <a:schemeClr val="bg1"/>
                </a:solidFill>
              </a:rPr>
              <a:t>•	Objetivo didáctico: comprender la importancia de la gestión organizacional en servicios</a:t>
            </a:r>
            <a:r>
              <a:rPr lang="es-AR" dirty="0"/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D023B44-BCE0-7079-71E0-5F4CCA665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836" y="610536"/>
            <a:ext cx="4777334" cy="26186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9E4481-1547-0A56-85C2-501A9C694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626" y="3429000"/>
            <a:ext cx="3009732" cy="28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72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53AC20E-6176-10F2-9925-232D15609E75}"/>
              </a:ext>
            </a:extLst>
          </p:cNvPr>
          <p:cNvSpPr txBox="1"/>
          <p:nvPr/>
        </p:nvSpPr>
        <p:spPr>
          <a:xfrm>
            <a:off x="1030573" y="843677"/>
            <a:ext cx="529527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chemeClr val="bg1"/>
                </a:solidFill>
              </a:rPr>
              <a:t>Caso 3:</a:t>
            </a:r>
          </a:p>
          <a:p>
            <a:r>
              <a:rPr lang="es-AR" b="1" dirty="0">
                <a:solidFill>
                  <a:schemeClr val="bg1"/>
                </a:solidFill>
              </a:rPr>
              <a:t> Ensamblaje de bicicletas</a:t>
            </a:r>
          </a:p>
          <a:p>
            <a:r>
              <a:rPr lang="es-AR" b="1" dirty="0">
                <a:solidFill>
                  <a:schemeClr val="bg1"/>
                </a:solidFill>
              </a:rPr>
              <a:t>Tema: Proceso industrial básico.</a:t>
            </a:r>
          </a:p>
          <a:p>
            <a:r>
              <a:rPr lang="es-AR" b="1" dirty="0">
                <a:solidFill>
                  <a:schemeClr val="bg1"/>
                </a:solidFill>
              </a:rPr>
              <a:t>Actividad: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Proceso de ensamblaje de bicicletas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AR" b="1" dirty="0">
                <a:solidFill>
                  <a:schemeClr val="bg1"/>
                </a:solidFill>
              </a:rPr>
              <a:t>Identificar recursos (componentes, herramientas, operarios).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AR" b="1" dirty="0">
                <a:solidFill>
                  <a:schemeClr val="bg1"/>
                </a:solidFill>
              </a:rPr>
              <a:t>Proceso: ensamblaje de cuadro, ruedas, frenos.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AR" b="1" dirty="0">
                <a:solidFill>
                  <a:schemeClr val="bg1"/>
                </a:solidFill>
              </a:rPr>
              <a:t>Producto: bicicleta terminada.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AR" b="1" dirty="0">
                <a:solidFill>
                  <a:schemeClr val="bg1"/>
                </a:solidFill>
              </a:rPr>
              <a:t>Cliente: comprador.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Elaborar un flujograma que muestre las etapas y decisiones (control de calidad: ¿bicicleta cumple estándares?).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Objetivo didáctico: introducir la lógica de procesos industriales y control de calidad</a:t>
            </a:r>
            <a:r>
              <a:rPr lang="es-AR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4499D41-9DC0-6E97-89A9-473F73D40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41" t="37589" r="55615" b="19767"/>
          <a:stretch>
            <a:fillRect/>
          </a:stretch>
        </p:blipFill>
        <p:spPr>
          <a:xfrm>
            <a:off x="6715593" y="1019330"/>
            <a:ext cx="4593921" cy="452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33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388884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915</TotalTime>
  <Words>1944</Words>
  <Application>Microsoft Office PowerPoint</Application>
  <PresentationFormat>Panorámica</PresentationFormat>
  <Paragraphs>364</Paragraphs>
  <Slides>27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Calibri</vt:lpstr>
      <vt:lpstr>Century Gothic</vt:lpstr>
      <vt:lpstr>Courier New</vt:lpstr>
      <vt:lpstr>Wingdings</vt:lpstr>
      <vt:lpstr>Wingdings 3</vt:lpstr>
      <vt:lpstr>Sector</vt:lpstr>
      <vt:lpstr>Sistema Empresa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2</cp:revision>
  <dcterms:created xsi:type="dcterms:W3CDTF">2026-06-22T21:28:23Z</dcterms:created>
  <dcterms:modified xsi:type="dcterms:W3CDTF">2026-06-30T06:24:50Z</dcterms:modified>
</cp:coreProperties>
</file>