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4389EC-F87E-ACB4-DA9B-0FC9B0E3D9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rmAutofit/>
          </a:bodyPr>
          <a:lstStyle/>
          <a:p>
            <a:r>
              <a:rPr lang="es-AR" sz="4000" dirty="0"/>
              <a:t>El ingeniero y la tecnología. La tecnología como respuesta a las necesidades sociales</a:t>
            </a:r>
            <a:r>
              <a:rPr lang="es-AR" dirty="0"/>
              <a:t>.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5F3317C-19BD-881D-889C-3077715219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AR" dirty="0"/>
              <a:t>Introducción a la Ingeniería Industrial - 2026</a:t>
            </a:r>
          </a:p>
        </p:txBody>
      </p:sp>
    </p:spTree>
    <p:extLst>
      <p:ext uri="{BB962C8B-B14F-4D97-AF65-F5344CB8AC3E}">
        <p14:creationId xmlns:p14="http://schemas.microsoft.com/office/powerpoint/2010/main" val="3477673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1622936-AA9D-4FEB-A5FC-7E6EF1D65719}"/>
              </a:ext>
            </a:extLst>
          </p:cNvPr>
          <p:cNvSpPr txBox="1"/>
          <p:nvPr/>
        </p:nvSpPr>
        <p:spPr>
          <a:xfrm>
            <a:off x="348176" y="925899"/>
            <a:ext cx="4049653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400" dirty="0"/>
              <a:t>La ingeniería y la tecnología forman un binomio inseparable cuyo propósito fundamental es dar respuesta a las necesidades sociales mediante la aplicación práctica de la ciencia.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BE5196B-7DAB-D134-41D7-5C9EAC1E597F}"/>
              </a:ext>
            </a:extLst>
          </p:cNvPr>
          <p:cNvSpPr txBox="1"/>
          <p:nvPr/>
        </p:nvSpPr>
        <p:spPr>
          <a:xfrm>
            <a:off x="2475914" y="281354"/>
            <a:ext cx="84687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dirty="0"/>
              <a:t>El ROL DE LA INGENIERÍA Y LA TECNOLOGÍA EN LA SOCIEDAD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A4869E0-9056-B5E3-3362-5BBECB64F358}"/>
              </a:ext>
            </a:extLst>
          </p:cNvPr>
          <p:cNvSpPr txBox="1"/>
          <p:nvPr/>
        </p:nvSpPr>
        <p:spPr>
          <a:xfrm>
            <a:off x="348176" y="3786435"/>
            <a:ext cx="418608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dirty="0"/>
              <a:t> </a:t>
            </a:r>
            <a:r>
              <a:rPr lang="es-AR" sz="2400" dirty="0"/>
              <a:t>El ingeniero no solo diseña máquinas o sistemas, sino que actúa como un agente de cambio social, transformando recursos en herramientas que mejoran la calidad de vida, fomentan el desarrollo sostenible y abordan retos globales.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8D10D59-20A6-9BAE-D935-960AEE438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4256" y="1390653"/>
            <a:ext cx="7564719" cy="5043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616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D5E4174-B7B7-138C-82FF-5910BCF87271}"/>
              </a:ext>
            </a:extLst>
          </p:cNvPr>
          <p:cNvSpPr txBox="1"/>
          <p:nvPr/>
        </p:nvSpPr>
        <p:spPr>
          <a:xfrm>
            <a:off x="1074057" y="797510"/>
            <a:ext cx="5704114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400" dirty="0"/>
              <a:t>Según la CONEAU Comisión Nacional de Evaluación y Acreditación Universitaria):</a:t>
            </a:r>
          </a:p>
          <a:p>
            <a:endParaRPr lang="es-AR" sz="2400" dirty="0"/>
          </a:p>
          <a:p>
            <a:r>
              <a:rPr lang="es-AR" sz="2400" dirty="0"/>
              <a:t>“</a:t>
            </a:r>
            <a:r>
              <a:rPr lang="es-AR" sz="2400" i="1" dirty="0"/>
              <a:t>Ingeniería es la profesión en la que el conocimiento de las ciencias matemáticas y naturales adquiridas mediante el estudio, la experiencia y la práctica, se emplea con buen juicio a fin de desarrollar modos en que se puedan utilizar, de manera óptima los materiales y las fuerzas de la naturaleza </a:t>
            </a:r>
            <a:r>
              <a:rPr lang="es-AR" sz="2400" b="1" i="1" dirty="0">
                <a:solidFill>
                  <a:srgbClr val="0070C0"/>
                </a:solidFill>
              </a:rPr>
              <a:t>en beneficio de la humanidad</a:t>
            </a:r>
            <a:r>
              <a:rPr lang="es-AR" sz="2400" i="1" dirty="0"/>
              <a:t>, en el contexto de restricciones éticas, físicas, económicas, ambientales, humanas, políticas, legales y culturales</a:t>
            </a:r>
            <a:r>
              <a:rPr lang="es-AR" sz="2400" dirty="0"/>
              <a:t>”.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1EA7594-E95D-DFF2-B005-73135F29E8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8171" y="1992666"/>
            <a:ext cx="5217698" cy="2872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360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DB38423-0260-1D64-D05E-6AA8EF3D2D43}"/>
              </a:ext>
            </a:extLst>
          </p:cNvPr>
          <p:cNvSpPr txBox="1"/>
          <p:nvPr/>
        </p:nvSpPr>
        <p:spPr>
          <a:xfrm>
            <a:off x="3338287" y="537029"/>
            <a:ext cx="7184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dirty="0"/>
              <a:t>EL ROL DEL INGENIERO EN LA SOCIEDAD ACTUAL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C724C2F-BB4E-5FF1-A769-89FE7276628D}"/>
              </a:ext>
            </a:extLst>
          </p:cNvPr>
          <p:cNvSpPr txBox="1"/>
          <p:nvPr/>
        </p:nvSpPr>
        <p:spPr>
          <a:xfrm>
            <a:off x="1233714" y="1221992"/>
            <a:ext cx="1055188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s-AR" sz="2400" b="1" dirty="0"/>
              <a:t>Agente de Transformación Social</a:t>
            </a:r>
            <a:r>
              <a:rPr lang="es-AR" sz="2400" dirty="0"/>
              <a:t>: La ingeniería del siglo XXI ha evolucionado de ser meramente técnica a ser un actor crítico en la disminución de brechas sociales y digitales. </a:t>
            </a:r>
          </a:p>
          <a:p>
            <a:endParaRPr lang="es-AR" sz="2400" dirty="0"/>
          </a:p>
          <a:p>
            <a:r>
              <a:rPr lang="es-AR" sz="2400" dirty="0"/>
              <a:t>Dimensiones del Ingeniero como Agente de Transformación Social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AR" sz="2400" i="1" dirty="0"/>
              <a:t>Productiva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AR" sz="2400" i="1" dirty="0"/>
              <a:t>Histórica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AR" sz="2400" i="1" dirty="0"/>
              <a:t>Social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AR" sz="2400" i="1" dirty="0"/>
              <a:t>Ética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AR" sz="2400" i="1" dirty="0"/>
              <a:t>Educativa</a:t>
            </a:r>
          </a:p>
          <a:p>
            <a:endParaRPr lang="es-AR" sz="2400" dirty="0"/>
          </a:p>
          <a:p>
            <a:endParaRPr lang="es-AR" sz="24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0FDFA0A-DB00-9AC4-E649-1EC65BBFC1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124" y="3188606"/>
            <a:ext cx="5920763" cy="324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483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9B679F2-9DEE-6A98-2EF2-12CF959B755F}"/>
              </a:ext>
            </a:extLst>
          </p:cNvPr>
          <p:cNvSpPr txBox="1"/>
          <p:nvPr/>
        </p:nvSpPr>
        <p:spPr>
          <a:xfrm>
            <a:off x="986971" y="1185705"/>
            <a:ext cx="1040674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AR" sz="2400" b="1" dirty="0"/>
              <a:t>Compromiso Ético: </a:t>
            </a:r>
            <a:r>
              <a:rPr lang="es-AR" sz="2400" dirty="0"/>
              <a:t>El ingeniero no es neutral; sus decisiones técnicas tienen implicaciones directas en la dignidad humana y el entorno, lo que exige una visión humanista</a:t>
            </a:r>
          </a:p>
          <a:p>
            <a:endParaRPr lang="es-AR" sz="2400" dirty="0"/>
          </a:p>
          <a:p>
            <a:r>
              <a:rPr lang="es-AR" sz="2400" dirty="0"/>
              <a:t>Principios del compromiso ético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AR" sz="2400" i="1" dirty="0"/>
              <a:t>Responsabilidad Social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AR" sz="2400" i="1" dirty="0"/>
              <a:t>Sostenibilidad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AR" sz="2400" i="1" dirty="0"/>
              <a:t>Transparencia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AR" sz="2400" i="1" dirty="0"/>
              <a:t>Equidad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AR" sz="2400" i="1" dirty="0"/>
              <a:t>Profesionalismo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FAA4F6E-50F7-D261-ABCD-85B598DA2079}"/>
              </a:ext>
            </a:extLst>
          </p:cNvPr>
          <p:cNvSpPr txBox="1"/>
          <p:nvPr/>
        </p:nvSpPr>
        <p:spPr>
          <a:xfrm>
            <a:off x="3817258" y="475733"/>
            <a:ext cx="85634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400" dirty="0"/>
              <a:t>EL ROL DEL INGENIERO EN LA SOCIEDAD ACTUAL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89AF02A-1E72-F4A0-9876-FEE6FB9280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6178" y="2252291"/>
            <a:ext cx="6685218" cy="4054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148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E644200-3084-999D-D890-F4E8295DC350}"/>
              </a:ext>
            </a:extLst>
          </p:cNvPr>
          <p:cNvSpPr txBox="1"/>
          <p:nvPr/>
        </p:nvSpPr>
        <p:spPr>
          <a:xfrm>
            <a:off x="1059544" y="1175657"/>
            <a:ext cx="1098731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AR" sz="2400" b="1" dirty="0"/>
              <a:t>Solucionador de Complejidad</a:t>
            </a:r>
            <a:r>
              <a:rPr lang="es-AR" sz="2400" dirty="0"/>
              <a:t>:   Frente a problemas como el cambio climático, la pobreza o la falta de infraestructura, el ingeniero aplica el pensamiento sistémico para crear soluciones innovadoras (alimentación, salud, vivienda, agua, energía)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AR" sz="2400" dirty="0"/>
          </a:p>
          <a:p>
            <a:r>
              <a:rPr lang="es-AR" sz="2400" dirty="0"/>
              <a:t>Rasgos del ingeniero solucionador de complejidades: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400" i="1" dirty="0"/>
              <a:t>Visión sistémica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400" i="1" dirty="0"/>
              <a:t>Capacidad de síntesis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400" i="1" dirty="0"/>
              <a:t>Gestión de incertidumbre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400" i="1" dirty="0"/>
              <a:t>Interdisciplinariedad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400" i="1" dirty="0"/>
              <a:t>Innovación responsable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4ECB0E8-CB63-72B3-23AC-8E8FD7978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1249" y="3202812"/>
            <a:ext cx="6368609" cy="351699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797F186-3C9B-6B6C-6094-0042DC1FF87F}"/>
              </a:ext>
            </a:extLst>
          </p:cNvPr>
          <p:cNvSpPr txBox="1"/>
          <p:nvPr/>
        </p:nvSpPr>
        <p:spPr>
          <a:xfrm>
            <a:off x="3701143" y="417677"/>
            <a:ext cx="660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400" dirty="0"/>
              <a:t>EL ROL DEL INGENIERO EN LA SOCIEDAD ACTUAL</a:t>
            </a:r>
          </a:p>
        </p:txBody>
      </p:sp>
    </p:spTree>
    <p:extLst>
      <p:ext uri="{BB962C8B-B14F-4D97-AF65-F5344CB8AC3E}">
        <p14:creationId xmlns:p14="http://schemas.microsoft.com/office/powerpoint/2010/main" val="556258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ECCA553-A280-7244-5E29-2C5C51493374}"/>
              </a:ext>
            </a:extLst>
          </p:cNvPr>
          <p:cNvSpPr txBox="1"/>
          <p:nvPr/>
        </p:nvSpPr>
        <p:spPr>
          <a:xfrm>
            <a:off x="981221" y="1331965"/>
            <a:ext cx="10891465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s-AR" sz="2400" b="1" dirty="0"/>
              <a:t>Ingeniería Humanitaria</a:t>
            </a:r>
            <a:r>
              <a:rPr lang="es-AR" sz="2400" dirty="0"/>
              <a:t>: Un enfoque creciente donde se aplican habilidades técnicas para el bienestar social, diseñando tecnologías apropiadas para comunidades vulnerables</a:t>
            </a:r>
            <a:r>
              <a:rPr lang="es-AR" dirty="0"/>
              <a:t>.</a:t>
            </a:r>
          </a:p>
          <a:p>
            <a:r>
              <a:rPr lang="es-AR" sz="2400" dirty="0"/>
              <a:t>Rol del ingeniero en la Ingeniería Humanitaria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AR" sz="2400" i="1" dirty="0"/>
              <a:t>Diseñador de soluciones apropiadas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AR" sz="2400" i="1" dirty="0"/>
              <a:t>Promotor de equidad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AR" sz="2400" i="1" dirty="0"/>
              <a:t>Gestor de recursos limitados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AR" sz="2400" i="1" dirty="0"/>
              <a:t>Mediador social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AR" sz="2400" i="1" dirty="0"/>
              <a:t>Agente de resiliencia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AR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776EEE7-8C21-58B3-A5A5-0FD2970F99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708"/>
          <a:stretch>
            <a:fillRect/>
          </a:stretch>
        </p:blipFill>
        <p:spPr>
          <a:xfrm>
            <a:off x="6127252" y="2898319"/>
            <a:ext cx="5745434" cy="3836309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B604D0C-86A3-70CB-0449-823F19E9DAE7}"/>
              </a:ext>
            </a:extLst>
          </p:cNvPr>
          <p:cNvSpPr txBox="1"/>
          <p:nvPr/>
        </p:nvSpPr>
        <p:spPr>
          <a:xfrm>
            <a:off x="3048000" y="364122"/>
            <a:ext cx="63427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400" dirty="0"/>
              <a:t>EL ROL DEL INGENIERO EN LA SOCIEDAD ACTUAL</a:t>
            </a:r>
          </a:p>
        </p:txBody>
      </p:sp>
    </p:spTree>
    <p:extLst>
      <p:ext uri="{BB962C8B-B14F-4D97-AF65-F5344CB8AC3E}">
        <p14:creationId xmlns:p14="http://schemas.microsoft.com/office/powerpoint/2010/main" val="2985800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EA8CDB1-099B-EEF6-5368-98860FF1B1C0}"/>
              </a:ext>
            </a:extLst>
          </p:cNvPr>
          <p:cNvSpPr txBox="1"/>
          <p:nvPr/>
        </p:nvSpPr>
        <p:spPr>
          <a:xfrm>
            <a:off x="1716258" y="492369"/>
            <a:ext cx="9186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dirty="0"/>
              <a:t>LA TECNOLOGÍA COMO RESPUESTA A LAS NECESIDADES SOCIALES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460ED6A-4DD2-F702-FD76-E09C01A144AD}"/>
              </a:ext>
            </a:extLst>
          </p:cNvPr>
          <p:cNvSpPr txBox="1"/>
          <p:nvPr/>
        </p:nvSpPr>
        <p:spPr>
          <a:xfrm>
            <a:off x="1716258" y="1175045"/>
            <a:ext cx="9555481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400" b="1" dirty="0">
                <a:solidFill>
                  <a:srgbClr val="0070C0"/>
                </a:solidFill>
              </a:rPr>
              <a:t>La tecnología actúa como la herramienta para alcanzar el desarrollo y la equidad social.</a:t>
            </a:r>
          </a:p>
          <a:p>
            <a:r>
              <a:rPr lang="es-AR" sz="2400" dirty="0"/>
              <a:t>Ejemplos: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AR" sz="2400" b="1" dirty="0"/>
              <a:t>Salud</a:t>
            </a:r>
            <a:r>
              <a:rPr lang="es-AR" sz="2400" dirty="0"/>
              <a:t>: Telemedicina, aplicaciones de diagnóstico, prótesis de bajo costo y bioingeniería para aumentar la esperanza de vida.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AR" sz="2400" b="1" dirty="0"/>
              <a:t>Sostenibilidad:</a:t>
            </a:r>
            <a:r>
              <a:rPr lang="es-AR" sz="2400" dirty="0"/>
              <a:t> Energías limpias, reducción de emisiones CO2 y gestión eficiente de recursos para mitigar el cambio climático.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AR" sz="2400" b="1" dirty="0"/>
              <a:t>Conectividad y Educaci</a:t>
            </a:r>
            <a:r>
              <a:rPr lang="es-AR" sz="2400" dirty="0"/>
              <a:t>ón: Expansión de internet de banda ancha y plataformas educativas digitales para democratizar el conocimiento.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AR" sz="2400" b="1" dirty="0"/>
              <a:t>Automatización con Propósito</a:t>
            </a:r>
            <a:r>
              <a:rPr lang="es-AR" sz="2400" dirty="0"/>
              <a:t>: Uso de IA y automatización para incrementar la productividad de manera inclusiva</a:t>
            </a:r>
          </a:p>
        </p:txBody>
      </p:sp>
    </p:spTree>
    <p:extLst>
      <p:ext uri="{BB962C8B-B14F-4D97-AF65-F5344CB8AC3E}">
        <p14:creationId xmlns:p14="http://schemas.microsoft.com/office/powerpoint/2010/main" val="658747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AE89840-F504-8464-AEA3-545209084DA0}"/>
              </a:ext>
            </a:extLst>
          </p:cNvPr>
          <p:cNvSpPr txBox="1"/>
          <p:nvPr/>
        </p:nvSpPr>
        <p:spPr>
          <a:xfrm>
            <a:off x="464235" y="1378634"/>
            <a:ext cx="4192171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800" b="1" dirty="0">
                <a:solidFill>
                  <a:srgbClr val="0070C0"/>
                </a:solidFill>
              </a:rPr>
              <a:t>En resumen, la ingeniería y la tecnología trabajan en conjunto para convertir el conocimiento en valor social, siendo cruciales para la construcción de una sociedad moderna, equitativa y sostenible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E3B633E-CFFF-2EA3-F197-48FA806935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2146" y="262304"/>
            <a:ext cx="3325251" cy="246068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FD59EDF-3A2A-D126-5402-2A282955C3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0635" y="2886820"/>
            <a:ext cx="4679943" cy="2565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920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33FB667-D125-22BA-2580-D990BBACB8F7}"/>
              </a:ext>
            </a:extLst>
          </p:cNvPr>
          <p:cNvSpPr txBox="1"/>
          <p:nvPr/>
        </p:nvSpPr>
        <p:spPr>
          <a:xfrm>
            <a:off x="506438" y="0"/>
            <a:ext cx="11488615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400" dirty="0">
                <a:solidFill>
                  <a:srgbClr val="0070C0"/>
                </a:solidFill>
              </a:rPr>
              <a:t>                                         Actividad de Reflexión</a:t>
            </a:r>
          </a:p>
          <a:p>
            <a:r>
              <a:rPr lang="es-AR" sz="2400" b="1" dirty="0"/>
              <a:t>Contexto</a:t>
            </a:r>
            <a:r>
              <a:rPr lang="es-AR" sz="2400" dirty="0"/>
              <a:t>: En una comunidad rural de la Quebrada de Humahuaca, los habitantes enfrentan dificultades para acceder a agua potable. El suministro es irregular, los sistemas de distribución están deteriorados y la población depende de cisternas que no siempre garantizan calidad. La municipalidad convoca a un Ingeniero Industrial para colaborar en el diseño de soluciones.</a:t>
            </a:r>
          </a:p>
          <a:p>
            <a:r>
              <a:rPr lang="es-AR" sz="2400" b="1" dirty="0"/>
              <a:t>Consigna para los alumnos:</a:t>
            </a:r>
            <a:r>
              <a:rPr lang="es-AR" sz="2400" dirty="0"/>
              <a:t> </a:t>
            </a:r>
          </a:p>
          <a:p>
            <a:r>
              <a:rPr lang="es-AR" sz="2400" dirty="0"/>
              <a:t>En grupos, reflexionen y respondan:</a:t>
            </a:r>
          </a:p>
          <a:p>
            <a:r>
              <a:rPr lang="es-AR" sz="2400" dirty="0"/>
              <a:t>1.	Agente de transformación social: ¿Cómo puede el Ingeniero Industrial mejorar la vida de esta comunidad a través de la organización del sistema de agua?</a:t>
            </a:r>
          </a:p>
          <a:p>
            <a:r>
              <a:rPr lang="es-AR" sz="2400" dirty="0"/>
              <a:t>2.	Compromiso ético: ¿Qué dilemas éticos enfrenta al intervenir en un recurso vital como el agua y cómo debería resolverlos?</a:t>
            </a:r>
          </a:p>
          <a:p>
            <a:r>
              <a:rPr lang="es-AR" sz="2400" dirty="0"/>
              <a:t>3.	Solucionador de complejidades: ¿Por qué este problema es complejo y qué herramientas de la Ingeniería Industrial pueden ayudar a abordarlo?</a:t>
            </a:r>
          </a:p>
          <a:p>
            <a:r>
              <a:rPr lang="es-AR" sz="2400" dirty="0"/>
              <a:t>4.	Ingeniería Humanitaria: ¿Qué soluciones apropiadas y sostenibles podría aplicar para garantizar acceso equitativo al agua en la comunidad?</a:t>
            </a:r>
          </a:p>
          <a:p>
            <a:r>
              <a:rPr lang="es-AR" sz="2400" dirty="0"/>
              <a:t>5.	</a:t>
            </a:r>
            <a:r>
              <a:rPr lang="es-AR" sz="2400" b="1" dirty="0"/>
              <a:t>Elaboren una conclusión grupal</a:t>
            </a:r>
            <a:r>
              <a:rPr lang="es-AR" sz="2400" dirty="0"/>
              <a:t>: ¿Qué rol del Ingeniero consideran más decisivo en este caso y por qué?</a:t>
            </a:r>
          </a:p>
        </p:txBody>
      </p:sp>
    </p:spTree>
    <p:extLst>
      <p:ext uri="{BB962C8B-B14F-4D97-AF65-F5344CB8AC3E}">
        <p14:creationId xmlns:p14="http://schemas.microsoft.com/office/powerpoint/2010/main" val="4143504169"/>
      </p:ext>
    </p:extLst>
  </p:cSld>
  <p:clrMapOvr>
    <a:masterClrMapping/>
  </p:clrMapOvr>
</p:sld>
</file>

<file path=ppt/theme/theme1.xml><?xml version="1.0" encoding="utf-8"?>
<a:theme xmlns:a="http://schemas.openxmlformats.org/drawingml/2006/main" name="Gota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{3299BD87-B53C-43BE-86B9-83797D684E8D}TF62d0d592-7ac2-4846-a919-75806e8bead401846a62-cb0cacf0b79d</Template>
  <TotalTime>302</TotalTime>
  <Words>748</Words>
  <Application>Microsoft Office PowerPoint</Application>
  <PresentationFormat>Panorámica</PresentationFormat>
  <Paragraphs>60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Tw Cen MT</vt:lpstr>
      <vt:lpstr>Wingdings</vt:lpstr>
      <vt:lpstr>Gota</vt:lpstr>
      <vt:lpstr>El ingeniero y la tecnología. La tecnología como respuesta a las necesidades sociales.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LENOVO</dc:creator>
  <cp:lastModifiedBy>LENOVO</cp:lastModifiedBy>
  <cp:revision>1</cp:revision>
  <dcterms:created xsi:type="dcterms:W3CDTF">2026-05-05T01:03:28Z</dcterms:created>
  <dcterms:modified xsi:type="dcterms:W3CDTF">2026-07-07T03:45:39Z</dcterms:modified>
</cp:coreProperties>
</file>