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62" r:id="rId5"/>
    <p:sldId id="265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8F421-3B63-8DBB-2C44-24F5FEBA36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/>
              <a:t>Actividades</a:t>
            </a:r>
          </a:p>
        </p:txBody>
      </p:sp>
    </p:spTree>
    <p:extLst>
      <p:ext uri="{BB962C8B-B14F-4D97-AF65-F5344CB8AC3E}">
        <p14:creationId xmlns:p14="http://schemas.microsoft.com/office/powerpoint/2010/main" val="321564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76585B4-EE8D-0C9B-B0F6-429B6AEB8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213687"/>
              </p:ext>
            </p:extLst>
          </p:nvPr>
        </p:nvGraphicFramePr>
        <p:xfrm>
          <a:off x="605984" y="341026"/>
          <a:ext cx="10396796" cy="58199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9199">
                  <a:extLst>
                    <a:ext uri="{9D8B030D-6E8A-4147-A177-3AD203B41FA5}">
                      <a16:colId xmlns:a16="http://schemas.microsoft.com/office/drawing/2014/main" val="3989420870"/>
                    </a:ext>
                  </a:extLst>
                </a:gridCol>
                <a:gridCol w="2599199">
                  <a:extLst>
                    <a:ext uri="{9D8B030D-6E8A-4147-A177-3AD203B41FA5}">
                      <a16:colId xmlns:a16="http://schemas.microsoft.com/office/drawing/2014/main" val="3591907096"/>
                    </a:ext>
                  </a:extLst>
                </a:gridCol>
                <a:gridCol w="2599199">
                  <a:extLst>
                    <a:ext uri="{9D8B030D-6E8A-4147-A177-3AD203B41FA5}">
                      <a16:colId xmlns:a16="http://schemas.microsoft.com/office/drawing/2014/main" val="567961151"/>
                    </a:ext>
                  </a:extLst>
                </a:gridCol>
                <a:gridCol w="2599199">
                  <a:extLst>
                    <a:ext uri="{9D8B030D-6E8A-4147-A177-3AD203B41FA5}">
                      <a16:colId xmlns:a16="http://schemas.microsoft.com/office/drawing/2014/main" val="1904596755"/>
                    </a:ext>
                  </a:extLst>
                </a:gridCol>
              </a:tblGrid>
              <a:tr h="2791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Tipo de EBT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Área de aplicación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Ejemplo concreto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Innovación destacada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extLst>
                  <a:ext uri="{0D108BD9-81ED-4DB2-BD59-A6C34878D82A}">
                    <a16:rowId xmlns:a16="http://schemas.microsoft.com/office/drawing/2014/main" val="3541756119"/>
                  </a:ext>
                </a:extLst>
              </a:tr>
              <a:tr h="811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Biotecnológica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Salud, agro, alimentos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Bioceres Crop Solutions (Rosario)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Desarrollo de semillas resistentes a sequía mediante ingeniería genética.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extLst>
                  <a:ext uri="{0D108BD9-81ED-4DB2-BD59-A6C34878D82A}">
                    <a16:rowId xmlns:a16="http://schemas.microsoft.com/office/drawing/2014/main" val="3301365001"/>
                  </a:ext>
                </a:extLst>
              </a:tr>
              <a:tr h="1035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Software y TIC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Informática, automatización, IA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Sistemas Inteligentes S.A. (Buenos Aires)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Plataformas de análisis predictivo y big data para optimizar procesos industriales.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extLst>
                  <a:ext uri="{0D108BD9-81ED-4DB2-BD59-A6C34878D82A}">
                    <a16:rowId xmlns:a16="http://schemas.microsoft.com/office/drawing/2014/main" val="1659611602"/>
                  </a:ext>
                </a:extLst>
              </a:tr>
              <a:tr h="1035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Materiales y energía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Energías renovables, minería, sustentabilidad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Y-TEC (La Plata, YPF + CONICET)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Investigación aplicada en baterías de litio y nuevos materiales para energía limpia.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extLst>
                  <a:ext uri="{0D108BD9-81ED-4DB2-BD59-A6C34878D82A}">
                    <a16:rowId xmlns:a16="http://schemas.microsoft.com/office/drawing/2014/main" val="2613361101"/>
                  </a:ext>
                </a:extLst>
              </a:tr>
              <a:tr h="10351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Agroindustrial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Producción sustentable, alimentos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INBIOAR (Santa Fe)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Bioherbicidas naturales derivados de extractos vegetales para agricultura ecológica.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extLst>
                  <a:ext uri="{0D108BD9-81ED-4DB2-BD59-A6C34878D82A}">
                    <a16:rowId xmlns:a16="http://schemas.microsoft.com/office/drawing/2014/main" val="2734371822"/>
                  </a:ext>
                </a:extLst>
              </a:tr>
              <a:tr h="811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Medio ambiente y sustentabilidad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Gestión de residuos, agua, aire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GEMA Ambiental (Córdoba)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Sistemas tecnológicos para monitoreo y tratamiento de efluentes industriales.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extLst>
                  <a:ext uri="{0D108BD9-81ED-4DB2-BD59-A6C34878D82A}">
                    <a16:rowId xmlns:a16="http://schemas.microsoft.com/office/drawing/2014/main" val="793279649"/>
                  </a:ext>
                </a:extLst>
              </a:tr>
              <a:tr h="811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Nanotecnología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Materiales avanzados, medicina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>
                          <a:effectLst/>
                        </a:rPr>
                        <a:t>Nanotek S.A. (Buenos Aires)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100" kern="0" dirty="0">
                          <a:effectLst/>
                        </a:rPr>
                        <a:t>Aplicación de nanopartículas para mejorar recubrimientos y dispositivos médicos.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097" marR="9097" marT="9097" marB="9097" anchor="ctr"/>
                </a:tc>
                <a:extLst>
                  <a:ext uri="{0D108BD9-81ED-4DB2-BD59-A6C34878D82A}">
                    <a16:rowId xmlns:a16="http://schemas.microsoft.com/office/drawing/2014/main" val="1589524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8401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6DDBC20-FE80-7F97-C1E4-875CE040C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194" y="224852"/>
            <a:ext cx="9621576" cy="641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44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B543872-C61F-E0E7-6997-FD61AB681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572" y="434714"/>
            <a:ext cx="9083415" cy="605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94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DB13FC2A-D20B-3AA5-C54E-E9629F614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1071088"/>
              </p:ext>
            </p:extLst>
          </p:nvPr>
        </p:nvGraphicFramePr>
        <p:xfrm>
          <a:off x="674387" y="458169"/>
          <a:ext cx="11137860" cy="5627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2620">
                  <a:extLst>
                    <a:ext uri="{9D8B030D-6E8A-4147-A177-3AD203B41FA5}">
                      <a16:colId xmlns:a16="http://schemas.microsoft.com/office/drawing/2014/main" val="728371965"/>
                    </a:ext>
                  </a:extLst>
                </a:gridCol>
                <a:gridCol w="3712620">
                  <a:extLst>
                    <a:ext uri="{9D8B030D-6E8A-4147-A177-3AD203B41FA5}">
                      <a16:colId xmlns:a16="http://schemas.microsoft.com/office/drawing/2014/main" val="3256736815"/>
                    </a:ext>
                  </a:extLst>
                </a:gridCol>
                <a:gridCol w="3712620">
                  <a:extLst>
                    <a:ext uri="{9D8B030D-6E8A-4147-A177-3AD203B41FA5}">
                      <a16:colId xmlns:a16="http://schemas.microsoft.com/office/drawing/2014/main" val="3121116516"/>
                    </a:ext>
                  </a:extLst>
                </a:gridCol>
              </a:tblGrid>
              <a:tr h="36155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Sector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Ejemplos / Iniciativas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Características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12914185"/>
                  </a:ext>
                </a:extLst>
              </a:tr>
              <a:tr h="7075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Software y TIC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Openix, GG Soluciones, ClusteAR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Desarrollo de plataformas digitales, e-learning, IA, big data.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14053319"/>
                  </a:ext>
                </a:extLst>
              </a:tr>
              <a:tr h="1398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Agroindustria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 dirty="0">
                          <a:effectLst/>
                        </a:rPr>
                        <a:t>Proyectos incubados en la </a:t>
                      </a:r>
                      <a:r>
                        <a:rPr lang="es-AR" sz="1200" kern="0" dirty="0" err="1">
                          <a:effectLst/>
                        </a:rPr>
                        <a:t>UNJu</a:t>
                      </a:r>
                      <a:r>
                        <a:rPr lang="es-AR" sz="1200" kern="0" dirty="0">
                          <a:effectLst/>
                        </a:rPr>
                        <a:t> y el INTA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Innovaciones en bioinsumos, control biológico y tecnologías para cultivos locales (caña de azúcar, tabaco, quinoa).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80482487"/>
                  </a:ext>
                </a:extLst>
              </a:tr>
              <a:tr h="1053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Energía y minería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Vinculación con proyectos de litio en la Puna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Aplicaciones tecnológicas para baterías, monitoreo ambiental y eficiencia energética.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25530929"/>
                  </a:ext>
                </a:extLst>
              </a:tr>
              <a:tr h="1053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Medio ambiente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Startups apoyadas por programas provinciales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Soluciones para gestión de residuos, tratamiento de efluentes y energías renovables.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1843822"/>
                  </a:ext>
                </a:extLst>
              </a:tr>
              <a:tr h="1053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Educación y salud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Spin-offs universitarios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 dirty="0">
                          <a:effectLst/>
                        </a:rPr>
                        <a:t>Desarrollo de software educativo, sistemas de gestión hospitalaria y telemedicina.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52638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809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81370C1-EB2D-BE14-6E8B-4836B6E1ABB5}"/>
              </a:ext>
            </a:extLst>
          </p:cNvPr>
          <p:cNvSpPr txBox="1"/>
          <p:nvPr/>
        </p:nvSpPr>
        <p:spPr>
          <a:xfrm>
            <a:off x="1266092" y="373186"/>
            <a:ext cx="943942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400" dirty="0"/>
              <a:t>Comparando Innovación y Tradición, aplicada al contexto jujeño y con ejemplos concretos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AC7B623-0FB9-C42F-9B19-B80F97BF7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978450"/>
              </p:ext>
            </p:extLst>
          </p:nvPr>
        </p:nvGraphicFramePr>
        <p:xfrm>
          <a:off x="902094" y="1419684"/>
          <a:ext cx="9621420" cy="49178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7140">
                  <a:extLst>
                    <a:ext uri="{9D8B030D-6E8A-4147-A177-3AD203B41FA5}">
                      <a16:colId xmlns:a16="http://schemas.microsoft.com/office/drawing/2014/main" val="33491239"/>
                    </a:ext>
                  </a:extLst>
                </a:gridCol>
                <a:gridCol w="3207140">
                  <a:extLst>
                    <a:ext uri="{9D8B030D-6E8A-4147-A177-3AD203B41FA5}">
                      <a16:colId xmlns:a16="http://schemas.microsoft.com/office/drawing/2014/main" val="1827651512"/>
                    </a:ext>
                  </a:extLst>
                </a:gridCol>
                <a:gridCol w="3207140">
                  <a:extLst>
                    <a:ext uri="{9D8B030D-6E8A-4147-A177-3AD203B41FA5}">
                      <a16:colId xmlns:a16="http://schemas.microsoft.com/office/drawing/2014/main" val="925592439"/>
                    </a:ext>
                  </a:extLst>
                </a:gridCol>
              </a:tblGrid>
              <a:tr h="2661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Aspecto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Empresa de Base Tecnológica (EBT)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Empresa Tradicional Local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75468849"/>
                  </a:ext>
                </a:extLst>
              </a:tr>
              <a:tr h="775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Origen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Surge de proyectos de investigación y desarrollo, vinculada a universidades o clusters TIC.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Se origina en prácticas comerciales o productivas familiares, transmitidas por tradición.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37759873"/>
                  </a:ext>
                </a:extLst>
              </a:tr>
              <a:tr h="1029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 dirty="0">
                          <a:effectLst/>
                        </a:rPr>
                        <a:t>Tipo de innovación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 dirty="0">
                          <a:effectLst/>
                        </a:rPr>
                        <a:t>Alta: desarrolla software, biotecnología, soluciones digitales. Ejemplo: GG Soluciones (software y consultoría IT en Jujuy).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Baja o incremental: mejora procesos existentes sin gran inversión en I+D. Ejemplo: Panadería artesanal local.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73411636"/>
                  </a:ext>
                </a:extLst>
              </a:tr>
              <a:tr h="775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Capital humano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Profesionales especializados en ingeniería, informática, biotecnología.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Mano de obra con formación práctica, muchas veces aprendida en el oficio.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97961482"/>
                  </a:ext>
                </a:extLst>
              </a:tr>
              <a:tr h="775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Impacto regional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Moderniza el Estado, digitaliza trámites, genera empleo calificado y exporta servicios.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Satisface necesidades básicas de la comunidad, mantiene tradiciones y empleo local.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1084487"/>
                  </a:ext>
                </a:extLst>
              </a:tr>
              <a:tr h="5207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Vinculación con instituciones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Alta: trabaja con UNJu, INTI, Gobierno, Clúster TIC.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Baja: vínculos limitados a proveedores y clientes directos.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076145271"/>
                  </a:ext>
                </a:extLst>
              </a:tr>
              <a:tr h="775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Desafíos actuales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Escalar proyectos, competir globalmente, sostener financiamiento.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 dirty="0">
                          <a:effectLst/>
                        </a:rPr>
                        <a:t>Adaptarse a nuevas tecnologías, mantener competitividad frente a cadenas grandes.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02248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856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A7158CB-A486-38AE-4621-744D99140338}"/>
              </a:ext>
            </a:extLst>
          </p:cNvPr>
          <p:cNvSpPr txBox="1"/>
          <p:nvPr/>
        </p:nvSpPr>
        <p:spPr>
          <a:xfrm>
            <a:off x="731519" y="1674674"/>
            <a:ext cx="61053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dirty="0">
                <a:solidFill>
                  <a:schemeClr val="bg1"/>
                </a:solidFill>
              </a:rPr>
              <a:t>1.	¿Cómo podrían colaborar una EBT y una empresa tradicional?</a:t>
            </a:r>
          </a:p>
          <a:p>
            <a:r>
              <a:rPr lang="es-AR" sz="2000" dirty="0">
                <a:solidFill>
                  <a:schemeClr val="bg1"/>
                </a:solidFill>
              </a:rPr>
              <a:t>2.	¿Qué rol cumple el ingeniero industrial en tender puentes entre innovación y tradición?</a:t>
            </a:r>
          </a:p>
          <a:p>
            <a:r>
              <a:rPr lang="es-AR" sz="2000" dirty="0">
                <a:solidFill>
                  <a:schemeClr val="bg1"/>
                </a:solidFill>
              </a:rPr>
              <a:t>3.	¿Qué impacto tiene cada tipo de empresa en el desarrollo regional de Jujuy?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097C755-8FA3-56C7-3DF4-B9888EE88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469" y="871506"/>
            <a:ext cx="3407959" cy="511498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791105A-5515-52FC-13DB-FCCD0A460C8B}"/>
              </a:ext>
            </a:extLst>
          </p:cNvPr>
          <p:cNvSpPr txBox="1"/>
          <p:nvPr/>
        </p:nvSpPr>
        <p:spPr>
          <a:xfrm>
            <a:off x="1913206" y="745588"/>
            <a:ext cx="3882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400" b="1" dirty="0">
                <a:solidFill>
                  <a:schemeClr val="bg1"/>
                </a:solidFill>
              </a:rPr>
              <a:t>Contestar</a:t>
            </a:r>
          </a:p>
        </p:txBody>
      </p:sp>
    </p:spTree>
    <p:extLst>
      <p:ext uri="{BB962C8B-B14F-4D97-AF65-F5344CB8AC3E}">
        <p14:creationId xmlns:p14="http://schemas.microsoft.com/office/powerpoint/2010/main" val="1290446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09F80FE-218A-A536-A4BB-B6DA9898717F}"/>
              </a:ext>
            </a:extLst>
          </p:cNvPr>
          <p:cNvSpPr txBox="1"/>
          <p:nvPr/>
        </p:nvSpPr>
        <p:spPr>
          <a:xfrm>
            <a:off x="2841674" y="328977"/>
            <a:ext cx="6105378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o</a:t>
            </a:r>
            <a:r>
              <a:rPr lang="es-AR" dirty="0"/>
              <a:t>	</a:t>
            </a:r>
            <a:r>
              <a:rPr lang="es-AR" sz="1600" dirty="0">
                <a:solidFill>
                  <a:schemeClr val="bg1"/>
                </a:solidFill>
              </a:rPr>
              <a:t>Elegir una EBT jujeña (por ejemplo, GG Soluciones, </a:t>
            </a:r>
            <a:r>
              <a:rPr lang="es-AR" sz="1600" dirty="0" err="1">
                <a:solidFill>
                  <a:schemeClr val="bg1"/>
                </a:solidFill>
              </a:rPr>
              <a:t>Openix</a:t>
            </a:r>
            <a:r>
              <a:rPr lang="es-AR" sz="1600" dirty="0">
                <a:solidFill>
                  <a:schemeClr val="bg1"/>
                </a:solidFill>
              </a:rPr>
              <a:t> </a:t>
            </a:r>
            <a:r>
              <a:rPr lang="es-AR" sz="1600" dirty="0" err="1">
                <a:solidFill>
                  <a:schemeClr val="bg1"/>
                </a:solidFill>
              </a:rPr>
              <a:t>Soft</a:t>
            </a:r>
            <a:r>
              <a:rPr lang="es-AR" sz="1600" dirty="0">
                <a:solidFill>
                  <a:schemeClr val="bg1"/>
                </a:solidFill>
              </a:rPr>
              <a:t> </a:t>
            </a:r>
            <a:r>
              <a:rPr lang="es-AR" sz="1600" dirty="0" err="1">
                <a:solidFill>
                  <a:schemeClr val="bg1"/>
                </a:solidFill>
              </a:rPr>
              <a:t>Consulting</a:t>
            </a:r>
            <a:r>
              <a:rPr lang="es-AR" sz="1600" dirty="0">
                <a:solidFill>
                  <a:schemeClr val="bg1"/>
                </a:solidFill>
              </a:rPr>
              <a:t> o Clúster TIC Jujuy).</a:t>
            </a:r>
          </a:p>
          <a:p>
            <a:r>
              <a:rPr lang="es-AR" sz="1600" dirty="0">
                <a:solidFill>
                  <a:schemeClr val="bg1"/>
                </a:solidFill>
              </a:rPr>
              <a:t>o	Una empresa tradicional local (por ejemplo, Ledesma S.A.A.I., Panadería La Alameda, San Martín o Grecia, </a:t>
            </a:r>
            <a:r>
              <a:rPr lang="es-AR" sz="1600" dirty="0" err="1">
                <a:solidFill>
                  <a:schemeClr val="bg1"/>
                </a:solidFill>
              </a:rPr>
              <a:t>Warmi</a:t>
            </a:r>
            <a:r>
              <a:rPr lang="es-AR" sz="1600" dirty="0">
                <a:solidFill>
                  <a:schemeClr val="bg1"/>
                </a:solidFill>
              </a:rPr>
              <a:t> Textiles, Cerámica Jujeña).</a:t>
            </a:r>
          </a:p>
          <a:p>
            <a:r>
              <a:rPr lang="es-AR" sz="1600" dirty="0">
                <a:solidFill>
                  <a:schemeClr val="bg1"/>
                </a:solidFill>
              </a:rPr>
              <a:t>3.	</a:t>
            </a:r>
            <a:r>
              <a:rPr lang="es-AR" sz="1600" b="1" dirty="0">
                <a:solidFill>
                  <a:schemeClr val="bg1"/>
                </a:solidFill>
              </a:rPr>
              <a:t>Analizar cómo podrían trabajar juntas en un proyecto concreto</a:t>
            </a:r>
            <a:r>
              <a:rPr lang="es-AR" sz="1600" dirty="0">
                <a:solidFill>
                  <a:schemeClr val="bg1"/>
                </a:solidFill>
              </a:rPr>
              <a:t>.</a:t>
            </a:r>
          </a:p>
          <a:p>
            <a:r>
              <a:rPr lang="es-AR" sz="1600" dirty="0">
                <a:solidFill>
                  <a:schemeClr val="bg1"/>
                </a:solidFill>
              </a:rPr>
              <a:t>Ejemplos: </a:t>
            </a:r>
          </a:p>
          <a:p>
            <a:r>
              <a:rPr lang="es-AR" sz="1600" dirty="0">
                <a:solidFill>
                  <a:schemeClr val="bg1"/>
                </a:solidFill>
              </a:rPr>
              <a:t>o	 Digitalización de procesos productivos.</a:t>
            </a:r>
          </a:p>
          <a:p>
            <a:r>
              <a:rPr lang="es-AR" sz="1600" dirty="0">
                <a:solidFill>
                  <a:schemeClr val="bg1"/>
                </a:solidFill>
              </a:rPr>
              <a:t>o	Creación de una plataforma de venta online para productos regionales.</a:t>
            </a:r>
          </a:p>
          <a:p>
            <a:r>
              <a:rPr lang="es-AR" sz="1600" dirty="0">
                <a:solidFill>
                  <a:schemeClr val="bg1"/>
                </a:solidFill>
              </a:rPr>
              <a:t>o	Implementación de software de trazabilidad o gestión de calidad.</a:t>
            </a:r>
          </a:p>
          <a:p>
            <a:r>
              <a:rPr lang="es-AR" sz="1600" dirty="0">
                <a:solidFill>
                  <a:schemeClr val="bg1"/>
                </a:solidFill>
              </a:rPr>
              <a:t>4.	Completen la siguiente ficha: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594F427A-591D-DAB7-B819-405318C88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812417"/>
              </p:ext>
            </p:extLst>
          </p:nvPr>
        </p:nvGraphicFramePr>
        <p:xfrm>
          <a:off x="1373531" y="4041721"/>
          <a:ext cx="9627404" cy="2487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6851">
                  <a:extLst>
                    <a:ext uri="{9D8B030D-6E8A-4147-A177-3AD203B41FA5}">
                      <a16:colId xmlns:a16="http://schemas.microsoft.com/office/drawing/2014/main" val="3315297137"/>
                    </a:ext>
                  </a:extLst>
                </a:gridCol>
                <a:gridCol w="2406851">
                  <a:extLst>
                    <a:ext uri="{9D8B030D-6E8A-4147-A177-3AD203B41FA5}">
                      <a16:colId xmlns:a16="http://schemas.microsoft.com/office/drawing/2014/main" val="1650224067"/>
                    </a:ext>
                  </a:extLst>
                </a:gridCol>
                <a:gridCol w="2406851">
                  <a:extLst>
                    <a:ext uri="{9D8B030D-6E8A-4147-A177-3AD203B41FA5}">
                      <a16:colId xmlns:a16="http://schemas.microsoft.com/office/drawing/2014/main" val="3343077130"/>
                    </a:ext>
                  </a:extLst>
                </a:gridCol>
                <a:gridCol w="2406851">
                  <a:extLst>
                    <a:ext uri="{9D8B030D-6E8A-4147-A177-3AD203B41FA5}">
                      <a16:colId xmlns:a16="http://schemas.microsoft.com/office/drawing/2014/main" val="2762003980"/>
                    </a:ext>
                  </a:extLst>
                </a:gridCol>
              </a:tblGrid>
              <a:tr h="5512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 dirty="0">
                          <a:effectLst/>
                        </a:rPr>
                        <a:t>Aspecto</a:t>
                      </a: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Empresa de Base Tecnológica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Empresa Tradicional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Posible colaboración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6497168"/>
                  </a:ext>
                </a:extLst>
              </a:tr>
              <a:tr h="551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Nombre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16707477"/>
                  </a:ext>
                </a:extLst>
              </a:tr>
              <a:tr h="2819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Sector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53037447"/>
                  </a:ext>
                </a:extLst>
              </a:tr>
              <a:tr h="551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Aporte principal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07760734"/>
                  </a:ext>
                </a:extLst>
              </a:tr>
              <a:tr h="551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AR" sz="1200" kern="0">
                          <a:effectLst/>
                        </a:rPr>
                        <a:t>Impacto esperado</a:t>
                      </a: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A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72413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591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839217D-7822-FB50-9C75-8D8B34289690}"/>
              </a:ext>
            </a:extLst>
          </p:cNvPr>
          <p:cNvSpPr txBox="1"/>
          <p:nvPr/>
        </p:nvSpPr>
        <p:spPr>
          <a:xfrm>
            <a:off x="2771334" y="1790843"/>
            <a:ext cx="80045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2000" b="1" dirty="0">
                <a:solidFill>
                  <a:schemeClr val="bg1"/>
                </a:solidFill>
              </a:rPr>
              <a:t>Preguntas de reflexión</a:t>
            </a:r>
          </a:p>
          <a:p>
            <a:r>
              <a:rPr lang="es-AR" sz="2000" dirty="0">
                <a:solidFill>
                  <a:schemeClr val="bg1"/>
                </a:solidFill>
              </a:rPr>
              <a:t>•	¿Qué beneficios obtendría cada empresa de la colaboración?</a:t>
            </a:r>
          </a:p>
          <a:p>
            <a:r>
              <a:rPr lang="es-AR" sz="2000" dirty="0">
                <a:solidFill>
                  <a:schemeClr val="bg1"/>
                </a:solidFill>
              </a:rPr>
              <a:t>•	¿Qué desafíos podrían surgir al integrar tecnología en una empresa tradicional?</a:t>
            </a:r>
          </a:p>
          <a:p>
            <a:r>
              <a:rPr lang="es-AR" sz="2000" dirty="0">
                <a:solidFill>
                  <a:schemeClr val="bg1"/>
                </a:solidFill>
              </a:rPr>
              <a:t>•	¿Cómo contribuye esta alianza al desarrollo regional y a la identidad jujeña?</a:t>
            </a:r>
          </a:p>
        </p:txBody>
      </p:sp>
    </p:spTree>
    <p:extLst>
      <p:ext uri="{BB962C8B-B14F-4D97-AF65-F5344CB8AC3E}">
        <p14:creationId xmlns:p14="http://schemas.microsoft.com/office/powerpoint/2010/main" val="13768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C0EE929-9D9B-66B9-B869-7A488DC6F8E7}"/>
              </a:ext>
            </a:extLst>
          </p:cNvPr>
          <p:cNvSpPr txBox="1"/>
          <p:nvPr/>
        </p:nvSpPr>
        <p:spPr>
          <a:xfrm>
            <a:off x="1750102" y="502493"/>
            <a:ext cx="961244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Innovación y Tradición en Jujuy</a:t>
            </a:r>
          </a:p>
          <a:p>
            <a:r>
              <a:rPr lang="es-AR" dirty="0">
                <a:solidFill>
                  <a:schemeClr val="bg1"/>
                </a:solidFill>
              </a:rPr>
              <a:t>1️⃣ Colaboración entre una EBT y una empresa tradicional</a:t>
            </a:r>
          </a:p>
          <a:p>
            <a:r>
              <a:rPr lang="es-AR" dirty="0">
                <a:solidFill>
                  <a:schemeClr val="bg1"/>
                </a:solidFill>
              </a:rPr>
              <a:t>•	EBT elegida: 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•	Empresa tradicional elegida: 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•	Proyecto de colaboración propuesto: 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•	Beneficios esperados para la EBT: 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•	Beneficios esperados para la empresa tradicional: 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________________________________________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2️⃣ Rol del ingeniero industrial</a:t>
            </a:r>
          </a:p>
          <a:p>
            <a:r>
              <a:rPr lang="es-AR" dirty="0">
                <a:solidFill>
                  <a:schemeClr val="bg1"/>
                </a:solidFill>
              </a:rPr>
              <a:t>•	¿Qué tareas específicas realizaría el ingeniero industrial en este proyecto? </a:t>
            </a:r>
          </a:p>
          <a:p>
            <a:r>
              <a:rPr lang="es-AR" dirty="0">
                <a:solidFill>
                  <a:schemeClr val="bg1"/>
                </a:solidFill>
              </a:rPr>
              <a:t>o	Diagnóstico: __________________________________________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o	Gestión de procesos: __________________________________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o	Mediación entre innovación y tradición: 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________________________________________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3️⃣ Impacto en el desarrollo regional de Jujuy</a:t>
            </a:r>
          </a:p>
          <a:p>
            <a:r>
              <a:rPr lang="es-AR" dirty="0">
                <a:solidFill>
                  <a:schemeClr val="bg1"/>
                </a:solidFill>
              </a:rPr>
              <a:t>•	Impacto económico: __________________________________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•	Impacto social/comunitario: 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•	Impacto cultural: ____________________________________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•	Impacto tecnológico: _________________________________</a:t>
            </a:r>
          </a:p>
          <a:p>
            <a:r>
              <a:rPr lang="es-AR" dirty="0">
                <a:solidFill>
                  <a:schemeClr val="bg1"/>
                </a:solidFill>
              </a:rPr>
              <a:t>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3017036848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308</TotalTime>
  <Words>834</Words>
  <Application>Microsoft Office PowerPoint</Application>
  <PresentationFormat>Panorámica</PresentationFormat>
  <Paragraphs>113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Calibri</vt:lpstr>
      <vt:lpstr>Century Gothic</vt:lpstr>
      <vt:lpstr>Wingdings 3</vt:lpstr>
      <vt:lpstr>Sector</vt:lpstr>
      <vt:lpstr>Actividades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3</cp:revision>
  <dcterms:created xsi:type="dcterms:W3CDTF">2026-05-19T05:54:39Z</dcterms:created>
  <dcterms:modified xsi:type="dcterms:W3CDTF">2026-07-07T03:56:13Z</dcterms:modified>
</cp:coreProperties>
</file>