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70" r:id="rId4"/>
  </p:sldMasterIdLst>
  <p:notesMasterIdLst>
    <p:notesMasterId r:id="rId33"/>
  </p:notesMasterIdLst>
  <p:handoutMasterIdLst>
    <p:handoutMasterId r:id="rId34"/>
  </p:handoutMasterIdLst>
  <p:sldIdLst>
    <p:sldId id="256" r:id="rId5"/>
    <p:sldId id="316" r:id="rId6"/>
    <p:sldId id="318" r:id="rId7"/>
    <p:sldId id="465" r:id="rId8"/>
    <p:sldId id="466" r:id="rId9"/>
    <p:sldId id="488" r:id="rId10"/>
    <p:sldId id="319" r:id="rId11"/>
    <p:sldId id="456" r:id="rId12"/>
    <p:sldId id="458" r:id="rId13"/>
    <p:sldId id="502" r:id="rId14"/>
    <p:sldId id="476" r:id="rId15"/>
    <p:sldId id="462" r:id="rId16"/>
    <p:sldId id="477" r:id="rId17"/>
    <p:sldId id="478" r:id="rId18"/>
    <p:sldId id="479" r:id="rId19"/>
    <p:sldId id="480" r:id="rId20"/>
    <p:sldId id="504" r:id="rId21"/>
    <p:sldId id="489" r:id="rId22"/>
    <p:sldId id="498" r:id="rId23"/>
    <p:sldId id="499" r:id="rId24"/>
    <p:sldId id="501" r:id="rId25"/>
    <p:sldId id="467" r:id="rId26"/>
    <p:sldId id="468" r:id="rId27"/>
    <p:sldId id="469" r:id="rId28"/>
    <p:sldId id="470" r:id="rId29"/>
    <p:sldId id="471" r:id="rId30"/>
    <p:sldId id="472" r:id="rId31"/>
    <p:sldId id="50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10"/>
  </p:normalViewPr>
  <p:slideViewPr>
    <p:cSldViewPr>
      <p:cViewPr varScale="1">
        <p:scale>
          <a:sx n="115" d="100"/>
          <a:sy n="115" d="100"/>
        </p:scale>
        <p:origin x="1530" y="11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09/06/2026</a:t>
            </a:fld>
            <a:endParaRPr lang="es-ES" dirty="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9/6/2026</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extLst>
      <p:ext uri="{BB962C8B-B14F-4D97-AF65-F5344CB8AC3E}">
        <p14:creationId xmlns:p14="http://schemas.microsoft.com/office/powerpoint/2010/main" val="2365123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extLst>
      <p:ext uri="{BB962C8B-B14F-4D97-AF65-F5344CB8AC3E}">
        <p14:creationId xmlns:p14="http://schemas.microsoft.com/office/powerpoint/2010/main" val="418698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extLst>
      <p:ext uri="{BB962C8B-B14F-4D97-AF65-F5344CB8AC3E}">
        <p14:creationId xmlns:p14="http://schemas.microsoft.com/office/powerpoint/2010/main" val="99674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extLst>
      <p:ext uri="{BB962C8B-B14F-4D97-AF65-F5344CB8AC3E}">
        <p14:creationId xmlns:p14="http://schemas.microsoft.com/office/powerpoint/2010/main" val="376251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extLst>
      <p:ext uri="{BB962C8B-B14F-4D97-AF65-F5344CB8AC3E}">
        <p14:creationId xmlns:p14="http://schemas.microsoft.com/office/powerpoint/2010/main" val="320074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1389523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1552564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273368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extLst>
      <p:ext uri="{BB962C8B-B14F-4D97-AF65-F5344CB8AC3E}">
        <p14:creationId xmlns:p14="http://schemas.microsoft.com/office/powerpoint/2010/main" val="1099443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extLst>
      <p:ext uri="{BB962C8B-B14F-4D97-AF65-F5344CB8AC3E}">
        <p14:creationId xmlns:p14="http://schemas.microsoft.com/office/powerpoint/2010/main" val="1999727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extLst>
      <p:ext uri="{BB962C8B-B14F-4D97-AF65-F5344CB8AC3E}">
        <p14:creationId xmlns:p14="http://schemas.microsoft.com/office/powerpoint/2010/main" val="339850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extLst>
      <p:ext uri="{BB962C8B-B14F-4D97-AF65-F5344CB8AC3E}">
        <p14:creationId xmlns:p14="http://schemas.microsoft.com/office/powerpoint/2010/main" val="1746734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extLst>
      <p:ext uri="{BB962C8B-B14F-4D97-AF65-F5344CB8AC3E}">
        <p14:creationId xmlns:p14="http://schemas.microsoft.com/office/powerpoint/2010/main" val="3852104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extLst>
      <p:ext uri="{BB962C8B-B14F-4D97-AF65-F5344CB8AC3E}">
        <p14:creationId xmlns:p14="http://schemas.microsoft.com/office/powerpoint/2010/main" val="3546567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26</a:t>
            </a:fld>
            <a:endParaRPr lang="es-ES" dirty="0"/>
          </a:p>
        </p:txBody>
      </p:sp>
    </p:spTree>
    <p:extLst>
      <p:ext uri="{BB962C8B-B14F-4D97-AF65-F5344CB8AC3E}">
        <p14:creationId xmlns:p14="http://schemas.microsoft.com/office/powerpoint/2010/main" val="118423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27</a:t>
            </a:fld>
            <a:endParaRPr lang="es-ES" dirty="0"/>
          </a:p>
        </p:txBody>
      </p:sp>
    </p:spTree>
    <p:extLst>
      <p:ext uri="{BB962C8B-B14F-4D97-AF65-F5344CB8AC3E}">
        <p14:creationId xmlns:p14="http://schemas.microsoft.com/office/powerpoint/2010/main" val="174426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extLst>
      <p:ext uri="{BB962C8B-B14F-4D97-AF65-F5344CB8AC3E}">
        <p14:creationId xmlns:p14="http://schemas.microsoft.com/office/powerpoint/2010/main" val="84863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extLst>
      <p:ext uri="{BB962C8B-B14F-4D97-AF65-F5344CB8AC3E}">
        <p14:creationId xmlns:p14="http://schemas.microsoft.com/office/powerpoint/2010/main" val="254486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extLst>
      <p:ext uri="{BB962C8B-B14F-4D97-AF65-F5344CB8AC3E}">
        <p14:creationId xmlns:p14="http://schemas.microsoft.com/office/powerpoint/2010/main" val="169146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extLst>
      <p:ext uri="{BB962C8B-B14F-4D97-AF65-F5344CB8AC3E}">
        <p14:creationId xmlns:p14="http://schemas.microsoft.com/office/powerpoint/2010/main" val="276743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extLst>
      <p:ext uri="{BB962C8B-B14F-4D97-AF65-F5344CB8AC3E}">
        <p14:creationId xmlns:p14="http://schemas.microsoft.com/office/powerpoint/2010/main" val="268420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extLst>
      <p:ext uri="{BB962C8B-B14F-4D97-AF65-F5344CB8AC3E}">
        <p14:creationId xmlns:p14="http://schemas.microsoft.com/office/powerpoint/2010/main" val="17720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AR"/>
          </a:p>
        </p:txBody>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extLst>
      <p:ext uri="{BB962C8B-B14F-4D97-AF65-F5344CB8AC3E}">
        <p14:creationId xmlns:p14="http://schemas.microsoft.com/office/powerpoint/2010/main" val="129515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09/06/2026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413792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09/06/2026</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33249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09/06/2026</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84290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09/06/2026</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89560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4FD69-4A85-4715-A222-ABB225B63BC6}" type="datetimeFigureOut">
              <a:rPr lang="es-ES" smtClean="0"/>
              <a:pPr/>
              <a:t>09/06/2026</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57729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14FD69-4A85-4715-A222-ABB225B63BC6}" type="datetimeFigureOut">
              <a:rPr lang="es-ES" smtClean="0"/>
              <a:pPr/>
              <a:t>09/06/2026</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8395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14FD69-4A85-4715-A222-ABB225B63BC6}" type="datetimeFigureOut">
              <a:rPr lang="es-ES" smtClean="0"/>
              <a:pPr/>
              <a:t>09/06/2026</a:t>
            </a:fld>
            <a:endParaRPr lang="es-ES" sz="1000" dirty="0"/>
          </a:p>
        </p:txBody>
      </p:sp>
      <p:sp>
        <p:nvSpPr>
          <p:cNvPr id="8" name="Footer Placeholder 7"/>
          <p:cNvSpPr>
            <a:spLocks noGrp="1"/>
          </p:cNvSpPr>
          <p:nvPr>
            <p:ph type="ftr" sz="quarter" idx="11"/>
          </p:nvPr>
        </p:nvSpPr>
        <p:spPr/>
        <p:txBody>
          <a:bodyPr/>
          <a:lstStyle/>
          <a:p>
            <a:pPr algn="ctr"/>
            <a:endParaRPr lang="es-ES" sz="1000" dirty="0"/>
          </a:p>
        </p:txBody>
      </p:sp>
      <p:sp>
        <p:nvSpPr>
          <p:cNvPr id="9" name="Slide Number Placeholder 8"/>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42320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14FD69-4A85-4715-A222-ABB225B63BC6}" type="datetimeFigureOut">
              <a:rPr lang="es-ES" smtClean="0"/>
              <a:pPr/>
              <a:t>09/06/2026</a:t>
            </a:fld>
            <a:endParaRPr lang="es-ES" sz="1000" dirty="0"/>
          </a:p>
        </p:txBody>
      </p:sp>
      <p:sp>
        <p:nvSpPr>
          <p:cNvPr id="4" name="Footer Placeholder 3"/>
          <p:cNvSpPr>
            <a:spLocks noGrp="1"/>
          </p:cNvSpPr>
          <p:nvPr>
            <p:ph type="ftr" sz="quarter" idx="11"/>
          </p:nvPr>
        </p:nvSpPr>
        <p:spPr/>
        <p:txBody>
          <a:bodyPr/>
          <a:lstStyle/>
          <a:p>
            <a:pPr algn="ctr"/>
            <a:endParaRPr lang="es-ES" sz="1000" dirty="0"/>
          </a:p>
        </p:txBody>
      </p:sp>
      <p:sp>
        <p:nvSpPr>
          <p:cNvPr id="5" name="Slide Number Placeholder 4"/>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0743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FD69-4A85-4715-A222-ABB225B63BC6}" type="datetimeFigureOut">
              <a:rPr lang="es-ES" smtClean="0"/>
              <a:pPr/>
              <a:t>09/06/2026</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11951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09/06/2026</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06740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09/06/2026</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6358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4FD69-4A85-4715-A222-ABB225B63BC6}" type="datetimeFigureOut">
              <a:rPr lang="es-ES" smtClean="0"/>
              <a:pPr/>
              <a:t>09/06/2026</a:t>
            </a:fld>
            <a:endParaRPr lang="es-ES" sz="100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s-ES" sz="100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417200001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het.colorado.edu/sims/html/waves-intro/latest/waves-intro_all.html?locale=es"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youtu.be/ljKu-r-wCuI?si=pIHJk5D9Z0nCCCL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3093" y="1958975"/>
            <a:ext cx="7577814" cy="1470025"/>
          </a:xfrm>
        </p:spPr>
        <p:txBody>
          <a:bodyPr>
            <a:normAutofit/>
          </a:bodyPr>
          <a:lstStyle/>
          <a:p>
            <a:pPr algn="ctr"/>
            <a:r>
              <a:rPr sz="4600" b="1" dirty="0" err="1">
                <a:latin typeface="Arial" pitchFamily="34" charset="0"/>
                <a:cs typeface="Arial" pitchFamily="34" charset="0"/>
              </a:rPr>
              <a:t>Te</a:t>
            </a:r>
            <a:r>
              <a:rPr lang="es-ES" sz="4600" b="1" dirty="0" err="1">
                <a:latin typeface="Arial" pitchFamily="34" charset="0"/>
                <a:cs typeface="Arial" pitchFamily="34" charset="0"/>
              </a:rPr>
              <a:t>oría</a:t>
            </a:r>
            <a:r>
              <a:rPr sz="4600" b="1" dirty="0">
                <a:latin typeface="Arial" pitchFamily="34" charset="0"/>
                <a:cs typeface="Arial" pitchFamily="34" charset="0"/>
              </a:rPr>
              <a:t> de la </a:t>
            </a:r>
            <a:r>
              <a:rPr sz="4600" b="1" dirty="0" err="1">
                <a:latin typeface="Arial" pitchFamily="34" charset="0"/>
                <a:cs typeface="Arial" pitchFamily="34" charset="0"/>
              </a:rPr>
              <a:t>Informaci</a:t>
            </a:r>
            <a:r>
              <a:rPr lang="es-ES" sz="4600" b="1" dirty="0" err="1">
                <a:latin typeface="Arial" pitchFamily="34" charset="0"/>
                <a:cs typeface="Arial" pitchFamily="34" charset="0"/>
              </a:rPr>
              <a:t>ó</a:t>
            </a:r>
            <a:r>
              <a:rPr sz="4600" b="1" dirty="0">
                <a:latin typeface="Arial" pitchFamily="34" charset="0"/>
                <a:cs typeface="Arial" pitchFamily="34" charset="0"/>
              </a:rPr>
              <a:t>n y la </a:t>
            </a:r>
            <a:r>
              <a:rPr sz="4600" b="1" dirty="0" err="1">
                <a:latin typeface="Arial" pitchFamily="34" charset="0"/>
                <a:cs typeface="Arial" pitchFamily="34" charset="0"/>
              </a:rPr>
              <a:t>Comunicaci</a:t>
            </a:r>
            <a:r>
              <a:rPr lang="es-ES" sz="4600" b="1" dirty="0" err="1">
                <a:latin typeface="Arial" pitchFamily="34" charset="0"/>
                <a:cs typeface="Arial" pitchFamily="34" charset="0"/>
              </a:rPr>
              <a:t>ó</a:t>
            </a:r>
            <a:r>
              <a:rPr sz="4600" b="1" dirty="0">
                <a:latin typeface="Arial" pitchFamily="34" charset="0"/>
                <a:cs typeface="Arial" pitchFamily="34" charset="0"/>
              </a:rPr>
              <a:t>n</a:t>
            </a:r>
          </a:p>
        </p:txBody>
      </p:sp>
      <p:sp>
        <p:nvSpPr>
          <p:cNvPr id="2" name="Subtitle 1"/>
          <p:cNvSpPr>
            <a:spLocks noGrp="1"/>
          </p:cNvSpPr>
          <p:nvPr>
            <p:ph type="subTitle" idx="1"/>
          </p:nvPr>
        </p:nvSpPr>
        <p:spPr>
          <a:xfrm>
            <a:off x="1404387" y="4077072"/>
            <a:ext cx="6956520" cy="925223"/>
          </a:xfrm>
        </p:spPr>
        <p:txBody>
          <a:bodyPr/>
          <a:lstStyle/>
          <a:p>
            <a:pPr algn="ctr"/>
            <a:r>
              <a:rPr lang="es-ES" dirty="0">
                <a:latin typeface="Arial" pitchFamily="34" charset="0"/>
                <a:cs typeface="Arial" pitchFamily="34" charset="0"/>
              </a:rPr>
              <a:t>Introducción a los Sistemas de Telecomunicación</a:t>
            </a:r>
            <a:endParaRPr dirty="0">
              <a:latin typeface="Arial" pitchFamily="34" charset="0"/>
              <a:cs typeface="Arial" pitchFamily="34" charset="0"/>
            </a:endParaRPr>
          </a:p>
        </p:txBody>
      </p:sp>
      <p:pic>
        <p:nvPicPr>
          <p:cNvPr id="5" name="image1.png">
            <a:extLst>
              <a:ext uri="{FF2B5EF4-FFF2-40B4-BE49-F238E27FC236}">
                <a16:creationId xmlns:a16="http://schemas.microsoft.com/office/drawing/2014/main" id="{8FDCC185-0B78-01B1-E207-C30EB085B526}"/>
              </a:ext>
            </a:extLst>
          </p:cNvPr>
          <p:cNvPicPr/>
          <p:nvPr/>
        </p:nvPicPr>
        <p:blipFill>
          <a:blip r:embed="rId2"/>
          <a:srcRect/>
          <a:stretch>
            <a:fillRect/>
          </a:stretch>
        </p:blipFill>
        <p:spPr>
          <a:xfrm>
            <a:off x="3455876" y="5229200"/>
            <a:ext cx="2232248" cy="1008112"/>
          </a:xfrm>
          <a:prstGeom prst="rect">
            <a:avLst/>
          </a:prstGeom>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92F87E-E861-18E5-87F5-72A1C700BDE6}"/>
              </a:ext>
            </a:extLst>
          </p:cNvPr>
          <p:cNvPicPr>
            <a:picLocks noChangeAspect="1"/>
          </p:cNvPicPr>
          <p:nvPr/>
        </p:nvPicPr>
        <p:blipFill>
          <a:blip r:embed="rId2"/>
          <a:stretch>
            <a:fillRect/>
          </a:stretch>
        </p:blipFill>
        <p:spPr>
          <a:xfrm>
            <a:off x="1403648" y="188640"/>
            <a:ext cx="6431825" cy="5343272"/>
          </a:xfrm>
          <a:prstGeom prst="rect">
            <a:avLst/>
          </a:prstGeom>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00A2AE2F-8C70-658D-AA74-E2AD53B689DD}"/>
                  </a:ext>
                </a:extLst>
              </p:cNvPr>
              <p:cNvSpPr txBox="1"/>
              <p:nvPr/>
            </p:nvSpPr>
            <p:spPr>
              <a:xfrm>
                <a:off x="395536" y="5469031"/>
                <a:ext cx="8856984" cy="1200329"/>
              </a:xfrm>
              <a:prstGeom prst="rect">
                <a:avLst/>
              </a:prstGeom>
              <a:noFill/>
            </p:spPr>
            <p:txBody>
              <a:bodyPr wrap="square">
                <a:spAutoFit/>
              </a:bodyPr>
              <a:lstStyle/>
              <a:p>
                <a:pPr algn="ctr"/>
                <a:r>
                  <a:rPr lang="es-AR" dirty="0"/>
                  <a:t>La expresión genérica para una </a:t>
                </a:r>
                <a:r>
                  <a:rPr lang="es-AR" b="1" dirty="0"/>
                  <a:t>onda sinusoidal </a:t>
                </a:r>
                <a:r>
                  <a:rPr lang="es-AR" dirty="0"/>
                  <a:t>es</a:t>
                </a:r>
                <a:br>
                  <a:rPr lang="es-AR" dirty="0"/>
                </a:br>
                <a:r>
                  <a:rPr lang="es-AR" i="1" dirty="0"/>
                  <a:t>s</a:t>
                </a:r>
                <a:r>
                  <a:rPr lang="es-AR" dirty="0"/>
                  <a:t>(</a:t>
                </a:r>
                <a:r>
                  <a:rPr lang="es-AR" i="1" dirty="0"/>
                  <a:t>t</a:t>
                </a:r>
                <a:r>
                  <a:rPr lang="es-AR" dirty="0"/>
                  <a:t>) = </a:t>
                </a:r>
                <a:r>
                  <a:rPr lang="es-AR" i="1" dirty="0"/>
                  <a:t>A </a:t>
                </a:r>
                <a:r>
                  <a:rPr lang="es-AR" dirty="0"/>
                  <a:t>sen (2</a:t>
                </a:r>
                <a14:m>
                  <m:oMath xmlns:m="http://schemas.openxmlformats.org/officeDocument/2006/math">
                    <m:r>
                      <a:rPr lang="es-AR" i="1" dirty="0" smtClean="0">
                        <a:latin typeface="Cambria Math" panose="02040503050406030204" pitchFamily="18" charset="0"/>
                        <a:ea typeface="Cambria Math" panose="02040503050406030204" pitchFamily="18" charset="0"/>
                      </a:rPr>
                      <m:t>𝜋</m:t>
                    </m:r>
                  </m:oMath>
                </a14:m>
                <a:r>
                  <a:rPr lang="es-AR" dirty="0"/>
                  <a:t> </a:t>
                </a:r>
                <a:r>
                  <a:rPr lang="es-AR" i="1" dirty="0"/>
                  <a:t>f t </a:t>
                </a:r>
                <a:r>
                  <a:rPr lang="es-AR" dirty="0"/>
                  <a:t>+ </a:t>
                </a:r>
                <a14:m>
                  <m:oMath xmlns:m="http://schemas.openxmlformats.org/officeDocument/2006/math">
                    <m:r>
                      <a:rPr lang="es-AR" i="1" smtClean="0">
                        <a:latin typeface="Cambria Math" panose="02040503050406030204" pitchFamily="18" charset="0"/>
                        <a:ea typeface="Cambria Math" panose="02040503050406030204" pitchFamily="18" charset="0"/>
                      </a:rPr>
                      <m:t>∅</m:t>
                    </m:r>
                  </m:oMath>
                </a14:m>
                <a:r>
                  <a:rPr lang="es-AR" dirty="0"/>
                  <a:t>) </a:t>
                </a:r>
                <a:br>
                  <a:rPr lang="es-AR" dirty="0"/>
                </a:br>
                <a:r>
                  <a:rPr lang="es-AR" b="1" dirty="0" err="1"/>
                  <a:t>PhET</a:t>
                </a:r>
                <a:r>
                  <a:rPr lang="es-AR" dirty="0"/>
                  <a:t> (visualización de ondas)</a:t>
                </a:r>
                <a:endParaRPr lang="es-AR" dirty="0">
                  <a:hlinkClick r:id="rId3"/>
                </a:endParaRPr>
              </a:p>
              <a:p>
                <a:r>
                  <a:rPr lang="es-AR" dirty="0">
                    <a:hlinkClick r:id="rId3"/>
                  </a:rPr>
                  <a:t>https://phet.colorado.edu/sims/html/waves-intro/latest/waves-intro_all.html?locale=es</a:t>
                </a:r>
                <a:endParaRPr lang="es-AR" dirty="0"/>
              </a:p>
            </p:txBody>
          </p:sp>
        </mc:Choice>
        <mc:Fallback xmlns="">
          <p:sp>
            <p:nvSpPr>
              <p:cNvPr id="4" name="CuadroTexto 3">
                <a:extLst>
                  <a:ext uri="{FF2B5EF4-FFF2-40B4-BE49-F238E27FC236}">
                    <a16:creationId xmlns:a16="http://schemas.microsoft.com/office/drawing/2014/main" id="{00A2AE2F-8C70-658D-AA74-E2AD53B689DD}"/>
                  </a:ext>
                </a:extLst>
              </p:cNvPr>
              <p:cNvSpPr txBox="1">
                <a:spLocks noRot="1" noChangeAspect="1" noMove="1" noResize="1" noEditPoints="1" noAdjustHandles="1" noChangeArrowheads="1" noChangeShapeType="1" noTextEdit="1"/>
              </p:cNvSpPr>
              <p:nvPr/>
            </p:nvSpPr>
            <p:spPr>
              <a:xfrm>
                <a:off x="395536" y="5469031"/>
                <a:ext cx="8856984" cy="1200329"/>
              </a:xfrm>
              <a:prstGeom prst="rect">
                <a:avLst/>
              </a:prstGeom>
              <a:blipFill>
                <a:blip r:embed="rId4"/>
                <a:stretch>
                  <a:fillRect l="-619" t="-2538" b="-7107"/>
                </a:stretch>
              </a:blipFill>
            </p:spPr>
            <p:txBody>
              <a:bodyPr/>
              <a:lstStyle/>
              <a:p>
                <a:r>
                  <a:rPr lang="es-AR">
                    <a:noFill/>
                  </a:rPr>
                  <a:t> </a:t>
                </a:r>
              </a:p>
            </p:txBody>
          </p:sp>
        </mc:Fallback>
      </mc:AlternateContent>
    </p:spTree>
    <p:extLst>
      <p:ext uri="{BB962C8B-B14F-4D97-AF65-F5344CB8AC3E}">
        <p14:creationId xmlns:p14="http://schemas.microsoft.com/office/powerpoint/2010/main" val="2576099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259971" y="928674"/>
            <a:ext cx="7429500" cy="500062"/>
          </a:xfrm>
        </p:spPr>
        <p:txBody>
          <a:bodyPr>
            <a:normAutofit/>
          </a:bodyPr>
          <a:lstStyle/>
          <a:p>
            <a:pPr marL="0" indent="0" algn="l">
              <a:buNone/>
            </a:pPr>
            <a:r>
              <a:rPr lang="es-ES_tradnl" sz="2000" b="1" dirty="0">
                <a:latin typeface="Arial" pitchFamily="34" charset="0"/>
                <a:cs typeface="Arial" pitchFamily="34" charset="0"/>
              </a:rPr>
              <a:t>Transmisión de señales - Ejemplo</a:t>
            </a:r>
            <a:endParaRPr sz="1800" b="1"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16361"/>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de comunicación</a:t>
            </a:r>
          </a:p>
        </p:txBody>
      </p:sp>
      <p:pic>
        <p:nvPicPr>
          <p:cNvPr id="2" name="Imagen 1" descr="Learn with style">
            <a:extLst>
              <a:ext uri="{FF2B5EF4-FFF2-40B4-BE49-F238E27FC236}">
                <a16:creationId xmlns:a16="http://schemas.microsoft.com/office/drawing/2014/main" id="{E7B58287-9709-6AA8-C194-52B0301733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63" y="1428736"/>
            <a:ext cx="8377163" cy="5026298"/>
          </a:xfrm>
          <a:prstGeom prst="rect">
            <a:avLst/>
          </a:prstGeom>
          <a:noFill/>
          <a:ln>
            <a:noFill/>
          </a:ln>
        </p:spPr>
      </p:pic>
    </p:spTree>
    <p:extLst>
      <p:ext uri="{BB962C8B-B14F-4D97-AF65-F5344CB8AC3E}">
        <p14:creationId xmlns:p14="http://schemas.microsoft.com/office/powerpoint/2010/main" val="300355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259971" y="928674"/>
            <a:ext cx="7429500" cy="500062"/>
          </a:xfrm>
        </p:spPr>
        <p:txBody>
          <a:bodyPr>
            <a:normAutofit/>
          </a:bodyPr>
          <a:lstStyle/>
          <a:p>
            <a:pPr marL="0" indent="0" algn="l">
              <a:buNone/>
            </a:pPr>
            <a:r>
              <a:rPr lang="es-ES_tradnl" sz="2000" b="1" dirty="0">
                <a:latin typeface="Arial" pitchFamily="34" charset="0"/>
                <a:cs typeface="Arial" pitchFamily="34" charset="0"/>
              </a:rPr>
              <a:t>Transmisión de señales</a:t>
            </a:r>
            <a:endParaRPr sz="1800" b="1"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16361"/>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de comunicación</a:t>
            </a:r>
          </a:p>
        </p:txBody>
      </p:sp>
      <p:sp>
        <p:nvSpPr>
          <p:cNvPr id="3073" name="Rectangle 1"/>
          <p:cNvSpPr>
            <a:spLocks noChangeArrowheads="1"/>
          </p:cNvSpPr>
          <p:nvPr/>
        </p:nvSpPr>
        <p:spPr bwMode="auto">
          <a:xfrm>
            <a:off x="285720" y="1428736"/>
            <a:ext cx="857256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Se pueden señalar las siguientes características de los sistemas de transmisión analógicos y digitales:</a:t>
            </a:r>
            <a:endParaRPr lang="es-ES" dirty="0">
              <a:latin typeface="Arial" pitchFamily="34" charset="0"/>
              <a:cs typeface="Arial" pitchFamily="34" charset="0"/>
            </a:endParaRPr>
          </a:p>
          <a:p>
            <a:pPr lvl="1" algn="just">
              <a:spcBef>
                <a:spcPts val="600"/>
              </a:spcBef>
              <a:spcAft>
                <a:spcPts val="600"/>
              </a:spcAft>
              <a:buFont typeface="Wingdings" pitchFamily="2" charset="2"/>
              <a:buChar char="ü"/>
            </a:pPr>
            <a:r>
              <a:rPr lang="es-ES_tradnl" dirty="0">
                <a:latin typeface="Arial" pitchFamily="34" charset="0"/>
                <a:cs typeface="Arial" pitchFamily="34" charset="0"/>
              </a:rPr>
              <a:t>Todos los sistemas de comunicaciones analógicos como digitales están capacitados para transportar señales de información para los servicios de voz, texto, imágenes y datos.</a:t>
            </a:r>
            <a:endParaRPr lang="es-ES" dirty="0">
              <a:latin typeface="Arial" pitchFamily="34" charset="0"/>
              <a:cs typeface="Arial" pitchFamily="34" charset="0"/>
            </a:endParaRPr>
          </a:p>
          <a:p>
            <a:pPr lvl="1" algn="just">
              <a:spcBef>
                <a:spcPts val="600"/>
              </a:spcBef>
              <a:spcAft>
                <a:spcPts val="600"/>
              </a:spcAft>
              <a:buFont typeface="Wingdings" pitchFamily="2" charset="2"/>
              <a:buChar char="ü"/>
            </a:pPr>
            <a:r>
              <a:rPr lang="es-ES_tradnl" dirty="0">
                <a:latin typeface="Arial" pitchFamily="34" charset="0"/>
                <a:cs typeface="Arial" pitchFamily="34" charset="0"/>
              </a:rPr>
              <a:t>En los sistemas de comunicaciones analógicos la propia forma de la onda de la señal transmitida es la que contiene la información que se transmite.</a:t>
            </a:r>
            <a:endParaRPr lang="es-ES" dirty="0">
              <a:latin typeface="Arial" pitchFamily="34" charset="0"/>
              <a:cs typeface="Arial" pitchFamily="34" charset="0"/>
            </a:endParaRPr>
          </a:p>
          <a:p>
            <a:pPr lvl="1" algn="just">
              <a:spcBef>
                <a:spcPts val="600"/>
              </a:spcBef>
              <a:spcAft>
                <a:spcPts val="600"/>
              </a:spcAft>
              <a:buFont typeface="Wingdings" pitchFamily="2" charset="2"/>
              <a:buChar char="ü"/>
            </a:pPr>
            <a:r>
              <a:rPr lang="es-ES_tradnl" dirty="0">
                <a:latin typeface="Arial" pitchFamily="34" charset="0"/>
                <a:cs typeface="Arial" pitchFamily="34" charset="0"/>
              </a:rPr>
              <a:t>En los sistemas digitales, los pulsos codificados de la señal transmitida son los que contienen la información. Denominamos pulso a cada una de las transiciones de estado de la señal, en un intervalo de tiempo. Comúnmente al conjunto de unos y ceros transmitidos se lo denomina tren en de pulsos.</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Existen servicios de comunicaciones en los cuales las primeras señales generadas son típicamente analógicas, como en la transmisión de la voz y otros en los cuales esas señales son típicamente digitales, como en el caso de la transmisión de los datos producidos por equipos informáticos.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259971" y="928674"/>
            <a:ext cx="7429500" cy="500062"/>
          </a:xfrm>
        </p:spPr>
        <p:txBody>
          <a:bodyPr>
            <a:normAutofit/>
          </a:bodyPr>
          <a:lstStyle/>
          <a:p>
            <a:pPr marL="0" indent="0" algn="l">
              <a:buNone/>
            </a:pPr>
            <a:r>
              <a:rPr lang="es-ES_tradnl" sz="2000" b="1" dirty="0">
                <a:latin typeface="Arial" pitchFamily="34" charset="0"/>
                <a:cs typeface="Arial" pitchFamily="34" charset="0"/>
              </a:rPr>
              <a:t>Transmisión de señales - Modulación</a:t>
            </a:r>
            <a:endParaRPr sz="1800" b="1"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16361"/>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de comunicación</a:t>
            </a:r>
          </a:p>
        </p:txBody>
      </p:sp>
      <p:sp>
        <p:nvSpPr>
          <p:cNvPr id="3" name="CuadroTexto 2">
            <a:extLst>
              <a:ext uri="{FF2B5EF4-FFF2-40B4-BE49-F238E27FC236}">
                <a16:creationId xmlns:a16="http://schemas.microsoft.com/office/drawing/2014/main" id="{2104115C-D37D-FD26-D1AF-1861BB41B486}"/>
              </a:ext>
            </a:extLst>
          </p:cNvPr>
          <p:cNvSpPr txBox="1"/>
          <p:nvPr/>
        </p:nvSpPr>
        <p:spPr>
          <a:xfrm>
            <a:off x="359198" y="1348367"/>
            <a:ext cx="8496944" cy="923330"/>
          </a:xfrm>
          <a:prstGeom prst="rect">
            <a:avLst/>
          </a:prstGeom>
          <a:noFill/>
        </p:spPr>
        <p:txBody>
          <a:bodyPr wrap="square">
            <a:spAutoFit/>
          </a:bodyPr>
          <a:lstStyle/>
          <a:p>
            <a:pPr algn="just"/>
            <a:r>
              <a:rPr lang="es-MX" dirty="0">
                <a:latin typeface="Arial" pitchFamily="34" charset="0"/>
                <a:cs typeface="Arial" pitchFamily="34" charset="0"/>
              </a:rPr>
              <a:t>Para transmitir información digital a través de un medio físico, generalmente es necesario representarla mediante una señal modulada que adapte sus características al canal de comunicación disponible.</a:t>
            </a:r>
            <a:endParaRPr lang="es-AR" dirty="0">
              <a:latin typeface="Arial" pitchFamily="34" charset="0"/>
              <a:cs typeface="Arial" pitchFamily="34" charset="0"/>
            </a:endParaRPr>
          </a:p>
        </p:txBody>
      </p:sp>
      <p:pic>
        <p:nvPicPr>
          <p:cNvPr id="12" name="Imagen 11">
            <a:extLst>
              <a:ext uri="{FF2B5EF4-FFF2-40B4-BE49-F238E27FC236}">
                <a16:creationId xmlns:a16="http://schemas.microsoft.com/office/drawing/2014/main" id="{014FA939-7533-458F-2A66-0836F1E9AB52}"/>
              </a:ext>
            </a:extLst>
          </p:cNvPr>
          <p:cNvPicPr>
            <a:picLocks noChangeAspect="1"/>
          </p:cNvPicPr>
          <p:nvPr/>
        </p:nvPicPr>
        <p:blipFill rotWithShape="1">
          <a:blip r:embed="rId3">
            <a:extLst>
              <a:ext uri="{28A0092B-C50C-407E-A947-70E740481C1C}">
                <a14:useLocalDpi xmlns:a14="http://schemas.microsoft.com/office/drawing/2010/main" val="0"/>
              </a:ext>
            </a:extLst>
          </a:blip>
          <a:srcRect l="2215" t="2017" r="10222" b="51297"/>
          <a:stretch/>
        </p:blipFill>
        <p:spPr bwMode="auto">
          <a:xfrm>
            <a:off x="1370330" y="2441778"/>
            <a:ext cx="2205990" cy="695325"/>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F6815718-1F33-0FAA-4CA9-4A745E119571}"/>
              </a:ext>
            </a:extLst>
          </p:cNvPr>
          <p:cNvPicPr>
            <a:picLocks noChangeAspect="1"/>
          </p:cNvPicPr>
          <p:nvPr/>
        </p:nvPicPr>
        <p:blipFill rotWithShape="1">
          <a:blip r:embed="rId3">
            <a:extLst>
              <a:ext uri="{28A0092B-C50C-407E-A947-70E740481C1C}">
                <a14:useLocalDpi xmlns:a14="http://schemas.microsoft.com/office/drawing/2010/main" val="0"/>
              </a:ext>
            </a:extLst>
          </a:blip>
          <a:srcRect l="8687" t="49280" r="9881" b="3458"/>
          <a:stretch/>
        </p:blipFill>
        <p:spPr bwMode="auto">
          <a:xfrm>
            <a:off x="5567680" y="2412022"/>
            <a:ext cx="2081530" cy="714375"/>
          </a:xfrm>
          <a:prstGeom prst="rect">
            <a:avLst/>
          </a:prstGeom>
          <a:noFill/>
          <a:ln>
            <a:noFill/>
          </a:ln>
          <a:extLst>
            <a:ext uri="{53640926-AAD7-44D8-BBD7-CCE9431645EC}">
              <a14:shadowObscured xmlns:a14="http://schemas.microsoft.com/office/drawing/2010/main"/>
            </a:ext>
          </a:extLst>
        </p:spPr>
      </p:pic>
      <p:sp>
        <p:nvSpPr>
          <p:cNvPr id="14" name="Rectángulo 13">
            <a:extLst>
              <a:ext uri="{FF2B5EF4-FFF2-40B4-BE49-F238E27FC236}">
                <a16:creationId xmlns:a16="http://schemas.microsoft.com/office/drawing/2014/main" id="{647746AC-7C50-78E6-AB30-DBC1A5EE99DF}"/>
              </a:ext>
            </a:extLst>
          </p:cNvPr>
          <p:cNvSpPr/>
          <p:nvPr/>
        </p:nvSpPr>
        <p:spPr>
          <a:xfrm>
            <a:off x="4162425" y="2575129"/>
            <a:ext cx="819150" cy="37147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Calibri" panose="020F0502020204030204" pitchFamily="34" charset="0"/>
                <a:cs typeface="Times New Roman" panose="02020603050405020304" pitchFamily="18" charset="0"/>
              </a:rPr>
              <a:t>MODEM</a:t>
            </a:r>
            <a:endParaRPr lang="es-AR" sz="1100">
              <a:effectLst/>
              <a:ea typeface="Calibri" panose="020F0502020204030204" pitchFamily="34" charset="0"/>
              <a:cs typeface="Times New Roman" panose="02020603050405020304" pitchFamily="18" charset="0"/>
            </a:endParaRPr>
          </a:p>
        </p:txBody>
      </p:sp>
      <p:sp>
        <p:nvSpPr>
          <p:cNvPr id="16" name="Flecha: a la derecha 15">
            <a:extLst>
              <a:ext uri="{FF2B5EF4-FFF2-40B4-BE49-F238E27FC236}">
                <a16:creationId xmlns:a16="http://schemas.microsoft.com/office/drawing/2014/main" id="{7820D819-EE39-D0DA-EABA-3041CA45CA2B}"/>
              </a:ext>
            </a:extLst>
          </p:cNvPr>
          <p:cNvSpPr/>
          <p:nvPr/>
        </p:nvSpPr>
        <p:spPr>
          <a:xfrm>
            <a:off x="3688715" y="2679904"/>
            <a:ext cx="371475"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7" name="Flecha: a la derecha 16">
            <a:extLst>
              <a:ext uri="{FF2B5EF4-FFF2-40B4-BE49-F238E27FC236}">
                <a16:creationId xmlns:a16="http://schemas.microsoft.com/office/drawing/2014/main" id="{B937D7ED-4049-41BB-C13D-B00A129B7E8F}"/>
              </a:ext>
            </a:extLst>
          </p:cNvPr>
          <p:cNvSpPr/>
          <p:nvPr/>
        </p:nvSpPr>
        <p:spPr>
          <a:xfrm>
            <a:off x="5088890" y="2660854"/>
            <a:ext cx="371475"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9" name="CuadroTexto 18">
            <a:extLst>
              <a:ext uri="{FF2B5EF4-FFF2-40B4-BE49-F238E27FC236}">
                <a16:creationId xmlns:a16="http://schemas.microsoft.com/office/drawing/2014/main" id="{6DF67EDD-9658-FB3D-72DF-8DE67D8C37D3}"/>
              </a:ext>
            </a:extLst>
          </p:cNvPr>
          <p:cNvSpPr txBox="1"/>
          <p:nvPr/>
        </p:nvSpPr>
        <p:spPr>
          <a:xfrm>
            <a:off x="413371" y="3741940"/>
            <a:ext cx="8388598" cy="1354217"/>
          </a:xfrm>
          <a:prstGeom prst="rect">
            <a:avLst/>
          </a:prstGeom>
          <a:noFill/>
        </p:spPr>
        <p:txBody>
          <a:bodyPr wrap="square">
            <a:spAutoFit/>
          </a:bodyPr>
          <a:lstStyle/>
          <a:p>
            <a:pPr algn="just">
              <a:spcBef>
                <a:spcPts val="600"/>
              </a:spcBef>
              <a:spcAft>
                <a:spcPts val="600"/>
              </a:spcAft>
            </a:pPr>
            <a:r>
              <a:rPr lang="es-ES_tradnl" dirty="0">
                <a:latin typeface="Arial" pitchFamily="34" charset="0"/>
                <a:cs typeface="Arial" pitchFamily="34" charset="0"/>
              </a:rPr>
              <a:t>El equipo que se utiliza para efectuar este proceso se denomina MÓDEM (contracción de </a:t>
            </a:r>
            <a:r>
              <a:rPr lang="es-ES_tradnl" b="1" dirty="0">
                <a:latin typeface="Arial" pitchFamily="34" charset="0"/>
                <a:cs typeface="Arial" pitchFamily="34" charset="0"/>
              </a:rPr>
              <a:t>mo</a:t>
            </a:r>
            <a:r>
              <a:rPr lang="es-ES_tradnl" dirty="0">
                <a:latin typeface="Arial" pitchFamily="34" charset="0"/>
                <a:cs typeface="Arial" pitchFamily="34" charset="0"/>
              </a:rPr>
              <a:t>dulador - </a:t>
            </a:r>
            <a:r>
              <a:rPr lang="es-ES_tradnl" b="1" dirty="0">
                <a:latin typeface="Arial" pitchFamily="34" charset="0"/>
                <a:cs typeface="Arial" pitchFamily="34" charset="0"/>
              </a:rPr>
              <a:t>dem</a:t>
            </a:r>
            <a:r>
              <a:rPr lang="es-ES_tradnl" dirty="0">
                <a:latin typeface="Arial" pitchFamily="34" charset="0"/>
                <a:cs typeface="Arial" pitchFamily="34" charset="0"/>
              </a:rPr>
              <a:t>odulador).</a:t>
            </a:r>
          </a:p>
          <a:p>
            <a:pPr algn="just">
              <a:spcBef>
                <a:spcPts val="600"/>
              </a:spcBef>
              <a:spcAft>
                <a:spcPts val="600"/>
              </a:spcAft>
            </a:pPr>
            <a:r>
              <a:rPr lang="es-ES_tradnl" dirty="0">
                <a:latin typeface="Arial" pitchFamily="34" charset="0"/>
                <a:cs typeface="Arial" pitchFamily="34" charset="0"/>
              </a:rPr>
              <a:t>El módem realiza las dos funciones: la directa, modular (transforma señal digital en analógica), y la inversa, demodular (transforma señal analógica en digital).</a:t>
            </a:r>
            <a:endParaRPr lang="es-ES" dirty="0">
              <a:latin typeface="Arial" pitchFamily="34" charset="0"/>
              <a:cs typeface="Arial" pitchFamily="34" charset="0"/>
            </a:endParaRPr>
          </a:p>
        </p:txBody>
      </p:sp>
    </p:spTree>
    <p:extLst>
      <p:ext uri="{BB962C8B-B14F-4D97-AF65-F5344CB8AC3E}">
        <p14:creationId xmlns:p14="http://schemas.microsoft.com/office/powerpoint/2010/main" val="3873876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179512" y="1076982"/>
            <a:ext cx="7429500" cy="500062"/>
          </a:xfrm>
        </p:spPr>
        <p:txBody>
          <a:bodyPr>
            <a:normAutofit/>
          </a:bodyPr>
          <a:lstStyle/>
          <a:p>
            <a:pPr marL="0" indent="0" algn="l">
              <a:buNone/>
            </a:pPr>
            <a:r>
              <a:rPr lang="es-ES_tradnl" sz="2000" b="1" dirty="0">
                <a:latin typeface="Arial" pitchFamily="34" charset="0"/>
                <a:cs typeface="Arial" pitchFamily="34" charset="0"/>
              </a:rPr>
              <a:t>Transmisión de señales – Tipos de  Modulación</a:t>
            </a:r>
            <a:endParaRPr sz="1800" b="1"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16361"/>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a:t>
            </a:r>
            <a:r>
              <a:rPr kumimoji="0" lang="es-ES" sz="2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Sistemas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de comunicación</a:t>
            </a:r>
          </a:p>
        </p:txBody>
      </p:sp>
      <p:sp>
        <p:nvSpPr>
          <p:cNvPr id="3" name="CuadroTexto 2">
            <a:extLst>
              <a:ext uri="{FF2B5EF4-FFF2-40B4-BE49-F238E27FC236}">
                <a16:creationId xmlns:a16="http://schemas.microsoft.com/office/drawing/2014/main" id="{2104115C-D37D-FD26-D1AF-1861BB41B486}"/>
              </a:ext>
            </a:extLst>
          </p:cNvPr>
          <p:cNvSpPr txBox="1"/>
          <p:nvPr/>
        </p:nvSpPr>
        <p:spPr>
          <a:xfrm>
            <a:off x="323528" y="1577044"/>
            <a:ext cx="8496944" cy="646331"/>
          </a:xfrm>
          <a:prstGeom prst="rect">
            <a:avLst/>
          </a:prstGeom>
          <a:noFill/>
        </p:spPr>
        <p:txBody>
          <a:bodyPr wrap="square">
            <a:spAutoFit/>
          </a:bodyPr>
          <a:lstStyle/>
          <a:p>
            <a:pPr lvl="0" algn="just">
              <a:spcBef>
                <a:spcPts val="600"/>
              </a:spcBef>
              <a:spcAft>
                <a:spcPts val="600"/>
              </a:spcAft>
            </a:pPr>
            <a:r>
              <a:rPr lang="es-ES_tradnl" sz="1800" b="1" i="1" dirty="0">
                <a:effectLst/>
                <a:latin typeface="Arial" panose="020B0604020202020204" pitchFamily="34" charset="0"/>
                <a:ea typeface="Times New Roman" panose="02020603050405020304" pitchFamily="18" charset="0"/>
                <a:cs typeface="Arial" panose="020B0604020202020204" pitchFamily="34" charset="0"/>
              </a:rPr>
              <a:t>Modulación en amplitud (AM): </a:t>
            </a:r>
            <a:r>
              <a:rPr lang="es-ES_tradnl" sz="1800" b="0" spc="-100" dirty="0">
                <a:effectLst/>
                <a:latin typeface="Arial" panose="020B0604020202020204" pitchFamily="34" charset="0"/>
                <a:ea typeface="Times New Roman" panose="02020603050405020304" pitchFamily="18" charset="0"/>
                <a:cs typeface="Arial" panose="020B0604020202020204" pitchFamily="34" charset="0"/>
              </a:rPr>
              <a:t>se cambia la </a:t>
            </a:r>
            <a:r>
              <a:rPr lang="es-ES_tradnl" sz="1800" spc="-50" dirty="0">
                <a:effectLst/>
                <a:latin typeface="Arial" panose="020B0604020202020204" pitchFamily="34" charset="0"/>
                <a:ea typeface="Times New Roman" panose="02020603050405020304" pitchFamily="18" charset="0"/>
                <a:cs typeface="Arial" panose="020B0604020202020204" pitchFamily="34" charset="0"/>
              </a:rPr>
              <a:t>amplitud</a:t>
            </a:r>
            <a:r>
              <a:rPr lang="es-ES_tradnl" sz="1800" b="1" spc="-50" dirty="0">
                <a:effectLst/>
                <a:latin typeface="Arial" panose="020B0604020202020204" pitchFamily="34" charset="0"/>
                <a:ea typeface="Times New Roman" panose="02020603050405020304" pitchFamily="18" charset="0"/>
                <a:cs typeface="Arial" panose="020B0604020202020204" pitchFamily="34" charset="0"/>
              </a:rPr>
              <a:t> </a:t>
            </a:r>
            <a:r>
              <a:rPr lang="es-ES_tradnl" sz="1800" b="0" spc="-100" dirty="0">
                <a:effectLst/>
                <a:latin typeface="Arial" panose="020B0604020202020204" pitchFamily="34" charset="0"/>
                <a:ea typeface="Times New Roman" panose="02020603050405020304" pitchFamily="18" charset="0"/>
                <a:cs typeface="Arial" panose="020B0604020202020204" pitchFamily="34" charset="0"/>
              </a:rPr>
              <a:t>de la señal analógica respecto de la digital, pero ambas mantienen la </a:t>
            </a:r>
            <a:r>
              <a:rPr lang="es-ES_tradnl" sz="1800" spc="-50" dirty="0">
                <a:effectLst/>
                <a:latin typeface="Arial" panose="020B0604020202020204" pitchFamily="34" charset="0"/>
                <a:ea typeface="Times New Roman" panose="02020603050405020304" pitchFamily="18" charset="0"/>
                <a:cs typeface="Arial" panose="020B0604020202020204" pitchFamily="34" charset="0"/>
              </a:rPr>
              <a:t>frecuencia</a:t>
            </a:r>
            <a:r>
              <a:rPr lang="es-ES_tradnl" sz="1800" b="1" spc="-50" dirty="0">
                <a:effectLst/>
                <a:latin typeface="Arial" panose="020B0604020202020204" pitchFamily="34" charset="0"/>
                <a:ea typeface="Times New Roman" panose="02020603050405020304" pitchFamily="18" charset="0"/>
                <a:cs typeface="Arial" panose="020B0604020202020204" pitchFamily="34" charset="0"/>
              </a:rPr>
              <a:t> </a:t>
            </a:r>
            <a:r>
              <a:rPr lang="es-ES_tradnl" sz="1800" b="0" spc="-100" dirty="0">
                <a:effectLst/>
                <a:latin typeface="Arial" panose="020B0604020202020204" pitchFamily="34" charset="0"/>
                <a:ea typeface="Times New Roman" panose="02020603050405020304" pitchFamily="18" charset="0"/>
                <a:cs typeface="Arial" panose="020B0604020202020204" pitchFamily="34" charset="0"/>
              </a:rPr>
              <a:t>original de la señal.</a:t>
            </a:r>
            <a:endParaRPr lang="es-AR"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Imagen 1" descr="Principios básicos de Modulación digital">
            <a:extLst>
              <a:ext uri="{FF2B5EF4-FFF2-40B4-BE49-F238E27FC236}">
                <a16:creationId xmlns:a16="http://schemas.microsoft.com/office/drawing/2014/main" id="{5C3209B9-E9F8-7CCB-3BCC-075452E212A3}"/>
              </a:ext>
            </a:extLst>
          </p:cNvPr>
          <p:cNvPicPr>
            <a:picLocks noChangeAspect="1"/>
          </p:cNvPicPr>
          <p:nvPr/>
        </p:nvPicPr>
        <p:blipFill rotWithShape="1">
          <a:blip r:embed="rId3">
            <a:extLst>
              <a:ext uri="{28A0092B-C50C-407E-A947-70E740481C1C}">
                <a14:useLocalDpi xmlns:a14="http://schemas.microsoft.com/office/drawing/2010/main" val="0"/>
              </a:ext>
            </a:extLst>
          </a:blip>
          <a:srcRect b="48745"/>
          <a:stretch/>
        </p:blipFill>
        <p:spPr bwMode="auto">
          <a:xfrm>
            <a:off x="1409006" y="2696888"/>
            <a:ext cx="6877754" cy="28260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5241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179512" y="1076982"/>
            <a:ext cx="7429500" cy="500062"/>
          </a:xfrm>
        </p:spPr>
        <p:txBody>
          <a:bodyPr>
            <a:normAutofit/>
          </a:bodyPr>
          <a:lstStyle/>
          <a:p>
            <a:pPr marL="0" indent="0" algn="l">
              <a:buNone/>
            </a:pPr>
            <a:r>
              <a:rPr lang="es-ES_tradnl" sz="2000" b="1" dirty="0">
                <a:latin typeface="Arial" pitchFamily="34" charset="0"/>
                <a:cs typeface="Arial" pitchFamily="34" charset="0"/>
              </a:rPr>
              <a:t>Transmisión de señales – Tipos de  Modulación</a:t>
            </a:r>
            <a:endParaRPr sz="1800" b="1"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16361"/>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a:t>
            </a:r>
            <a:r>
              <a:rPr kumimoji="0" lang="es-ES" sz="2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Sistemas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de comunicación</a:t>
            </a:r>
          </a:p>
        </p:txBody>
      </p:sp>
      <p:sp>
        <p:nvSpPr>
          <p:cNvPr id="3" name="CuadroTexto 2">
            <a:extLst>
              <a:ext uri="{FF2B5EF4-FFF2-40B4-BE49-F238E27FC236}">
                <a16:creationId xmlns:a16="http://schemas.microsoft.com/office/drawing/2014/main" id="{2104115C-D37D-FD26-D1AF-1861BB41B486}"/>
              </a:ext>
            </a:extLst>
          </p:cNvPr>
          <p:cNvSpPr txBox="1"/>
          <p:nvPr/>
        </p:nvSpPr>
        <p:spPr>
          <a:xfrm>
            <a:off x="323528" y="1577044"/>
            <a:ext cx="8496944" cy="923330"/>
          </a:xfrm>
          <a:prstGeom prst="rect">
            <a:avLst/>
          </a:prstGeom>
          <a:noFill/>
        </p:spPr>
        <p:txBody>
          <a:bodyPr wrap="square">
            <a:spAutoFit/>
          </a:bodyPr>
          <a:lstStyle/>
          <a:p>
            <a:pPr lvl="0" algn="just">
              <a:spcBef>
                <a:spcPts val="600"/>
              </a:spcBef>
              <a:spcAft>
                <a:spcPts val="600"/>
              </a:spcAft>
            </a:pPr>
            <a:r>
              <a:rPr lang="es-ES_tradnl" sz="1800" b="1" i="1" dirty="0">
                <a:effectLst/>
                <a:latin typeface="Arial" panose="020B0604020202020204" pitchFamily="34" charset="0"/>
                <a:ea typeface="Calibri" panose="020F0502020204030204" pitchFamily="34" charset="0"/>
                <a:cs typeface="Arial" panose="020B0604020202020204" pitchFamily="34" charset="0"/>
              </a:rPr>
              <a:t>Modulación en frecuencia (FM): </a:t>
            </a:r>
            <a:r>
              <a:rPr lang="es-ES_tradnl" sz="1800" b="0" spc="-100" dirty="0">
                <a:effectLst/>
                <a:latin typeface="Arial" panose="020B0604020202020204" pitchFamily="34" charset="0"/>
                <a:ea typeface="Calibri" panose="020F0502020204030204" pitchFamily="34" charset="0"/>
                <a:cs typeface="Arial" panose="020B0604020202020204" pitchFamily="34" charset="0"/>
              </a:rPr>
              <a:t>se mantiene la misma </a:t>
            </a:r>
            <a:r>
              <a:rPr lang="es-ES_tradnl" sz="1800" b="0" i="0" spc="-100" dirty="0">
                <a:effectLst/>
                <a:latin typeface="Arial" panose="020B0604020202020204" pitchFamily="34" charset="0"/>
                <a:ea typeface="Calibri" panose="020F0502020204030204" pitchFamily="34" charset="0"/>
                <a:cs typeface="Arial" panose="020B0604020202020204" pitchFamily="34" charset="0"/>
              </a:rPr>
              <a:t>amplitud </a:t>
            </a:r>
            <a:r>
              <a:rPr lang="es-ES_tradnl" sz="1800" b="0" spc="-100" dirty="0">
                <a:effectLst/>
                <a:latin typeface="Arial" panose="020B0604020202020204" pitchFamily="34" charset="0"/>
                <a:ea typeface="Calibri" panose="020F0502020204030204" pitchFamily="34" charset="0"/>
                <a:cs typeface="Arial" panose="020B0604020202020204" pitchFamily="34" charset="0"/>
              </a:rPr>
              <a:t>para el 1 </a:t>
            </a:r>
            <a:r>
              <a:rPr lang="es-ES_tradnl" sz="1800" dirty="0">
                <a:effectLst/>
                <a:latin typeface="Arial" panose="020B0604020202020204" pitchFamily="34" charset="0"/>
                <a:ea typeface="Calibri" panose="020F0502020204030204" pitchFamily="34" charset="0"/>
                <a:cs typeface="Arial" panose="020B0604020202020204" pitchFamily="34" charset="0"/>
              </a:rPr>
              <a:t>y </a:t>
            </a:r>
            <a:r>
              <a:rPr lang="es-ES_tradnl" sz="1800" b="0" spc="-100" dirty="0">
                <a:effectLst/>
                <a:latin typeface="Arial" panose="020B0604020202020204" pitchFamily="34" charset="0"/>
                <a:ea typeface="Calibri" panose="020F0502020204030204" pitchFamily="34" charset="0"/>
                <a:cs typeface="Arial" panose="020B0604020202020204" pitchFamily="34" charset="0"/>
              </a:rPr>
              <a:t>el 0. tanto en la señal analógica como digital, pero la </a:t>
            </a:r>
            <a:r>
              <a:rPr lang="es-ES_tradnl" sz="1800" b="0" i="0" spc="-100" dirty="0">
                <a:effectLst/>
                <a:latin typeface="Arial" panose="020B0604020202020204" pitchFamily="34" charset="0"/>
                <a:ea typeface="Calibri" panose="020F0502020204030204" pitchFamily="34" charset="0"/>
                <a:cs typeface="Arial" panose="020B0604020202020204" pitchFamily="34" charset="0"/>
              </a:rPr>
              <a:t>frecuencia</a:t>
            </a:r>
            <a:r>
              <a:rPr lang="es-ES_tradnl" sz="1800" b="1" i="1" spc="-100" dirty="0">
                <a:effectLst/>
                <a:latin typeface="Arial" panose="020B0604020202020204" pitchFamily="34" charset="0"/>
                <a:ea typeface="Calibri" panose="020F0502020204030204" pitchFamily="34" charset="0"/>
                <a:cs typeface="Arial" panose="020B0604020202020204" pitchFamily="34" charset="0"/>
              </a:rPr>
              <a:t> </a:t>
            </a:r>
            <a:r>
              <a:rPr lang="es-ES_tradnl" sz="1800" b="0" spc="-100" dirty="0">
                <a:effectLst/>
                <a:latin typeface="Arial" panose="020B0604020202020204" pitchFamily="34" charset="0"/>
                <a:ea typeface="Calibri" panose="020F0502020204030204" pitchFamily="34" charset="0"/>
                <a:cs typeface="Arial" panose="020B0604020202020204" pitchFamily="34" charset="0"/>
              </a:rPr>
              <a:t>de la señal analógica varía respecto de la digital</a:t>
            </a:r>
            <a:endParaRPr lang="es-AR"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n 3" descr="Modulación por desplazamiento de frecuencia - Wikipedia, la enciclopedia  libre">
            <a:extLst>
              <a:ext uri="{FF2B5EF4-FFF2-40B4-BE49-F238E27FC236}">
                <a16:creationId xmlns:a16="http://schemas.microsoft.com/office/drawing/2014/main" id="{BDCAEBC0-7341-53DC-7F4B-DDC2183F0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337661"/>
            <a:ext cx="3816424" cy="4299866"/>
          </a:xfrm>
          <a:prstGeom prst="rect">
            <a:avLst/>
          </a:prstGeom>
          <a:noFill/>
          <a:ln>
            <a:noFill/>
          </a:ln>
        </p:spPr>
      </p:pic>
    </p:spTree>
    <p:extLst>
      <p:ext uri="{BB962C8B-B14F-4D97-AF65-F5344CB8AC3E}">
        <p14:creationId xmlns:p14="http://schemas.microsoft.com/office/powerpoint/2010/main" val="3793003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179512" y="1076982"/>
            <a:ext cx="7429500" cy="500062"/>
          </a:xfrm>
        </p:spPr>
        <p:txBody>
          <a:bodyPr>
            <a:normAutofit/>
          </a:bodyPr>
          <a:lstStyle/>
          <a:p>
            <a:pPr marL="0" indent="0" algn="l">
              <a:buNone/>
            </a:pPr>
            <a:r>
              <a:rPr lang="es-ES_tradnl" sz="2000" b="1" dirty="0">
                <a:latin typeface="Arial" pitchFamily="34" charset="0"/>
                <a:cs typeface="Arial" pitchFamily="34" charset="0"/>
              </a:rPr>
              <a:t>Transmisión de señales – Tipos de  Modulación</a:t>
            </a:r>
            <a:endParaRPr sz="1800" b="1"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16361"/>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a:t>
            </a:r>
            <a:r>
              <a:rPr kumimoji="0" lang="es-ES" sz="2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Sistemas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de comunicación</a:t>
            </a:r>
          </a:p>
        </p:txBody>
      </p:sp>
      <p:sp>
        <p:nvSpPr>
          <p:cNvPr id="3" name="CuadroTexto 2">
            <a:extLst>
              <a:ext uri="{FF2B5EF4-FFF2-40B4-BE49-F238E27FC236}">
                <a16:creationId xmlns:a16="http://schemas.microsoft.com/office/drawing/2014/main" id="{2104115C-D37D-FD26-D1AF-1861BB41B486}"/>
              </a:ext>
            </a:extLst>
          </p:cNvPr>
          <p:cNvSpPr txBox="1"/>
          <p:nvPr/>
        </p:nvSpPr>
        <p:spPr>
          <a:xfrm>
            <a:off x="323528" y="1577044"/>
            <a:ext cx="8496944" cy="646331"/>
          </a:xfrm>
          <a:prstGeom prst="rect">
            <a:avLst/>
          </a:prstGeom>
          <a:noFill/>
        </p:spPr>
        <p:txBody>
          <a:bodyPr wrap="square">
            <a:spAutoFit/>
          </a:bodyPr>
          <a:lstStyle/>
          <a:p>
            <a:pPr lvl="0" algn="just">
              <a:spcBef>
                <a:spcPts val="600"/>
              </a:spcBef>
              <a:spcAft>
                <a:spcPts val="600"/>
              </a:spcAft>
            </a:pPr>
            <a:r>
              <a:rPr lang="es-ES_tradnl" sz="1800" b="1" i="1" dirty="0">
                <a:effectLst/>
                <a:latin typeface="Arial" panose="020B0604020202020204" pitchFamily="34" charset="0"/>
                <a:ea typeface="Times New Roman" panose="02020603050405020304" pitchFamily="18" charset="0"/>
                <a:cs typeface="Arial" panose="020B0604020202020204" pitchFamily="34" charset="0"/>
              </a:rPr>
              <a:t>Modulación de fase (MF): </a:t>
            </a:r>
            <a:r>
              <a:rPr lang="es-ES_tradnl" sz="1800" b="0" spc="-100" dirty="0">
                <a:effectLst/>
                <a:latin typeface="Arial" panose="020B0604020202020204" pitchFamily="34" charset="0"/>
                <a:ea typeface="Times New Roman" panose="02020603050405020304" pitchFamily="18" charset="0"/>
                <a:cs typeface="Arial" panose="020B0604020202020204" pitchFamily="34" charset="0"/>
              </a:rPr>
              <a:t>se mantiene la misma </a:t>
            </a:r>
            <a:r>
              <a:rPr lang="es-ES_tradnl" sz="1800" b="0" i="0" spc="-100" dirty="0">
                <a:effectLst/>
                <a:latin typeface="Arial" panose="020B0604020202020204" pitchFamily="34" charset="0"/>
                <a:ea typeface="Times New Roman" panose="02020603050405020304" pitchFamily="18" charset="0"/>
                <a:cs typeface="Arial" panose="020B0604020202020204" pitchFamily="34" charset="0"/>
              </a:rPr>
              <a:t>amplitud </a:t>
            </a:r>
            <a:r>
              <a:rPr lang="es-ES_tradnl" sz="1800" b="1" i="1" dirty="0">
                <a:effectLst/>
                <a:latin typeface="Arial" panose="020B0604020202020204" pitchFamily="34" charset="0"/>
                <a:ea typeface="Times New Roman" panose="02020603050405020304" pitchFamily="18" charset="0"/>
                <a:cs typeface="Arial" panose="020B0604020202020204" pitchFamily="34" charset="0"/>
              </a:rPr>
              <a:t>y </a:t>
            </a:r>
            <a:r>
              <a:rPr lang="es-ES_tradnl" sz="1800" b="0" i="0" spc="-100" dirty="0">
                <a:effectLst/>
                <a:latin typeface="Arial" panose="020B0604020202020204" pitchFamily="34" charset="0"/>
                <a:ea typeface="Times New Roman" panose="02020603050405020304" pitchFamily="18" charset="0"/>
                <a:cs typeface="Arial" panose="020B0604020202020204" pitchFamily="34" charset="0"/>
              </a:rPr>
              <a:t>frecuencia</a:t>
            </a:r>
            <a:r>
              <a:rPr lang="es-ES_tradnl" sz="1800" b="1" i="1" spc="-100" dirty="0">
                <a:effectLst/>
                <a:latin typeface="Arial" panose="020B0604020202020204" pitchFamily="34" charset="0"/>
                <a:ea typeface="Times New Roman" panose="02020603050405020304" pitchFamily="18" charset="0"/>
                <a:cs typeface="Arial" panose="020B0604020202020204" pitchFamily="34" charset="0"/>
              </a:rPr>
              <a:t>, </a:t>
            </a:r>
            <a:r>
              <a:rPr lang="es-ES_tradnl" sz="1800" b="0" spc="-100" dirty="0">
                <a:effectLst/>
                <a:latin typeface="Arial" panose="020B0604020202020204" pitchFamily="34" charset="0"/>
                <a:ea typeface="Times New Roman" panose="02020603050405020304" pitchFamily="18" charset="0"/>
                <a:cs typeface="Arial" panose="020B0604020202020204" pitchFamily="34" charset="0"/>
              </a:rPr>
              <a:t>pero se modifica la </a:t>
            </a:r>
            <a:r>
              <a:rPr lang="es-ES_tradnl" sz="1800" spc="-50" dirty="0">
                <a:effectLst/>
                <a:latin typeface="Arial" panose="020B0604020202020204" pitchFamily="34" charset="0"/>
                <a:ea typeface="Times New Roman" panose="02020603050405020304" pitchFamily="18" charset="0"/>
                <a:cs typeface="Arial" panose="020B0604020202020204" pitchFamily="34" charset="0"/>
              </a:rPr>
              <a:t>fase,</a:t>
            </a:r>
            <a:r>
              <a:rPr lang="es-ES_tradnl" sz="1800" b="1" spc="-50" dirty="0">
                <a:effectLst/>
                <a:latin typeface="Arial" panose="020B0604020202020204" pitchFamily="34" charset="0"/>
                <a:ea typeface="Times New Roman" panose="02020603050405020304" pitchFamily="18" charset="0"/>
                <a:cs typeface="Arial" panose="020B0604020202020204" pitchFamily="34" charset="0"/>
              </a:rPr>
              <a:t> </a:t>
            </a:r>
            <a:r>
              <a:rPr lang="es-ES_tradnl" sz="1800" b="0" spc="-100" dirty="0">
                <a:effectLst/>
                <a:latin typeface="Arial" panose="020B0604020202020204" pitchFamily="34" charset="0"/>
                <a:ea typeface="Times New Roman" panose="02020603050405020304" pitchFamily="18" charset="0"/>
                <a:cs typeface="Arial" panose="020B0604020202020204" pitchFamily="34" charset="0"/>
              </a:rPr>
              <a:t>es decir. el punto desde donde comienza la señal.</a:t>
            </a:r>
            <a:endParaRPr lang="es-AR"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Imagen 1" descr="undefined">
            <a:extLst>
              <a:ext uri="{FF2B5EF4-FFF2-40B4-BE49-F238E27FC236}">
                <a16:creationId xmlns:a16="http://schemas.microsoft.com/office/drawing/2014/main" id="{E105AE01-E1BE-CCD9-0E18-14CA10882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23436"/>
            <a:ext cx="7000036" cy="3297851"/>
          </a:xfrm>
          <a:prstGeom prst="rect">
            <a:avLst/>
          </a:prstGeom>
          <a:noFill/>
          <a:ln>
            <a:noFill/>
          </a:ln>
        </p:spPr>
      </p:pic>
    </p:spTree>
    <p:extLst>
      <p:ext uri="{BB962C8B-B14F-4D97-AF65-F5344CB8AC3E}">
        <p14:creationId xmlns:p14="http://schemas.microsoft.com/office/powerpoint/2010/main" val="3391217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8A19DA9-8F38-96A4-86E2-64D26A9B4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00" y="908720"/>
            <a:ext cx="8172400" cy="5761825"/>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a:extLst>
              <a:ext uri="{FF2B5EF4-FFF2-40B4-BE49-F238E27FC236}">
                <a16:creationId xmlns:a16="http://schemas.microsoft.com/office/drawing/2014/main" id="{D5F79D7B-1C35-81DE-4D35-889F2A48C13A}"/>
              </a:ext>
            </a:extLst>
          </p:cNvPr>
          <p:cNvSpPr txBox="1">
            <a:spLocks/>
          </p:cNvSpPr>
          <p:nvPr/>
        </p:nvSpPr>
        <p:spPr>
          <a:xfrm>
            <a:off x="857240" y="316361"/>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de comunicación</a:t>
            </a:r>
          </a:p>
        </p:txBody>
      </p:sp>
    </p:spTree>
    <p:extLst>
      <p:ext uri="{BB962C8B-B14F-4D97-AF65-F5344CB8AC3E}">
        <p14:creationId xmlns:p14="http://schemas.microsoft.com/office/powerpoint/2010/main" val="229566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323528" y="1005817"/>
            <a:ext cx="3593046" cy="50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ES_tradnl" sz="2000" b="1" dirty="0">
                <a:latin typeface="Arial" panose="020B0604020202020204" pitchFamily="34" charset="0"/>
                <a:cs typeface="Arial" pitchFamily="34" charset="0"/>
              </a:rPr>
              <a:t> </a:t>
            </a:r>
            <a:r>
              <a:rPr lang="es-ES" sz="2000" b="1" dirty="0">
                <a:latin typeface="Arial" panose="020B0604020202020204" pitchFamily="34" charset="0"/>
                <a:cs typeface="Arial" pitchFamily="34" charset="0"/>
              </a:rPr>
              <a:t>Velocidad de modulación</a:t>
            </a: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28750" y="413128"/>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a:t>
            </a:r>
            <a:r>
              <a:rPr kumimoji="0" lang="es-ES" sz="2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información</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3" name="Imagen 2">
            <a:extLst>
              <a:ext uri="{FF2B5EF4-FFF2-40B4-BE49-F238E27FC236}">
                <a16:creationId xmlns:a16="http://schemas.microsoft.com/office/drawing/2014/main" id="{027DA613-4F33-FA2F-9AEA-E6A729624786}"/>
              </a:ext>
            </a:extLst>
          </p:cNvPr>
          <p:cNvPicPr>
            <a:picLocks noChangeAspect="1"/>
          </p:cNvPicPr>
          <p:nvPr/>
        </p:nvPicPr>
        <p:blipFill rotWithShape="1">
          <a:blip r:embed="rId3"/>
          <a:srcRect l="36613" t="9380" r="1963" b="14984"/>
          <a:stretch/>
        </p:blipFill>
        <p:spPr>
          <a:xfrm>
            <a:off x="1105425" y="1412776"/>
            <a:ext cx="7559030" cy="5233174"/>
          </a:xfrm>
          <a:prstGeom prst="rect">
            <a:avLst/>
          </a:prstGeom>
        </p:spPr>
      </p:pic>
    </p:spTree>
    <p:extLst>
      <p:ext uri="{BB962C8B-B14F-4D97-AF65-F5344CB8AC3E}">
        <p14:creationId xmlns:p14="http://schemas.microsoft.com/office/powerpoint/2010/main" val="1876108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179512" y="952383"/>
            <a:ext cx="4896544" cy="500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s-ES" sz="2000" b="1" dirty="0">
                <a:latin typeface="Arial" panose="020B0604020202020204" pitchFamily="34" charset="0"/>
                <a:ea typeface="Calibri" panose="020F0502020204030204" pitchFamily="34" charset="0"/>
                <a:cs typeface="Arial" panose="020B0604020202020204" pitchFamily="34" charset="0"/>
              </a:rPr>
              <a:t>Ancho de banda</a:t>
            </a:r>
            <a:endParaRPr lang="es-ES_tradnl" sz="2000" b="1" dirty="0">
              <a:latin typeface="Arial" panose="020B0604020202020204" pitchFamily="34" charset="0"/>
              <a:cs typeface="Arial" pitchFamily="34" charset="0"/>
            </a:endParaRP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19348" y="323081"/>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Técnicas de transmisión de la información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2" name="Rectangle 7">
            <a:extLst>
              <a:ext uri="{FF2B5EF4-FFF2-40B4-BE49-F238E27FC236}">
                <a16:creationId xmlns:a16="http://schemas.microsoft.com/office/drawing/2014/main" id="{6231B0EB-65F2-F85F-9158-111ACF5B717F}"/>
              </a:ext>
            </a:extLst>
          </p:cNvPr>
          <p:cNvSpPr>
            <a:spLocks noChangeArrowheads="1"/>
          </p:cNvSpPr>
          <p:nvPr/>
        </p:nvSpPr>
        <p:spPr bwMode="auto">
          <a:xfrm>
            <a:off x="251520" y="48543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CuadroTexto 2">
            <a:extLst>
              <a:ext uri="{FF2B5EF4-FFF2-40B4-BE49-F238E27FC236}">
                <a16:creationId xmlns:a16="http://schemas.microsoft.com/office/drawing/2014/main" id="{88F765C3-ACDD-3BB5-43E0-FB7F025F5E7D}"/>
              </a:ext>
            </a:extLst>
          </p:cNvPr>
          <p:cNvSpPr txBox="1"/>
          <p:nvPr/>
        </p:nvSpPr>
        <p:spPr>
          <a:xfrm>
            <a:off x="613674" y="1581685"/>
            <a:ext cx="7916651" cy="1908215"/>
          </a:xfrm>
          <a:prstGeom prst="rect">
            <a:avLst/>
          </a:prstGeom>
          <a:noFill/>
        </p:spPr>
        <p:txBody>
          <a:bodyPr wrap="square">
            <a:spAutoFit/>
          </a:bodyPr>
          <a:lstStyle/>
          <a:p>
            <a:pPr algn="just">
              <a:spcBef>
                <a:spcPts val="600"/>
              </a:spcBef>
              <a:spcAft>
                <a:spcPts val="600"/>
              </a:spcAft>
            </a:pPr>
            <a:r>
              <a:rPr lang="es-ES_tradnl" b="1" dirty="0">
                <a:latin typeface="Arial" pitchFamily="34" charset="0"/>
                <a:cs typeface="Arial" pitchFamily="34" charset="0"/>
              </a:rPr>
              <a:t>Intervalo de frecuencias para las cuales la distorsión lineal y la atenuación permanecen bajo límites determinados y constantes. Los valores que se toman como valores de referencia pueden ser arbitrarios.</a:t>
            </a:r>
          </a:p>
          <a:p>
            <a:pPr algn="just">
              <a:spcBef>
                <a:spcPts val="600"/>
              </a:spcBef>
              <a:spcAft>
                <a:spcPts val="600"/>
              </a:spcAft>
            </a:pPr>
            <a:r>
              <a:rPr lang="es-ES_tradnl" dirty="0">
                <a:latin typeface="Arial" pitchFamily="34" charset="0"/>
                <a:cs typeface="Arial" pitchFamily="34" charset="0"/>
              </a:rPr>
              <a:t>También:  </a:t>
            </a:r>
            <a:r>
              <a:rPr lang="es-ES_tradnl" b="1" dirty="0">
                <a:latin typeface="Arial" pitchFamily="34" charset="0"/>
                <a:cs typeface="Arial" pitchFamily="34" charset="0"/>
              </a:rPr>
              <a:t>La cantidad de información que puede fluir a través de una conexión de red en un período dado.</a:t>
            </a:r>
          </a:p>
        </p:txBody>
      </p:sp>
      <p:pic>
        <p:nvPicPr>
          <p:cNvPr id="2" name="Imagen 1">
            <a:extLst>
              <a:ext uri="{FF2B5EF4-FFF2-40B4-BE49-F238E27FC236}">
                <a16:creationId xmlns:a16="http://schemas.microsoft.com/office/drawing/2014/main" id="{48E7B60D-1E18-586D-5641-EC4FA467155D}"/>
              </a:ext>
            </a:extLst>
          </p:cNvPr>
          <p:cNvPicPr>
            <a:picLocks noChangeAspect="1"/>
          </p:cNvPicPr>
          <p:nvPr/>
        </p:nvPicPr>
        <p:blipFill rotWithShape="1">
          <a:blip r:embed="rId3"/>
          <a:srcRect l="33955" t="27131" r="31981" b="39647"/>
          <a:stretch/>
        </p:blipFill>
        <p:spPr bwMode="auto">
          <a:xfrm>
            <a:off x="336101" y="3789043"/>
            <a:ext cx="4487419" cy="2604145"/>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A0149F32-C3E5-CA3F-FFA8-3BC2BEAC5BAC}"/>
              </a:ext>
            </a:extLst>
          </p:cNvPr>
          <p:cNvPicPr>
            <a:picLocks noChangeAspect="1"/>
          </p:cNvPicPr>
          <p:nvPr/>
        </p:nvPicPr>
        <p:blipFill rotWithShape="1">
          <a:blip r:embed="rId4"/>
          <a:srcRect l="33108" t="36140" r="31726" b="28778"/>
          <a:stretch/>
        </p:blipFill>
        <p:spPr bwMode="auto">
          <a:xfrm>
            <a:off x="4908101" y="3789043"/>
            <a:ext cx="4004918" cy="26041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4216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428596" y="1056730"/>
            <a:ext cx="2857500" cy="50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ES_tradnl" sz="2000" b="1" dirty="0">
                <a:latin typeface="Arial" pitchFamily="34" charset="0"/>
                <a:cs typeface="Arial" pitchFamily="34" charset="0"/>
              </a:rPr>
              <a:t>Características</a:t>
            </a: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03648" y="422949"/>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Sistema 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3" name="Imagen 2">
            <a:extLst>
              <a:ext uri="{FF2B5EF4-FFF2-40B4-BE49-F238E27FC236}">
                <a16:creationId xmlns:a16="http://schemas.microsoft.com/office/drawing/2014/main" id="{87C37E33-3D91-BF73-A78A-F63306E92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20" y="1571391"/>
            <a:ext cx="8898485" cy="5005398"/>
          </a:xfrm>
          <a:prstGeom prst="rect">
            <a:avLst/>
          </a:prstGeom>
        </p:spPr>
      </p:pic>
    </p:spTree>
    <p:extLst>
      <p:ext uri="{BB962C8B-B14F-4D97-AF65-F5344CB8AC3E}">
        <p14:creationId xmlns:p14="http://schemas.microsoft.com/office/powerpoint/2010/main" val="3301254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00125"/>
            <a:ext cx="5214938" cy="500063"/>
          </a:xfrm>
        </p:spPr>
        <p:txBody>
          <a:bodyPr>
            <a:normAutofit/>
          </a:bodyPr>
          <a:lstStyle/>
          <a:p>
            <a:pPr algn="l"/>
            <a:r>
              <a:rPr lang="es-ES_tradnl" sz="2000" b="1" dirty="0">
                <a:latin typeface="Arial" pitchFamily="34" charset="0"/>
                <a:cs typeface="Arial" pitchFamily="34" charset="0"/>
              </a:rPr>
              <a:t>Importancia del Ancho de Banda</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Sistemas 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95536" y="1340768"/>
            <a:ext cx="828680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Es esencial comprender el concepto de ancho de banda, por las siguientes cuatro razones:</a:t>
            </a:r>
            <a:endParaRPr lang="es-AR" dirty="0">
              <a:latin typeface="Arial" pitchFamily="34" charset="0"/>
              <a:cs typeface="Arial" pitchFamily="34" charset="0"/>
            </a:endParaRPr>
          </a:p>
          <a:p>
            <a:pPr algn="just">
              <a:spcBef>
                <a:spcPts val="600"/>
              </a:spcBef>
              <a:spcAft>
                <a:spcPts val="600"/>
              </a:spcAft>
            </a:pPr>
            <a:r>
              <a:rPr lang="es-ES_tradnl" b="1" i="1" dirty="0">
                <a:latin typeface="Arial" pitchFamily="34" charset="0"/>
                <a:cs typeface="Arial" pitchFamily="34" charset="0"/>
              </a:rPr>
              <a:t>El ancho de banda es finito. </a:t>
            </a:r>
            <a:r>
              <a:rPr lang="es-ES_tradnl" dirty="0">
                <a:latin typeface="Arial" pitchFamily="34" charset="0"/>
                <a:cs typeface="Arial" pitchFamily="34" charset="0"/>
              </a:rPr>
              <a:t>Independientemente del medio que se utilice para construir la red existen límites para la capacidad de la red para transportar información. El ancho de banda está limitado por las leyes de la física y por las tecnologías empleadas para colocar la información en los medios.</a:t>
            </a:r>
            <a:endParaRPr lang="es-AR" dirty="0">
              <a:latin typeface="Arial" pitchFamily="34" charset="0"/>
              <a:cs typeface="Arial" pitchFamily="34" charset="0"/>
            </a:endParaRPr>
          </a:p>
          <a:p>
            <a:pPr algn="just">
              <a:spcBef>
                <a:spcPts val="600"/>
              </a:spcBef>
              <a:spcAft>
                <a:spcPts val="600"/>
              </a:spcAft>
            </a:pPr>
            <a:r>
              <a:rPr lang="es-ES_tradnl" b="1" i="1" dirty="0">
                <a:latin typeface="Arial" pitchFamily="34" charset="0"/>
                <a:cs typeface="Arial" pitchFamily="34" charset="0"/>
              </a:rPr>
              <a:t>El ancho de banda no es gratuito. </a:t>
            </a:r>
            <a:r>
              <a:rPr lang="es-ES_tradnl" dirty="0">
                <a:latin typeface="Arial" pitchFamily="34" charset="0"/>
                <a:cs typeface="Arial" pitchFamily="34" charset="0"/>
              </a:rPr>
              <a:t>Comprender el significado del ancho de banda, y los cambios en su demanda a través del tiempo, pueden abonarle importantes sumas de dinero a un individuo o a una empresa.</a:t>
            </a:r>
            <a:endParaRPr lang="es-AR" dirty="0">
              <a:latin typeface="Arial" pitchFamily="34" charset="0"/>
              <a:cs typeface="Arial" pitchFamily="34" charset="0"/>
            </a:endParaRPr>
          </a:p>
          <a:p>
            <a:pPr algn="just">
              <a:spcBef>
                <a:spcPts val="600"/>
              </a:spcBef>
              <a:spcAft>
                <a:spcPts val="600"/>
              </a:spcAft>
            </a:pPr>
            <a:r>
              <a:rPr lang="es-ES_tradnl" b="1" i="1" dirty="0">
                <a:latin typeface="Arial" pitchFamily="34" charset="0"/>
                <a:cs typeface="Arial" pitchFamily="34" charset="0"/>
              </a:rPr>
              <a:t>El ancho de banda es un factor clave a la hora de analizar el rendimiento de una red, diseñar nuevas redes y comprender la Internet. </a:t>
            </a:r>
            <a:r>
              <a:rPr lang="es-ES_tradnl" dirty="0">
                <a:latin typeface="Arial" pitchFamily="34" charset="0"/>
                <a:cs typeface="Arial" pitchFamily="34" charset="0"/>
              </a:rPr>
              <a:t>La información fluye en una cadena de bits de una computadora a otra en todo el mundo. Estos bits representan enormes cantidades de información que fluyen de ida y de vuelta a través del planeta en segundos, o menos. En cierto sentido, puede ser conecto afirmar que la Internet es puro </a:t>
            </a:r>
            <a:r>
              <a:rPr lang="es-ES_tradnl" b="1" i="1" dirty="0">
                <a:latin typeface="Arial" pitchFamily="34" charset="0"/>
                <a:cs typeface="Arial" pitchFamily="34" charset="0"/>
              </a:rPr>
              <a:t>ancho de banda.</a:t>
            </a:r>
            <a:endParaRPr lang="es-A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00125"/>
            <a:ext cx="8174038" cy="500063"/>
          </a:xfrm>
        </p:spPr>
        <p:txBody>
          <a:bodyPr>
            <a:normAutofit/>
          </a:bodyPr>
          <a:lstStyle/>
          <a:p>
            <a:pPr algn="l"/>
            <a:r>
              <a:rPr lang="es-ES_tradnl" sz="2000" b="1" dirty="0">
                <a:latin typeface="Arial" pitchFamily="34" charset="0"/>
                <a:cs typeface="Arial" pitchFamily="34" charset="0"/>
              </a:rPr>
              <a:t>Relación entre la tasa de error y el ancho de banda</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Sistema 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251520" y="1536467"/>
            <a:ext cx="8286808"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Durante el proceso de transmisión las señales sufren tres fenómenos: </a:t>
            </a:r>
            <a:r>
              <a:rPr lang="es-ES_tradnl" b="1" i="1" dirty="0">
                <a:latin typeface="Arial" pitchFamily="34" charset="0"/>
                <a:cs typeface="Arial" pitchFamily="34" charset="0"/>
              </a:rPr>
              <a:t>atenuación, distorsión y ruido. </a:t>
            </a:r>
            <a:r>
              <a:rPr lang="es-ES_tradnl" dirty="0">
                <a:latin typeface="Arial" pitchFamily="34" charset="0"/>
                <a:cs typeface="Arial" pitchFamily="34" charset="0"/>
              </a:rPr>
              <a:t>Estos fenómenos son en última instancia, la causa de los errores de transmisión. En particular, el ruido y el ancho de banda son dos limitantes físicos de todos los sistemas de comunicaciones</a:t>
            </a:r>
          </a:p>
          <a:p>
            <a:pPr algn="just">
              <a:spcBef>
                <a:spcPts val="600"/>
              </a:spcBef>
              <a:spcAft>
                <a:spcPts val="600"/>
              </a:spcAft>
            </a:pPr>
            <a:r>
              <a:rPr lang="es-ES_tradnl" dirty="0">
                <a:latin typeface="Arial" pitchFamily="34" charset="0"/>
                <a:cs typeface="Arial" pitchFamily="34" charset="0"/>
              </a:rPr>
              <a:t>Por muchas razones, siempre se intenta que el tiempo de transmisión sea mínimo, algunas de ellas son las siguientes:</a:t>
            </a:r>
            <a:endParaRPr lang="es-AR"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Para lograr que el procesamiento de la información sea más eficiente, es necesario que llegue la mayor cantidad de datos por unidad de tiempo.</a:t>
            </a:r>
            <a:endParaRPr lang="es-AR"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Cuando se opera en tiempo real (una conexión a Internet, por ejemplo), los operadores deben esperar una respuesta en el menor tiempo posible.</a:t>
            </a:r>
            <a:endParaRPr lang="es-AR"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Finalmente, y quizá la más importante, la mayoría de las comunicaciones se cobran en función de lo que duran, y por tanto, cuanto menor sea la cantidad de datos por unidad de tiempo, menor será su costo.</a:t>
            </a:r>
            <a:endParaRPr lang="es-A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Fenómenos que alteran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a:t>
            </a:r>
            <a:r>
              <a:rPr kumimoji="0" lang="es-ES" sz="2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Sistemas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Atenuación:</a:t>
            </a:r>
            <a:r>
              <a:rPr lang="es-ES_tradnl" dirty="0">
                <a:latin typeface="Arial" pitchFamily="34" charset="0"/>
                <a:cs typeface="Arial" pitchFamily="34" charset="0"/>
              </a:rPr>
              <a:t> Se caracteriza por la disminución de la intensidad de la señal a medida que recorre el medio de comunicaciones. La atenuación aumenta en forma proporcional a la distancia recorrida desde el emisor.</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Su efecto es la reducción en la amplitud de la señal. La atenuación es propia del cable o elemento conductor. El efecto es más notable en las redes analógicas.</a:t>
            </a:r>
          </a:p>
        </p:txBody>
      </p:sp>
      <p:pic>
        <p:nvPicPr>
          <p:cNvPr id="58372" name="Picture 4" descr="http://docente.ucol.mx/al021593/atenuacion.JPG"/>
          <p:cNvPicPr>
            <a:picLocks noChangeAspect="1" noChangeArrowheads="1"/>
          </p:cNvPicPr>
          <p:nvPr/>
        </p:nvPicPr>
        <p:blipFill>
          <a:blip r:embed="rId3" cstate="print"/>
          <a:srcRect/>
          <a:stretch>
            <a:fillRect/>
          </a:stretch>
        </p:blipFill>
        <p:spPr bwMode="auto">
          <a:xfrm>
            <a:off x="642910" y="3143248"/>
            <a:ext cx="8161792" cy="25113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Fenómenos que alteran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a:t>
            </a:r>
            <a:r>
              <a:rPr kumimoji="0" lang="es-ES" sz="2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Sistemas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Distorsión: </a:t>
            </a:r>
            <a:r>
              <a:rPr lang="es-ES_tradnl" dirty="0">
                <a:latin typeface="Arial" pitchFamily="34" charset="0"/>
                <a:cs typeface="Arial" pitchFamily="34" charset="0"/>
              </a:rPr>
              <a:t>En términos prácticos, el efecto es una deformación de la señal original. El efecto es más notable en las redes digitales.</a:t>
            </a:r>
          </a:p>
        </p:txBody>
      </p:sp>
      <p:pic>
        <p:nvPicPr>
          <p:cNvPr id="56322" name="Picture 2" descr="http://www.pcpaudio.com/pcpfiles/doc_amplificadores/multiamplificacion/distorsionINDBIG.gif"/>
          <p:cNvPicPr>
            <a:picLocks noChangeAspect="1" noChangeArrowheads="1"/>
          </p:cNvPicPr>
          <p:nvPr/>
        </p:nvPicPr>
        <p:blipFill>
          <a:blip r:embed="rId3" cstate="print"/>
          <a:srcRect/>
          <a:stretch>
            <a:fillRect/>
          </a:stretch>
        </p:blipFill>
        <p:spPr bwMode="auto">
          <a:xfrm>
            <a:off x="428596" y="2357430"/>
            <a:ext cx="4286280" cy="2902109"/>
          </a:xfrm>
          <a:prstGeom prst="rect">
            <a:avLst/>
          </a:prstGeom>
          <a:noFill/>
        </p:spPr>
      </p:pic>
      <p:pic>
        <p:nvPicPr>
          <p:cNvPr id="56324" name="Picture 4" descr="http://decibeles.com/linkphotos/clipping.gif"/>
          <p:cNvPicPr>
            <a:picLocks noChangeAspect="1" noChangeArrowheads="1"/>
          </p:cNvPicPr>
          <p:nvPr/>
        </p:nvPicPr>
        <p:blipFill>
          <a:blip r:embed="rId4" cstate="print"/>
          <a:srcRect/>
          <a:stretch>
            <a:fillRect/>
          </a:stretch>
        </p:blipFill>
        <p:spPr bwMode="auto">
          <a:xfrm>
            <a:off x="4929190" y="2357430"/>
            <a:ext cx="4000528" cy="1515896"/>
          </a:xfrm>
          <a:prstGeom prst="rect">
            <a:avLst/>
          </a:prstGeom>
          <a:noFill/>
        </p:spPr>
      </p:pic>
      <p:pic>
        <p:nvPicPr>
          <p:cNvPr id="56326" name="Picture 6" descr="http://bibliotecadigital.ilce.edu.mx/sites/ciencia/volumen3/ciencia3/149/img/149_40.gif"/>
          <p:cNvPicPr>
            <a:picLocks noChangeAspect="1" noChangeArrowheads="1"/>
          </p:cNvPicPr>
          <p:nvPr/>
        </p:nvPicPr>
        <p:blipFill>
          <a:blip r:embed="rId5" cstate="print"/>
          <a:srcRect/>
          <a:stretch>
            <a:fillRect/>
          </a:stretch>
        </p:blipFill>
        <p:spPr bwMode="auto">
          <a:xfrm>
            <a:off x="5000628" y="4000504"/>
            <a:ext cx="3905279" cy="174235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Fenómenos que alteran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a:t>
            </a:r>
            <a:r>
              <a:rPr kumimoji="0" lang="es-ES" sz="2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Sistemas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Ruido: </a:t>
            </a:r>
            <a:r>
              <a:rPr lang="es-ES_tradnl" dirty="0">
                <a:latin typeface="Arial" pitchFamily="34" charset="0"/>
                <a:cs typeface="Arial" pitchFamily="34" charset="0"/>
              </a:rPr>
              <a:t>Es toda perturbación o interferencia no deseada que se introduce en el canal de comunicaciones.</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Su característica es la </a:t>
            </a:r>
            <a:r>
              <a:rPr lang="es-ES_tradnl" dirty="0" err="1">
                <a:latin typeface="Arial" pitchFamily="34" charset="0"/>
                <a:cs typeface="Arial" pitchFamily="34" charset="0"/>
              </a:rPr>
              <a:t>aditividad</a:t>
            </a:r>
            <a:r>
              <a:rPr lang="es-ES_tradnl" dirty="0">
                <a:latin typeface="Arial" pitchFamily="34" charset="0"/>
                <a:cs typeface="Arial" pitchFamily="34" charset="0"/>
              </a:rPr>
              <a:t>, pues su intensidad se suma a la de la propia señal de información que se desea transmitir.</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El efecto del </a:t>
            </a:r>
            <a:r>
              <a:rPr lang="es-ES_tradnl" dirty="0" smtClean="0">
                <a:latin typeface="Arial" pitchFamily="34" charset="0"/>
                <a:cs typeface="Arial" pitchFamily="34" charset="0"/>
              </a:rPr>
              <a:t>ruido </a:t>
            </a:r>
            <a:r>
              <a:rPr lang="es-ES_tradnl" dirty="0">
                <a:latin typeface="Arial" pitchFamily="34" charset="0"/>
                <a:cs typeface="Arial" pitchFamily="34" charset="0"/>
              </a:rPr>
              <a:t>es también el de una deformación. Si se amplifica una señal, el </a:t>
            </a:r>
            <a:r>
              <a:rPr lang="es-ES_tradnl" dirty="0" smtClean="0">
                <a:latin typeface="Arial" pitchFamily="34" charset="0"/>
                <a:cs typeface="Arial" pitchFamily="34" charset="0"/>
              </a:rPr>
              <a:t>ruido </a:t>
            </a:r>
            <a:r>
              <a:rPr lang="es-ES_tradnl" dirty="0">
                <a:latin typeface="Arial" pitchFamily="34" charset="0"/>
                <a:cs typeface="Arial" pitchFamily="34" charset="0"/>
              </a:rPr>
              <a:t>también es amplificado.</a:t>
            </a:r>
            <a:endParaRPr lang="es-ES" dirty="0">
              <a:latin typeface="Arial" pitchFamily="34" charset="0"/>
              <a:cs typeface="Arial" pitchFamily="34" charset="0"/>
            </a:endParaRPr>
          </a:p>
        </p:txBody>
      </p:sp>
      <p:pic>
        <p:nvPicPr>
          <p:cNvPr id="54276" name="Picture 4" descr="http://docente.ucol.mx/al021593/ruido.JPG"/>
          <p:cNvPicPr>
            <a:picLocks noChangeAspect="1" noChangeArrowheads="1"/>
          </p:cNvPicPr>
          <p:nvPr/>
        </p:nvPicPr>
        <p:blipFill>
          <a:blip r:embed="rId3" cstate="print"/>
          <a:srcRect/>
          <a:stretch>
            <a:fillRect/>
          </a:stretch>
        </p:blipFill>
        <p:spPr bwMode="auto">
          <a:xfrm>
            <a:off x="857224" y="3571876"/>
            <a:ext cx="7401831" cy="226564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Soluciones a las alteraciones de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a:t>
            </a:r>
            <a:r>
              <a:rPr kumimoji="0" lang="es-ES" sz="2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Sistemas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Amplificador:</a:t>
            </a:r>
            <a:r>
              <a:rPr lang="es-ES_tradnl" dirty="0">
                <a:latin typeface="Arial" pitchFamily="34" charset="0"/>
                <a:cs typeface="Arial" pitchFamily="34" charset="0"/>
              </a:rPr>
              <a:t> Se utiliza para solucionar el problema de la atenuación en las redes analógicas.</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Las señales que llegan al amplificador están atenuadas respecto de su amplitud original. Las que salen de él tienen un nivel de amplitud tal que puede ser detectadas por el receptor.</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El amplificador tiene su propio nudo interno que se suma a la señal que se debe amplificar. En consecuencia, si en un canal analógico se añaden cada vez más  amplificadores  para  resolver  el  problema   de la atenuación, se llega a un punto en el que el </a:t>
            </a:r>
            <a:r>
              <a:rPr lang="es-ES_tradnl" dirty="0" smtClean="0">
                <a:latin typeface="Arial" pitchFamily="34" charset="0"/>
                <a:cs typeface="Arial" pitchFamily="34" charset="0"/>
              </a:rPr>
              <a:t>ruido </a:t>
            </a:r>
            <a:r>
              <a:rPr lang="es-ES_tradnl" dirty="0">
                <a:latin typeface="Arial" pitchFamily="34" charset="0"/>
                <a:cs typeface="Arial" pitchFamily="34" charset="0"/>
              </a:rPr>
              <a:t>es tan grande que la señal original se pierde.</a:t>
            </a:r>
            <a:endParaRPr lang="es-ES" dirty="0">
              <a:latin typeface="Arial" pitchFamily="34" charset="0"/>
              <a:cs typeface="Arial" pitchFamily="34" charset="0"/>
            </a:endParaRPr>
          </a:p>
        </p:txBody>
      </p:sp>
      <p:pic>
        <p:nvPicPr>
          <p:cNvPr id="62468" name="Picture 4" descr="http://www.solostocks.com/img/linksys-amplificador-de-senal-wifi-54-mb-wre54g-distribuidor-de-100-5416236z0.jpg"/>
          <p:cNvPicPr>
            <a:picLocks noChangeAspect="1" noChangeArrowheads="1"/>
          </p:cNvPicPr>
          <p:nvPr/>
        </p:nvPicPr>
        <p:blipFill>
          <a:blip r:embed="rId3" cstate="print"/>
          <a:srcRect/>
          <a:stretch>
            <a:fillRect/>
          </a:stretch>
        </p:blipFill>
        <p:spPr bwMode="auto">
          <a:xfrm>
            <a:off x="571471" y="4143380"/>
            <a:ext cx="2660783" cy="2357454"/>
          </a:xfrm>
          <a:prstGeom prst="rect">
            <a:avLst/>
          </a:prstGeom>
          <a:noFill/>
        </p:spPr>
      </p:pic>
      <p:pic>
        <p:nvPicPr>
          <p:cNvPr id="62470" name="Picture 6" descr="http://imagenes.solostocks.com/m193908/amplificador-rf-para-senal-de-tv-cable-analogico.jpg"/>
          <p:cNvPicPr>
            <a:picLocks noChangeAspect="1" noChangeArrowheads="1"/>
          </p:cNvPicPr>
          <p:nvPr/>
        </p:nvPicPr>
        <p:blipFill>
          <a:blip r:embed="rId4" cstate="print"/>
          <a:srcRect/>
          <a:stretch>
            <a:fillRect/>
          </a:stretch>
        </p:blipFill>
        <p:spPr bwMode="auto">
          <a:xfrm>
            <a:off x="3643306" y="4500570"/>
            <a:ext cx="2143125" cy="1600200"/>
          </a:xfrm>
          <a:prstGeom prst="rect">
            <a:avLst/>
          </a:prstGeom>
          <a:noFill/>
        </p:spPr>
      </p:pic>
      <p:pic>
        <p:nvPicPr>
          <p:cNvPr id="62472" name="Picture 8" descr="http://img.habitamos.com/fe00c1b58995c36f2e59d6819904bc40-1-3-amplificador-de-seaplusmnal-tv-cable-4-salidas.jpg"/>
          <p:cNvPicPr>
            <a:picLocks noChangeAspect="1" noChangeArrowheads="1"/>
          </p:cNvPicPr>
          <p:nvPr/>
        </p:nvPicPr>
        <p:blipFill>
          <a:blip r:embed="rId5" cstate="print"/>
          <a:srcRect/>
          <a:stretch>
            <a:fillRect/>
          </a:stretch>
        </p:blipFill>
        <p:spPr bwMode="auto">
          <a:xfrm>
            <a:off x="6000760" y="4214818"/>
            <a:ext cx="2286016" cy="228601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7429500" cy="500062"/>
          </a:xfrm>
        </p:spPr>
        <p:txBody>
          <a:bodyPr>
            <a:normAutofit/>
          </a:bodyPr>
          <a:lstStyle/>
          <a:p>
            <a:pPr algn="l"/>
            <a:r>
              <a:rPr lang="es-ES_tradnl" sz="2000" b="1" dirty="0">
                <a:latin typeface="Arial" pitchFamily="34" charset="0"/>
                <a:cs typeface="Arial" pitchFamily="34" charset="0"/>
              </a:rPr>
              <a:t>Soluciones a las alteraciones de las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a:t>
            </a:r>
            <a:r>
              <a:rPr kumimoji="0" lang="es-ES" sz="2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Sistemas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357158" y="1357298"/>
            <a:ext cx="8572560" cy="1831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Repetidores Regenerativos: </a:t>
            </a:r>
            <a:r>
              <a:rPr lang="es-ES_tradnl" dirty="0">
                <a:latin typeface="Arial" pitchFamily="34" charset="0"/>
                <a:cs typeface="Arial" pitchFamily="34" charset="0"/>
              </a:rPr>
              <a:t>Permiten regenerar los pulsos  luego  que  estos sufren fundamentalmente el proceso de distorsión en las redes digitales.</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No se trata de una amplificación, sino de la reconstrucción de la señal con una forma semejante a la original. La cantidad de amplificadores   y repetidores que se deberá colocar en el recorrido del canal de comunicaciones dependerá de la distancia que debe cubrir cada circuito.</a:t>
            </a:r>
            <a:endParaRPr lang="es-ES" dirty="0">
              <a:latin typeface="Arial" pitchFamily="34" charset="0"/>
              <a:cs typeface="Arial" pitchFamily="34" charset="0"/>
            </a:endParaRPr>
          </a:p>
        </p:txBody>
      </p:sp>
      <p:pic>
        <p:nvPicPr>
          <p:cNvPr id="60418" name="Picture 2" descr="http://alexandercort.files.wordpress.com/2011/10/foto-cabecera-wordpress.png"/>
          <p:cNvPicPr>
            <a:picLocks noChangeAspect="1" noChangeArrowheads="1"/>
          </p:cNvPicPr>
          <p:nvPr/>
        </p:nvPicPr>
        <p:blipFill>
          <a:blip r:embed="rId3" cstate="print"/>
          <a:srcRect/>
          <a:stretch>
            <a:fillRect/>
          </a:stretch>
        </p:blipFill>
        <p:spPr bwMode="auto">
          <a:xfrm>
            <a:off x="357158" y="3573098"/>
            <a:ext cx="8429684" cy="218952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1071563"/>
            <a:ext cx="6929438" cy="500062"/>
          </a:xfrm>
        </p:spPr>
        <p:txBody>
          <a:bodyPr>
            <a:normAutofit/>
          </a:bodyPr>
          <a:lstStyle/>
          <a:p>
            <a:pPr algn="l"/>
            <a:r>
              <a:rPr lang="es-ES_tradnl" sz="2000" b="1" dirty="0">
                <a:latin typeface="Arial" pitchFamily="34" charset="0"/>
                <a:cs typeface="Arial" pitchFamily="34" charset="0"/>
              </a:rPr>
              <a:t>Elementos adicionales usados en comunicaciones</a:t>
            </a:r>
            <a:endParaRPr sz="1800" b="1"/>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 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285720" y="1500174"/>
            <a:ext cx="857256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Filtros:  </a:t>
            </a:r>
            <a:r>
              <a:rPr lang="es-ES_tradnl" dirty="0">
                <a:latin typeface="Arial" pitchFamily="34" charset="0"/>
                <a:cs typeface="Arial" pitchFamily="34" charset="0"/>
              </a:rPr>
              <a:t>Son aquellas partes de redes de comunicaciones que presentan características selectivas respecto de las frecuencias.  El filtro permite seleccionar las frecuencias de las señales que pasarán libremente, de otras frecuencias indeseables, que no pasarán.  </a:t>
            </a:r>
          </a:p>
          <a:p>
            <a:pPr algn="just">
              <a:spcBef>
                <a:spcPts val="600"/>
              </a:spcBef>
              <a:spcAft>
                <a:spcPts val="600"/>
              </a:spcAft>
            </a:pPr>
            <a:r>
              <a:rPr lang="es-ES_tradnl" dirty="0">
                <a:latin typeface="Arial" pitchFamily="34" charset="0"/>
                <a:cs typeface="Arial" pitchFamily="34" charset="0"/>
              </a:rPr>
              <a:t>De esta manera la señal original queda libre de lo que se llama interferencias producidas por el ruido.</a:t>
            </a:r>
          </a:p>
          <a:p>
            <a:pPr algn="just">
              <a:spcBef>
                <a:spcPts val="600"/>
              </a:spcBef>
              <a:spcAft>
                <a:spcPts val="600"/>
              </a:spcAft>
            </a:pPr>
            <a:r>
              <a:rPr lang="es-ES_tradnl" b="1" dirty="0">
                <a:latin typeface="Arial" pitchFamily="34" charset="0"/>
                <a:cs typeface="Arial" pitchFamily="34" charset="0"/>
              </a:rPr>
              <a:t>Distribuidores y concentradores:</a:t>
            </a:r>
            <a:r>
              <a:rPr lang="es-ES" dirty="0">
                <a:latin typeface="Arial" pitchFamily="34" charset="0"/>
                <a:cs typeface="Arial" pitchFamily="34" charset="0"/>
              </a:rPr>
              <a:t>  </a:t>
            </a:r>
            <a:r>
              <a:rPr lang="es-ES_tradnl" dirty="0">
                <a:latin typeface="Arial" pitchFamily="34" charset="0"/>
                <a:cs typeface="Arial" pitchFamily="34" charset="0"/>
              </a:rPr>
              <a:t>Son los encargados de repartir y agrupar las señales eléctricas entre diversos emisores y receptores.</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Conmutadores:</a:t>
            </a:r>
            <a:r>
              <a:rPr lang="es-ES_tradnl" dirty="0">
                <a:latin typeface="Arial" pitchFamily="34" charset="0"/>
                <a:cs typeface="Arial" pitchFamily="34" charset="0"/>
              </a:rPr>
              <a:t> Son los dispositivos encargados de establecer un canal de comunicación adecuado. 	Ejemplo son las centrales telefónicas de comunicación.</a:t>
            </a:r>
            <a:endParaRPr lang="es-ES" b="1"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Antenas:  </a:t>
            </a:r>
            <a:r>
              <a:rPr lang="es-ES_tradnl" dirty="0">
                <a:latin typeface="Arial" pitchFamily="34" charset="0"/>
                <a:cs typeface="Arial" pitchFamily="34" charset="0"/>
              </a:rPr>
              <a:t>Son los dispositivos que permiten que una señal eléctrica sea capturada y luego se propague por un canal inalámbrico.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06748-17FE-4FA3-7258-1076F9D09B81}"/>
              </a:ext>
            </a:extLst>
          </p:cNvPr>
          <p:cNvSpPr txBox="1"/>
          <p:nvPr/>
        </p:nvSpPr>
        <p:spPr>
          <a:xfrm>
            <a:off x="971600" y="6072682"/>
            <a:ext cx="7020272" cy="646331"/>
          </a:xfrm>
          <a:prstGeom prst="rect">
            <a:avLst/>
          </a:prstGeom>
          <a:noFill/>
        </p:spPr>
        <p:txBody>
          <a:bodyPr wrap="square">
            <a:spAutoFit/>
          </a:bodyPr>
          <a:lstStyle/>
          <a:p>
            <a:r>
              <a:rPr lang="en-US" b="1" dirty="0"/>
              <a:t>Medios de transmisión</a:t>
            </a:r>
            <a:endParaRPr lang="en-US" dirty="0"/>
          </a:p>
          <a:p>
            <a:r>
              <a:rPr lang="en-US" dirty="0">
                <a:hlinkClick r:id="rId2"/>
              </a:rPr>
              <a:t>https://youtu.be/ljKu-r-wCuI?si=pIHJk5D9Z0nCCCL6</a:t>
            </a:r>
            <a:endParaRPr lang="en-US" dirty="0"/>
          </a:p>
        </p:txBody>
      </p:sp>
      <p:pic>
        <p:nvPicPr>
          <p:cNvPr id="5" name="Imagen 4">
            <a:hlinkClick r:id="rId2"/>
            <a:extLst>
              <a:ext uri="{FF2B5EF4-FFF2-40B4-BE49-F238E27FC236}">
                <a16:creationId xmlns:a16="http://schemas.microsoft.com/office/drawing/2014/main" id="{A8F7220F-968F-F414-9973-4B9E348835A6}"/>
              </a:ext>
            </a:extLst>
          </p:cNvPr>
          <p:cNvPicPr>
            <a:picLocks noChangeAspect="1"/>
          </p:cNvPicPr>
          <p:nvPr/>
        </p:nvPicPr>
        <p:blipFill>
          <a:blip r:embed="rId3"/>
          <a:stretch>
            <a:fillRect/>
          </a:stretch>
        </p:blipFill>
        <p:spPr>
          <a:xfrm>
            <a:off x="140208" y="493804"/>
            <a:ext cx="8863583" cy="5578878"/>
          </a:xfrm>
          <a:prstGeom prst="rect">
            <a:avLst/>
          </a:prstGeom>
        </p:spPr>
      </p:pic>
    </p:spTree>
    <p:extLst>
      <p:ext uri="{BB962C8B-B14F-4D97-AF65-F5344CB8AC3E}">
        <p14:creationId xmlns:p14="http://schemas.microsoft.com/office/powerpoint/2010/main" val="3775597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428596" y="1056730"/>
            <a:ext cx="3999388" cy="50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ES_tradnl" sz="2000" b="1" dirty="0">
                <a:latin typeface="Arial" pitchFamily="34" charset="0"/>
                <a:cs typeface="Arial" pitchFamily="34" charset="0"/>
              </a:rPr>
              <a:t>La sociedad de la Información</a:t>
            </a: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03648" y="422949"/>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Sistema 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a:extLst>
              <a:ext uri="{FF2B5EF4-FFF2-40B4-BE49-F238E27FC236}">
                <a16:creationId xmlns:a16="http://schemas.microsoft.com/office/drawing/2014/main" id="{3D4E4B33-225B-CA59-D8D5-94E303AF72F8}"/>
              </a:ext>
            </a:extLst>
          </p:cNvPr>
          <p:cNvSpPr>
            <a:spLocks noChangeArrowheads="1"/>
          </p:cNvSpPr>
          <p:nvPr/>
        </p:nvSpPr>
        <p:spPr bwMode="auto">
          <a:xfrm>
            <a:off x="539552" y="1674814"/>
            <a:ext cx="828680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El intercambio de información puede representar un factor vital para el desempeño de los procesos de muchas empresas. </a:t>
            </a:r>
          </a:p>
          <a:p>
            <a:pPr algn="just">
              <a:spcBef>
                <a:spcPts val="600"/>
              </a:spcBef>
              <a:spcAft>
                <a:spcPts val="600"/>
              </a:spcAft>
            </a:pPr>
            <a:r>
              <a:rPr lang="es-ES_tradnl" dirty="0">
                <a:latin typeface="Arial" pitchFamily="34" charset="0"/>
                <a:cs typeface="Arial" pitchFamily="34" charset="0"/>
              </a:rPr>
              <a:t>El nacimiento de la comunicación implica, asimismo, la existencia de los elementos que la hacen posible y que constantemente están interviniendo en el proceso de la comunicación, </a:t>
            </a:r>
            <a:r>
              <a:rPr lang="es-ES_tradnl" i="1" dirty="0">
                <a:latin typeface="Arial" pitchFamily="34" charset="0"/>
                <a:cs typeface="Arial" pitchFamily="34" charset="0"/>
              </a:rPr>
              <a:t>los interlocutores </a:t>
            </a:r>
            <a:r>
              <a:rPr lang="es-ES_tradnl" dirty="0">
                <a:latin typeface="Arial" pitchFamily="34" charset="0"/>
                <a:cs typeface="Arial" pitchFamily="34" charset="0"/>
              </a:rPr>
              <a:t>y </a:t>
            </a:r>
            <a:r>
              <a:rPr lang="es-ES_tradnl" i="1" dirty="0">
                <a:latin typeface="Arial" pitchFamily="34" charset="0"/>
                <a:cs typeface="Arial" pitchFamily="34" charset="0"/>
              </a:rPr>
              <a:t>el medio de comunicación.</a:t>
            </a:r>
            <a:endParaRPr lang="es-ES" dirty="0">
              <a:latin typeface="Arial" pitchFamily="34" charset="0"/>
              <a:cs typeface="Arial" pitchFamily="34" charset="0"/>
            </a:endParaRPr>
          </a:p>
        </p:txBody>
      </p:sp>
      <p:pic>
        <p:nvPicPr>
          <p:cNvPr id="3" name="Imagen 2">
            <a:extLst>
              <a:ext uri="{FF2B5EF4-FFF2-40B4-BE49-F238E27FC236}">
                <a16:creationId xmlns:a16="http://schemas.microsoft.com/office/drawing/2014/main" id="{59143D9F-C72F-1AA7-9675-149341DE358B}"/>
              </a:ext>
            </a:extLst>
          </p:cNvPr>
          <p:cNvPicPr>
            <a:picLocks noChangeAspect="1"/>
          </p:cNvPicPr>
          <p:nvPr/>
        </p:nvPicPr>
        <p:blipFill>
          <a:blip r:embed="rId3"/>
          <a:stretch>
            <a:fillRect/>
          </a:stretch>
        </p:blipFill>
        <p:spPr>
          <a:xfrm>
            <a:off x="1838640" y="3551970"/>
            <a:ext cx="5688632" cy="3214002"/>
          </a:xfrm>
          <a:prstGeom prst="rect">
            <a:avLst/>
          </a:prstGeom>
        </p:spPr>
      </p:pic>
    </p:spTree>
    <p:extLst>
      <p:ext uri="{BB962C8B-B14F-4D97-AF65-F5344CB8AC3E}">
        <p14:creationId xmlns:p14="http://schemas.microsoft.com/office/powerpoint/2010/main" val="218803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323528" y="1071584"/>
            <a:ext cx="7429500" cy="500063"/>
          </a:xfrm>
        </p:spPr>
        <p:txBody>
          <a:bodyPr>
            <a:normAutofit/>
          </a:bodyPr>
          <a:lstStyle/>
          <a:p>
            <a:pPr marL="0" indent="0" algn="l">
              <a:buNone/>
            </a:pPr>
            <a:r>
              <a:rPr lang="es-ES_tradnl" sz="2000" b="1" dirty="0">
                <a:latin typeface="Arial" pitchFamily="34" charset="0"/>
                <a:cs typeface="Arial" pitchFamily="34" charset="0"/>
              </a:rPr>
              <a:t>Elementos de  un sistema de comunicación de datos</a:t>
            </a:r>
            <a:endParaRPr sz="1800" b="1"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35317" y="285759"/>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Sistema 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835316" y="1752960"/>
            <a:ext cx="7802401"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pPr>
            <a:r>
              <a:rPr lang="es-ES_tradnl" b="1" dirty="0">
                <a:latin typeface="Arial" pitchFamily="34" charset="0"/>
                <a:cs typeface="Arial" pitchFamily="34" charset="0"/>
              </a:rPr>
              <a:t>Emisor:  </a:t>
            </a:r>
            <a:r>
              <a:rPr lang="es-ES_tradnl" dirty="0">
                <a:latin typeface="Arial" pitchFamily="34" charset="0"/>
                <a:cs typeface="Arial" pitchFamily="34" charset="0"/>
              </a:rPr>
              <a:t>Es el elemento terminal que proporciona la información</a:t>
            </a:r>
            <a:endParaRPr lang="es-ES" dirty="0">
              <a:latin typeface="Arial" pitchFamily="34" charset="0"/>
              <a:cs typeface="Arial" pitchFamily="34" charset="0"/>
            </a:endParaRPr>
          </a:p>
          <a:p>
            <a:pPr algn="just">
              <a:spcBef>
                <a:spcPts val="600"/>
              </a:spcBef>
            </a:pPr>
            <a:r>
              <a:rPr lang="es-ES_tradnl" b="1" dirty="0">
                <a:latin typeface="Arial" pitchFamily="34" charset="0"/>
                <a:cs typeface="Arial" pitchFamily="34" charset="0"/>
              </a:rPr>
              <a:t>Receptor</a:t>
            </a:r>
            <a:r>
              <a:rPr lang="es-ES_tradnl" dirty="0">
                <a:latin typeface="Arial" pitchFamily="34" charset="0"/>
                <a:cs typeface="Arial" pitchFamily="34" charset="0"/>
              </a:rPr>
              <a:t>: Es el elemento terminal que recibe la información.</a:t>
            </a:r>
            <a:endParaRPr lang="es-ES" dirty="0">
              <a:latin typeface="Arial" pitchFamily="34" charset="0"/>
              <a:cs typeface="Arial" pitchFamily="34" charset="0"/>
            </a:endParaRPr>
          </a:p>
          <a:p>
            <a:pPr algn="just">
              <a:spcBef>
                <a:spcPts val="600"/>
              </a:spcBef>
            </a:pPr>
            <a:r>
              <a:rPr lang="es-ES_tradnl" b="1" dirty="0">
                <a:latin typeface="Arial" pitchFamily="34" charset="0"/>
                <a:cs typeface="Arial" pitchFamily="34" charset="0"/>
              </a:rPr>
              <a:t>Transductores</a:t>
            </a:r>
            <a:r>
              <a:rPr lang="es-ES_tradnl" dirty="0">
                <a:latin typeface="Arial" pitchFamily="34" charset="0"/>
                <a:cs typeface="Arial" pitchFamily="34" charset="0"/>
              </a:rPr>
              <a:t>: Son los dispositivos que convierten ciertas formas de energía en otras. Por ejemplo, en el caso de la voz convierten la energía acústica en energía eléctrica en el </a:t>
            </a:r>
            <a:r>
              <a:rPr lang="es-ES_tradnl" i="1" dirty="0">
                <a:latin typeface="Arial" pitchFamily="34" charset="0"/>
                <a:cs typeface="Arial" pitchFamily="34" charset="0"/>
              </a:rPr>
              <a:t>emisor </a:t>
            </a:r>
            <a:r>
              <a:rPr lang="es-ES_tradnl" dirty="0">
                <a:latin typeface="Arial" pitchFamily="34" charset="0"/>
                <a:cs typeface="Arial" pitchFamily="34" charset="0"/>
              </a:rPr>
              <a:t>(micrófono), y a la inversa, energía eléctrica en energía acústica en el </a:t>
            </a:r>
            <a:r>
              <a:rPr lang="es-ES_tradnl" i="1" dirty="0">
                <a:latin typeface="Arial" pitchFamily="34" charset="0"/>
                <a:cs typeface="Arial" pitchFamily="34" charset="0"/>
              </a:rPr>
              <a:t>receptor </a:t>
            </a:r>
            <a:r>
              <a:rPr lang="es-ES_tradnl" dirty="0">
                <a:latin typeface="Arial" pitchFamily="34" charset="0"/>
                <a:cs typeface="Arial" pitchFamily="34" charset="0"/>
              </a:rPr>
              <a:t>(auricular).</a:t>
            </a:r>
            <a:endParaRPr lang="es-ES" dirty="0">
              <a:latin typeface="Arial" pitchFamily="34" charset="0"/>
              <a:cs typeface="Arial" pitchFamily="34" charset="0"/>
            </a:endParaRPr>
          </a:p>
          <a:p>
            <a:pPr algn="just">
              <a:spcBef>
                <a:spcPts val="600"/>
              </a:spcBef>
            </a:pPr>
            <a:r>
              <a:rPr lang="es-ES_tradnl" b="1" dirty="0">
                <a:latin typeface="Arial" pitchFamily="34" charset="0"/>
                <a:cs typeface="Arial" pitchFamily="34" charset="0"/>
              </a:rPr>
              <a:t>Canal o Medio de Comunicación:  </a:t>
            </a:r>
            <a:r>
              <a:rPr lang="es-ES_tradnl" dirty="0">
                <a:latin typeface="Arial" pitchFamily="34" charset="0"/>
                <a:cs typeface="Arial" pitchFamily="34" charset="0"/>
              </a:rPr>
              <a:t>Es el elemento que se encarga de transportar la señal sobre la que viaja la información entre emisor y receptor.</a:t>
            </a:r>
            <a:endParaRPr lang="es-ES"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Un canal viene definido por sus propiedades físicas, que son: la naturaleza de la señal que puede transmitir y otros elementos tales como la velocidad de transmisión, el ancho de banda, el nivel de ruido (interferencias), longitud y modo de inserción de emisores y receptores en el canal.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323528" y="1071584"/>
            <a:ext cx="7429500" cy="500063"/>
          </a:xfrm>
        </p:spPr>
        <p:txBody>
          <a:bodyPr>
            <a:normAutofit/>
          </a:bodyPr>
          <a:lstStyle/>
          <a:p>
            <a:pPr marL="0" indent="0" algn="l">
              <a:buNone/>
            </a:pPr>
            <a:r>
              <a:rPr lang="es-ES_tradnl" sz="2000" b="1" dirty="0">
                <a:latin typeface="Arial" pitchFamily="34" charset="0"/>
                <a:cs typeface="Arial" pitchFamily="34" charset="0"/>
              </a:rPr>
              <a:t>Elementos de  un sistema de comunicación de datos</a:t>
            </a:r>
            <a:endParaRPr sz="1800" b="1"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35317" y="285759"/>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Sistema 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2" name="Picture 2" descr="http://html.rincondelvago.com/000730171.png">
            <a:extLst>
              <a:ext uri="{FF2B5EF4-FFF2-40B4-BE49-F238E27FC236}">
                <a16:creationId xmlns:a16="http://schemas.microsoft.com/office/drawing/2014/main" id="{61C31AB4-7C48-F711-040B-E9CACFD0B596}"/>
              </a:ext>
            </a:extLst>
          </p:cNvPr>
          <p:cNvPicPr>
            <a:picLocks noChangeAspect="1" noChangeArrowheads="1"/>
          </p:cNvPicPr>
          <p:nvPr/>
        </p:nvPicPr>
        <p:blipFill>
          <a:blip r:embed="rId3" cstate="print"/>
          <a:srcRect/>
          <a:stretch>
            <a:fillRect/>
          </a:stretch>
        </p:blipFill>
        <p:spPr bwMode="auto">
          <a:xfrm>
            <a:off x="857224" y="1643050"/>
            <a:ext cx="7467514" cy="4429156"/>
          </a:xfrm>
          <a:prstGeom prst="rect">
            <a:avLst/>
          </a:prstGeom>
          <a:noFill/>
        </p:spPr>
      </p:pic>
    </p:spTree>
    <p:extLst>
      <p:ext uri="{BB962C8B-B14F-4D97-AF65-F5344CB8AC3E}">
        <p14:creationId xmlns:p14="http://schemas.microsoft.com/office/powerpoint/2010/main" val="2100881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6FDBE3F-1E38-CCA2-78F5-BF56138C6916}"/>
              </a:ext>
            </a:extLst>
          </p:cNvPr>
          <p:cNvPicPr>
            <a:picLocks noChangeAspect="1"/>
          </p:cNvPicPr>
          <p:nvPr/>
        </p:nvPicPr>
        <p:blipFill>
          <a:blip r:embed="rId2"/>
          <a:stretch>
            <a:fillRect/>
          </a:stretch>
        </p:blipFill>
        <p:spPr>
          <a:xfrm>
            <a:off x="971600" y="116632"/>
            <a:ext cx="7695852" cy="5922819"/>
          </a:xfrm>
          <a:prstGeom prst="rect">
            <a:avLst/>
          </a:prstGeom>
        </p:spPr>
      </p:pic>
      <p:sp>
        <p:nvSpPr>
          <p:cNvPr id="4" name="CuadroTexto 3">
            <a:extLst>
              <a:ext uri="{FF2B5EF4-FFF2-40B4-BE49-F238E27FC236}">
                <a16:creationId xmlns:a16="http://schemas.microsoft.com/office/drawing/2014/main" id="{A5A350A7-ADF4-B232-1D39-171626839D74}"/>
              </a:ext>
            </a:extLst>
          </p:cNvPr>
          <p:cNvSpPr txBox="1"/>
          <p:nvPr/>
        </p:nvSpPr>
        <p:spPr>
          <a:xfrm>
            <a:off x="971600" y="6039451"/>
            <a:ext cx="8084264" cy="923330"/>
          </a:xfrm>
          <a:prstGeom prst="rect">
            <a:avLst/>
          </a:prstGeom>
          <a:noFill/>
        </p:spPr>
        <p:txBody>
          <a:bodyPr wrap="none" rtlCol="0">
            <a:spAutoFit/>
          </a:bodyPr>
          <a:lstStyle/>
          <a:p>
            <a:r>
              <a:rPr lang="es-ES_tradnl" dirty="0">
                <a:latin typeface="Arial" pitchFamily="34" charset="0"/>
                <a:cs typeface="Arial" pitchFamily="34" charset="0"/>
              </a:rPr>
              <a:t>Un elemento importante en el proceso de la comunicación es la codificación, </a:t>
            </a:r>
          </a:p>
          <a:p>
            <a:r>
              <a:rPr lang="es-ES_tradnl" dirty="0">
                <a:latin typeface="Arial" pitchFamily="34" charset="0"/>
                <a:cs typeface="Arial" pitchFamily="34" charset="0"/>
              </a:rPr>
              <a:t>característica general a todo proceso de comunicación.</a:t>
            </a:r>
          </a:p>
          <a:p>
            <a:endParaRPr lang="es-AR" dirty="0"/>
          </a:p>
        </p:txBody>
      </p:sp>
    </p:spTree>
    <p:extLst>
      <p:ext uri="{BB962C8B-B14F-4D97-AF65-F5344CB8AC3E}">
        <p14:creationId xmlns:p14="http://schemas.microsoft.com/office/powerpoint/2010/main" val="3483070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D022DCA-81BD-E8E4-4EBD-862DB82CA3D0}"/>
              </a:ext>
            </a:extLst>
          </p:cNvPr>
          <p:cNvSpPr txBox="1">
            <a:spLocks/>
          </p:cNvSpPr>
          <p:nvPr/>
        </p:nvSpPr>
        <p:spPr>
          <a:xfrm>
            <a:off x="445336" y="915001"/>
            <a:ext cx="3999388" cy="50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None/>
            </a:pPr>
            <a:r>
              <a:rPr lang="es-ES_tradnl" sz="2000" b="1" dirty="0">
                <a:latin typeface="Arial" pitchFamily="34" charset="0"/>
                <a:cs typeface="Arial" pitchFamily="34" charset="0"/>
              </a:rPr>
              <a:t>Señales analógicas y digitales</a:t>
            </a:r>
          </a:p>
        </p:txBody>
      </p:sp>
      <p:sp>
        <p:nvSpPr>
          <p:cNvPr id="5" name="Subtitle 1">
            <a:extLst>
              <a:ext uri="{FF2B5EF4-FFF2-40B4-BE49-F238E27FC236}">
                <a16:creationId xmlns:a16="http://schemas.microsoft.com/office/drawing/2014/main" id="{E115A470-83D3-B6C2-28B6-B578E5E72987}"/>
              </a:ext>
            </a:extLst>
          </p:cNvPr>
          <p:cNvSpPr txBox="1">
            <a:spLocks/>
          </p:cNvSpPr>
          <p:nvPr/>
        </p:nvSpPr>
        <p:spPr>
          <a:xfrm>
            <a:off x="1403648" y="422949"/>
            <a:ext cx="691238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Sistema 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a:extLst>
              <a:ext uri="{FF2B5EF4-FFF2-40B4-BE49-F238E27FC236}">
                <a16:creationId xmlns:a16="http://schemas.microsoft.com/office/drawing/2014/main" id="{3D4E4B33-225B-CA59-D8D5-94E303AF72F8}"/>
              </a:ext>
            </a:extLst>
          </p:cNvPr>
          <p:cNvSpPr>
            <a:spLocks noChangeArrowheads="1"/>
          </p:cNvSpPr>
          <p:nvPr/>
        </p:nvSpPr>
        <p:spPr bwMode="auto">
          <a:xfrm>
            <a:off x="428596" y="1340768"/>
            <a:ext cx="8286808" cy="2181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15000"/>
              </a:lnSpc>
              <a:spcAft>
                <a:spcPts val="800"/>
              </a:spcAft>
              <a:buFont typeface="Wingdings" panose="05000000000000000000" pitchFamily="2" charset="2"/>
              <a:buChar char=""/>
            </a:pPr>
            <a:r>
              <a:rPr lang="es-ES_tradnl" sz="1800" b="1" dirty="0">
                <a:effectLst/>
                <a:latin typeface="Arial" panose="020B0604020202020204" pitchFamily="34" charset="0"/>
                <a:ea typeface="Calibri" panose="020F0502020204030204" pitchFamily="34" charset="0"/>
              </a:rPr>
              <a:t>Señal analógica:</a:t>
            </a:r>
            <a:r>
              <a:rPr lang="es-ES_tradnl" sz="1800" dirty="0">
                <a:effectLst/>
                <a:latin typeface="Arial" panose="020B0604020202020204" pitchFamily="34" charset="0"/>
                <a:ea typeface="Calibri" panose="020F0502020204030204" pitchFamily="34" charset="0"/>
              </a:rPr>
              <a:t> aquellas que pueden ser representadas por funciones que toman un número infinito de valores en cualquier intervalo considerado.</a:t>
            </a:r>
          </a:p>
          <a:p>
            <a:pPr marL="355600" lvl="0" algn="just">
              <a:lnSpc>
                <a:spcPct val="115000"/>
              </a:lnSpc>
              <a:spcAft>
                <a:spcPts val="800"/>
              </a:spcAft>
            </a:pPr>
            <a:r>
              <a:rPr lang="es-ES_tradnl" dirty="0">
                <a:latin typeface="Arial" panose="020B0604020202020204" pitchFamily="34" charset="0"/>
                <a:ea typeface="Calibri" panose="020F0502020204030204" pitchFamily="34" charset="0"/>
              </a:rPr>
              <a:t>La intensidad de la señal varía en el tiempo, no presenta discontinuidades ni saltos. (voz)</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Wingdings" panose="05000000000000000000" pitchFamily="2" charset="2"/>
              <a:buChar char=""/>
            </a:pPr>
            <a:r>
              <a:rPr lang="es-ES_tradnl" sz="1800" b="1" dirty="0">
                <a:effectLst/>
                <a:latin typeface="Arial" panose="020B0604020202020204" pitchFamily="34" charset="0"/>
                <a:ea typeface="Calibri" panose="020F0502020204030204" pitchFamily="34" charset="0"/>
              </a:rPr>
              <a:t>Señal digital:</a:t>
            </a:r>
            <a:r>
              <a:rPr lang="es-ES_tradnl" sz="1800" dirty="0">
                <a:effectLst/>
                <a:latin typeface="Arial" panose="020B0604020202020204" pitchFamily="34" charset="0"/>
                <a:ea typeface="Calibri" panose="020F0502020204030204" pitchFamily="34" charset="0"/>
              </a:rPr>
              <a:t> aquellas que se mantien</a:t>
            </a:r>
            <a:r>
              <a:rPr lang="es-ES_tradnl" dirty="0">
                <a:latin typeface="Arial" panose="020B0604020202020204" pitchFamily="34" charset="0"/>
                <a:ea typeface="Calibri" panose="020F0502020204030204" pitchFamily="34" charset="0"/>
              </a:rPr>
              <a:t>en constantes en un determinado intervalo de tiempo, tras lo cual cambia a otro valor constante (0, 1)</a:t>
            </a:r>
            <a:r>
              <a:rPr lang="es-ES_tradnl" sz="1800" dirty="0">
                <a:effectLst/>
                <a:latin typeface="Arial" panose="020B0604020202020204" pitchFamily="34" charset="0"/>
                <a:ea typeface="Calibri" panose="020F0502020204030204" pitchFamily="34" charset="0"/>
              </a:rPr>
              <a:t>.</a:t>
            </a:r>
            <a:endParaRPr lang="es-AR" sz="1800" dirty="0">
              <a:effectLst/>
              <a:latin typeface="Arial" panose="020B0604020202020204" pitchFamily="34" charset="0"/>
              <a:ea typeface="Calibri" panose="020F0502020204030204" pitchFamily="34" charset="0"/>
            </a:endParaRPr>
          </a:p>
        </p:txBody>
      </p:sp>
      <p:pic>
        <p:nvPicPr>
          <p:cNvPr id="2" name="Imagen 1">
            <a:extLst>
              <a:ext uri="{FF2B5EF4-FFF2-40B4-BE49-F238E27FC236}">
                <a16:creationId xmlns:a16="http://schemas.microsoft.com/office/drawing/2014/main" id="{8E810528-7968-6405-58D4-9D81BDE932FC}"/>
              </a:ext>
            </a:extLst>
          </p:cNvPr>
          <p:cNvPicPr>
            <a:picLocks noChangeAspect="1"/>
          </p:cNvPicPr>
          <p:nvPr/>
        </p:nvPicPr>
        <p:blipFill>
          <a:blip r:embed="rId3"/>
          <a:stretch>
            <a:fillRect/>
          </a:stretch>
        </p:blipFill>
        <p:spPr>
          <a:xfrm>
            <a:off x="2196890" y="3522519"/>
            <a:ext cx="4750220" cy="3340636"/>
          </a:xfrm>
          <a:prstGeom prst="rect">
            <a:avLst/>
          </a:prstGeom>
        </p:spPr>
      </p:pic>
    </p:spTree>
    <p:extLst>
      <p:ext uri="{BB962C8B-B14F-4D97-AF65-F5344CB8AC3E}">
        <p14:creationId xmlns:p14="http://schemas.microsoft.com/office/powerpoint/2010/main" val="2827399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179512" y="928688"/>
            <a:ext cx="7429500" cy="500062"/>
          </a:xfrm>
        </p:spPr>
        <p:txBody>
          <a:bodyPr>
            <a:normAutofit/>
          </a:bodyPr>
          <a:lstStyle/>
          <a:p>
            <a:pPr marL="0" indent="0" algn="l">
              <a:buNone/>
            </a:pPr>
            <a:r>
              <a:rPr sz="2000" b="1" dirty="0" err="1">
                <a:latin typeface="Arial" pitchFamily="34" charset="0"/>
                <a:cs typeface="Arial" pitchFamily="34" charset="0"/>
              </a:rPr>
              <a:t>Concepto</a:t>
            </a:r>
            <a:r>
              <a:rPr sz="2000" b="1" dirty="0">
                <a:latin typeface="Arial" pitchFamily="34" charset="0"/>
                <a:cs typeface="Arial" pitchFamily="34" charset="0"/>
              </a:rPr>
              <a:t> de per</a:t>
            </a:r>
            <a:r>
              <a:rPr lang="es-MX" sz="2000" b="1" dirty="0">
                <a:latin typeface="Arial" pitchFamily="34" charset="0"/>
                <a:cs typeface="Arial" pitchFamily="34" charset="0"/>
              </a:rPr>
              <a:t>í</a:t>
            </a:r>
            <a:r>
              <a:rPr sz="2000" b="1" dirty="0" err="1">
                <a:latin typeface="Arial" pitchFamily="34" charset="0"/>
                <a:cs typeface="Arial" pitchFamily="34" charset="0"/>
              </a:rPr>
              <a:t>odo</a:t>
            </a:r>
            <a:r>
              <a:rPr sz="2000" b="1" dirty="0">
                <a:latin typeface="Arial" pitchFamily="34" charset="0"/>
                <a:cs typeface="Arial" pitchFamily="34" charset="0"/>
              </a:rPr>
              <a:t>  y </a:t>
            </a:r>
            <a:r>
              <a:rPr sz="2000" b="1" dirty="0" err="1">
                <a:latin typeface="Arial" pitchFamily="34" charset="0"/>
                <a:cs typeface="Arial" pitchFamily="34" charset="0"/>
              </a:rPr>
              <a:t>frecuencia</a:t>
            </a:r>
            <a:endParaRPr sz="1800"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683568" y="314307"/>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Sistema de comunicación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285720" y="1308616"/>
            <a:ext cx="857256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Señal periódica: se caracteriza por contener un patrón que se repite a lo largo del tiempo. </a:t>
            </a:r>
          </a:p>
          <a:p>
            <a:pPr algn="just">
              <a:spcBef>
                <a:spcPts val="600"/>
              </a:spcBef>
              <a:spcAft>
                <a:spcPts val="600"/>
              </a:spcAft>
            </a:pPr>
            <a:r>
              <a:rPr lang="es-ES_tradnl" b="1" dirty="0">
                <a:latin typeface="Arial" pitchFamily="34" charset="0"/>
                <a:cs typeface="Arial" pitchFamily="34" charset="0"/>
              </a:rPr>
              <a:t>Periodo (T)</a:t>
            </a:r>
            <a:r>
              <a:rPr lang="es-ES_tradnl" dirty="0">
                <a:latin typeface="Arial" pitchFamily="34" charset="0"/>
                <a:cs typeface="Arial" pitchFamily="34" charset="0"/>
              </a:rPr>
              <a:t>: El período se mide en unidades de tiempo (segundos). Es la cantidad de tiempo transcurridas entre dos repeticiones consecutivas de la señal. T=1/f</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Frecuencia</a:t>
            </a:r>
            <a:r>
              <a:rPr lang="es-ES_tradnl" dirty="0">
                <a:latin typeface="Arial" pitchFamily="34" charset="0"/>
                <a:cs typeface="Arial" pitchFamily="34" charset="0"/>
              </a:rPr>
              <a:t>: es el número de ciclos completos que tienen lugar en la unidad de tiempo. La frecuencia se expresa con la letra "f " y se mide en </a:t>
            </a:r>
            <a:r>
              <a:rPr lang="es-ES_tradnl" dirty="0" err="1">
                <a:latin typeface="Arial" pitchFamily="34" charset="0"/>
                <a:cs typeface="Arial" pitchFamily="34" charset="0"/>
              </a:rPr>
              <a:t>Hertz</a:t>
            </a:r>
            <a:r>
              <a:rPr lang="es-ES_tradnl" dirty="0">
                <a:latin typeface="Arial" pitchFamily="34" charset="0"/>
                <a:cs typeface="Arial" pitchFamily="34" charset="0"/>
              </a:rPr>
              <a:t>. La frecuencia de 1 </a:t>
            </a:r>
            <a:r>
              <a:rPr lang="es-ES_tradnl" dirty="0" err="1">
                <a:latin typeface="Arial" pitchFamily="34" charset="0"/>
                <a:cs typeface="Arial" pitchFamily="34" charset="0"/>
              </a:rPr>
              <a:t>hertz</a:t>
            </a:r>
            <a:r>
              <a:rPr lang="es-ES_tradnl" dirty="0">
                <a:latin typeface="Arial" pitchFamily="34" charset="0"/>
                <a:cs typeface="Arial" pitchFamily="34" charset="0"/>
              </a:rPr>
              <a:t> corresponde a un ciclo por segundo. </a:t>
            </a:r>
          </a:p>
          <a:p>
            <a:pPr algn="just">
              <a:spcBef>
                <a:spcPts val="600"/>
              </a:spcBef>
              <a:spcAft>
                <a:spcPts val="600"/>
              </a:spcAft>
            </a:pPr>
            <a:r>
              <a:rPr lang="es-ES_tradnl" dirty="0">
                <a:latin typeface="Arial" pitchFamily="34" charset="0"/>
                <a:cs typeface="Arial" pitchFamily="34" charset="0"/>
              </a:rPr>
              <a:t>La frecuencia y el período están relacionados por la expresión siguiente:    f = 1/T</a:t>
            </a:r>
          </a:p>
          <a:p>
            <a:pPr algn="just">
              <a:spcBef>
                <a:spcPts val="600"/>
              </a:spcBef>
              <a:spcAft>
                <a:spcPts val="600"/>
              </a:spcAft>
            </a:pPr>
            <a:r>
              <a:rPr lang="es-ES_tradnl" b="1" dirty="0">
                <a:latin typeface="Arial" pitchFamily="34" charset="0"/>
                <a:cs typeface="Arial" pitchFamily="34" charset="0"/>
              </a:rPr>
              <a:t>Amplitud:</a:t>
            </a:r>
            <a:r>
              <a:rPr lang="es-ES_tradnl" dirty="0">
                <a:latin typeface="Arial" pitchFamily="34" charset="0"/>
                <a:cs typeface="Arial" pitchFamily="34" charset="0"/>
              </a:rPr>
              <a:t> Pico de valor máximo de la señal en el tiempo.</a:t>
            </a:r>
          </a:p>
          <a:p>
            <a:pPr algn="just">
              <a:spcBef>
                <a:spcPts val="600"/>
              </a:spcBef>
              <a:spcAft>
                <a:spcPts val="600"/>
              </a:spcAft>
            </a:pPr>
            <a:r>
              <a:rPr lang="es-ES_tradnl" b="1" dirty="0">
                <a:latin typeface="Arial" pitchFamily="34" charset="0"/>
                <a:cs typeface="Arial" pitchFamily="34" charset="0"/>
              </a:rPr>
              <a:t>Fase:</a:t>
            </a:r>
            <a:r>
              <a:rPr lang="es-ES_tradnl" dirty="0">
                <a:latin typeface="Arial" pitchFamily="34" charset="0"/>
                <a:cs typeface="Arial" pitchFamily="34" charset="0"/>
              </a:rPr>
              <a:t> Posición relativa de la señal dentro de un período de la misma.</a:t>
            </a:r>
            <a:endParaRPr lang="es-ES" dirty="0">
              <a:latin typeface="Arial" pitchFamily="34" charset="0"/>
              <a:cs typeface="Arial" pitchFamily="34" charset="0"/>
            </a:endParaRPr>
          </a:p>
        </p:txBody>
      </p:sp>
      <p:pic>
        <p:nvPicPr>
          <p:cNvPr id="1026" name="Picture 2" descr="250px-OndaSenoidal"/>
          <p:cNvPicPr>
            <a:picLocks noChangeAspect="1" noChangeArrowheads="1"/>
          </p:cNvPicPr>
          <p:nvPr/>
        </p:nvPicPr>
        <p:blipFill>
          <a:blip r:embed="rId3" cstate="print"/>
          <a:srcRect/>
          <a:stretch>
            <a:fillRect/>
          </a:stretch>
        </p:blipFill>
        <p:spPr bwMode="auto">
          <a:xfrm>
            <a:off x="3329853" y="4954443"/>
            <a:ext cx="2484294" cy="1987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309384" y="834231"/>
            <a:ext cx="7429500" cy="500063"/>
          </a:xfrm>
        </p:spPr>
        <p:txBody>
          <a:bodyPr>
            <a:normAutofit/>
          </a:bodyPr>
          <a:lstStyle/>
          <a:p>
            <a:pPr marL="0" indent="0" algn="l">
              <a:buNone/>
            </a:pPr>
            <a:r>
              <a:rPr lang="es-MX" sz="2000" b="1" dirty="0">
                <a:latin typeface="Arial" pitchFamily="34" charset="0"/>
                <a:cs typeface="Arial" pitchFamily="34" charset="0"/>
              </a:rPr>
              <a:t>Señales periódicas</a:t>
            </a:r>
            <a:endParaRPr sz="1800"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64160"/>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Características de los Sistemas de comunicación</a:t>
            </a:r>
          </a:p>
        </p:txBody>
      </p:sp>
      <p:sp>
        <p:nvSpPr>
          <p:cNvPr id="3073" name="Rectangle 1"/>
          <p:cNvSpPr>
            <a:spLocks noChangeArrowheads="1"/>
          </p:cNvSpPr>
          <p:nvPr/>
        </p:nvSpPr>
        <p:spPr bwMode="auto">
          <a:xfrm>
            <a:off x="309384" y="1222762"/>
            <a:ext cx="857256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dirty="0">
                <a:latin typeface="Arial" pitchFamily="34" charset="0"/>
                <a:cs typeface="Arial" pitchFamily="34" charset="0"/>
              </a:rPr>
              <a:t>Las señales periódicas son el tipo de señales más sencillas que se puede considerar; se caracterizan por contener un patrón que se repite a lo largo del tiempo. </a:t>
            </a:r>
            <a:endParaRPr lang="es-ES" dirty="0">
              <a:latin typeface="Arial" pitchFamily="34" charset="0"/>
              <a:cs typeface="Arial" pitchFamily="34" charset="0"/>
            </a:endParaRPr>
          </a:p>
        </p:txBody>
      </p:sp>
      <p:pic>
        <p:nvPicPr>
          <p:cNvPr id="2" name="Imagen 1">
            <a:extLst>
              <a:ext uri="{FF2B5EF4-FFF2-40B4-BE49-F238E27FC236}">
                <a16:creationId xmlns:a16="http://schemas.microsoft.com/office/drawing/2014/main" id="{6564763D-25B6-DCCF-830D-3C77B6551D9B}"/>
              </a:ext>
            </a:extLst>
          </p:cNvPr>
          <p:cNvPicPr>
            <a:picLocks noChangeAspect="1"/>
          </p:cNvPicPr>
          <p:nvPr/>
        </p:nvPicPr>
        <p:blipFill>
          <a:blip r:embed="rId3"/>
          <a:stretch>
            <a:fillRect/>
          </a:stretch>
        </p:blipFill>
        <p:spPr>
          <a:xfrm>
            <a:off x="2668339" y="1988840"/>
            <a:ext cx="3807321" cy="45469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3722D8BD-807B-4A41-93C9-0E581F3C4C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TM10001115[[fn=Paquete]]</Template>
  <TotalTime>8574</TotalTime>
  <Words>1970</Words>
  <Application>Microsoft Office PowerPoint</Application>
  <PresentationFormat>Presentación en pantalla (4:3)</PresentationFormat>
  <Paragraphs>136</Paragraphs>
  <Slides>28</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MS PGothic</vt:lpstr>
      <vt:lpstr>Arial</vt:lpstr>
      <vt:lpstr>Calibri</vt:lpstr>
      <vt:lpstr>Calibri Light</vt:lpstr>
      <vt:lpstr>Cambria Math</vt:lpstr>
      <vt:lpstr>Times New Roman</vt:lpstr>
      <vt:lpstr>Wingdings</vt:lpstr>
      <vt:lpstr>Tema de Office</vt:lpstr>
      <vt:lpstr>Teoría de la Información y la Comunicación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Alumnos</cp:lastModifiedBy>
  <cp:revision>66</cp:revision>
  <dcterms:created xsi:type="dcterms:W3CDTF">2011-08-28T12:11:05Z</dcterms:created>
  <dcterms:modified xsi:type="dcterms:W3CDTF">2026-06-09T21:51:32Z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