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75" r:id="rId4"/>
    <p:sldId id="273" r:id="rId5"/>
    <p:sldId id="272" r:id="rId6"/>
    <p:sldId id="271" r:id="rId7"/>
    <p:sldId id="259" r:id="rId8"/>
    <p:sldId id="269" r:id="rId9"/>
    <p:sldId id="268"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initials="C" lastIdx="1" clrIdx="0">
    <p:extLst>
      <p:ext uri="{19B8F6BF-5375-455C-9EA6-DF929625EA0E}">
        <p15:presenceInfo xmlns:p15="http://schemas.microsoft.com/office/powerpoint/2012/main" userId="Carol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5/10/2026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4AD79F3-C467-E02C-2824-DA7A9B470773}"/>
              </a:ext>
            </a:extLst>
          </p:cNvPr>
          <p:cNvPicPr>
            <a:picLocks noChangeAspect="1"/>
          </p:cNvPicPr>
          <p:nvPr/>
        </p:nvPicPr>
        <p:blipFill>
          <a:blip r:embed="rId2"/>
          <a:stretch>
            <a:fillRect/>
          </a:stretch>
        </p:blipFill>
        <p:spPr>
          <a:xfrm>
            <a:off x="-1098" y="1113183"/>
            <a:ext cx="12193097" cy="4802309"/>
          </a:xfrm>
          <a:prstGeom prst="rect">
            <a:avLst/>
          </a:prstGeom>
        </p:spPr>
      </p:pic>
      <p:sp>
        <p:nvSpPr>
          <p:cNvPr id="2" name="Título 1">
            <a:extLst>
              <a:ext uri="{FF2B5EF4-FFF2-40B4-BE49-F238E27FC236}">
                <a16:creationId xmlns:a16="http://schemas.microsoft.com/office/drawing/2014/main" id="{B8CCA643-7B65-2D9B-37F4-9B414016F1C5}"/>
              </a:ext>
            </a:extLst>
          </p:cNvPr>
          <p:cNvSpPr>
            <a:spLocks noGrp="1"/>
          </p:cNvSpPr>
          <p:nvPr>
            <p:ph type="ctrTitle"/>
          </p:nvPr>
        </p:nvSpPr>
        <p:spPr>
          <a:xfrm>
            <a:off x="6786838" y="1915677"/>
            <a:ext cx="5232883" cy="2184033"/>
          </a:xfrm>
        </p:spPr>
        <p:txBody>
          <a:bodyPr>
            <a:normAutofit fontScale="90000"/>
          </a:bodyPr>
          <a:lstStyle/>
          <a:p>
            <a:r>
              <a:rPr lang="es-AR" b="1" dirty="0">
                <a:solidFill>
                  <a:schemeClr val="bg1"/>
                </a:solidFill>
              </a:rPr>
              <a:t>Revoluciones Industriales</a:t>
            </a:r>
            <a:br>
              <a:rPr lang="es-AR" b="1" dirty="0">
                <a:solidFill>
                  <a:schemeClr val="bg1"/>
                </a:solidFill>
              </a:rPr>
            </a:br>
            <a:r>
              <a:rPr lang="es-AR" b="1" dirty="0">
                <a:solidFill>
                  <a:schemeClr val="bg1"/>
                </a:solidFill>
              </a:rPr>
              <a:t>Industrias 1.0 a 5.0</a:t>
            </a:r>
          </a:p>
        </p:txBody>
      </p:sp>
      <p:sp>
        <p:nvSpPr>
          <p:cNvPr id="3" name="Subtítulo 2">
            <a:extLst>
              <a:ext uri="{FF2B5EF4-FFF2-40B4-BE49-F238E27FC236}">
                <a16:creationId xmlns:a16="http://schemas.microsoft.com/office/drawing/2014/main" id="{692A8604-175F-14A2-ACF4-46F9A1114BD6}"/>
              </a:ext>
            </a:extLst>
          </p:cNvPr>
          <p:cNvSpPr>
            <a:spLocks noGrp="1"/>
          </p:cNvSpPr>
          <p:nvPr>
            <p:ph type="subTitle" idx="1"/>
          </p:nvPr>
        </p:nvSpPr>
        <p:spPr>
          <a:xfrm>
            <a:off x="525185" y="5997348"/>
            <a:ext cx="6400800" cy="532662"/>
          </a:xfrm>
        </p:spPr>
        <p:txBody>
          <a:bodyPr>
            <a:normAutofit fontScale="92500"/>
          </a:bodyPr>
          <a:lstStyle/>
          <a:p>
            <a:r>
              <a:rPr lang="es-AR" b="1" dirty="0">
                <a:solidFill>
                  <a:schemeClr val="bg1"/>
                </a:solidFill>
              </a:rPr>
              <a:t>Cátedra Introducción a la Ingeniería Industrial - 2025</a:t>
            </a:r>
          </a:p>
        </p:txBody>
      </p:sp>
    </p:spTree>
    <p:extLst>
      <p:ext uri="{BB962C8B-B14F-4D97-AF65-F5344CB8AC3E}">
        <p14:creationId xmlns:p14="http://schemas.microsoft.com/office/powerpoint/2010/main" val="421013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86E946-5A94-1648-7B46-C20E02224D14}"/>
              </a:ext>
            </a:extLst>
          </p:cNvPr>
          <p:cNvSpPr txBox="1"/>
          <p:nvPr/>
        </p:nvSpPr>
        <p:spPr>
          <a:xfrm>
            <a:off x="4028661" y="0"/>
            <a:ext cx="4962939" cy="461665"/>
          </a:xfrm>
          <a:prstGeom prst="rect">
            <a:avLst/>
          </a:prstGeom>
          <a:solidFill>
            <a:schemeClr val="tx1"/>
          </a:solidFill>
        </p:spPr>
        <p:txBody>
          <a:bodyPr wrap="square" rtlCol="0">
            <a:spAutoFit/>
          </a:bodyPr>
          <a:lstStyle/>
          <a:p>
            <a:r>
              <a:rPr lang="es-AR" sz="2400" b="1" u="sng" dirty="0">
                <a:solidFill>
                  <a:schemeClr val="bg1"/>
                </a:solidFill>
              </a:rPr>
              <a:t>La Ingeniería en la actualidad</a:t>
            </a:r>
          </a:p>
        </p:txBody>
      </p:sp>
      <p:pic>
        <p:nvPicPr>
          <p:cNvPr id="3" name="Imagen 2">
            <a:extLst>
              <a:ext uri="{FF2B5EF4-FFF2-40B4-BE49-F238E27FC236}">
                <a16:creationId xmlns:a16="http://schemas.microsoft.com/office/drawing/2014/main" id="{B61D24FA-A233-3F03-448A-6D44EAC1CA9D}"/>
              </a:ext>
            </a:extLst>
          </p:cNvPr>
          <p:cNvPicPr>
            <a:picLocks noChangeAspect="1"/>
          </p:cNvPicPr>
          <p:nvPr/>
        </p:nvPicPr>
        <p:blipFill>
          <a:blip r:embed="rId2"/>
          <a:stretch>
            <a:fillRect/>
          </a:stretch>
        </p:blipFill>
        <p:spPr>
          <a:xfrm>
            <a:off x="204082" y="660399"/>
            <a:ext cx="11987918" cy="6011333"/>
          </a:xfrm>
          <a:prstGeom prst="rect">
            <a:avLst/>
          </a:prstGeom>
          <a:solidFill>
            <a:schemeClr val="bg2">
              <a:lumMod val="50000"/>
            </a:schemeClr>
          </a:solidFill>
        </p:spPr>
      </p:pic>
    </p:spTree>
    <p:extLst>
      <p:ext uri="{BB962C8B-B14F-4D97-AF65-F5344CB8AC3E}">
        <p14:creationId xmlns:p14="http://schemas.microsoft.com/office/powerpoint/2010/main" val="126773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E686B11-B445-6351-74F0-8E1EC9383404}"/>
              </a:ext>
            </a:extLst>
          </p:cNvPr>
          <p:cNvPicPr>
            <a:picLocks noChangeAspect="1"/>
          </p:cNvPicPr>
          <p:nvPr/>
        </p:nvPicPr>
        <p:blipFill>
          <a:blip r:embed="rId2"/>
          <a:stretch>
            <a:fillRect/>
          </a:stretch>
        </p:blipFill>
        <p:spPr>
          <a:xfrm>
            <a:off x="1267674" y="0"/>
            <a:ext cx="9656652" cy="6827253"/>
          </a:xfrm>
          <a:prstGeom prst="rect">
            <a:avLst/>
          </a:prstGeom>
        </p:spPr>
      </p:pic>
    </p:spTree>
    <p:extLst>
      <p:ext uri="{BB962C8B-B14F-4D97-AF65-F5344CB8AC3E}">
        <p14:creationId xmlns:p14="http://schemas.microsoft.com/office/powerpoint/2010/main" val="269063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BF6C88-8BB1-745B-0A01-7C16D972B4FD}"/>
              </a:ext>
            </a:extLst>
          </p:cNvPr>
          <p:cNvSpPr txBox="1"/>
          <p:nvPr/>
        </p:nvSpPr>
        <p:spPr>
          <a:xfrm>
            <a:off x="934278" y="335845"/>
            <a:ext cx="6109252" cy="5909310"/>
          </a:xfrm>
          <a:prstGeom prst="rect">
            <a:avLst/>
          </a:prstGeom>
          <a:noFill/>
        </p:spPr>
        <p:txBody>
          <a:bodyPr wrap="square">
            <a:spAutoFit/>
          </a:bodyPr>
          <a:lstStyle/>
          <a:p>
            <a:r>
              <a:rPr lang="es-AR" b="1" dirty="0">
                <a:solidFill>
                  <a:schemeClr val="bg1"/>
                </a:solidFill>
              </a:rPr>
              <a:t>Revoluciones Industriales</a:t>
            </a:r>
          </a:p>
          <a:p>
            <a:r>
              <a:rPr lang="es-AR" dirty="0">
                <a:solidFill>
                  <a:schemeClr val="bg1"/>
                </a:solidFill>
              </a:rPr>
              <a:t>•	Origen del término: Se usa en historia y ciencias sociales.</a:t>
            </a:r>
          </a:p>
          <a:p>
            <a:r>
              <a:rPr lang="es-AR" dirty="0">
                <a:solidFill>
                  <a:schemeClr val="bg1"/>
                </a:solidFill>
              </a:rPr>
              <a:t>•	Enfoque: Describe grandes transformaciones económicas, sociales y culturales que cambiaron la forma de producir y vivir.</a:t>
            </a:r>
          </a:p>
          <a:p>
            <a:r>
              <a:rPr lang="es-AR" dirty="0">
                <a:solidFill>
                  <a:schemeClr val="bg1"/>
                </a:solidFill>
              </a:rPr>
              <a:t>•	Ejemplo: La Primera Revolución Industrial (siglo XVIII–XIX) marcó el paso de la producción artesanal a la mecanizada con vapor y carbón.</a:t>
            </a:r>
          </a:p>
          <a:p>
            <a:r>
              <a:rPr lang="es-AR" dirty="0">
                <a:solidFill>
                  <a:schemeClr val="bg1"/>
                </a:solidFill>
              </a:rPr>
              <a:t>•	Clave: Resalta el impacto social y económico de cada etapa. </a:t>
            </a:r>
          </a:p>
          <a:p>
            <a:endParaRPr lang="es-AR" dirty="0">
              <a:solidFill>
                <a:schemeClr val="bg1"/>
              </a:solidFill>
            </a:endParaRPr>
          </a:p>
          <a:p>
            <a:r>
              <a:rPr lang="es-AR" b="1" dirty="0">
                <a:solidFill>
                  <a:schemeClr val="bg1"/>
                </a:solidFill>
              </a:rPr>
              <a:t>Industrias 1.0 a 5.0</a:t>
            </a:r>
          </a:p>
          <a:p>
            <a:r>
              <a:rPr lang="es-AR" dirty="0">
                <a:solidFill>
                  <a:schemeClr val="bg1"/>
                </a:solidFill>
              </a:rPr>
              <a:t>•	Origen del término: Surge en ingeniería y gestión industrial como clasificación moderna.</a:t>
            </a:r>
          </a:p>
          <a:p>
            <a:r>
              <a:rPr lang="es-AR" dirty="0">
                <a:solidFill>
                  <a:schemeClr val="bg1"/>
                </a:solidFill>
              </a:rPr>
              <a:t>•	Enfoque: Pone el acento en la evolución tecnológica de los sistemas productivos.</a:t>
            </a:r>
          </a:p>
          <a:p>
            <a:r>
              <a:rPr lang="es-AR" dirty="0">
                <a:solidFill>
                  <a:schemeClr val="bg1"/>
                </a:solidFill>
              </a:rPr>
              <a:t>•	Ejemplo: Industria 4.0 se refiere a la digitalización, </a:t>
            </a:r>
            <a:r>
              <a:rPr lang="es-AR" dirty="0" err="1">
                <a:solidFill>
                  <a:schemeClr val="bg1"/>
                </a:solidFill>
              </a:rPr>
              <a:t>IoT</a:t>
            </a:r>
            <a:r>
              <a:rPr lang="es-AR" dirty="0">
                <a:solidFill>
                  <a:schemeClr val="bg1"/>
                </a:solidFill>
              </a:rPr>
              <a:t>, inteligencia artificial y sistemas ciberfísicos.</a:t>
            </a:r>
          </a:p>
          <a:p>
            <a:r>
              <a:rPr lang="es-AR" dirty="0">
                <a:solidFill>
                  <a:schemeClr val="bg1"/>
                </a:solidFill>
              </a:rPr>
              <a:t>•	Clave: Subraya el aspecto tecnológico y productivo de cada fase.</a:t>
            </a:r>
          </a:p>
        </p:txBody>
      </p:sp>
      <p:sp>
        <p:nvSpPr>
          <p:cNvPr id="4" name="CuadroTexto 3">
            <a:extLst>
              <a:ext uri="{FF2B5EF4-FFF2-40B4-BE49-F238E27FC236}">
                <a16:creationId xmlns:a16="http://schemas.microsoft.com/office/drawing/2014/main" id="{6D22E3ED-3153-B10C-B051-4D56988DDE4D}"/>
              </a:ext>
            </a:extLst>
          </p:cNvPr>
          <p:cNvSpPr txBox="1"/>
          <p:nvPr/>
        </p:nvSpPr>
        <p:spPr>
          <a:xfrm>
            <a:off x="7818783" y="335845"/>
            <a:ext cx="4214191" cy="2554545"/>
          </a:xfrm>
          <a:prstGeom prst="rect">
            <a:avLst/>
          </a:prstGeom>
          <a:noFill/>
        </p:spPr>
        <p:txBody>
          <a:bodyPr wrap="square" rtlCol="0">
            <a:spAutoFit/>
          </a:bodyPr>
          <a:lstStyle/>
          <a:p>
            <a:r>
              <a:rPr lang="es-AR" sz="3200" b="1" dirty="0">
                <a:solidFill>
                  <a:schemeClr val="bg1"/>
                </a:solidFill>
              </a:rPr>
              <a:t>Diferencia de los términos “Revoluciones industriales e Industrias 1.0 a 5.0</a:t>
            </a:r>
          </a:p>
        </p:txBody>
      </p:sp>
      <p:sp>
        <p:nvSpPr>
          <p:cNvPr id="6" name="CuadroTexto 5">
            <a:extLst>
              <a:ext uri="{FF2B5EF4-FFF2-40B4-BE49-F238E27FC236}">
                <a16:creationId xmlns:a16="http://schemas.microsoft.com/office/drawing/2014/main" id="{BAC27D35-6CE4-9C7B-BB8A-53B3BBFE8B6E}"/>
              </a:ext>
            </a:extLst>
          </p:cNvPr>
          <p:cNvSpPr txBox="1"/>
          <p:nvPr/>
        </p:nvSpPr>
        <p:spPr>
          <a:xfrm>
            <a:off x="8130209" y="3382833"/>
            <a:ext cx="3279913" cy="2862322"/>
          </a:xfrm>
          <a:prstGeom prst="rect">
            <a:avLst/>
          </a:prstGeom>
          <a:noFill/>
        </p:spPr>
        <p:txBody>
          <a:bodyPr wrap="square">
            <a:spAutoFit/>
          </a:bodyPr>
          <a:lstStyle/>
          <a:p>
            <a:r>
              <a:rPr lang="es-AR" b="1" dirty="0">
                <a:solidFill>
                  <a:schemeClr val="bg1"/>
                </a:solidFill>
              </a:rPr>
              <a:t>En resumen: </a:t>
            </a:r>
            <a:r>
              <a:rPr lang="es-AR" dirty="0">
                <a:solidFill>
                  <a:schemeClr val="bg1"/>
                </a:solidFill>
              </a:rPr>
              <a:t>son equivalentes en las etapas que describen, pero no en el enfoque. “Revoluciones Industriales” es un término histórico-social, mientras que “Industrias 1.0–5.0” es una clasificación técnica usada en ingeniería y gestión.</a:t>
            </a:r>
          </a:p>
        </p:txBody>
      </p:sp>
    </p:spTree>
    <p:extLst>
      <p:ext uri="{BB962C8B-B14F-4D97-AF65-F5344CB8AC3E}">
        <p14:creationId xmlns:p14="http://schemas.microsoft.com/office/powerpoint/2010/main" val="342914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4E351-CE5B-F533-E34F-B9AFBB29E849}"/>
              </a:ext>
            </a:extLst>
          </p:cNvPr>
          <p:cNvSpPr txBox="1"/>
          <p:nvPr/>
        </p:nvSpPr>
        <p:spPr>
          <a:xfrm>
            <a:off x="9132688" y="1273426"/>
            <a:ext cx="2534378" cy="5078313"/>
          </a:xfrm>
          <a:prstGeom prst="rect">
            <a:avLst/>
          </a:prstGeom>
          <a:noFill/>
        </p:spPr>
        <p:txBody>
          <a:bodyPr wrap="square">
            <a:spAutoFit/>
          </a:bodyPr>
          <a:lstStyle/>
          <a:p>
            <a:r>
              <a:rPr lang="es-AR" b="1" dirty="0">
                <a:solidFill>
                  <a:schemeClr val="bg1"/>
                </a:solidFill>
              </a:rPr>
              <a:t>La primera revolución industrial (Industria 1.0) se inició en el siglo XVIII y utilizó vapor y carbón para mecanizar la fabricación y aumentar considerablemente la productividad. Gracias a estos avances se logró fabricar una mayor cantidad de productos diversos y crear un mejor nivel de vida.</a:t>
            </a:r>
          </a:p>
        </p:txBody>
      </p:sp>
      <p:pic>
        <p:nvPicPr>
          <p:cNvPr id="4" name="Imagen 3">
            <a:extLst>
              <a:ext uri="{FF2B5EF4-FFF2-40B4-BE49-F238E27FC236}">
                <a16:creationId xmlns:a16="http://schemas.microsoft.com/office/drawing/2014/main" id="{7A7CD84B-AAEB-D33B-31FE-A940DC531844}"/>
              </a:ext>
            </a:extLst>
          </p:cNvPr>
          <p:cNvPicPr>
            <a:picLocks noChangeAspect="1"/>
          </p:cNvPicPr>
          <p:nvPr/>
        </p:nvPicPr>
        <p:blipFill>
          <a:blip r:embed="rId2"/>
          <a:srcRect l="21464" r="16642"/>
          <a:stretch/>
        </p:blipFill>
        <p:spPr>
          <a:xfrm>
            <a:off x="0" y="0"/>
            <a:ext cx="8489222" cy="6858000"/>
          </a:xfrm>
          <a:prstGeom prst="rect">
            <a:avLst/>
          </a:prstGeom>
        </p:spPr>
      </p:pic>
      <p:sp>
        <p:nvSpPr>
          <p:cNvPr id="5" name="CuadroTexto 4">
            <a:extLst>
              <a:ext uri="{FF2B5EF4-FFF2-40B4-BE49-F238E27FC236}">
                <a16:creationId xmlns:a16="http://schemas.microsoft.com/office/drawing/2014/main" id="{9D7B1818-69BD-7DD3-C81D-D1F680455C82}"/>
              </a:ext>
            </a:extLst>
          </p:cNvPr>
          <p:cNvSpPr txBox="1"/>
          <p:nvPr/>
        </p:nvSpPr>
        <p:spPr>
          <a:xfrm>
            <a:off x="9132688" y="506261"/>
            <a:ext cx="3041374" cy="584775"/>
          </a:xfrm>
          <a:prstGeom prst="rect">
            <a:avLst/>
          </a:prstGeom>
          <a:noFill/>
        </p:spPr>
        <p:txBody>
          <a:bodyPr wrap="square" rtlCol="0">
            <a:spAutoFit/>
          </a:bodyPr>
          <a:lstStyle/>
          <a:p>
            <a:r>
              <a:rPr lang="es-AR" sz="3200" b="1" u="sng" dirty="0">
                <a:solidFill>
                  <a:schemeClr val="bg1"/>
                </a:solidFill>
              </a:rPr>
              <a:t>Industria 1.0</a:t>
            </a:r>
          </a:p>
        </p:txBody>
      </p:sp>
    </p:spTree>
    <p:extLst>
      <p:ext uri="{BB962C8B-B14F-4D97-AF65-F5344CB8AC3E}">
        <p14:creationId xmlns:p14="http://schemas.microsoft.com/office/powerpoint/2010/main" val="216051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765B77-BF9A-2A03-76D8-3F4BAA135259}"/>
              </a:ext>
            </a:extLst>
          </p:cNvPr>
          <p:cNvSpPr txBox="1"/>
          <p:nvPr/>
        </p:nvSpPr>
        <p:spPr>
          <a:xfrm>
            <a:off x="8547928" y="1628517"/>
            <a:ext cx="2842591" cy="3139321"/>
          </a:xfrm>
          <a:prstGeom prst="rect">
            <a:avLst/>
          </a:prstGeom>
          <a:noFill/>
        </p:spPr>
        <p:txBody>
          <a:bodyPr wrap="square">
            <a:spAutoFit/>
          </a:bodyPr>
          <a:lstStyle/>
          <a:p>
            <a:r>
              <a:rPr lang="es-AR" b="1" dirty="0">
                <a:solidFill>
                  <a:schemeClr val="bg1"/>
                </a:solidFill>
              </a:rPr>
              <a:t>La Segunda Revolución Industrial se caracterizó por el uso generalizado de la electricidad, el motor de combustión interna y el teléfono. Comenzó en Gran Bretaña en torno a 1870 y se extendió por toda Europa Occidental alrededor de 1900.</a:t>
            </a:r>
          </a:p>
        </p:txBody>
      </p:sp>
      <p:sp>
        <p:nvSpPr>
          <p:cNvPr id="5" name="CuadroTexto 4">
            <a:extLst>
              <a:ext uri="{FF2B5EF4-FFF2-40B4-BE49-F238E27FC236}">
                <a16:creationId xmlns:a16="http://schemas.microsoft.com/office/drawing/2014/main" id="{EE25014C-968C-9D55-64DE-572CBDB8BD16}"/>
              </a:ext>
            </a:extLst>
          </p:cNvPr>
          <p:cNvSpPr txBox="1"/>
          <p:nvPr/>
        </p:nvSpPr>
        <p:spPr>
          <a:xfrm>
            <a:off x="669235" y="4994287"/>
            <a:ext cx="6967698" cy="1477328"/>
          </a:xfrm>
          <a:prstGeom prst="rect">
            <a:avLst/>
          </a:prstGeom>
          <a:noFill/>
        </p:spPr>
        <p:txBody>
          <a:bodyPr wrap="square">
            <a:spAutoFit/>
          </a:bodyPr>
          <a:lstStyle/>
          <a:p>
            <a:r>
              <a:rPr lang="es-AR" b="1" dirty="0">
                <a:solidFill>
                  <a:schemeClr val="bg1"/>
                </a:solidFill>
              </a:rPr>
              <a:t>Estas nuevas tecnologías, en combinación con la mejora del trabajo en la línea de ensamblaje de Henry Ford, permitieron la producción en masa en las fábricas. Además, la invención del alternador por Nikola Tesla hizo posible la electrificación de las ciudades.</a:t>
            </a:r>
          </a:p>
        </p:txBody>
      </p:sp>
      <p:pic>
        <p:nvPicPr>
          <p:cNvPr id="6" name="Imagen 5">
            <a:extLst>
              <a:ext uri="{FF2B5EF4-FFF2-40B4-BE49-F238E27FC236}">
                <a16:creationId xmlns:a16="http://schemas.microsoft.com/office/drawing/2014/main" id="{9BE1F83A-C88F-6761-3CC7-093CBBBCCB9F}"/>
              </a:ext>
            </a:extLst>
          </p:cNvPr>
          <p:cNvPicPr>
            <a:picLocks noChangeAspect="1"/>
          </p:cNvPicPr>
          <p:nvPr/>
        </p:nvPicPr>
        <p:blipFill>
          <a:blip r:embed="rId2"/>
          <a:srcRect l="2899"/>
          <a:stretch/>
        </p:blipFill>
        <p:spPr>
          <a:xfrm>
            <a:off x="0" y="0"/>
            <a:ext cx="7945169" cy="4598504"/>
          </a:xfrm>
          <a:prstGeom prst="rect">
            <a:avLst/>
          </a:prstGeom>
        </p:spPr>
      </p:pic>
      <p:sp>
        <p:nvSpPr>
          <p:cNvPr id="7" name="CuadroTexto 6">
            <a:extLst>
              <a:ext uri="{FF2B5EF4-FFF2-40B4-BE49-F238E27FC236}">
                <a16:creationId xmlns:a16="http://schemas.microsoft.com/office/drawing/2014/main" id="{B0B651CD-ED31-F99D-EB4C-BF3609CFC81A}"/>
              </a:ext>
            </a:extLst>
          </p:cNvPr>
          <p:cNvSpPr txBox="1"/>
          <p:nvPr/>
        </p:nvSpPr>
        <p:spPr>
          <a:xfrm>
            <a:off x="8547928" y="646353"/>
            <a:ext cx="2842592" cy="584775"/>
          </a:xfrm>
          <a:prstGeom prst="rect">
            <a:avLst/>
          </a:prstGeom>
          <a:noFill/>
        </p:spPr>
        <p:txBody>
          <a:bodyPr wrap="square" rtlCol="0">
            <a:spAutoFit/>
          </a:bodyPr>
          <a:lstStyle/>
          <a:p>
            <a:r>
              <a:rPr lang="es-AR" sz="3200" b="1" u="sng" dirty="0">
                <a:solidFill>
                  <a:schemeClr val="bg1"/>
                </a:solidFill>
              </a:rPr>
              <a:t>Industrias 2.0</a:t>
            </a:r>
          </a:p>
        </p:txBody>
      </p:sp>
    </p:spTree>
    <p:extLst>
      <p:ext uri="{BB962C8B-B14F-4D97-AF65-F5344CB8AC3E}">
        <p14:creationId xmlns:p14="http://schemas.microsoft.com/office/powerpoint/2010/main" val="314070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B2C38A-B694-C9CD-20B8-3B7AE3AFE03F}"/>
              </a:ext>
            </a:extLst>
          </p:cNvPr>
          <p:cNvSpPr txBox="1"/>
          <p:nvPr/>
        </p:nvSpPr>
        <p:spPr>
          <a:xfrm>
            <a:off x="418180" y="1159427"/>
            <a:ext cx="2494354" cy="5355312"/>
          </a:xfrm>
          <a:prstGeom prst="rect">
            <a:avLst/>
          </a:prstGeom>
          <a:noFill/>
        </p:spPr>
        <p:txBody>
          <a:bodyPr wrap="square">
            <a:spAutoFit/>
          </a:bodyPr>
          <a:lstStyle/>
          <a:p>
            <a:r>
              <a:rPr lang="es-AR" b="1" dirty="0">
                <a:solidFill>
                  <a:schemeClr val="bg1"/>
                </a:solidFill>
              </a:rPr>
              <a:t>Nacen las nuevas tecnologías de la información y la comunicación (TIC), así como las innovaciones que permiten el desarrollo de energías renovables y, a pesar de no tener un determinado hecho histórico, es claro que las energías limpias y el impacto ambiental comenzaban a considerase en las industrias.</a:t>
            </a:r>
          </a:p>
        </p:txBody>
      </p:sp>
      <p:pic>
        <p:nvPicPr>
          <p:cNvPr id="4" name="Imagen 3">
            <a:extLst>
              <a:ext uri="{FF2B5EF4-FFF2-40B4-BE49-F238E27FC236}">
                <a16:creationId xmlns:a16="http://schemas.microsoft.com/office/drawing/2014/main" id="{35791C6E-5ADC-C93B-627C-A18935FB2D7C}"/>
              </a:ext>
            </a:extLst>
          </p:cNvPr>
          <p:cNvPicPr>
            <a:picLocks noChangeAspect="1"/>
          </p:cNvPicPr>
          <p:nvPr/>
        </p:nvPicPr>
        <p:blipFill>
          <a:blip r:embed="rId2"/>
          <a:srcRect l="3888" r="22144"/>
          <a:stretch/>
        </p:blipFill>
        <p:spPr>
          <a:xfrm>
            <a:off x="3173896" y="0"/>
            <a:ext cx="9018105" cy="6858000"/>
          </a:xfrm>
          <a:prstGeom prst="rect">
            <a:avLst/>
          </a:prstGeom>
        </p:spPr>
      </p:pic>
      <p:sp>
        <p:nvSpPr>
          <p:cNvPr id="5" name="CuadroTexto 4">
            <a:extLst>
              <a:ext uri="{FF2B5EF4-FFF2-40B4-BE49-F238E27FC236}">
                <a16:creationId xmlns:a16="http://schemas.microsoft.com/office/drawing/2014/main" id="{8587BFDF-B583-10C9-20A4-00DFC785A24B}"/>
              </a:ext>
            </a:extLst>
          </p:cNvPr>
          <p:cNvSpPr txBox="1"/>
          <p:nvPr/>
        </p:nvSpPr>
        <p:spPr>
          <a:xfrm>
            <a:off x="418180" y="343261"/>
            <a:ext cx="2637182" cy="584775"/>
          </a:xfrm>
          <a:prstGeom prst="rect">
            <a:avLst/>
          </a:prstGeom>
          <a:noFill/>
        </p:spPr>
        <p:txBody>
          <a:bodyPr wrap="square" rtlCol="0">
            <a:spAutoFit/>
          </a:bodyPr>
          <a:lstStyle/>
          <a:p>
            <a:r>
              <a:rPr lang="es-AR" sz="3200" b="1" u="sng" dirty="0">
                <a:solidFill>
                  <a:schemeClr val="bg1"/>
                </a:solidFill>
              </a:rPr>
              <a:t>Industria 3.0</a:t>
            </a:r>
          </a:p>
        </p:txBody>
      </p:sp>
    </p:spTree>
    <p:extLst>
      <p:ext uri="{BB962C8B-B14F-4D97-AF65-F5344CB8AC3E}">
        <p14:creationId xmlns:p14="http://schemas.microsoft.com/office/powerpoint/2010/main" val="253075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74A53C7-160D-3F9C-3ADA-99873853AF39}"/>
              </a:ext>
            </a:extLst>
          </p:cNvPr>
          <p:cNvSpPr txBox="1"/>
          <p:nvPr/>
        </p:nvSpPr>
        <p:spPr>
          <a:xfrm>
            <a:off x="4007126" y="465847"/>
            <a:ext cx="4632431" cy="523220"/>
          </a:xfrm>
          <a:prstGeom prst="rect">
            <a:avLst/>
          </a:prstGeom>
          <a:noFill/>
        </p:spPr>
        <p:txBody>
          <a:bodyPr wrap="square" rtlCol="0">
            <a:spAutoFit/>
          </a:bodyPr>
          <a:lstStyle/>
          <a:p>
            <a:r>
              <a:rPr lang="es-AR" sz="2800" b="1" u="sng" dirty="0">
                <a:solidFill>
                  <a:schemeClr val="bg1"/>
                </a:solidFill>
              </a:rPr>
              <a:t>Un desarrollo Indetenible</a:t>
            </a:r>
          </a:p>
        </p:txBody>
      </p:sp>
      <p:pic>
        <p:nvPicPr>
          <p:cNvPr id="3" name="Imagen 2">
            <a:extLst>
              <a:ext uri="{FF2B5EF4-FFF2-40B4-BE49-F238E27FC236}">
                <a16:creationId xmlns:a16="http://schemas.microsoft.com/office/drawing/2014/main" id="{64781E60-483F-4B92-8ED4-A640E0D55025}"/>
              </a:ext>
            </a:extLst>
          </p:cNvPr>
          <p:cNvPicPr>
            <a:picLocks noChangeAspect="1"/>
          </p:cNvPicPr>
          <p:nvPr/>
        </p:nvPicPr>
        <p:blipFill>
          <a:blip r:embed="rId2"/>
          <a:srcRect l="5583" r="6867"/>
          <a:stretch/>
        </p:blipFill>
        <p:spPr>
          <a:xfrm>
            <a:off x="0" y="1388533"/>
            <a:ext cx="8415867" cy="5452396"/>
          </a:xfrm>
          <a:prstGeom prst="rect">
            <a:avLst/>
          </a:prstGeom>
        </p:spPr>
      </p:pic>
      <p:sp>
        <p:nvSpPr>
          <p:cNvPr id="7" name="CuadroTexto 6">
            <a:extLst>
              <a:ext uri="{FF2B5EF4-FFF2-40B4-BE49-F238E27FC236}">
                <a16:creationId xmlns:a16="http://schemas.microsoft.com/office/drawing/2014/main" id="{30086CE0-2ACC-7AA6-DAA4-5C8A8CA51F84}"/>
              </a:ext>
            </a:extLst>
          </p:cNvPr>
          <p:cNvSpPr txBox="1"/>
          <p:nvPr/>
        </p:nvSpPr>
        <p:spPr>
          <a:xfrm>
            <a:off x="8285186" y="1443841"/>
            <a:ext cx="3617843" cy="3970318"/>
          </a:xfrm>
          <a:prstGeom prst="rect">
            <a:avLst/>
          </a:prstGeom>
          <a:noFill/>
        </p:spPr>
        <p:txBody>
          <a:bodyPr wrap="square">
            <a:spAutoFit/>
          </a:bodyPr>
          <a:lstStyle/>
          <a:p>
            <a:r>
              <a:rPr lang="es-AR" b="1" dirty="0">
                <a:solidFill>
                  <a:schemeClr val="bg1"/>
                </a:solidFill>
              </a:rPr>
              <a:t>La industria 4.0, es la actual revolución industrial, consiste en la digitalización de los procesos industriales por medio de la interacción de la inteligencia artificial con las máquinas y la optimización de recursos enfocada en la creación de efectivas metodologías comerciales. Es decir es aquella en la que todos los elementos y procesos están automatizados y conectados en red entre sí. </a:t>
            </a:r>
          </a:p>
        </p:txBody>
      </p:sp>
    </p:spTree>
    <p:extLst>
      <p:ext uri="{BB962C8B-B14F-4D97-AF65-F5344CB8AC3E}">
        <p14:creationId xmlns:p14="http://schemas.microsoft.com/office/powerpoint/2010/main" val="338418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D2AADA2-9EC3-87C9-61EE-85BB29F064DF}"/>
              </a:ext>
            </a:extLst>
          </p:cNvPr>
          <p:cNvPicPr>
            <a:picLocks noChangeAspect="1"/>
          </p:cNvPicPr>
          <p:nvPr/>
        </p:nvPicPr>
        <p:blipFill>
          <a:blip r:embed="rId2"/>
          <a:stretch>
            <a:fillRect/>
          </a:stretch>
        </p:blipFill>
        <p:spPr>
          <a:xfrm>
            <a:off x="207655" y="914160"/>
            <a:ext cx="7898732" cy="5359055"/>
          </a:xfrm>
          <a:prstGeom prst="rect">
            <a:avLst/>
          </a:prstGeom>
        </p:spPr>
      </p:pic>
      <p:sp>
        <p:nvSpPr>
          <p:cNvPr id="4" name="CuadroTexto 3">
            <a:extLst>
              <a:ext uri="{FF2B5EF4-FFF2-40B4-BE49-F238E27FC236}">
                <a16:creationId xmlns:a16="http://schemas.microsoft.com/office/drawing/2014/main" id="{15FC2805-900E-FF09-2E4C-7C5140B43408}"/>
              </a:ext>
            </a:extLst>
          </p:cNvPr>
          <p:cNvSpPr txBox="1"/>
          <p:nvPr/>
        </p:nvSpPr>
        <p:spPr>
          <a:xfrm>
            <a:off x="768626" y="390940"/>
            <a:ext cx="10416209" cy="523220"/>
          </a:xfrm>
          <a:prstGeom prst="rect">
            <a:avLst/>
          </a:prstGeom>
          <a:noFill/>
        </p:spPr>
        <p:txBody>
          <a:bodyPr wrap="square">
            <a:spAutoFit/>
          </a:bodyPr>
          <a:lstStyle/>
          <a:p>
            <a:r>
              <a:rPr lang="es-AR" sz="2800" b="1" dirty="0">
                <a:solidFill>
                  <a:schemeClr val="bg1"/>
                </a:solidFill>
              </a:rPr>
              <a:t>Industria 5.0: Una industria sostenible, humanista y resiliente</a:t>
            </a:r>
          </a:p>
        </p:txBody>
      </p:sp>
      <p:sp>
        <p:nvSpPr>
          <p:cNvPr id="6" name="CuadroTexto 5">
            <a:extLst>
              <a:ext uri="{FF2B5EF4-FFF2-40B4-BE49-F238E27FC236}">
                <a16:creationId xmlns:a16="http://schemas.microsoft.com/office/drawing/2014/main" id="{92CE3A38-80FB-D75C-30EF-031CCF06E6EC}"/>
              </a:ext>
            </a:extLst>
          </p:cNvPr>
          <p:cNvSpPr txBox="1"/>
          <p:nvPr/>
        </p:nvSpPr>
        <p:spPr>
          <a:xfrm>
            <a:off x="8106387" y="1223955"/>
            <a:ext cx="3969026" cy="2031325"/>
          </a:xfrm>
          <a:prstGeom prst="rect">
            <a:avLst/>
          </a:prstGeom>
          <a:noFill/>
        </p:spPr>
        <p:txBody>
          <a:bodyPr wrap="square">
            <a:spAutoFit/>
          </a:bodyPr>
          <a:lstStyle/>
          <a:p>
            <a:r>
              <a:rPr lang="es-AR" sz="1400" b="1" dirty="0">
                <a:solidFill>
                  <a:schemeClr val="bg1"/>
                </a:solidFill>
              </a:rPr>
              <a:t>La Industria 5.0 reconoce el poder de la industria para alcanzar objetivos sociales más allá del empleo y el crecimiento, para convertirse en un proveedor resiliente de prosperidad, haciendo que la producción respete los límites de nuestro planeta, y situando el bienestar del trabajador de la industria en el centro del proceso de producción.</a:t>
            </a:r>
          </a:p>
        </p:txBody>
      </p:sp>
      <p:pic>
        <p:nvPicPr>
          <p:cNvPr id="7" name="Imagen 6">
            <a:extLst>
              <a:ext uri="{FF2B5EF4-FFF2-40B4-BE49-F238E27FC236}">
                <a16:creationId xmlns:a16="http://schemas.microsoft.com/office/drawing/2014/main" id="{D08CABED-C02F-2119-E16E-6520A26FE83E}"/>
              </a:ext>
            </a:extLst>
          </p:cNvPr>
          <p:cNvPicPr>
            <a:picLocks noChangeAspect="1"/>
          </p:cNvPicPr>
          <p:nvPr/>
        </p:nvPicPr>
        <p:blipFill>
          <a:blip r:embed="rId3"/>
          <a:stretch>
            <a:fillRect/>
          </a:stretch>
        </p:blipFill>
        <p:spPr>
          <a:xfrm>
            <a:off x="8590743" y="3866735"/>
            <a:ext cx="2857500" cy="2600325"/>
          </a:xfrm>
          <a:prstGeom prst="rect">
            <a:avLst/>
          </a:prstGeom>
        </p:spPr>
      </p:pic>
    </p:spTree>
    <p:extLst>
      <p:ext uri="{BB962C8B-B14F-4D97-AF65-F5344CB8AC3E}">
        <p14:creationId xmlns:p14="http://schemas.microsoft.com/office/powerpoint/2010/main" val="354447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8C37D5A-7713-764A-12C7-3F206407BDC9}"/>
              </a:ext>
            </a:extLst>
          </p:cNvPr>
          <p:cNvPicPr>
            <a:picLocks noChangeAspect="1"/>
          </p:cNvPicPr>
          <p:nvPr/>
        </p:nvPicPr>
        <p:blipFill>
          <a:blip r:embed="rId2"/>
          <a:stretch>
            <a:fillRect/>
          </a:stretch>
        </p:blipFill>
        <p:spPr>
          <a:xfrm>
            <a:off x="0" y="0"/>
            <a:ext cx="8580783" cy="3666788"/>
          </a:xfrm>
          <a:prstGeom prst="rect">
            <a:avLst/>
          </a:prstGeom>
        </p:spPr>
      </p:pic>
      <p:pic>
        <p:nvPicPr>
          <p:cNvPr id="3" name="Imagen 2">
            <a:extLst>
              <a:ext uri="{FF2B5EF4-FFF2-40B4-BE49-F238E27FC236}">
                <a16:creationId xmlns:a16="http://schemas.microsoft.com/office/drawing/2014/main" id="{88850CA0-4CA8-9B3E-0D3C-4728B5310D0C}"/>
              </a:ext>
            </a:extLst>
          </p:cNvPr>
          <p:cNvPicPr>
            <a:picLocks noChangeAspect="1"/>
          </p:cNvPicPr>
          <p:nvPr/>
        </p:nvPicPr>
        <p:blipFill>
          <a:blip r:embed="rId3"/>
          <a:stretch>
            <a:fillRect/>
          </a:stretch>
        </p:blipFill>
        <p:spPr>
          <a:xfrm>
            <a:off x="-113539" y="3553997"/>
            <a:ext cx="4965034" cy="3304004"/>
          </a:xfrm>
          <a:prstGeom prst="rect">
            <a:avLst/>
          </a:prstGeom>
        </p:spPr>
      </p:pic>
      <p:pic>
        <p:nvPicPr>
          <p:cNvPr id="4" name="Imagen 3">
            <a:extLst>
              <a:ext uri="{FF2B5EF4-FFF2-40B4-BE49-F238E27FC236}">
                <a16:creationId xmlns:a16="http://schemas.microsoft.com/office/drawing/2014/main" id="{4FBADBBA-CCED-5BC9-61BD-D8359764C0D6}"/>
              </a:ext>
            </a:extLst>
          </p:cNvPr>
          <p:cNvPicPr>
            <a:picLocks noChangeAspect="1"/>
          </p:cNvPicPr>
          <p:nvPr/>
        </p:nvPicPr>
        <p:blipFill>
          <a:blip r:embed="rId4"/>
          <a:srcRect l="4547" r="9277"/>
          <a:stretch/>
        </p:blipFill>
        <p:spPr>
          <a:xfrm>
            <a:off x="4813501" y="3553996"/>
            <a:ext cx="7384949" cy="3304004"/>
          </a:xfrm>
          <a:prstGeom prst="rect">
            <a:avLst/>
          </a:prstGeom>
        </p:spPr>
      </p:pic>
      <p:sp>
        <p:nvSpPr>
          <p:cNvPr id="6" name="CuadroTexto 5">
            <a:extLst>
              <a:ext uri="{FF2B5EF4-FFF2-40B4-BE49-F238E27FC236}">
                <a16:creationId xmlns:a16="http://schemas.microsoft.com/office/drawing/2014/main" id="{EE8D832A-21C5-6BF7-617A-1B7C8986EF38}"/>
              </a:ext>
            </a:extLst>
          </p:cNvPr>
          <p:cNvSpPr txBox="1"/>
          <p:nvPr/>
        </p:nvSpPr>
        <p:spPr>
          <a:xfrm>
            <a:off x="8636740" y="929998"/>
            <a:ext cx="3505200" cy="1477328"/>
          </a:xfrm>
          <a:prstGeom prst="rect">
            <a:avLst/>
          </a:prstGeom>
          <a:noFill/>
        </p:spPr>
        <p:txBody>
          <a:bodyPr wrap="square">
            <a:spAutoFit/>
          </a:bodyPr>
          <a:lstStyle/>
          <a:p>
            <a:r>
              <a:rPr lang="es-AR" b="1" dirty="0">
                <a:solidFill>
                  <a:schemeClr val="bg1"/>
                </a:solidFill>
              </a:rPr>
              <a:t>La Industria 5.0 es un nuevo modelo de producción en el que el foco está puesto en la interacción entre humanos y máquinas</a:t>
            </a:r>
            <a:r>
              <a:rPr lang="es-AR" dirty="0"/>
              <a:t>.</a:t>
            </a:r>
          </a:p>
        </p:txBody>
      </p:sp>
      <p:sp>
        <p:nvSpPr>
          <p:cNvPr id="8" name="CuadroTexto 7">
            <a:extLst>
              <a:ext uri="{FF2B5EF4-FFF2-40B4-BE49-F238E27FC236}">
                <a16:creationId xmlns:a16="http://schemas.microsoft.com/office/drawing/2014/main" id="{E47CA04D-AA85-C58D-C2BD-664B08801E4F}"/>
              </a:ext>
            </a:extLst>
          </p:cNvPr>
          <p:cNvSpPr txBox="1"/>
          <p:nvPr/>
        </p:nvSpPr>
        <p:spPr>
          <a:xfrm>
            <a:off x="8580783" y="2604085"/>
            <a:ext cx="3449242" cy="4031873"/>
          </a:xfrm>
          <a:prstGeom prst="rect">
            <a:avLst/>
          </a:prstGeom>
          <a:noFill/>
        </p:spPr>
        <p:txBody>
          <a:bodyPr wrap="square">
            <a:spAutoFit/>
          </a:bodyPr>
          <a:lstStyle/>
          <a:p>
            <a:r>
              <a:rPr lang="es-AR" sz="1600" b="1" dirty="0">
                <a:solidFill>
                  <a:schemeClr val="bg1"/>
                </a:solidFill>
              </a:rPr>
              <a:t>La Industria 5.0 toma el relevo de las anteriores mejoras que, desde la Primera Revolución Industrial, han generado procesos más eficaces. La búsqueda de modelos de negocio que empleen los menores recursos para obtener los mayores beneficios ve en la fábrica 5.0 su mayor perfeccionamiento hasta la fecha, ya que hombre y máquina colaboran para tomar las mejores decisiones en términos económicos para una empresa.</a:t>
            </a:r>
          </a:p>
        </p:txBody>
      </p:sp>
      <p:sp>
        <p:nvSpPr>
          <p:cNvPr id="9" name="CuadroTexto 8">
            <a:extLst>
              <a:ext uri="{FF2B5EF4-FFF2-40B4-BE49-F238E27FC236}">
                <a16:creationId xmlns:a16="http://schemas.microsoft.com/office/drawing/2014/main" id="{C3947AD7-03AA-D774-139F-40D79391C494}"/>
              </a:ext>
            </a:extLst>
          </p:cNvPr>
          <p:cNvSpPr txBox="1"/>
          <p:nvPr/>
        </p:nvSpPr>
        <p:spPr>
          <a:xfrm>
            <a:off x="8876935" y="222042"/>
            <a:ext cx="3024809" cy="584775"/>
          </a:xfrm>
          <a:prstGeom prst="rect">
            <a:avLst/>
          </a:prstGeom>
          <a:noFill/>
        </p:spPr>
        <p:txBody>
          <a:bodyPr wrap="square" rtlCol="0">
            <a:spAutoFit/>
          </a:bodyPr>
          <a:lstStyle/>
          <a:p>
            <a:r>
              <a:rPr lang="es-AR" sz="3200" b="1" u="sng" dirty="0">
                <a:solidFill>
                  <a:schemeClr val="bg1"/>
                </a:solidFill>
              </a:rPr>
              <a:t>Industria 5.0</a:t>
            </a:r>
          </a:p>
        </p:txBody>
      </p:sp>
    </p:spTree>
    <p:extLst>
      <p:ext uri="{BB962C8B-B14F-4D97-AF65-F5344CB8AC3E}">
        <p14:creationId xmlns:p14="http://schemas.microsoft.com/office/powerpoint/2010/main" val="2271800268"/>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1669</TotalTime>
  <Words>653</Words>
  <Application>Microsoft Office PowerPoint</Application>
  <PresentationFormat>Panorámica</PresentationFormat>
  <Paragraphs>30</Paragraphs>
  <Slides>10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Century Gothic</vt:lpstr>
      <vt:lpstr>Wingdings 3</vt:lpstr>
      <vt:lpstr>Sector</vt:lpstr>
      <vt:lpstr>Revoluciones Industriales Industrias 1.0 a 5.0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13</cp:revision>
  <dcterms:created xsi:type="dcterms:W3CDTF">2022-11-09T23:05:04Z</dcterms:created>
  <dcterms:modified xsi:type="dcterms:W3CDTF">2026-05-10T21:52:09Z</dcterms:modified>
</cp:coreProperties>
</file>