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577DD-2934-4FBF-8961-85D49537801E}" type="datetimeFigureOut">
              <a:rPr lang="es-AR" smtClean="0"/>
              <a:t>28/4/2026</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AB656-4607-40E7-AD30-04FC1270885C}" type="slidenum">
              <a:rPr lang="es-AR" smtClean="0"/>
              <a:t>‹Nº›</a:t>
            </a:fld>
            <a:endParaRPr lang="es-AR"/>
          </a:p>
        </p:txBody>
      </p:sp>
    </p:spTree>
    <p:extLst>
      <p:ext uri="{BB962C8B-B14F-4D97-AF65-F5344CB8AC3E}">
        <p14:creationId xmlns:p14="http://schemas.microsoft.com/office/powerpoint/2010/main" val="728694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844AB656-4607-40E7-AD30-04FC1270885C}" type="slidenum">
              <a:rPr lang="es-AR" smtClean="0"/>
              <a:t>6</a:t>
            </a:fld>
            <a:endParaRPr lang="es-AR"/>
          </a:p>
        </p:txBody>
      </p:sp>
    </p:spTree>
    <p:extLst>
      <p:ext uri="{BB962C8B-B14F-4D97-AF65-F5344CB8AC3E}">
        <p14:creationId xmlns:p14="http://schemas.microsoft.com/office/powerpoint/2010/main" val="352836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4/28/2026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4/28/2026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4/28/2026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4/28/2026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4/28/2026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4/28/2026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546ABB-1FF0-4DE5-A43F-707B3AED84DC}"/>
              </a:ext>
            </a:extLst>
          </p:cNvPr>
          <p:cNvSpPr>
            <a:spLocks noGrp="1"/>
          </p:cNvSpPr>
          <p:nvPr>
            <p:ph type="ctrTitle"/>
          </p:nvPr>
        </p:nvSpPr>
        <p:spPr/>
        <p:txBody>
          <a:bodyPr/>
          <a:lstStyle/>
          <a:p>
            <a:r>
              <a:rPr lang="es-AR" dirty="0"/>
              <a:t>Casos de ética Profesional</a:t>
            </a:r>
          </a:p>
        </p:txBody>
      </p:sp>
      <p:sp>
        <p:nvSpPr>
          <p:cNvPr id="3" name="Subtítulo 2">
            <a:extLst>
              <a:ext uri="{FF2B5EF4-FFF2-40B4-BE49-F238E27FC236}">
                <a16:creationId xmlns:a16="http://schemas.microsoft.com/office/drawing/2014/main" id="{BF19804B-F4B2-F840-0A25-29208E562815}"/>
              </a:ext>
            </a:extLst>
          </p:cNvPr>
          <p:cNvSpPr>
            <a:spLocks noGrp="1"/>
          </p:cNvSpPr>
          <p:nvPr>
            <p:ph type="subTitle" idx="1"/>
          </p:nvPr>
        </p:nvSpPr>
        <p:spPr/>
        <p:txBody>
          <a:bodyPr/>
          <a:lstStyle/>
          <a:p>
            <a:r>
              <a:rPr lang="es-AR" dirty="0"/>
              <a:t>Introducción a la Ingeniería Industrial  - Año 2026</a:t>
            </a:r>
          </a:p>
        </p:txBody>
      </p:sp>
    </p:spTree>
    <p:extLst>
      <p:ext uri="{BB962C8B-B14F-4D97-AF65-F5344CB8AC3E}">
        <p14:creationId xmlns:p14="http://schemas.microsoft.com/office/powerpoint/2010/main" val="142612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80D6509-3B1A-7ED6-0A45-2417B2A5B198}"/>
              </a:ext>
            </a:extLst>
          </p:cNvPr>
          <p:cNvPicPr>
            <a:picLocks noChangeAspect="1"/>
          </p:cNvPicPr>
          <p:nvPr/>
        </p:nvPicPr>
        <p:blipFill>
          <a:blip r:embed="rId2"/>
          <a:stretch>
            <a:fillRect/>
          </a:stretch>
        </p:blipFill>
        <p:spPr>
          <a:xfrm>
            <a:off x="581758" y="1364566"/>
            <a:ext cx="6350109" cy="4671866"/>
          </a:xfrm>
          <a:prstGeom prst="rect">
            <a:avLst/>
          </a:prstGeom>
        </p:spPr>
      </p:pic>
      <p:sp>
        <p:nvSpPr>
          <p:cNvPr id="4" name="CuadroTexto 3">
            <a:extLst>
              <a:ext uri="{FF2B5EF4-FFF2-40B4-BE49-F238E27FC236}">
                <a16:creationId xmlns:a16="http://schemas.microsoft.com/office/drawing/2014/main" id="{353CDBE6-7395-5AE6-D01C-5E8946C654E0}"/>
              </a:ext>
            </a:extLst>
          </p:cNvPr>
          <p:cNvSpPr txBox="1"/>
          <p:nvPr/>
        </p:nvSpPr>
        <p:spPr>
          <a:xfrm>
            <a:off x="7142870" y="771886"/>
            <a:ext cx="4744330" cy="5909310"/>
          </a:xfrm>
          <a:prstGeom prst="rect">
            <a:avLst/>
          </a:prstGeom>
          <a:noFill/>
        </p:spPr>
        <p:txBody>
          <a:bodyPr wrap="square">
            <a:spAutoFit/>
          </a:bodyPr>
          <a:lstStyle/>
          <a:p>
            <a:pPr marL="342900" indent="-342900">
              <a:buAutoNum type="arabicPeriod"/>
            </a:pPr>
            <a:r>
              <a:rPr lang="es-AR" b="1" dirty="0">
                <a:latin typeface="Bookman Old Style" panose="02050604050505020204" pitchFamily="18" charset="0"/>
              </a:rPr>
              <a:t>Seguridad vs. Costos</a:t>
            </a:r>
          </a:p>
          <a:p>
            <a:endParaRPr lang="es-AR" b="1" dirty="0">
              <a:latin typeface="Bookman Old Style" panose="02050604050505020204" pitchFamily="18" charset="0"/>
            </a:endParaRPr>
          </a:p>
          <a:p>
            <a:r>
              <a:rPr lang="es-AR" b="1" i="1" dirty="0">
                <a:latin typeface="Bookman Old Style" panose="02050604050505020204" pitchFamily="18" charset="0"/>
              </a:rPr>
              <a:t>Enunciado:</a:t>
            </a:r>
            <a:r>
              <a:rPr lang="es-AR" i="1" dirty="0">
                <a:latin typeface="Bookman Old Style" panose="02050604050505020204" pitchFamily="18" charset="0"/>
              </a:rPr>
              <a:t> Una empresa metalúrgica detecta que parte de su maquinaria presenta fallas que podrían ocasionar accidentes graves. El gerente de producción sugiere postergar la reparación para no afectar el presupuesto anual. Los ingenieros deben decidir si priorizar la seguridad de los trabajadores o los costos inmediatos</a:t>
            </a:r>
            <a:r>
              <a:rPr lang="es-AR" i="1" dirty="0"/>
              <a:t>.</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Problema ético</a:t>
            </a:r>
            <a:r>
              <a:rPr lang="es-AR" dirty="0">
                <a:latin typeface="Bookman Old Style" panose="02050604050505020204" pitchFamily="18" charset="0"/>
              </a:rPr>
              <a:t>: ¿Debe priorizarse la seguridad de los trabajadores aunque implique pérdidas económicas?</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Preguntas guía</a:t>
            </a:r>
            <a:r>
              <a:rPr lang="es-AR" dirty="0">
                <a:latin typeface="Bookman Old Style" panose="02050604050505020204" pitchFamily="18" charset="0"/>
              </a:rPr>
              <a:t>: </a:t>
            </a:r>
          </a:p>
          <a:p>
            <a:r>
              <a:rPr lang="es-AR" dirty="0">
                <a:latin typeface="Bookman Old Style" panose="02050604050505020204" pitchFamily="18" charset="0"/>
              </a:rPr>
              <a:t>o	¿Qué responsabilidad tiene el ingeniero frente a la seguridad laboral?</a:t>
            </a:r>
          </a:p>
          <a:p>
            <a:r>
              <a:rPr lang="es-AR" dirty="0">
                <a:latin typeface="Bookman Old Style" panose="02050604050505020204" pitchFamily="18" charset="0"/>
              </a:rPr>
              <a:t>o	¿Cómo justificar la inversión en prevención ante la dirección</a:t>
            </a:r>
            <a:r>
              <a:rPr lang="es-AR" dirty="0"/>
              <a:t>?</a:t>
            </a:r>
          </a:p>
        </p:txBody>
      </p:sp>
    </p:spTree>
    <p:extLst>
      <p:ext uri="{BB962C8B-B14F-4D97-AF65-F5344CB8AC3E}">
        <p14:creationId xmlns:p14="http://schemas.microsoft.com/office/powerpoint/2010/main" val="98352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DC015BC-499E-3F47-6431-B27990D08812}"/>
              </a:ext>
            </a:extLst>
          </p:cNvPr>
          <p:cNvPicPr>
            <a:picLocks noChangeAspect="1"/>
          </p:cNvPicPr>
          <p:nvPr/>
        </p:nvPicPr>
        <p:blipFill>
          <a:blip r:embed="rId2"/>
          <a:stretch>
            <a:fillRect/>
          </a:stretch>
        </p:blipFill>
        <p:spPr>
          <a:xfrm>
            <a:off x="217024" y="1413510"/>
            <a:ext cx="6700178" cy="4466785"/>
          </a:xfrm>
          <a:prstGeom prst="rect">
            <a:avLst/>
          </a:prstGeom>
        </p:spPr>
      </p:pic>
      <p:sp>
        <p:nvSpPr>
          <p:cNvPr id="4" name="CuadroTexto 3">
            <a:extLst>
              <a:ext uri="{FF2B5EF4-FFF2-40B4-BE49-F238E27FC236}">
                <a16:creationId xmlns:a16="http://schemas.microsoft.com/office/drawing/2014/main" id="{5AD65D85-2C0D-61D4-3D32-F5C762504306}"/>
              </a:ext>
            </a:extLst>
          </p:cNvPr>
          <p:cNvSpPr txBox="1"/>
          <p:nvPr/>
        </p:nvSpPr>
        <p:spPr>
          <a:xfrm>
            <a:off x="7134226" y="1305341"/>
            <a:ext cx="5057774" cy="5078313"/>
          </a:xfrm>
          <a:prstGeom prst="rect">
            <a:avLst/>
          </a:prstGeom>
          <a:noFill/>
        </p:spPr>
        <p:txBody>
          <a:bodyPr wrap="square">
            <a:spAutoFit/>
          </a:bodyPr>
          <a:lstStyle/>
          <a:p>
            <a:r>
              <a:rPr lang="es-AR" b="1" dirty="0">
                <a:latin typeface="Bookman Old Style" panose="02050604050505020204" pitchFamily="18" charset="0"/>
              </a:rPr>
              <a:t>2. Datos de Producción Manipulados</a:t>
            </a:r>
          </a:p>
          <a:p>
            <a:endParaRPr lang="es-AR" b="1" dirty="0">
              <a:latin typeface="Bookman Old Style" panose="02050604050505020204" pitchFamily="18" charset="0"/>
            </a:endParaRPr>
          </a:p>
          <a:p>
            <a:r>
              <a:rPr lang="es-AR" b="1" i="1" dirty="0">
                <a:latin typeface="Bookman Old Style" panose="02050604050505020204" pitchFamily="18" charset="0"/>
              </a:rPr>
              <a:t>Enunciado:</a:t>
            </a:r>
            <a:r>
              <a:rPr lang="es-AR" i="1" dirty="0">
                <a:latin typeface="Bookman Old Style" panose="02050604050505020204" pitchFamily="18" charset="0"/>
              </a:rPr>
              <a:t> Un ingeniero industrial recibe presión para presentar indicadores de eficiencia más favorables de lo que realmente son, con el fin de atraer inversores. Esto implica alterar datos de producción y ocultar problemas de rendimiento.</a:t>
            </a:r>
          </a:p>
          <a:p>
            <a:endParaRPr lang="es-AR" i="1"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Problema ético</a:t>
            </a:r>
            <a:r>
              <a:rPr lang="es-AR" dirty="0">
                <a:latin typeface="Bookman Old Style" panose="02050604050505020204" pitchFamily="18" charset="0"/>
              </a:rPr>
              <a:t>: ¿Es legítimo alterar datos para beneficiar a la empresa?</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Preguntas guía</a:t>
            </a:r>
            <a:r>
              <a:rPr lang="es-AR" dirty="0">
                <a:latin typeface="Bookman Old Style" panose="02050604050505020204" pitchFamily="18" charset="0"/>
              </a:rPr>
              <a:t>: </a:t>
            </a:r>
          </a:p>
          <a:p>
            <a:r>
              <a:rPr lang="es-AR" dirty="0">
                <a:latin typeface="Bookman Old Style" panose="02050604050505020204" pitchFamily="18" charset="0"/>
              </a:rPr>
              <a:t>o	¿Qué consecuencias puede tener la falsificación de información?</a:t>
            </a:r>
          </a:p>
          <a:p>
            <a:r>
              <a:rPr lang="es-AR" dirty="0">
                <a:latin typeface="Bookman Old Style" panose="02050604050505020204" pitchFamily="18" charset="0"/>
              </a:rPr>
              <a:t>o	¿Cómo debería actuar el profesional frente a la presión empresarial?</a:t>
            </a:r>
          </a:p>
        </p:txBody>
      </p:sp>
    </p:spTree>
    <p:extLst>
      <p:ext uri="{BB962C8B-B14F-4D97-AF65-F5344CB8AC3E}">
        <p14:creationId xmlns:p14="http://schemas.microsoft.com/office/powerpoint/2010/main" val="142700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DEA13CF-3815-F59B-DE6D-0E2AE5D1EEF1}"/>
              </a:ext>
            </a:extLst>
          </p:cNvPr>
          <p:cNvPicPr>
            <a:picLocks noChangeAspect="1"/>
          </p:cNvPicPr>
          <p:nvPr/>
        </p:nvPicPr>
        <p:blipFill>
          <a:blip r:embed="rId2"/>
          <a:stretch>
            <a:fillRect/>
          </a:stretch>
        </p:blipFill>
        <p:spPr>
          <a:xfrm>
            <a:off x="1270782" y="585247"/>
            <a:ext cx="9329942" cy="2706999"/>
          </a:xfrm>
          <a:prstGeom prst="rect">
            <a:avLst/>
          </a:prstGeom>
        </p:spPr>
      </p:pic>
      <p:sp>
        <p:nvSpPr>
          <p:cNvPr id="4" name="CuadroTexto 3">
            <a:extLst>
              <a:ext uri="{FF2B5EF4-FFF2-40B4-BE49-F238E27FC236}">
                <a16:creationId xmlns:a16="http://schemas.microsoft.com/office/drawing/2014/main" id="{73A302B9-1174-62B9-3058-A1D5D44A478F}"/>
              </a:ext>
            </a:extLst>
          </p:cNvPr>
          <p:cNvSpPr txBox="1"/>
          <p:nvPr/>
        </p:nvSpPr>
        <p:spPr>
          <a:xfrm>
            <a:off x="632233" y="3411415"/>
            <a:ext cx="10607039" cy="3416320"/>
          </a:xfrm>
          <a:prstGeom prst="rect">
            <a:avLst/>
          </a:prstGeom>
          <a:noFill/>
        </p:spPr>
        <p:txBody>
          <a:bodyPr wrap="square">
            <a:spAutoFit/>
          </a:bodyPr>
          <a:lstStyle/>
          <a:p>
            <a:r>
              <a:rPr lang="es-AR" b="1" dirty="0">
                <a:latin typeface="Bookman Old Style" panose="02050604050505020204" pitchFamily="18" charset="0"/>
              </a:rPr>
              <a:t>3. Impacto Ambiental</a:t>
            </a:r>
          </a:p>
          <a:p>
            <a:endParaRPr lang="es-AR" b="1" dirty="0">
              <a:latin typeface="Bookman Old Style" panose="02050604050505020204" pitchFamily="18" charset="0"/>
            </a:endParaRPr>
          </a:p>
          <a:p>
            <a:r>
              <a:rPr lang="es-AR" b="1" i="1" dirty="0">
                <a:latin typeface="Bookman Old Style" panose="02050604050505020204" pitchFamily="18" charset="0"/>
              </a:rPr>
              <a:t>Enunciado</a:t>
            </a:r>
            <a:r>
              <a:rPr lang="es-AR" i="1" dirty="0">
                <a:latin typeface="Bookman Old Style" panose="02050604050505020204" pitchFamily="18" charset="0"/>
              </a:rPr>
              <a:t>: Una planta de alimentos genera residuos que afectan un río cercano. La empresa cumple con la normativa mínima, pero los ingenieros saben que podrían implementar mejoras para reducir el impacto ambiental. La decisión implica costos adicionales y cambios en procesos.</a:t>
            </a:r>
          </a:p>
          <a:p>
            <a:endParaRPr lang="es-AR" i="1"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Problema ético</a:t>
            </a:r>
            <a:r>
              <a:rPr lang="es-AR" dirty="0">
                <a:latin typeface="Bookman Old Style" panose="02050604050505020204" pitchFamily="18" charset="0"/>
              </a:rPr>
              <a:t>: ¿Es suficiente cumplir la ley o se debe ir más allá?</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Preguntas guía:</a:t>
            </a:r>
            <a:r>
              <a:rPr lang="es-AR" dirty="0">
                <a:latin typeface="Bookman Old Style" panose="02050604050505020204" pitchFamily="18" charset="0"/>
              </a:rPr>
              <a:t> </a:t>
            </a:r>
          </a:p>
          <a:p>
            <a:r>
              <a:rPr lang="es-AR" dirty="0">
                <a:latin typeface="Bookman Old Style" panose="02050604050505020204" pitchFamily="18" charset="0"/>
              </a:rPr>
              <a:t>o	¿Qué rol tiene el ingeniero en la protección ambiental?</a:t>
            </a:r>
          </a:p>
          <a:p>
            <a:r>
              <a:rPr lang="es-AR" dirty="0">
                <a:latin typeface="Bookman Old Style" panose="02050604050505020204" pitchFamily="18" charset="0"/>
              </a:rPr>
              <a:t>o	¿Cómo equilibrar competitividad y sostenibilidad?</a:t>
            </a:r>
          </a:p>
        </p:txBody>
      </p:sp>
    </p:spTree>
    <p:extLst>
      <p:ext uri="{BB962C8B-B14F-4D97-AF65-F5344CB8AC3E}">
        <p14:creationId xmlns:p14="http://schemas.microsoft.com/office/powerpoint/2010/main" val="260955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565BA8F-2DE6-66A2-525B-9834A57676BD}"/>
              </a:ext>
            </a:extLst>
          </p:cNvPr>
          <p:cNvPicPr>
            <a:picLocks noChangeAspect="1"/>
          </p:cNvPicPr>
          <p:nvPr/>
        </p:nvPicPr>
        <p:blipFill>
          <a:blip r:embed="rId2"/>
          <a:stretch>
            <a:fillRect/>
          </a:stretch>
        </p:blipFill>
        <p:spPr>
          <a:xfrm>
            <a:off x="570914" y="858130"/>
            <a:ext cx="5647007" cy="5647007"/>
          </a:xfrm>
          <a:prstGeom prst="rect">
            <a:avLst/>
          </a:prstGeom>
        </p:spPr>
      </p:pic>
      <p:sp>
        <p:nvSpPr>
          <p:cNvPr id="4" name="CuadroTexto 3">
            <a:extLst>
              <a:ext uri="{FF2B5EF4-FFF2-40B4-BE49-F238E27FC236}">
                <a16:creationId xmlns:a16="http://schemas.microsoft.com/office/drawing/2014/main" id="{4708CB30-1E7E-EBB4-E9E5-53217F133AB3}"/>
              </a:ext>
            </a:extLst>
          </p:cNvPr>
          <p:cNvSpPr txBox="1"/>
          <p:nvPr/>
        </p:nvSpPr>
        <p:spPr>
          <a:xfrm>
            <a:off x="6875584" y="858130"/>
            <a:ext cx="4631787" cy="5355312"/>
          </a:xfrm>
          <a:prstGeom prst="rect">
            <a:avLst/>
          </a:prstGeom>
          <a:noFill/>
        </p:spPr>
        <p:txBody>
          <a:bodyPr wrap="square">
            <a:spAutoFit/>
          </a:bodyPr>
          <a:lstStyle/>
          <a:p>
            <a:r>
              <a:rPr lang="es-AR" b="1" dirty="0">
                <a:latin typeface="Bookman Old Style" panose="02050604050505020204" pitchFamily="18" charset="0"/>
              </a:rPr>
              <a:t>4. Uso de Tecnología y Privacidad</a:t>
            </a:r>
          </a:p>
          <a:p>
            <a:endParaRPr lang="es-AR" b="1" dirty="0">
              <a:latin typeface="Bookman Old Style" panose="02050604050505020204" pitchFamily="18" charset="0"/>
            </a:endParaRPr>
          </a:p>
          <a:p>
            <a:r>
              <a:rPr lang="es-AR" b="1" i="1" dirty="0">
                <a:latin typeface="Bookman Old Style" panose="02050604050505020204" pitchFamily="18" charset="0"/>
              </a:rPr>
              <a:t>Enunciado</a:t>
            </a:r>
            <a:r>
              <a:rPr lang="es-AR" i="1" dirty="0">
                <a:latin typeface="Bookman Old Style" panose="02050604050505020204" pitchFamily="18" charset="0"/>
              </a:rPr>
              <a:t>: Una empresa implementa sensores para monitorear la productividad de los empleados en tiempo real. Algunos trabajadores consideran que invade su privacidad y genera desconfianza. Los ingenieros deben evaluar la validez del control tecnológico.</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Problema ético</a:t>
            </a:r>
            <a:r>
              <a:rPr lang="es-AR" dirty="0">
                <a:latin typeface="Bookman Old Style" panose="02050604050505020204" pitchFamily="18" charset="0"/>
              </a:rPr>
              <a:t>: ¿Hasta dónde es válido el control tecnológico?</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Preguntas guía</a:t>
            </a:r>
            <a:r>
              <a:rPr lang="es-AR" dirty="0">
                <a:latin typeface="Bookman Old Style" panose="02050604050505020204" pitchFamily="18" charset="0"/>
              </a:rPr>
              <a:t>: </a:t>
            </a:r>
          </a:p>
          <a:p>
            <a:r>
              <a:rPr lang="es-AR" dirty="0">
                <a:latin typeface="Bookman Old Style" panose="02050604050505020204" pitchFamily="18" charset="0"/>
              </a:rPr>
              <a:t>o	¿Qué límites deberían existir en el uso de datos laborales?</a:t>
            </a:r>
          </a:p>
          <a:p>
            <a:r>
              <a:rPr lang="es-AR" dirty="0">
                <a:latin typeface="Bookman Old Style" panose="02050604050505020204" pitchFamily="18" charset="0"/>
              </a:rPr>
              <a:t>o	¿Cómo garantizar transparencia y confianza?</a:t>
            </a:r>
          </a:p>
        </p:txBody>
      </p:sp>
    </p:spTree>
    <p:extLst>
      <p:ext uri="{BB962C8B-B14F-4D97-AF65-F5344CB8AC3E}">
        <p14:creationId xmlns:p14="http://schemas.microsoft.com/office/powerpoint/2010/main" val="414176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F4FADF6-03FF-B61D-E6B5-6781B1BE8C9D}"/>
              </a:ext>
            </a:extLst>
          </p:cNvPr>
          <p:cNvPicPr>
            <a:picLocks noChangeAspect="1"/>
          </p:cNvPicPr>
          <p:nvPr/>
        </p:nvPicPr>
        <p:blipFill>
          <a:blip r:embed="rId3"/>
          <a:stretch>
            <a:fillRect/>
          </a:stretch>
        </p:blipFill>
        <p:spPr>
          <a:xfrm>
            <a:off x="521627" y="654148"/>
            <a:ext cx="5203924" cy="6004429"/>
          </a:xfrm>
          <a:prstGeom prst="rect">
            <a:avLst/>
          </a:prstGeom>
        </p:spPr>
      </p:pic>
      <p:sp>
        <p:nvSpPr>
          <p:cNvPr id="4" name="CuadroTexto 3">
            <a:extLst>
              <a:ext uri="{FF2B5EF4-FFF2-40B4-BE49-F238E27FC236}">
                <a16:creationId xmlns:a16="http://schemas.microsoft.com/office/drawing/2014/main" id="{92DAA601-8477-D82F-94CF-01C252C790F6}"/>
              </a:ext>
            </a:extLst>
          </p:cNvPr>
          <p:cNvSpPr txBox="1"/>
          <p:nvPr/>
        </p:nvSpPr>
        <p:spPr>
          <a:xfrm>
            <a:off x="6720840" y="978706"/>
            <a:ext cx="4420773" cy="5632311"/>
          </a:xfrm>
          <a:prstGeom prst="rect">
            <a:avLst/>
          </a:prstGeom>
          <a:noFill/>
        </p:spPr>
        <p:txBody>
          <a:bodyPr wrap="square">
            <a:spAutoFit/>
          </a:bodyPr>
          <a:lstStyle/>
          <a:p>
            <a:r>
              <a:rPr lang="es-AR" b="1" dirty="0">
                <a:latin typeface="Bookman Old Style" panose="02050604050505020204" pitchFamily="18" charset="0"/>
              </a:rPr>
              <a:t>5. Conflicto de Intereses</a:t>
            </a:r>
          </a:p>
          <a:p>
            <a:endParaRPr lang="es-AR" dirty="0">
              <a:latin typeface="Bookman Old Style" panose="02050604050505020204" pitchFamily="18" charset="0"/>
            </a:endParaRPr>
          </a:p>
          <a:p>
            <a:r>
              <a:rPr lang="es-AR" b="1" i="1" dirty="0">
                <a:latin typeface="Bookman Old Style" panose="02050604050505020204" pitchFamily="18" charset="0"/>
              </a:rPr>
              <a:t>Enunciado</a:t>
            </a:r>
            <a:r>
              <a:rPr lang="es-AR" i="1" dirty="0">
                <a:latin typeface="Bookman Old Style" panose="02050604050505020204" pitchFamily="18" charset="0"/>
              </a:rPr>
              <a:t>: Un ingeniero industrial participa en la evaluación de proveedores para la compra de insumos. Uno de los proveedores es propiedad de un familiar cercano. El ingeniero debe decidir si continuar en el proceso o abstenerse.</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Problema ético</a:t>
            </a:r>
            <a:r>
              <a:rPr lang="es-AR" dirty="0">
                <a:latin typeface="Bookman Old Style" panose="02050604050505020204" pitchFamily="18" charset="0"/>
              </a:rPr>
              <a:t>: ¿Debe abstenerse de participar en la decisión?</a:t>
            </a:r>
          </a:p>
          <a:p>
            <a:endParaRPr lang="es-AR" dirty="0">
              <a:latin typeface="Bookman Old Style" panose="02050604050505020204" pitchFamily="18" charset="0"/>
            </a:endParaRPr>
          </a:p>
          <a:p>
            <a:r>
              <a:rPr lang="es-AR" dirty="0">
                <a:latin typeface="Bookman Old Style" panose="02050604050505020204" pitchFamily="18" charset="0"/>
              </a:rPr>
              <a:t>•	</a:t>
            </a:r>
            <a:r>
              <a:rPr lang="es-AR" b="1" dirty="0">
                <a:latin typeface="Bookman Old Style" panose="02050604050505020204" pitchFamily="18" charset="0"/>
              </a:rPr>
              <a:t>Preguntas guía</a:t>
            </a:r>
            <a:r>
              <a:rPr lang="es-AR" dirty="0">
                <a:latin typeface="Bookman Old Style" panose="02050604050505020204" pitchFamily="18" charset="0"/>
              </a:rPr>
              <a:t>: </a:t>
            </a:r>
          </a:p>
          <a:p>
            <a:r>
              <a:rPr lang="es-AR" dirty="0">
                <a:latin typeface="Bookman Old Style" panose="02050604050505020204" pitchFamily="18" charset="0"/>
              </a:rPr>
              <a:t>o	¿Qué riesgos existen en la falta de imparcialidad?</a:t>
            </a:r>
          </a:p>
          <a:p>
            <a:r>
              <a:rPr lang="es-AR" dirty="0">
                <a:latin typeface="Bookman Old Style" panose="02050604050505020204" pitchFamily="18" charset="0"/>
              </a:rPr>
              <a:t>o	¿Cómo se asegura la transparencia en la gestión de compras?</a:t>
            </a:r>
          </a:p>
        </p:txBody>
      </p:sp>
    </p:spTree>
    <p:extLst>
      <p:ext uri="{BB962C8B-B14F-4D97-AF65-F5344CB8AC3E}">
        <p14:creationId xmlns:p14="http://schemas.microsoft.com/office/powerpoint/2010/main" val="3755782767"/>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{45F01CC3-2E6C-493F-9429-15FF7DE0FCCF}TF319cfb39-eeba-4af5-a5a2-03d53d037516e9f47e9e-ad4c5db27474</Template>
  <TotalTime>197</TotalTime>
  <Words>481</Words>
  <Application>Microsoft Office PowerPoint</Application>
  <PresentationFormat>Panorámica</PresentationFormat>
  <Paragraphs>48</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Bookman Old Style</vt:lpstr>
      <vt:lpstr>Calibri</vt:lpstr>
      <vt:lpstr>Gill Sans MT</vt:lpstr>
      <vt:lpstr>Wingdings 2</vt:lpstr>
      <vt:lpstr>Dividendo</vt:lpstr>
      <vt:lpstr>Casos de ética Profesional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LENOVO</dc:creator>
  <cp:lastModifiedBy>LENOVO</cp:lastModifiedBy>
  <cp:revision>1</cp:revision>
  <dcterms:created xsi:type="dcterms:W3CDTF">2026-04-28T05:16:48Z</dcterms:created>
  <dcterms:modified xsi:type="dcterms:W3CDTF">2026-04-28T13:13:26Z</dcterms:modified>
</cp:coreProperties>
</file>