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61" r:id="rId3"/>
    <p:sldId id="26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15" r:id="rId15"/>
    <p:sldId id="303" r:id="rId16"/>
    <p:sldId id="304" r:id="rId17"/>
    <p:sldId id="316" r:id="rId18"/>
    <p:sldId id="333" r:id="rId19"/>
    <p:sldId id="317" r:id="rId20"/>
    <p:sldId id="301" r:id="rId21"/>
    <p:sldId id="309" r:id="rId22"/>
    <p:sldId id="302" r:id="rId23"/>
    <p:sldId id="305" r:id="rId24"/>
    <p:sldId id="306" r:id="rId25"/>
    <p:sldId id="307" r:id="rId26"/>
    <p:sldId id="311" r:id="rId27"/>
    <p:sldId id="310" r:id="rId28"/>
    <p:sldId id="322" r:id="rId29"/>
    <p:sldId id="323" r:id="rId30"/>
    <p:sldId id="321" r:id="rId31"/>
    <p:sldId id="320" r:id="rId32"/>
    <p:sldId id="312" r:id="rId33"/>
    <p:sldId id="324" r:id="rId34"/>
    <p:sldId id="325" r:id="rId35"/>
    <p:sldId id="326" r:id="rId36"/>
    <p:sldId id="313" r:id="rId37"/>
    <p:sldId id="314" r:id="rId38"/>
    <p:sldId id="327" r:id="rId39"/>
    <p:sldId id="328" r:id="rId40"/>
    <p:sldId id="329" r:id="rId41"/>
    <p:sldId id="330" r:id="rId42"/>
    <p:sldId id="331" r:id="rId43"/>
    <p:sldId id="332" r:id="rId44"/>
    <p:sldId id="318" r:id="rId45"/>
    <p:sldId id="265" r:id="rId46"/>
  </p:sldIdLst>
  <p:sldSz cx="9144000" cy="6858000" type="screen4x3"/>
  <p:notesSz cx="7099300" cy="102346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DF816-57B7-4E10-8D18-617957F975A8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7495-9B6D-4D2D-BDD5-135DB309C2E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096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17495-9B6D-4D2D-BDD5-135DB309C2E6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256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FDD5DC-8AE9-4E79-85AD-B5E47A3FFC35}" type="datetimeFigureOut">
              <a:rPr lang="es-AR" smtClean="0"/>
              <a:pPr/>
              <a:t>13/4/2026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D92D93-2DFB-403E-8AC6-810DCC03AF8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Redes I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Unidad 3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La velocidad de transmisión a través de cualquier medio está dada por</a:t>
            </a:r>
            <a:endParaRPr lang="es-AR" dirty="0" smtClean="0"/>
          </a:p>
          <a:p>
            <a:pPr>
              <a:buNone/>
            </a:pPr>
            <a:r>
              <a:rPr lang="es-ES" dirty="0" smtClean="0"/>
              <a:t>		C = AB. log2 (1 + S/N)</a:t>
            </a:r>
            <a:endParaRPr lang="es-AR" dirty="0" smtClean="0"/>
          </a:p>
          <a:p>
            <a:pPr>
              <a:buNone/>
            </a:pPr>
            <a:r>
              <a:rPr lang="es-AR" dirty="0" smtClean="0"/>
              <a:t>AB: ancho de banda</a:t>
            </a:r>
          </a:p>
          <a:p>
            <a:pPr>
              <a:buNone/>
            </a:pPr>
            <a:r>
              <a:rPr lang="es-AR" dirty="0" smtClean="0"/>
              <a:t>S/N: relación Señal Ruido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Limitación de la velocidad de transmisión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Hace referencia a la vulnerabilidad a interferencias electromagnéticas del ambiente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Vulnerabilidad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Par trenzado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cables</a:t>
            </a:r>
            <a:endParaRPr lang="es-A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475" y="4653136"/>
            <a:ext cx="2459412" cy="20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 Marcador de contenido"/>
          <p:cNvSpPr txBox="1">
            <a:spLocks/>
          </p:cNvSpPr>
          <p:nvPr/>
        </p:nvSpPr>
        <p:spPr>
          <a:xfrm>
            <a:off x="714348" y="1857364"/>
            <a:ext cx="7384256" cy="46958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A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Alambres aislados de 1 mm de espesor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Cada par trenzado en forma helicoidal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pares de cables a su vez trenzados entre si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Aptos para transmisión analógica y digital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Poseen un aislante de teflón.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Organizados en categorías</a:t>
            </a:r>
          </a:p>
        </p:txBody>
      </p:sp>
      <p:pic>
        <p:nvPicPr>
          <p:cNvPr id="58370" name="Picture 2" descr="- Persaltumseguridad.com.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87" y="417694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Cada categoría especifica unas características eléctricas para el cable: atenuación, capacidad de línea e impedancia.</a:t>
            </a:r>
            <a:endParaRPr lang="es-AR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Categorías:</a:t>
            </a:r>
            <a:endParaRPr lang="es-AR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86050" y="2714620"/>
          <a:ext cx="5572164" cy="3889702"/>
        </p:xfrm>
        <a:graphic>
          <a:graphicData uri="http://schemas.openxmlformats.org/drawingml/2006/table">
            <a:tbl>
              <a:tblPr/>
              <a:tblGrid>
                <a:gridCol w="1994379"/>
                <a:gridCol w="3577785"/>
              </a:tblGrid>
              <a:tr h="5197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entury Gothic"/>
                          <a:ea typeface="Times New Roman"/>
                          <a:cs typeface="Times New Roman"/>
                        </a:rPr>
                        <a:t>Distintas categorías del cable UTP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26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entury Gothic"/>
                          <a:ea typeface="Times New Roman"/>
                          <a:cs typeface="Times New Roman"/>
                        </a:rPr>
                        <a:t>Tipo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entury Gothic"/>
                          <a:ea typeface="Times New Roman"/>
                          <a:cs typeface="Times New Roman"/>
                        </a:rPr>
                        <a:t>Aplicación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Categoría 1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Voz solamente (cable telefónico)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Categoría 2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Datos hasta 4 Mbps (</a:t>
                      </a:r>
                      <a:r>
                        <a:rPr lang="en-US" sz="1100">
                          <a:latin typeface="Century Gothic"/>
                          <a:ea typeface="Times New Roman"/>
                          <a:cs typeface="Times New Roman"/>
                        </a:rPr>
                        <a:t>LocalTalk</a:t>
                      </a: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 [Apple])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Categoría 3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entury Gothic"/>
                          <a:ea typeface="Times New Roman"/>
                          <a:cs typeface="Times New Roman"/>
                        </a:rPr>
                        <a:t>Datos hasta 10 Mbps (Ethernet)</a:t>
                      </a:r>
                      <a:endParaRPr lang="es-A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Categoría 4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entury Gothic"/>
                          <a:ea typeface="Times New Roman"/>
                          <a:cs typeface="Times New Roman"/>
                        </a:rPr>
                        <a:t>Datos hasta 20 Mbps (16 Mbps </a:t>
                      </a:r>
                      <a:r>
                        <a:rPr lang="es-ES" sz="1100" dirty="0" err="1">
                          <a:latin typeface="Century Gothic"/>
                          <a:ea typeface="Times New Roman"/>
                          <a:cs typeface="Times New Roman"/>
                        </a:rPr>
                        <a:t>Token</a:t>
                      </a:r>
                      <a:r>
                        <a:rPr lang="es-ES" sz="1100" dirty="0">
                          <a:latin typeface="Century Gothic"/>
                          <a:ea typeface="Times New Roman"/>
                          <a:cs typeface="Times New Roman"/>
                        </a:rPr>
                        <a:t> Ring)</a:t>
                      </a:r>
                      <a:endParaRPr lang="es-A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Categoría 5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entury Gothic"/>
                          <a:ea typeface="Times New Roman"/>
                          <a:cs typeface="Times New Roman"/>
                        </a:rPr>
                        <a:t>Datos hasta 100 Mbps (</a:t>
                      </a:r>
                      <a:r>
                        <a:rPr lang="es-ES" sz="1100" dirty="0" err="1">
                          <a:latin typeface="Century Gothic"/>
                          <a:ea typeface="Times New Roman"/>
                          <a:cs typeface="Times New Roman"/>
                        </a:rPr>
                        <a:t>Fast</a:t>
                      </a:r>
                      <a:r>
                        <a:rPr lang="es-ES" sz="1100" dirty="0">
                          <a:latin typeface="Century Gothic"/>
                          <a:ea typeface="Times New Roman"/>
                          <a:cs typeface="Times New Roman"/>
                        </a:rPr>
                        <a:t> Ethernet)</a:t>
                      </a:r>
                      <a:endParaRPr lang="es-A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imes New Roman"/>
                        </a:rPr>
                        <a:t>Categoría 5e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entury Gothic"/>
                          <a:ea typeface="Times New Roman"/>
                          <a:cs typeface="Times New Roman"/>
                        </a:rPr>
                        <a:t>Datos hasta 1000 Mbps (</a:t>
                      </a:r>
                      <a:r>
                        <a:rPr lang="en-US" sz="1100" dirty="0">
                          <a:latin typeface="Century Gothic"/>
                          <a:ea typeface="Times New Roman"/>
                          <a:cs typeface="Times New Roman"/>
                        </a:rPr>
                        <a:t>Gigabit</a:t>
                      </a:r>
                      <a:r>
                        <a:rPr lang="es-ES" sz="1100" dirty="0">
                          <a:latin typeface="Century Gothic"/>
                          <a:ea typeface="Times New Roman"/>
                          <a:cs typeface="Times New Roman"/>
                        </a:rPr>
                        <a:t> Ethernet)</a:t>
                      </a:r>
                      <a:endParaRPr lang="es-A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8274125" cy="382277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Categorías Cable UTP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874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UTP Level 6: </a:t>
            </a:r>
            <a:r>
              <a:rPr lang="es-ES" dirty="0" smtClean="0"/>
              <a:t>es un estándar de cables para </a:t>
            </a:r>
            <a:r>
              <a:rPr lang="en-US" dirty="0" smtClean="0"/>
              <a:t>Gigabit</a:t>
            </a:r>
            <a:r>
              <a:rPr lang="es-ES" dirty="0" smtClean="0"/>
              <a:t> Ethernet y otros protocolos de redes, compatible con versiones anteriores. Alcanza frecuencias de hasta 250 </a:t>
            </a:r>
            <a:r>
              <a:rPr lang="en-US" dirty="0" smtClean="0"/>
              <a:t>MHz</a:t>
            </a:r>
            <a:r>
              <a:rPr lang="es-ES" dirty="0" smtClean="0"/>
              <a:t> en cada par y una velocidad de 1Gbps. 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Categorías:</a:t>
            </a:r>
            <a:endParaRPr lang="es-AR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14612" y="3643314"/>
          <a:ext cx="3906216" cy="1595446"/>
        </p:xfrm>
        <a:graphic>
          <a:graphicData uri="http://schemas.openxmlformats.org/drawingml/2006/table">
            <a:tbl>
              <a:tblPr/>
              <a:tblGrid>
                <a:gridCol w="2093601"/>
                <a:gridCol w="1812615"/>
              </a:tblGrid>
              <a:tr h="15954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dirty="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1 - Revestimiento exterior </a:t>
                      </a:r>
                      <a:b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2 - Par trenzado </a:t>
                      </a:r>
                      <a:b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3 - Separador de los pares, en forma de cruz</a:t>
                      </a:r>
                      <a:endParaRPr lang="es-A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876"/>
            <a:ext cx="1905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UTP </a:t>
            </a:r>
            <a:r>
              <a:rPr lang="en-US" b="1" dirty="0" smtClean="0"/>
              <a:t>Level 7</a:t>
            </a:r>
            <a:r>
              <a:rPr lang="es-ES" b="1" dirty="0" smtClean="0"/>
              <a:t>: </a:t>
            </a:r>
            <a:r>
              <a:rPr lang="es-ES" dirty="0" smtClean="0"/>
              <a:t>posee especificaciones aún más estrictas para </a:t>
            </a:r>
            <a:r>
              <a:rPr lang="en-US" dirty="0" smtClean="0"/>
              <a:t>crosstalk</a:t>
            </a:r>
            <a:r>
              <a:rPr lang="es-ES" dirty="0" smtClean="0"/>
              <a:t> y ruido en el sistema que Categoría 6, blindaje a cada par y al cable entero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Categorías: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9396" name="Picture 4" descr="Bot Verifi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0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35974"/>
              </p:ext>
            </p:extLst>
          </p:nvPr>
        </p:nvGraphicFramePr>
        <p:xfrm>
          <a:off x="323528" y="1628799"/>
          <a:ext cx="8363271" cy="3924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753"/>
                <a:gridCol w="1194753"/>
                <a:gridCol w="1194753"/>
                <a:gridCol w="1194753"/>
                <a:gridCol w="1194753"/>
                <a:gridCol w="1194753"/>
                <a:gridCol w="1194753"/>
              </a:tblGrid>
              <a:tr h="975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Tipo de cable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Nombre completo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Tipo de blindaje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Protección contra interferencias (EMI/RFI)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Costo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Flexibilidad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Uso típico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3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UTP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Unshielded Twisted Pair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❌ Sin blindaje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Baja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Bajo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Alta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Redes LAN domésticas y oficinas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3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FTP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Foiled Twisted Pair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✔️ Lámina global (foil)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Media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Medio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Media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Entornos con interferencia moderada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3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STP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Shielded Twisted Pair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✔️ Malla (braided)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Alta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Alto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Baja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Industrias, ambientes eléctricos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3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S/FTP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Shielded/Foiled Twisted Pair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✔️ Malla + lámina individual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Muy alta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Muy alto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Baja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Centros de datos, alta velocidad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8676" y="2228405"/>
            <a:ext cx="9292524" cy="55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220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Ingeniería Systems: Cable de par trenzado blindado (STP) y cable coaxial - CCNA1 V5 - CISCO 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8" y="1417637"/>
            <a:ext cx="6119536" cy="45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8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La comunicación a través de una red es transportada por un medio de transmisión. </a:t>
            </a:r>
          </a:p>
          <a:p>
            <a:r>
              <a:rPr lang="es-ES" sz="3600" dirty="0" smtClean="0"/>
              <a:t>El medio proporciona el canal por el cual viaja el mensaje desde el origen hasta el destino</a:t>
            </a:r>
          </a:p>
          <a:p>
            <a:pPr>
              <a:buNone/>
            </a:pPr>
            <a:r>
              <a:rPr lang="es-AR" dirty="0" smtClean="0"/>
              <a:t> </a:t>
            </a:r>
            <a:endParaRPr lang="es-AR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Medios de transmisión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Cada clase especifica las distancias permitidas, el ancho de banda conseguido y las aplicaciones para las que es útil en función de estas características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Clases:</a:t>
            </a:r>
            <a:endParaRPr lang="es-AR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357422" y="3429000"/>
          <a:ext cx="4701558" cy="2540331"/>
        </p:xfrm>
        <a:graphic>
          <a:graphicData uri="http://schemas.openxmlformats.org/drawingml/2006/table">
            <a:tbl>
              <a:tblPr/>
              <a:tblGrid>
                <a:gridCol w="964422"/>
                <a:gridCol w="928677"/>
                <a:gridCol w="900641"/>
                <a:gridCol w="941293"/>
                <a:gridCol w="966525"/>
              </a:tblGrid>
              <a:tr h="2822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CLASES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CLASE A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CLASE B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CLASE C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CLASE D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Ancho de Banda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100 Khz.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1 MHz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20 MHz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100 MHz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Categoría 3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2Km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No existe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Categoría 4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3Km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No existe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Categoría 5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>
                          <a:latin typeface="Century Gothic"/>
                          <a:ea typeface="Times New Roman"/>
                          <a:cs typeface="Tahoma"/>
                        </a:rPr>
                        <a:t>3Km</a:t>
                      </a:r>
                      <a:endParaRPr lang="es-A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>
                        <a:latin typeface="Century Gothic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4786346" cy="537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71546"/>
            <a:ext cx="2986097" cy="222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42900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Conductor Interno:</a:t>
            </a:r>
            <a:r>
              <a:rPr lang="es-ES" dirty="0" smtClean="0"/>
              <a:t> Alambre de cobre rojo recocido de 4,40 mm de diámetro.</a:t>
            </a:r>
            <a:endParaRPr lang="es-AR" dirty="0" smtClean="0"/>
          </a:p>
          <a:p>
            <a:r>
              <a:rPr lang="es-ES" b="1" dirty="0" smtClean="0"/>
              <a:t>Dieléctrico</a:t>
            </a:r>
            <a:r>
              <a:rPr lang="es-ES" dirty="0" smtClean="0"/>
              <a:t>: Compuesto por un tubo de polietileno de baja densidad con separador helicoidal para mantener centrado el alambre y espuma de polietileno en la parte externa.</a:t>
            </a:r>
            <a:endParaRPr lang="es-AR" dirty="0" smtClean="0"/>
          </a:p>
          <a:p>
            <a:r>
              <a:rPr lang="es-ES" b="1" dirty="0" smtClean="0"/>
              <a:t>Conductor Externo:</a:t>
            </a:r>
            <a:r>
              <a:rPr lang="es-ES" dirty="0" smtClean="0"/>
              <a:t> de poli cloruro de vinilo (PVC).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Cable Coaxial</a:t>
            </a:r>
            <a:endParaRPr lang="es-AR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90" y="4941168"/>
            <a:ext cx="5155823" cy="173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ABLE COAXIAL, lo que necesitas saber. - EL CAJÓN DEL ELECTRÓN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13" y="4588590"/>
            <a:ext cx="3168079" cy="18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Cable Coaxial Delgado: </a:t>
            </a:r>
            <a:r>
              <a:rPr lang="es-ES" dirty="0" err="1" smtClean="0"/>
              <a:t>thinnet</a:t>
            </a:r>
            <a:r>
              <a:rPr lang="es-ES" dirty="0" smtClean="0"/>
              <a:t> o 10Base2</a:t>
            </a:r>
          </a:p>
          <a:p>
            <a:pPr>
              <a:buNone/>
            </a:pPr>
            <a:r>
              <a:rPr lang="es-ES" dirty="0" smtClean="0"/>
              <a:t>mayor segmento posible es de 200 metros (185 m)</a:t>
            </a:r>
            <a:endParaRPr lang="es-ES" b="1" dirty="0" smtClean="0"/>
          </a:p>
          <a:p>
            <a:r>
              <a:rPr lang="es-ES" b="1" dirty="0" smtClean="0"/>
              <a:t>Cable Coaxial Grueso: </a:t>
            </a:r>
            <a:r>
              <a:rPr lang="es-ES" dirty="0" smtClean="0"/>
              <a:t>hasta 500 metros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Coaxial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905246"/>
            <a:ext cx="2952754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85762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elementos dieléctricos, fabricados de cristal o plástico que actuando como guía, permiten conducir haces de luz portadores de información a grandes distancias, con muy pocas pérdidas y no necesariamente a través de trayectorias rectilíneas.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Fibra </a:t>
            </a:r>
            <a:r>
              <a:rPr lang="es-AR" dirty="0" err="1" smtClean="0"/>
              <a:t>Optica</a:t>
            </a:r>
            <a:endParaRPr lang="es-AR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5072066" y="4214818"/>
          <a:ext cx="3881521" cy="17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Imagen de mapa de bits" r:id="rId3" imgW="4809524" imgH="2429214" progId="PBrush">
                  <p:embed/>
                </p:oleObj>
              </mc:Choice>
              <mc:Fallback>
                <p:oleObj name="Imagen de mapa de bits" r:id="rId3" imgW="4809524" imgH="2429214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79"/>
                      <a:stretch>
                        <a:fillRect/>
                      </a:stretch>
                    </p:blipFill>
                    <p:spPr bwMode="auto">
                      <a:xfrm>
                        <a:off x="5072066" y="4214818"/>
                        <a:ext cx="3881521" cy="177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4714908" cy="20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Tipos de Fibra </a:t>
            </a:r>
            <a:r>
              <a:rPr lang="es-AR" dirty="0" err="1" smtClean="0"/>
              <a:t>Optica</a:t>
            </a:r>
            <a:endParaRPr lang="es-AR" dirty="0"/>
          </a:p>
        </p:txBody>
      </p:sp>
      <p:pic>
        <p:nvPicPr>
          <p:cNvPr id="5" name="Picture 2" descr="fibras opticas multimodo y monomo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35013"/>
            <a:ext cx="7215238" cy="486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Conectores FO</a:t>
            </a:r>
            <a:endParaRPr lang="es-AR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3113266" cy="27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00570"/>
            <a:ext cx="2714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58146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Ventajas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Gran Ancho de Banda.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Baja Atenuación – Gran alcance.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Permite </a:t>
            </a:r>
            <a:r>
              <a:rPr lang="es-AR" dirty="0" err="1" smtClean="0"/>
              <a:t>multiplexión</a:t>
            </a:r>
            <a:r>
              <a:rPr lang="es-AR" dirty="0" smtClean="0"/>
              <a:t> cromática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Aislante dieléctrico.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No la afecta el agua.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No produce radiación al exterior.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No la afectan las interferencias del exterior.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Menor  tasa de error.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Desventajas: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Costo  elevado respecto al Cable  (esta cambiando)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Mas frágil que el cable de cobre (relativo)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Se necesitan </a:t>
            </a:r>
            <a:r>
              <a:rPr lang="es-AR" dirty="0" err="1" smtClean="0"/>
              <a:t>conversores</a:t>
            </a:r>
            <a:r>
              <a:rPr lang="es-AR" dirty="0" smtClean="0"/>
              <a:t> de medio opto-eléctrico y viceversa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AR" dirty="0" smtClean="0"/>
              <a:t>Solo puede usarse para transmisiones digitales.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Fibra </a:t>
            </a:r>
            <a:r>
              <a:rPr lang="es-AR" dirty="0" err="1" smtClean="0"/>
              <a:t>Optica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8" descr="Antenas De Telefonía Móvil: ¿Cómo Funcionan? - Coop La Lon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481138"/>
            <a:ext cx="6341565" cy="47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4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s-AR" dirty="0" smtClean="0"/>
              <a:t>Por Ondas de Radio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30 MHz a 1 GHz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Son  Omnidireccionales por naturaleza.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Son poco afectadas por los obstáculos.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err="1" smtClean="0"/>
              <a:t>Ej</a:t>
            </a:r>
            <a:r>
              <a:rPr lang="es-AR" dirty="0" smtClean="0"/>
              <a:t>: transmisiones radiales, VHF, etc</a:t>
            </a:r>
            <a:r>
              <a:rPr lang="es-AR" dirty="0" smtClean="0"/>
              <a:t>.</a:t>
            </a:r>
            <a:endParaRPr lang="es-AR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Comunicaciones terrestres a través del Aire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643050"/>
            <a:ext cx="1357322" cy="20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96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s-ES" dirty="0" smtClean="0"/>
              <a:t>Las redes modernas utilizan principalmente tres tipos de medios para interconectar los dispositivos y proporcionar la ruta por la cual pueden transmitirse los datos</a:t>
            </a:r>
            <a:r>
              <a:rPr lang="es-ES" dirty="0" smtClean="0"/>
              <a:t>:</a:t>
            </a:r>
          </a:p>
          <a:p>
            <a:r>
              <a:rPr lang="es-ES" dirty="0" smtClean="0"/>
              <a:t>Guiados</a:t>
            </a:r>
            <a:endParaRPr lang="es-ES" dirty="0" smtClean="0"/>
          </a:p>
          <a:p>
            <a:pPr lvl="1"/>
            <a:r>
              <a:rPr lang="es-ES" dirty="0" smtClean="0"/>
              <a:t>hilos metálicos dentro de los cables,</a:t>
            </a:r>
            <a:endParaRPr lang="es-AR" dirty="0" smtClean="0"/>
          </a:p>
          <a:p>
            <a:pPr lvl="1"/>
            <a:r>
              <a:rPr lang="es-ES" dirty="0" smtClean="0"/>
              <a:t>fibras de vidrio o plásticas (cable de fibra óptica), </a:t>
            </a:r>
            <a:endParaRPr lang="es-ES" dirty="0"/>
          </a:p>
          <a:p>
            <a:r>
              <a:rPr lang="es-AR" dirty="0" smtClean="0"/>
              <a:t>No guiados</a:t>
            </a:r>
            <a:endParaRPr lang="es-AR" dirty="0" smtClean="0"/>
          </a:p>
          <a:p>
            <a:pPr lvl="1"/>
            <a:r>
              <a:rPr lang="es-ES" dirty="0" smtClean="0"/>
              <a:t>transmisión inalámbrica.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medios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Bandas de Frecuencias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61" y="1446916"/>
            <a:ext cx="8723757" cy="49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63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3490" name="Picture 2" descr="Clasificación de ondas: propagación por bandas y alc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572383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3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2" y="4143380"/>
            <a:ext cx="2928938" cy="20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s-AR" dirty="0" smtClean="0"/>
              <a:t>Por </a:t>
            </a:r>
            <a:r>
              <a:rPr lang="es-AR" dirty="0" smtClean="0"/>
              <a:t>Microondas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2 GHz a 40 GHz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Son muy direccionales.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Las ondas se propagan en línea recta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Altamente atenuadas por los obstáculos.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Existen rangos de frecuencias no licenciadas.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Comunicaciones terrestres a través del 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4514" name="Picture 2" descr="Glosario y Terminología de Tecnología - Enlace de Microond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20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7586" name="Picture 2" descr="5 FACTORES CLAVE EN EL DISEÑO DE UN ENLACE DE MICROONDAS PUNTO A PUNTO - 4Net Networ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35121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Torrefe.com.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27" y="2420888"/>
            <a:ext cx="2362973" cy="31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39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9636" name="Picture 4" descr="Antenas De Recepción Y Transmisión De Internet: La Clave Para Conectar El Mundo - Coop La Lonj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39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s-AR" dirty="0" smtClean="0"/>
              <a:t>Satélites </a:t>
            </a:r>
            <a:r>
              <a:rPr lang="es-AR" dirty="0" err="1" smtClean="0"/>
              <a:t>Geosincrónicos</a:t>
            </a:r>
            <a:r>
              <a:rPr lang="es-AR" dirty="0" smtClean="0"/>
              <a:t>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Orbitan a la misma velocidad de la tierra.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Se ubican en un corte ecuatorial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Son una antena repetidora de señales.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Cubren una determinada superficie terrestre denominada “pisada”.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Tienen una vida útil de unos 10 años.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s-AR" dirty="0" smtClean="0"/>
              <a:t>Satélites LEO (Orbita baja – </a:t>
            </a:r>
            <a:r>
              <a:rPr lang="es-AR" dirty="0" err="1" smtClean="0"/>
              <a:t>Low</a:t>
            </a:r>
            <a:r>
              <a:rPr lang="es-AR" dirty="0" smtClean="0"/>
              <a:t> </a:t>
            </a:r>
            <a:r>
              <a:rPr lang="es-AR" dirty="0" err="1" smtClean="0"/>
              <a:t>Earth</a:t>
            </a:r>
            <a:r>
              <a:rPr lang="es-AR" dirty="0" smtClean="0"/>
              <a:t> </a:t>
            </a:r>
            <a:r>
              <a:rPr lang="es-AR" dirty="0" err="1" smtClean="0"/>
              <a:t>Orbit</a:t>
            </a:r>
            <a:r>
              <a:rPr lang="es-AR" dirty="0" smtClean="0"/>
              <a:t>)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Surgen por la escases de espacio en el cinturón geosincrónico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No se trata de un solo satélite sino de un conjunto de ellos que funcionan en forma coordinada.</a:t>
            </a:r>
          </a:p>
          <a:p>
            <a:pPr lvl="2">
              <a:buClr>
                <a:schemeClr val="bg2">
                  <a:lumMod val="25000"/>
                </a:schemeClr>
              </a:buClr>
              <a:buFont typeface="Courier New" pitchFamily="49" charset="0"/>
              <a:buChar char="o"/>
            </a:pPr>
            <a:r>
              <a:rPr lang="es-AR" dirty="0" smtClean="0"/>
              <a:t>Giran mas rápido que la tierra.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Comunicaciones Satelitales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4724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Comunicaciones Satelitales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0660" name="Picture 4" descr="Comunicaciones satelitales | PPT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3916"/>
            <a:ext cx="7852195" cy="58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97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682" name="Picture 2" descr="¿Qué está pasando con la basura espacial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0619"/>
            <a:ext cx="822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0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La codificación de señal que se debe realizar para que el mensaje sea transmitido es diferente para cada tipo de medio. </a:t>
            </a:r>
          </a:p>
          <a:p>
            <a:pPr lvl="1"/>
            <a:r>
              <a:rPr lang="es-ES" dirty="0" smtClean="0"/>
              <a:t>En los hilos metálicos, los datos se codifican dentro de impulsos eléctricos que coinciden con patrones específicos. </a:t>
            </a:r>
          </a:p>
          <a:p>
            <a:pPr lvl="1"/>
            <a:r>
              <a:rPr lang="es-ES" dirty="0" smtClean="0"/>
              <a:t>Las transmisiones por fibra óptica dependen de pulsos de luz, dentro de intervalos de luz visible o infrarroja. </a:t>
            </a:r>
          </a:p>
          <a:p>
            <a:pPr lvl="1"/>
            <a:r>
              <a:rPr lang="es-ES" dirty="0" smtClean="0"/>
              <a:t>En las transmisiones inalámbricas, los patrones de ondas electromagnéticas muestran los distintos valores de bits. </a:t>
            </a:r>
            <a:endParaRPr lang="es-AR" dirty="0" smtClean="0"/>
          </a:p>
          <a:p>
            <a:r>
              <a:rPr lang="es-ES" dirty="0" smtClean="0"/>
              <a:t>Los diferentes tipos de medios de red tienen diferentes características y beneficios. </a:t>
            </a:r>
          </a:p>
          <a:p>
            <a:r>
              <a:rPr lang="es-ES" dirty="0" smtClean="0"/>
              <a:t>No todos los medios de red tienen las mismas características ni son adecuados para el mismo fin. 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medios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2706" name="Picture 2" descr="https://images.openai.com/static-rsc-4/T3jamZdJWPb1KWo0HGe6SEgY9EfJct7F9uMyiLDcqQbVDFtPpO6zQjS79tW80wm922jWOekbNR0XcbUdKHw3QT66PoPWie0IRyHrAlZXmS-yv2XrGKChgsWLpdWj22rUzxa0W2Bmo8A01ceZ11q_xhIWFDYqUml1UYI4HfBXUDYFVQRWRjV2YcSItBSp8XJJ?purpose=fulls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54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3730" name="Picture 2" descr="Internet Por Satélite: Cómo Funciona Y Sus Ventajas - Coop La Lon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6282"/>
            <a:ext cx="8229600" cy="43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91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4754" name="Picture 2" descr="Satélites Geoestacionarios: Características, Ubicación Y Mucho Má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1481138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31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5778" name="Picture 2" descr="How does satellite communication work? | ARQUIM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1481138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74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7843841" cy="53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29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AR" sz="8800" dirty="0" smtClean="0"/>
              <a:t>Preguntas</a:t>
            </a:r>
          </a:p>
          <a:p>
            <a:pPr algn="ctr">
              <a:buNone/>
            </a:pPr>
            <a:r>
              <a:rPr lang="es-AR" sz="10000" b="1" dirty="0" smtClean="0"/>
              <a:t>?</a:t>
            </a:r>
          </a:p>
          <a:p>
            <a:pPr algn="ctr">
              <a:buNone/>
            </a:pPr>
            <a:endParaRPr lang="es-AR" sz="8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La distancia en la cual el medio puede transportar exitosamente una señal,</a:t>
            </a:r>
            <a:endParaRPr lang="es-AR" dirty="0" smtClean="0"/>
          </a:p>
          <a:p>
            <a:pPr lvl="0"/>
            <a:r>
              <a:rPr lang="es-ES" dirty="0" smtClean="0"/>
              <a:t>El ambiente en el cual se instalará el medio,</a:t>
            </a:r>
            <a:endParaRPr lang="es-AR" dirty="0" smtClean="0"/>
          </a:p>
          <a:p>
            <a:pPr lvl="0"/>
            <a:r>
              <a:rPr lang="es-ES" dirty="0" smtClean="0"/>
              <a:t>La cantidad de datos y la velocidad a la que se deben transmitir, y</a:t>
            </a:r>
            <a:endParaRPr lang="es-AR" dirty="0" smtClean="0"/>
          </a:p>
          <a:p>
            <a:pPr lvl="0"/>
            <a:r>
              <a:rPr lang="es-ES" dirty="0" smtClean="0"/>
              <a:t>El costo del medio y de la instalación.</a:t>
            </a:r>
          </a:p>
          <a:p>
            <a:pPr lvl="0"/>
            <a:r>
              <a:rPr lang="es-ES" dirty="0" smtClean="0"/>
              <a:t>Fiabilidad</a:t>
            </a:r>
          </a:p>
          <a:p>
            <a:pPr lvl="0"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Criterios para elegir un medio de red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Características importantes de los cables</a:t>
            </a:r>
            <a:endParaRPr lang="es-AR" dirty="0" smtClean="0"/>
          </a:p>
          <a:p>
            <a:pPr lvl="0"/>
            <a:endParaRPr lang="es-ES" dirty="0" smtClean="0"/>
          </a:p>
          <a:p>
            <a:pPr lvl="1"/>
            <a:r>
              <a:rPr lang="es-ES" dirty="0" smtClean="0"/>
              <a:t>Impedancia Característica.</a:t>
            </a:r>
            <a:endParaRPr lang="es-AR" dirty="0" smtClean="0"/>
          </a:p>
          <a:p>
            <a:pPr lvl="1"/>
            <a:r>
              <a:rPr lang="es-ES" dirty="0" smtClean="0"/>
              <a:t>Reflexiones.</a:t>
            </a:r>
            <a:endParaRPr lang="es-AR" dirty="0" smtClean="0"/>
          </a:p>
          <a:p>
            <a:pPr lvl="1"/>
            <a:r>
              <a:rPr lang="es-ES" dirty="0" smtClean="0"/>
              <a:t>Atenuación.</a:t>
            </a:r>
            <a:endParaRPr lang="es-AR" dirty="0" smtClean="0"/>
          </a:p>
          <a:p>
            <a:pPr lvl="1"/>
            <a:r>
              <a:rPr lang="es-ES" dirty="0" smtClean="0"/>
              <a:t>Limitación de la velocidad de transmisión.</a:t>
            </a:r>
            <a:endParaRPr lang="es-AR" dirty="0" smtClean="0"/>
          </a:p>
          <a:p>
            <a:pPr lvl="1"/>
            <a:r>
              <a:rPr lang="es-ES" dirty="0" smtClean="0"/>
              <a:t>Vulnerabilidad.</a:t>
            </a:r>
            <a:endParaRPr lang="es-AR" dirty="0" smtClean="0"/>
          </a:p>
          <a:p>
            <a:pPr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Conductores metálicos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 parámetro importante tanto desde el punto de vista de la frecuencia como desde el punto de vista de la adaptación de potencias entre circuitos. </a:t>
            </a:r>
          </a:p>
          <a:p>
            <a:r>
              <a:rPr lang="es-ES" dirty="0" smtClean="0"/>
              <a:t>Visto desde el ángulo de la transmisión de la información es claro que tanto menor sea la impedancia característica tanto menor será la atenuación del circuito  y menores las desviaciones de frecuencia producidas por efectos capacitivos e inductivos. 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Impedancia Característica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cambio de dirección de una onda que ocurre en la superficie de separación entre dos </a:t>
            </a:r>
            <a:r>
              <a:rPr lang="es-ES" dirty="0" smtClean="0"/>
              <a:t>medios, </a:t>
            </a:r>
            <a:r>
              <a:rPr lang="es-ES" dirty="0" smtClean="0"/>
              <a:t>de tal forma que regresa al medio inicial.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Reflexiones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Uno de los parámetros que define las características de un cable (de cierta longitud) es su resistencia distribuida r0 que se mide en ohmios por metro y que según las leyes eléctricas básicas produce una caída de tensión proporcional a la misma. 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Atenuación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1258</TotalTime>
  <Words>1192</Words>
  <Application>Microsoft Office PowerPoint</Application>
  <PresentationFormat>Presentación en pantalla (4:3)</PresentationFormat>
  <Paragraphs>192</Paragraphs>
  <Slides>45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8" baseType="lpstr">
      <vt:lpstr>Arial</vt:lpstr>
      <vt:lpstr>Calibri</vt:lpstr>
      <vt:lpstr>Century Gothic</vt:lpstr>
      <vt:lpstr>Courier New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Concurrencia</vt:lpstr>
      <vt:lpstr>Imagen de mapa de bits</vt:lpstr>
      <vt:lpstr>Redes I</vt:lpstr>
      <vt:lpstr>Medios de transmisión</vt:lpstr>
      <vt:lpstr>Tipos de medios</vt:lpstr>
      <vt:lpstr>Tipos de medios</vt:lpstr>
      <vt:lpstr>Criterios para elegir un medio de red</vt:lpstr>
      <vt:lpstr>Conductores metálicos</vt:lpstr>
      <vt:lpstr>Impedancia Característica</vt:lpstr>
      <vt:lpstr>Reflexiones</vt:lpstr>
      <vt:lpstr>Atenuación</vt:lpstr>
      <vt:lpstr>Limitación de la velocidad de transmisión </vt:lpstr>
      <vt:lpstr>Vulnerabilidad</vt:lpstr>
      <vt:lpstr>Tipos de cables</vt:lpstr>
      <vt:lpstr>Categorías:</vt:lpstr>
      <vt:lpstr>Categorías Cable UTP</vt:lpstr>
      <vt:lpstr>Categorías:</vt:lpstr>
      <vt:lpstr>Categorías:</vt:lpstr>
      <vt:lpstr>Presentación de PowerPoint</vt:lpstr>
      <vt:lpstr>Presentación de PowerPoint</vt:lpstr>
      <vt:lpstr>Presentación de PowerPoint</vt:lpstr>
      <vt:lpstr>Clases:</vt:lpstr>
      <vt:lpstr>Presentación de PowerPoint</vt:lpstr>
      <vt:lpstr>Cable Coaxial</vt:lpstr>
      <vt:lpstr>Tipos de Coaxial</vt:lpstr>
      <vt:lpstr>Fibra Optica</vt:lpstr>
      <vt:lpstr>Tipos de Fibra Optica</vt:lpstr>
      <vt:lpstr>Conectores FO</vt:lpstr>
      <vt:lpstr>Fibra Optica</vt:lpstr>
      <vt:lpstr>Presentación de PowerPoint</vt:lpstr>
      <vt:lpstr>Comunicaciones terrestres a través del Aire</vt:lpstr>
      <vt:lpstr>Bandas de Frecuencias</vt:lpstr>
      <vt:lpstr>Presentación de PowerPoint</vt:lpstr>
      <vt:lpstr>Comunicaciones terrestres a través del Aire</vt:lpstr>
      <vt:lpstr>Presentación de PowerPoint</vt:lpstr>
      <vt:lpstr>Presentación de PowerPoint</vt:lpstr>
      <vt:lpstr>Presentación de PowerPoint</vt:lpstr>
      <vt:lpstr>Comunicaciones Satelitales</vt:lpstr>
      <vt:lpstr>Comunicaciones Satelitales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I</dc:title>
  <dc:creator>titi</dc:creator>
  <cp:lastModifiedBy>Cuenta Microsoft</cp:lastModifiedBy>
  <cp:revision>19</cp:revision>
  <dcterms:created xsi:type="dcterms:W3CDTF">2010-04-04T23:16:09Z</dcterms:created>
  <dcterms:modified xsi:type="dcterms:W3CDTF">2026-04-13T16:43:33Z</dcterms:modified>
</cp:coreProperties>
</file>