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Default Extension="doc" ContentType="application/msword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diagrams/layout4.xml" ContentType="application/vnd.openxmlformats-officedocument.drawingml.diagram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diagrams/colors5.xml" ContentType="application/vnd.openxmlformats-officedocument.drawingml.diagramColors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51"/>
  </p:notesMasterIdLst>
  <p:handoutMasterIdLst>
    <p:handoutMasterId r:id="rId52"/>
  </p:handoutMasterIdLst>
  <p:sldIdLst>
    <p:sldId id="363" r:id="rId2"/>
    <p:sldId id="366" r:id="rId3"/>
    <p:sldId id="418" r:id="rId4"/>
    <p:sldId id="367" r:id="rId5"/>
    <p:sldId id="368" r:id="rId6"/>
    <p:sldId id="369" r:id="rId7"/>
    <p:sldId id="370" r:id="rId8"/>
    <p:sldId id="419" r:id="rId9"/>
    <p:sldId id="371" r:id="rId10"/>
    <p:sldId id="372" r:id="rId11"/>
    <p:sldId id="373" r:id="rId12"/>
    <p:sldId id="374" r:id="rId13"/>
    <p:sldId id="375" r:id="rId14"/>
    <p:sldId id="376" r:id="rId15"/>
    <p:sldId id="445" r:id="rId16"/>
    <p:sldId id="377" r:id="rId17"/>
    <p:sldId id="378" r:id="rId18"/>
    <p:sldId id="380" r:id="rId19"/>
    <p:sldId id="379" r:id="rId20"/>
    <p:sldId id="381" r:id="rId21"/>
    <p:sldId id="422" r:id="rId22"/>
    <p:sldId id="423" r:id="rId23"/>
    <p:sldId id="424" r:id="rId24"/>
    <p:sldId id="447" r:id="rId25"/>
    <p:sldId id="448" r:id="rId26"/>
    <p:sldId id="449" r:id="rId27"/>
    <p:sldId id="450" r:id="rId28"/>
    <p:sldId id="451" r:id="rId29"/>
    <p:sldId id="425" r:id="rId30"/>
    <p:sldId id="426" r:id="rId31"/>
    <p:sldId id="467" r:id="rId32"/>
    <p:sldId id="468" r:id="rId33"/>
    <p:sldId id="469" r:id="rId34"/>
    <p:sldId id="470" r:id="rId35"/>
    <p:sldId id="452" r:id="rId36"/>
    <p:sldId id="458" r:id="rId37"/>
    <p:sldId id="382" r:id="rId38"/>
    <p:sldId id="453" r:id="rId39"/>
    <p:sldId id="454" r:id="rId40"/>
    <p:sldId id="455" r:id="rId41"/>
    <p:sldId id="456" r:id="rId42"/>
    <p:sldId id="431" r:id="rId43"/>
    <p:sldId id="383" r:id="rId44"/>
    <p:sldId id="460" r:id="rId45"/>
    <p:sldId id="461" r:id="rId46"/>
    <p:sldId id="462" r:id="rId47"/>
    <p:sldId id="463" r:id="rId48"/>
    <p:sldId id="464" r:id="rId49"/>
    <p:sldId id="465" r:id="rId5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5851" autoAdjust="0"/>
    <p:restoredTop sz="98731" autoAdjust="0"/>
  </p:normalViewPr>
  <p:slideViewPr>
    <p:cSldViewPr>
      <p:cViewPr varScale="1">
        <p:scale>
          <a:sx n="39" d="100"/>
          <a:sy n="39" d="100"/>
        </p:scale>
        <p:origin x="-8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98E448-A7E8-42DE-BF97-7E505E4F5657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516AE3E-A040-43DC-A2AE-D6C30FF77D00}">
      <dgm:prSet phldrT="[Text]" custT="1"/>
      <dgm:spPr/>
      <dgm:t>
        <a:bodyPr/>
        <a:lstStyle/>
        <a:p>
          <a:pPr algn="ctr"/>
          <a:r>
            <a:rPr lang="es-ES" sz="2800" b="1" dirty="0" smtClean="0"/>
            <a:t>Valor Presente Neto (VPN</a:t>
          </a:r>
          <a:r>
            <a:rPr lang="es-ES" sz="3600" b="1" dirty="0" smtClean="0"/>
            <a:t>)</a:t>
          </a:r>
          <a:endParaRPr lang="es-ES" sz="4800" b="1" dirty="0"/>
        </a:p>
      </dgm:t>
    </dgm:pt>
    <dgm:pt modelId="{527826E7-1DE1-48D4-8F1A-14CC67E99F50}" type="parTrans" cxnId="{51A9C9E1-B4B9-440F-A8CF-A21A2743BA03}">
      <dgm:prSet/>
      <dgm:spPr/>
      <dgm:t>
        <a:bodyPr/>
        <a:lstStyle/>
        <a:p>
          <a:endParaRPr lang="es-ES"/>
        </a:p>
      </dgm:t>
    </dgm:pt>
    <dgm:pt modelId="{FB4706E3-F5E5-4CF5-BA3B-F7C696C405CA}" type="sibTrans" cxnId="{51A9C9E1-B4B9-440F-A8CF-A21A2743BA03}">
      <dgm:prSet/>
      <dgm:spPr/>
      <dgm:t>
        <a:bodyPr/>
        <a:lstStyle/>
        <a:p>
          <a:endParaRPr lang="es-ES"/>
        </a:p>
      </dgm:t>
    </dgm:pt>
    <dgm:pt modelId="{0122FA5B-2996-400A-ACC4-B58A66A9DE3C}" type="pres">
      <dgm:prSet presAssocID="{1A98E448-A7E8-42DE-BF97-7E505E4F565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39F6AA3-2498-4DF1-B3F3-92673C927D78}" type="pres">
      <dgm:prSet presAssocID="{F516AE3E-A040-43DC-A2AE-D6C30FF77D00}" presName="parentText" presStyleLbl="node1" presStyleIdx="0" presStyleCnt="1" custLinFactNeighborY="80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98246EC-A86F-4AE1-B8AE-5870B40ACFC3}" type="presOf" srcId="{F516AE3E-A040-43DC-A2AE-D6C30FF77D00}" destId="{F39F6AA3-2498-4DF1-B3F3-92673C927D78}" srcOrd="0" destOrd="0" presId="urn:microsoft.com/office/officeart/2005/8/layout/vList2"/>
    <dgm:cxn modelId="{E18E5BC3-0EA9-4700-A04C-64331B21BE89}" type="presOf" srcId="{1A98E448-A7E8-42DE-BF97-7E505E4F5657}" destId="{0122FA5B-2996-400A-ACC4-B58A66A9DE3C}" srcOrd="0" destOrd="0" presId="urn:microsoft.com/office/officeart/2005/8/layout/vList2"/>
    <dgm:cxn modelId="{51A9C9E1-B4B9-440F-A8CF-A21A2743BA03}" srcId="{1A98E448-A7E8-42DE-BF97-7E505E4F5657}" destId="{F516AE3E-A040-43DC-A2AE-D6C30FF77D00}" srcOrd="0" destOrd="0" parTransId="{527826E7-1DE1-48D4-8F1A-14CC67E99F50}" sibTransId="{FB4706E3-F5E5-4CF5-BA3B-F7C696C405CA}"/>
    <dgm:cxn modelId="{5FAF3F06-2368-40DB-BED3-30425A78375B}" type="presParOf" srcId="{0122FA5B-2996-400A-ACC4-B58A66A9DE3C}" destId="{F39F6AA3-2498-4DF1-B3F3-92673C927D7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98E448-A7E8-42DE-BF97-7E505E4F5657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516AE3E-A040-43DC-A2AE-D6C30FF77D00}">
      <dgm:prSet phldrT="[Text]" custT="1"/>
      <dgm:spPr/>
      <dgm:t>
        <a:bodyPr/>
        <a:lstStyle/>
        <a:p>
          <a:pPr algn="ctr"/>
          <a:r>
            <a:rPr lang="es-ES" sz="2800" b="1" dirty="0" smtClean="0"/>
            <a:t>Valor Presente Neto (VPN</a:t>
          </a:r>
          <a:r>
            <a:rPr lang="es-ES" sz="3600" b="1" dirty="0" smtClean="0"/>
            <a:t>)</a:t>
          </a:r>
          <a:endParaRPr lang="es-ES" sz="4800" b="1" dirty="0"/>
        </a:p>
      </dgm:t>
    </dgm:pt>
    <dgm:pt modelId="{527826E7-1DE1-48D4-8F1A-14CC67E99F50}" type="parTrans" cxnId="{51A9C9E1-B4B9-440F-A8CF-A21A2743BA03}">
      <dgm:prSet/>
      <dgm:spPr/>
      <dgm:t>
        <a:bodyPr/>
        <a:lstStyle/>
        <a:p>
          <a:endParaRPr lang="es-ES"/>
        </a:p>
      </dgm:t>
    </dgm:pt>
    <dgm:pt modelId="{FB4706E3-F5E5-4CF5-BA3B-F7C696C405CA}" type="sibTrans" cxnId="{51A9C9E1-B4B9-440F-A8CF-A21A2743BA03}">
      <dgm:prSet/>
      <dgm:spPr/>
      <dgm:t>
        <a:bodyPr/>
        <a:lstStyle/>
        <a:p>
          <a:endParaRPr lang="es-ES"/>
        </a:p>
      </dgm:t>
    </dgm:pt>
    <dgm:pt modelId="{0122FA5B-2996-400A-ACC4-B58A66A9DE3C}" type="pres">
      <dgm:prSet presAssocID="{1A98E448-A7E8-42DE-BF97-7E505E4F565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39F6AA3-2498-4DF1-B3F3-92673C927D78}" type="pres">
      <dgm:prSet presAssocID="{F516AE3E-A040-43DC-A2AE-D6C30FF77D00}" presName="parentText" presStyleLbl="node1" presStyleIdx="0" presStyleCnt="1" custLinFactNeighborY="80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8579115-EF20-4940-B770-DB20E5622606}" type="presOf" srcId="{1A98E448-A7E8-42DE-BF97-7E505E4F5657}" destId="{0122FA5B-2996-400A-ACC4-B58A66A9DE3C}" srcOrd="0" destOrd="0" presId="urn:microsoft.com/office/officeart/2005/8/layout/vList2"/>
    <dgm:cxn modelId="{AA320318-A95F-4555-A353-8DBCE4C16216}" type="presOf" srcId="{F516AE3E-A040-43DC-A2AE-D6C30FF77D00}" destId="{F39F6AA3-2498-4DF1-B3F3-92673C927D78}" srcOrd="0" destOrd="0" presId="urn:microsoft.com/office/officeart/2005/8/layout/vList2"/>
    <dgm:cxn modelId="{51A9C9E1-B4B9-440F-A8CF-A21A2743BA03}" srcId="{1A98E448-A7E8-42DE-BF97-7E505E4F5657}" destId="{F516AE3E-A040-43DC-A2AE-D6C30FF77D00}" srcOrd="0" destOrd="0" parTransId="{527826E7-1DE1-48D4-8F1A-14CC67E99F50}" sibTransId="{FB4706E3-F5E5-4CF5-BA3B-F7C696C405CA}"/>
    <dgm:cxn modelId="{4CA768E8-7A1F-480A-B7E3-0726C1597389}" type="presParOf" srcId="{0122FA5B-2996-400A-ACC4-B58A66A9DE3C}" destId="{F39F6AA3-2498-4DF1-B3F3-92673C927D7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98E448-A7E8-42DE-BF97-7E505E4F5657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516AE3E-A040-43DC-A2AE-D6C30FF77D00}">
      <dgm:prSet phldrT="[Text]" custT="1"/>
      <dgm:spPr/>
      <dgm:t>
        <a:bodyPr/>
        <a:lstStyle/>
        <a:p>
          <a:pPr algn="ctr"/>
          <a:r>
            <a:rPr lang="es-ES" sz="2800" b="1" dirty="0" smtClean="0"/>
            <a:t>Valor Presente Neto (VPN</a:t>
          </a:r>
          <a:r>
            <a:rPr lang="es-ES" sz="3600" b="1" dirty="0" smtClean="0"/>
            <a:t>)</a:t>
          </a:r>
          <a:endParaRPr lang="es-ES" sz="4800" b="1" dirty="0"/>
        </a:p>
      </dgm:t>
    </dgm:pt>
    <dgm:pt modelId="{527826E7-1DE1-48D4-8F1A-14CC67E99F50}" type="parTrans" cxnId="{51A9C9E1-B4B9-440F-A8CF-A21A2743BA03}">
      <dgm:prSet/>
      <dgm:spPr/>
      <dgm:t>
        <a:bodyPr/>
        <a:lstStyle/>
        <a:p>
          <a:endParaRPr lang="es-ES"/>
        </a:p>
      </dgm:t>
    </dgm:pt>
    <dgm:pt modelId="{FB4706E3-F5E5-4CF5-BA3B-F7C696C405CA}" type="sibTrans" cxnId="{51A9C9E1-B4B9-440F-A8CF-A21A2743BA03}">
      <dgm:prSet/>
      <dgm:spPr/>
      <dgm:t>
        <a:bodyPr/>
        <a:lstStyle/>
        <a:p>
          <a:endParaRPr lang="es-ES"/>
        </a:p>
      </dgm:t>
    </dgm:pt>
    <dgm:pt modelId="{0122FA5B-2996-400A-ACC4-B58A66A9DE3C}" type="pres">
      <dgm:prSet presAssocID="{1A98E448-A7E8-42DE-BF97-7E505E4F565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39F6AA3-2498-4DF1-B3F3-92673C927D78}" type="pres">
      <dgm:prSet presAssocID="{F516AE3E-A040-43DC-A2AE-D6C30FF77D00}" presName="parentText" presStyleLbl="node1" presStyleIdx="0" presStyleCnt="1" custLinFactNeighborY="80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1854071-1D7B-43AA-946F-C75C030179B0}" type="presOf" srcId="{1A98E448-A7E8-42DE-BF97-7E505E4F5657}" destId="{0122FA5B-2996-400A-ACC4-B58A66A9DE3C}" srcOrd="0" destOrd="0" presId="urn:microsoft.com/office/officeart/2005/8/layout/vList2"/>
    <dgm:cxn modelId="{2F74581F-1446-4718-AB31-C411CA8189DB}" type="presOf" srcId="{F516AE3E-A040-43DC-A2AE-D6C30FF77D00}" destId="{F39F6AA3-2498-4DF1-B3F3-92673C927D78}" srcOrd="0" destOrd="0" presId="urn:microsoft.com/office/officeart/2005/8/layout/vList2"/>
    <dgm:cxn modelId="{51A9C9E1-B4B9-440F-A8CF-A21A2743BA03}" srcId="{1A98E448-A7E8-42DE-BF97-7E505E4F5657}" destId="{F516AE3E-A040-43DC-A2AE-D6C30FF77D00}" srcOrd="0" destOrd="0" parTransId="{527826E7-1DE1-48D4-8F1A-14CC67E99F50}" sibTransId="{FB4706E3-F5E5-4CF5-BA3B-F7C696C405CA}"/>
    <dgm:cxn modelId="{E5012FED-FB27-49B6-A045-4852A7E33734}" type="presParOf" srcId="{0122FA5B-2996-400A-ACC4-B58A66A9DE3C}" destId="{F39F6AA3-2498-4DF1-B3F3-92673C927D7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A98E448-A7E8-42DE-BF97-7E505E4F5657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516AE3E-A040-43DC-A2AE-D6C30FF77D00}">
      <dgm:prSet phldrT="[Text]" custT="1"/>
      <dgm:spPr/>
      <dgm:t>
        <a:bodyPr/>
        <a:lstStyle/>
        <a:p>
          <a:pPr algn="just"/>
          <a:r>
            <a:rPr lang="es-ES" sz="3200" b="1" dirty="0" smtClean="0"/>
            <a:t>Determinar el VAN para cada Alternativa</a:t>
          </a:r>
          <a:endParaRPr lang="es-ES" sz="4400" b="1" dirty="0"/>
        </a:p>
      </dgm:t>
    </dgm:pt>
    <dgm:pt modelId="{527826E7-1DE1-48D4-8F1A-14CC67E99F50}" type="parTrans" cxnId="{51A9C9E1-B4B9-440F-A8CF-A21A2743BA03}">
      <dgm:prSet/>
      <dgm:spPr/>
      <dgm:t>
        <a:bodyPr/>
        <a:lstStyle/>
        <a:p>
          <a:pPr algn="just"/>
          <a:endParaRPr lang="es-ES"/>
        </a:p>
      </dgm:t>
    </dgm:pt>
    <dgm:pt modelId="{FB4706E3-F5E5-4CF5-BA3B-F7C696C405CA}" type="sibTrans" cxnId="{51A9C9E1-B4B9-440F-A8CF-A21A2743BA03}">
      <dgm:prSet/>
      <dgm:spPr/>
      <dgm:t>
        <a:bodyPr/>
        <a:lstStyle/>
        <a:p>
          <a:pPr algn="just"/>
          <a:endParaRPr lang="es-ES"/>
        </a:p>
      </dgm:t>
    </dgm:pt>
    <dgm:pt modelId="{0122FA5B-2996-400A-ACC4-B58A66A9DE3C}" type="pres">
      <dgm:prSet presAssocID="{1A98E448-A7E8-42DE-BF97-7E505E4F565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39F6AA3-2498-4DF1-B3F3-92673C927D78}" type="pres">
      <dgm:prSet presAssocID="{F516AE3E-A040-43DC-A2AE-D6C30FF77D00}" presName="parentText" presStyleLbl="node1" presStyleIdx="0" presStyleCnt="1" custLinFactNeighborX="847" custLinFactNeighborY="2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27CB342-CEC7-4082-8D63-B40A96378522}" type="presOf" srcId="{1A98E448-A7E8-42DE-BF97-7E505E4F5657}" destId="{0122FA5B-2996-400A-ACC4-B58A66A9DE3C}" srcOrd="0" destOrd="0" presId="urn:microsoft.com/office/officeart/2005/8/layout/vList2"/>
    <dgm:cxn modelId="{3A204186-4655-4717-9D66-83066C05738D}" type="presOf" srcId="{F516AE3E-A040-43DC-A2AE-D6C30FF77D00}" destId="{F39F6AA3-2498-4DF1-B3F3-92673C927D78}" srcOrd="0" destOrd="0" presId="urn:microsoft.com/office/officeart/2005/8/layout/vList2"/>
    <dgm:cxn modelId="{51A9C9E1-B4B9-440F-A8CF-A21A2743BA03}" srcId="{1A98E448-A7E8-42DE-BF97-7E505E4F5657}" destId="{F516AE3E-A040-43DC-A2AE-D6C30FF77D00}" srcOrd="0" destOrd="0" parTransId="{527826E7-1DE1-48D4-8F1A-14CC67E99F50}" sibTransId="{FB4706E3-F5E5-4CF5-BA3B-F7C696C405CA}"/>
    <dgm:cxn modelId="{7503D9AA-FB03-4367-BB3D-EA14873AC4A4}" type="presParOf" srcId="{0122FA5B-2996-400A-ACC4-B58A66A9DE3C}" destId="{F39F6AA3-2498-4DF1-B3F3-92673C927D7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A98E448-A7E8-42DE-BF97-7E505E4F5657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516AE3E-A040-43DC-A2AE-D6C30FF77D00}">
      <dgm:prSet phldrT="[Text]" custT="1"/>
      <dgm:spPr/>
      <dgm:t>
        <a:bodyPr/>
        <a:lstStyle/>
        <a:p>
          <a:pPr algn="ctr"/>
          <a:r>
            <a:rPr lang="es-ES" sz="40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Tasa Interna de Retorno (TIR)</a:t>
          </a:r>
          <a:endParaRPr lang="es-ES" sz="40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27826E7-1DE1-48D4-8F1A-14CC67E99F50}" type="parTrans" cxnId="{51A9C9E1-B4B9-440F-A8CF-A21A2743BA03}">
      <dgm:prSet/>
      <dgm:spPr/>
      <dgm:t>
        <a:bodyPr/>
        <a:lstStyle/>
        <a:p>
          <a:endParaRPr lang="es-ES"/>
        </a:p>
      </dgm:t>
    </dgm:pt>
    <dgm:pt modelId="{FB4706E3-F5E5-4CF5-BA3B-F7C696C405CA}" type="sibTrans" cxnId="{51A9C9E1-B4B9-440F-A8CF-A21A2743BA03}">
      <dgm:prSet/>
      <dgm:spPr/>
      <dgm:t>
        <a:bodyPr/>
        <a:lstStyle/>
        <a:p>
          <a:endParaRPr lang="es-ES"/>
        </a:p>
      </dgm:t>
    </dgm:pt>
    <dgm:pt modelId="{0122FA5B-2996-400A-ACC4-B58A66A9DE3C}" type="pres">
      <dgm:prSet presAssocID="{1A98E448-A7E8-42DE-BF97-7E505E4F565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39F6AA3-2498-4DF1-B3F3-92673C927D78}" type="pres">
      <dgm:prSet presAssocID="{F516AE3E-A040-43DC-A2AE-D6C30FF77D00}" presName="parentText" presStyleLbl="node1" presStyleIdx="0" presStyleCnt="1" custLinFactNeighborX="855" custLinFactNeighborY="2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0400EC9-596A-4850-9463-96A96166EBC6}" type="presOf" srcId="{1A98E448-A7E8-42DE-BF97-7E505E4F5657}" destId="{0122FA5B-2996-400A-ACC4-B58A66A9DE3C}" srcOrd="0" destOrd="0" presId="urn:microsoft.com/office/officeart/2005/8/layout/vList2"/>
    <dgm:cxn modelId="{51A9C9E1-B4B9-440F-A8CF-A21A2743BA03}" srcId="{1A98E448-A7E8-42DE-BF97-7E505E4F5657}" destId="{F516AE3E-A040-43DC-A2AE-D6C30FF77D00}" srcOrd="0" destOrd="0" parTransId="{527826E7-1DE1-48D4-8F1A-14CC67E99F50}" sibTransId="{FB4706E3-F5E5-4CF5-BA3B-F7C696C405CA}"/>
    <dgm:cxn modelId="{9A394284-C2ED-49C7-AC67-CDAC6112E003}" type="presOf" srcId="{F516AE3E-A040-43DC-A2AE-D6C30FF77D00}" destId="{F39F6AA3-2498-4DF1-B3F3-92673C927D78}" srcOrd="0" destOrd="0" presId="urn:microsoft.com/office/officeart/2005/8/layout/vList2"/>
    <dgm:cxn modelId="{83F38F5D-24A4-4F59-A272-AA96D112B45A}" type="presParOf" srcId="{0122FA5B-2996-400A-ACC4-B58A66A9DE3C}" destId="{F39F6AA3-2498-4DF1-B3F3-92673C927D7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9F6AA3-2498-4DF1-B3F3-92673C927D78}">
      <dsp:nvSpPr>
        <dsp:cNvPr id="0" name=""/>
        <dsp:cNvSpPr/>
      </dsp:nvSpPr>
      <dsp:spPr>
        <a:xfrm>
          <a:off x="0" y="6889"/>
          <a:ext cx="6882558" cy="842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b="1" kern="1200" dirty="0" smtClean="0"/>
            <a:t>Valor Presente Neto (VPN</a:t>
          </a:r>
          <a:r>
            <a:rPr lang="es-ES" sz="3600" b="1" kern="1200" dirty="0" smtClean="0"/>
            <a:t>)</a:t>
          </a:r>
          <a:endParaRPr lang="es-ES" sz="4800" b="1" kern="1200" dirty="0"/>
        </a:p>
      </dsp:txBody>
      <dsp:txXfrm>
        <a:off x="0" y="6889"/>
        <a:ext cx="6882558" cy="8424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9F6AA3-2498-4DF1-B3F3-92673C927D78}">
      <dsp:nvSpPr>
        <dsp:cNvPr id="0" name=""/>
        <dsp:cNvSpPr/>
      </dsp:nvSpPr>
      <dsp:spPr>
        <a:xfrm>
          <a:off x="0" y="6889"/>
          <a:ext cx="6882558" cy="842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b="1" kern="1200" dirty="0" smtClean="0"/>
            <a:t>Valor Presente Neto (VPN</a:t>
          </a:r>
          <a:r>
            <a:rPr lang="es-ES" sz="3600" b="1" kern="1200" dirty="0" smtClean="0"/>
            <a:t>)</a:t>
          </a:r>
          <a:endParaRPr lang="es-ES" sz="4800" b="1" kern="1200" dirty="0"/>
        </a:p>
      </dsp:txBody>
      <dsp:txXfrm>
        <a:off x="0" y="6889"/>
        <a:ext cx="6882558" cy="84240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9F6AA3-2498-4DF1-B3F3-92673C927D78}">
      <dsp:nvSpPr>
        <dsp:cNvPr id="0" name=""/>
        <dsp:cNvSpPr/>
      </dsp:nvSpPr>
      <dsp:spPr>
        <a:xfrm>
          <a:off x="0" y="6889"/>
          <a:ext cx="6882558" cy="842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b="1" kern="1200" dirty="0" smtClean="0"/>
            <a:t>Valor Presente Neto (VPN</a:t>
          </a:r>
          <a:r>
            <a:rPr lang="es-ES" sz="3600" b="1" kern="1200" dirty="0" smtClean="0"/>
            <a:t>)</a:t>
          </a:r>
          <a:endParaRPr lang="es-ES" sz="4800" b="1" kern="1200" dirty="0"/>
        </a:p>
      </dsp:txBody>
      <dsp:txXfrm>
        <a:off x="0" y="6889"/>
        <a:ext cx="6882558" cy="8424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9F6AA3-2498-4DF1-B3F3-92673C927D78}">
      <dsp:nvSpPr>
        <dsp:cNvPr id="0" name=""/>
        <dsp:cNvSpPr/>
      </dsp:nvSpPr>
      <dsp:spPr>
        <a:xfrm>
          <a:off x="0" y="632"/>
          <a:ext cx="8100392" cy="84843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b="1" kern="1200" dirty="0" smtClean="0"/>
            <a:t>Determinar el VAN para cada Alternativa</a:t>
          </a:r>
          <a:endParaRPr lang="es-ES" sz="4400" b="1" kern="1200" dirty="0"/>
        </a:p>
      </dsp:txBody>
      <dsp:txXfrm>
        <a:off x="0" y="632"/>
        <a:ext cx="8100392" cy="84843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9F6AA3-2498-4DF1-B3F3-92673C927D78}">
      <dsp:nvSpPr>
        <dsp:cNvPr id="0" name=""/>
        <dsp:cNvSpPr/>
      </dsp:nvSpPr>
      <dsp:spPr>
        <a:xfrm>
          <a:off x="0" y="125"/>
          <a:ext cx="7743234" cy="84916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0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Tasa Interna de Retorno (TIR)</a:t>
          </a:r>
          <a:endParaRPr lang="es-ES" sz="40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125"/>
        <a:ext cx="7743234" cy="8491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66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66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A58B944-B2E7-4A65-B24D-68613A540DAD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Click to edit Master text styles</a:t>
            </a:r>
          </a:p>
          <a:p>
            <a:pPr lvl="1"/>
            <a:r>
              <a:rPr lang="es-ES_tradnl" noProof="0" smtClean="0"/>
              <a:t>Second level</a:t>
            </a:r>
          </a:p>
          <a:p>
            <a:pPr lvl="2"/>
            <a:r>
              <a:rPr lang="es-ES_tradnl" noProof="0" smtClean="0"/>
              <a:t>Third level</a:t>
            </a:r>
          </a:p>
          <a:p>
            <a:pPr lvl="3"/>
            <a:r>
              <a:rPr lang="es-ES_tradnl" noProof="0" smtClean="0"/>
              <a:t>Fourth level</a:t>
            </a:r>
          </a:p>
          <a:p>
            <a:pPr lvl="4"/>
            <a:r>
              <a:rPr lang="es-ES_tradnl" noProof="0" smtClean="0"/>
              <a:t>Fifth level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075DFC0-5033-45A6-9108-BBE144F23D3F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972A98-AFD5-4800-BFFD-70BC951AA83C}" type="slidenum">
              <a:rPr lang="es-ES_tradnl" smtClean="0"/>
              <a:pPr/>
              <a:t>1</a:t>
            </a:fld>
            <a:endParaRPr lang="es-ES_tradnl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_tradn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B332122-E7FE-4F9E-9E59-E70A8040B116}" type="slidenum">
              <a:rPr lang="es-MX" smtClean="0"/>
              <a:pPr/>
              <a:t>34</a:t>
            </a:fld>
            <a:endParaRPr lang="es-MX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AR" smtClean="0">
              <a:ea typeface="ＭＳ Ｐゴシック" pitchFamily="34" charset="-128"/>
            </a:endParaRP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70478B6-D646-421A-9B84-3464E74E2ADD}" type="slidenum">
              <a:rPr lang="es-ES" smtClean="0">
                <a:latin typeface="Calibri" pitchFamily="34" charset="0"/>
                <a:ea typeface="ＭＳ Ｐゴシック" pitchFamily="34" charset="-128"/>
              </a:rPr>
              <a:pPr/>
              <a:t>42</a:t>
            </a:fld>
            <a:endParaRPr lang="es-ES" smtClean="0"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3C672A0-CC16-41BC-AC62-0F06D580D2DB}" type="slidenum">
              <a:rPr lang="es-MX" smtClean="0"/>
              <a:pPr/>
              <a:t>44</a:t>
            </a:fld>
            <a:endParaRPr lang="es-MX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AEFE36C-ABF0-4E91-B4DC-DEE51AA19525}" type="slidenum">
              <a:rPr lang="es-MX" smtClean="0"/>
              <a:pPr/>
              <a:t>45</a:t>
            </a:fld>
            <a:endParaRPr lang="es-MX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1D9AF50-5478-410F-ABF0-49061C7639D0}" type="slidenum">
              <a:rPr lang="es-MX" smtClean="0"/>
              <a:pPr/>
              <a:t>46</a:t>
            </a:fld>
            <a:endParaRPr lang="es-MX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61DC25C-0B03-44F9-B9D9-F6BAEF89BCAB}" type="slidenum">
              <a:rPr lang="es-MX" smtClean="0"/>
              <a:pPr/>
              <a:t>47</a:t>
            </a:fld>
            <a:endParaRPr lang="es-MX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A59C8A7-4217-4B18-A44D-70DA2ED6059F}" type="slidenum">
              <a:rPr lang="es-MX" smtClean="0"/>
              <a:pPr/>
              <a:t>48</a:t>
            </a:fld>
            <a:endParaRPr lang="es-MX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77A48F2-9A80-4C70-83E6-3C1311D8B96C}" type="slidenum">
              <a:rPr lang="es-MX" smtClean="0"/>
              <a:pPr/>
              <a:t>49</a:t>
            </a:fld>
            <a:endParaRPr lang="es-MX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AR" smtClean="0">
              <a:ea typeface="ＭＳ Ｐゴシック" pitchFamily="34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28C7A4B-CC2C-4B0C-ADA3-ECEA31267285}" type="slidenum">
              <a:rPr lang="es-ES" smtClean="0">
                <a:latin typeface="Calibri" pitchFamily="34" charset="0"/>
                <a:ea typeface="ＭＳ Ｐゴシック" pitchFamily="34" charset="-128"/>
              </a:rPr>
              <a:pPr/>
              <a:t>21</a:t>
            </a:fld>
            <a:endParaRPr lang="es-ES" smtClean="0"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AR" smtClean="0">
              <a:ea typeface="ＭＳ Ｐゴシック" pitchFamily="34" charset="-128"/>
            </a:endParaRP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D74CAD4-AE65-47EC-AE81-B04EB38E2ACC}" type="slidenum">
              <a:rPr lang="es-ES" smtClean="0">
                <a:latin typeface="Calibri" pitchFamily="34" charset="0"/>
                <a:ea typeface="ＭＳ Ｐゴシック" pitchFamily="34" charset="-128"/>
              </a:rPr>
              <a:pPr/>
              <a:t>22</a:t>
            </a:fld>
            <a:endParaRPr lang="es-ES" smtClean="0"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AR" smtClean="0">
              <a:ea typeface="ＭＳ Ｐゴシック" pitchFamily="34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B42AEF-8F94-4D36-96CB-68EFC77EA55A}" type="slidenum">
              <a:rPr lang="es-ES" smtClean="0">
                <a:latin typeface="Calibri" pitchFamily="34" charset="0"/>
                <a:ea typeface="ＭＳ Ｐゴシック" pitchFamily="34" charset="-128"/>
              </a:rPr>
              <a:pPr/>
              <a:t>23</a:t>
            </a:fld>
            <a:endParaRPr lang="es-ES" smtClean="0"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AR" smtClean="0">
              <a:ea typeface="ＭＳ Ｐゴシック" pitchFamily="34" charset="-128"/>
            </a:endParaRP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8C84B7-BBF1-4060-9D5B-5B643F4DF19F}" type="slidenum">
              <a:rPr lang="es-ES" smtClean="0">
                <a:latin typeface="Calibri" pitchFamily="34" charset="0"/>
                <a:ea typeface="ＭＳ Ｐゴシック" pitchFamily="34" charset="-128"/>
              </a:rPr>
              <a:pPr/>
              <a:t>29</a:t>
            </a:fld>
            <a:endParaRPr lang="es-ES" smtClean="0"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AR" smtClean="0">
              <a:ea typeface="ＭＳ Ｐゴシック" pitchFamily="34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1F1AF73-5F40-453C-913B-C00832BD36B3}" type="slidenum">
              <a:rPr lang="es-ES" smtClean="0">
                <a:latin typeface="Calibri" pitchFamily="34" charset="0"/>
                <a:ea typeface="ＭＳ Ｐゴシック" pitchFamily="34" charset="-128"/>
              </a:rPr>
              <a:pPr/>
              <a:t>30</a:t>
            </a:fld>
            <a:endParaRPr lang="es-ES" smtClean="0"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3B0AB06-A51B-4573-ACE3-F4274B3CEEE7}" type="slidenum">
              <a:rPr lang="es-MX" smtClean="0"/>
              <a:pPr/>
              <a:t>31</a:t>
            </a:fld>
            <a:endParaRPr lang="es-MX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DDB1773-C308-42E2-9F39-320EFC879EA2}" type="slidenum">
              <a:rPr lang="es-MX" smtClean="0"/>
              <a:pPr/>
              <a:t>32</a:t>
            </a:fld>
            <a:endParaRPr lang="es-MX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370FFF9-47E5-4365-9AD1-FE92DA02B013}" type="slidenum">
              <a:rPr lang="es-MX" smtClean="0"/>
              <a:pPr/>
              <a:t>33</a:t>
            </a:fld>
            <a:endParaRPr lang="es-MX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238BBBD-8EAC-4FA7-985E-5BB8F82E2AFA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449660F-8678-408F-A0B4-D056750BC6C1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7F7AAAA-F4A8-4308-83A5-151F193ADA03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A9F27FB-C12B-45EB-9A26-C8CB7FF840A8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28A398E-9246-42D0-88F5-631E8865B484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874AA16-2B36-46DD-86E4-7B68B5EAB508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A59B3F2-B604-4E57-A2B1-C8E5C5378449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266C000-4311-4E54-A806-2108C895C49C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F7CA874-74CD-4BA7-B037-9636032AF762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5EE9A88-B71A-4F3B-AB58-3A9390DFE4F9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9CA712A-90D4-42F3-845F-331ACD372456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s-ES_tradnl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A8750FC9-6A5D-407A-8C2F-5FC494FBCDA5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e_Microsoft_Office_Word_97-20031.doc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0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notesSlide" Target="../notesSlides/notesSlide3.xml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oleObject" Target="../embeddings/oleObject11.bin"/><Relationship Id="rId9" Type="http://schemas.microsoft.com/office/2007/relationships/diagramDrawing" Target="../diagrams/drawing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efinicion.de/interes" TargetMode="External"/><Relationship Id="rId2" Type="http://schemas.openxmlformats.org/officeDocument/2006/relationships/hyperlink" Target="http://definicion.de/tas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definicion.de/dinero" TargetMode="External"/><Relationship Id="rId4" Type="http://schemas.openxmlformats.org/officeDocument/2006/relationships/hyperlink" Target="http://definicion.de/tasa-de-interes/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e_Microsoft_Office_Word_97-2003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definicion.de/capita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1680" y="764704"/>
            <a:ext cx="6404248" cy="936104"/>
          </a:xfrm>
        </p:spPr>
        <p:txBody>
          <a:bodyPr/>
          <a:lstStyle/>
          <a:p>
            <a:pPr algn="ctr" eaLnBrk="1" hangingPunct="1"/>
            <a:r>
              <a:rPr lang="es-ES_tradnl" dirty="0" smtClean="0"/>
              <a:t>ECONOMIA</a:t>
            </a:r>
            <a:endParaRPr lang="es-ES_tradnl" dirty="0" smtClean="0"/>
          </a:p>
        </p:txBody>
      </p:sp>
      <p:sp>
        <p:nvSpPr>
          <p:cNvPr id="7" name="مستطيل مستدير الزوايا 9"/>
          <p:cNvSpPr/>
          <p:nvPr/>
        </p:nvSpPr>
        <p:spPr>
          <a:xfrm>
            <a:off x="1475656" y="2708920"/>
            <a:ext cx="6643687" cy="785812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chemeClr val="tx1"/>
                </a:solidFill>
                <a:ea typeface="ＭＳ Ｐゴシック" charset="-128"/>
              </a:rPr>
              <a:t>Evaluación</a:t>
            </a:r>
            <a:r>
              <a:rPr lang="en-US" sz="3200" b="1" dirty="0">
                <a:solidFill>
                  <a:schemeClr val="tx1"/>
                </a:solidFill>
                <a:ea typeface="ＭＳ Ｐゴシック" charset="-128"/>
              </a:rPr>
              <a:t>  de </a:t>
            </a:r>
            <a:r>
              <a:rPr lang="en-US" sz="3200" b="1" dirty="0" err="1">
                <a:solidFill>
                  <a:schemeClr val="tx1"/>
                </a:solidFill>
                <a:ea typeface="ＭＳ Ｐゴシック" charset="-128"/>
              </a:rPr>
              <a:t>Proyectos</a:t>
            </a:r>
            <a:endParaRPr lang="es-ES" sz="3200" b="1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8" name="مستطيل مستدير الزوايا 9"/>
          <p:cNvSpPr/>
          <p:nvPr/>
        </p:nvSpPr>
        <p:spPr>
          <a:xfrm>
            <a:off x="1475656" y="4005064"/>
            <a:ext cx="6643688" cy="1071563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3200" b="1" dirty="0">
                <a:solidFill>
                  <a:schemeClr val="tx1"/>
                </a:solidFill>
                <a:ea typeface="ＭＳ Ｐゴシック" charset="-128"/>
              </a:rPr>
              <a:t>Técnicas de Selección de Alternativas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800" smtClean="0"/>
              <a:t>Costo de Oportunidad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El costo que tengo al no invertir mi dinero en una oportunidad que tengo actualmente</a:t>
            </a:r>
          </a:p>
          <a:p>
            <a:pPr algn="just">
              <a:buFont typeface="Wingdings" pitchFamily="2" charset="2"/>
              <a:buChar char="n"/>
              <a:defRPr/>
            </a:pPr>
            <a:r>
              <a:rPr lang="es-EC" sz="2000" dirty="0" err="1"/>
              <a:t>ej</a:t>
            </a:r>
            <a:r>
              <a:rPr lang="es-EC" sz="2000" dirty="0"/>
              <a:t>: oportunidad de colocar $100 en banco con 12% interés.</a:t>
            </a:r>
          </a:p>
          <a:p>
            <a:pPr lvl="1" algn="just">
              <a:buFont typeface="Wingdings" pitchFamily="2" charset="2"/>
              <a:buChar char="u"/>
              <a:defRPr/>
            </a:pPr>
            <a:r>
              <a:rPr lang="es-EC" sz="2000" dirty="0"/>
              <a:t>Cualquier oportunidad de inversión compararla con esta oportunidad.</a:t>
            </a:r>
          </a:p>
          <a:p>
            <a:pPr lvl="1" algn="just">
              <a:buFont typeface="Wingdings" pitchFamily="2" charset="2"/>
              <a:buChar char="u"/>
              <a:defRPr/>
            </a:pPr>
            <a:r>
              <a:rPr lang="es-EC" sz="2000" dirty="0"/>
              <a:t>Rentabilidad real = diferencia entre las dos</a:t>
            </a:r>
          </a:p>
          <a:p>
            <a:pPr algn="just">
              <a:buFont typeface="Wingdings" pitchFamily="2" charset="2"/>
              <a:buChar char="n"/>
              <a:defRPr/>
            </a:pPr>
            <a:r>
              <a:rPr lang="es-EC" sz="2000" dirty="0"/>
              <a:t>Esquema Inversionista Proyecto:</a:t>
            </a:r>
          </a:p>
          <a:p>
            <a:pPr lvl="1" algn="just">
              <a:buFont typeface="Wingdings" pitchFamily="2" charset="2"/>
              <a:buChar char="u"/>
              <a:defRPr/>
            </a:pPr>
            <a:r>
              <a:rPr lang="es-EC" sz="2000" dirty="0"/>
              <a:t>Invertir: Retorno del Proyecto &gt; </a:t>
            </a:r>
            <a:r>
              <a:rPr lang="es-EC" sz="2000" b="1" dirty="0"/>
              <a:t>“Tasa Mínima de Retorno”</a:t>
            </a:r>
            <a:endParaRPr lang="es-EC" sz="2000" dirty="0"/>
          </a:p>
          <a:p>
            <a:pPr lvl="1" algn="just">
              <a:buFont typeface="Wingdings" pitchFamily="2" charset="2"/>
              <a:buChar char="u"/>
              <a:defRPr/>
            </a:pPr>
            <a:r>
              <a:rPr lang="es-EC" sz="2000" dirty="0"/>
              <a:t>Tasa Mínima de Retorno (Costo de Oportunidad) es punto de aceptación o rechazo de una inversión</a:t>
            </a:r>
          </a:p>
          <a:p>
            <a:pPr algn="just">
              <a:buFont typeface="Wingdings" pitchFamily="2" charset="2"/>
              <a:buChar char="n"/>
              <a:defRPr/>
            </a:pPr>
            <a:r>
              <a:rPr lang="es-EC" sz="2000" dirty="0"/>
              <a:t>Esquema Prestamista – prestatario:</a:t>
            </a:r>
          </a:p>
          <a:p>
            <a:pPr lvl="1">
              <a:buFont typeface="Wingdings" pitchFamily="2" charset="2"/>
              <a:buChar char="u"/>
              <a:defRPr/>
            </a:pPr>
            <a:r>
              <a:rPr lang="es-EC" sz="2000" dirty="0" err="1"/>
              <a:t>Prestar:Tasa</a:t>
            </a:r>
            <a:r>
              <a:rPr lang="es-EC" sz="2000" dirty="0"/>
              <a:t> Interés &lt; </a:t>
            </a:r>
            <a:r>
              <a:rPr lang="es-EC" sz="2000" b="1" dirty="0"/>
              <a:t>“Costo de Oportunidad</a:t>
            </a:r>
            <a:r>
              <a:rPr lang="es-EC" sz="2000" b="1" dirty="0" smtClean="0"/>
              <a:t>”</a:t>
            </a:r>
            <a:endParaRPr lang="es-EC" sz="2000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800" smtClean="0"/>
              <a:t>Costo de Oportunidad (cont.)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Costo de oportunidad depende  de muchos factores:</a:t>
            </a:r>
          </a:p>
          <a:p>
            <a:pPr lvl="1">
              <a:buFont typeface="Wingdings" pitchFamily="2" charset="2"/>
              <a:buChar char="u"/>
              <a:defRPr/>
            </a:pPr>
            <a:r>
              <a:rPr lang="es-EC" sz="2000" dirty="0"/>
              <a:t>Riesgo</a:t>
            </a:r>
          </a:p>
          <a:p>
            <a:pPr lvl="1">
              <a:buFont typeface="Wingdings" pitchFamily="2" charset="2"/>
              <a:buChar char="u"/>
              <a:defRPr/>
            </a:pPr>
            <a:r>
              <a:rPr lang="es-EC" sz="2000" dirty="0"/>
              <a:t>Situación macroeconómica</a:t>
            </a:r>
          </a:p>
          <a:p>
            <a:pPr lvl="1">
              <a:buFont typeface="Wingdings" pitchFamily="2" charset="2"/>
              <a:buChar char="u"/>
              <a:defRPr/>
            </a:pPr>
            <a:r>
              <a:rPr lang="es-EC" sz="2000" dirty="0"/>
              <a:t>Estado económico del sector  de operación</a:t>
            </a:r>
          </a:p>
          <a:p>
            <a:pPr lvl="1">
              <a:buFont typeface="Wingdings" pitchFamily="2" charset="2"/>
              <a:buChar char="u"/>
              <a:defRPr/>
            </a:pPr>
            <a:r>
              <a:rPr lang="es-EC" sz="2000" dirty="0"/>
              <a:t>Nivel de  oportunidades del inversionista</a:t>
            </a:r>
          </a:p>
          <a:p>
            <a:pPr lvl="1">
              <a:buFont typeface="Wingdings" pitchFamily="2" charset="2"/>
              <a:buChar char="u"/>
              <a:defRPr/>
            </a:pPr>
            <a:r>
              <a:rPr lang="es-EC" sz="2000" dirty="0"/>
              <a:t>Posición frente al riesgo</a:t>
            </a:r>
          </a:p>
          <a:p>
            <a:pPr lvl="1">
              <a:buFont typeface="Wingdings" pitchFamily="2" charset="2"/>
              <a:buChar char="u"/>
              <a:defRPr/>
            </a:pPr>
            <a:r>
              <a:rPr lang="es-EC" sz="2000" dirty="0"/>
              <a:t>Nivel de inversión</a:t>
            </a:r>
          </a:p>
          <a:p>
            <a:pPr lvl="1">
              <a:buFont typeface="Wingdings" pitchFamily="2" charset="2"/>
              <a:buChar char="u"/>
              <a:defRPr/>
            </a:pPr>
            <a:r>
              <a:rPr lang="es-EC" sz="2000" dirty="0"/>
              <a:t>etc...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En cada instante, para cada proyecto y para cada inversionista puede existir un costo de </a:t>
            </a:r>
            <a:r>
              <a:rPr lang="es-EC" sz="2000" dirty="0" smtClean="0"/>
              <a:t>oportunidad </a:t>
            </a:r>
            <a:r>
              <a:rPr lang="es-EC" sz="2000" dirty="0"/>
              <a:t>diferente</a:t>
            </a:r>
            <a:r>
              <a:rPr lang="es-EC" sz="2000" dirty="0" smtClean="0"/>
              <a:t>.</a:t>
            </a:r>
            <a:endParaRPr lang="es-EC" sz="2000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800" smtClean="0"/>
              <a:t>Equivalencia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n"/>
              <a:defRPr/>
            </a:pPr>
            <a:r>
              <a:rPr lang="es-EC" sz="2000" dirty="0"/>
              <a:t>Valor del Dinero en el Tiempo, y Costo de Oportunidad: llevan a concepto de </a:t>
            </a:r>
            <a:r>
              <a:rPr lang="es-EC" sz="2000" b="1" dirty="0"/>
              <a:t>“equivalencia”.</a:t>
            </a:r>
            <a:endParaRPr lang="es-EC" sz="2000" dirty="0"/>
          </a:p>
          <a:p>
            <a:pPr algn="just">
              <a:buFont typeface="Wingdings" pitchFamily="2" charset="2"/>
              <a:buChar char="n"/>
              <a:defRPr/>
            </a:pPr>
            <a:r>
              <a:rPr lang="es-EC" sz="2000" dirty="0"/>
              <a:t>Distintas cantidades de dinero, en distintos momentos del tiempo pueden tener igual valor financieramente</a:t>
            </a:r>
          </a:p>
          <a:p>
            <a:pPr algn="just">
              <a:buFont typeface="Wingdings" pitchFamily="2" charset="2"/>
              <a:buChar char="n"/>
              <a:defRPr/>
            </a:pPr>
            <a:r>
              <a:rPr lang="es-EC" sz="2000" dirty="0" err="1"/>
              <a:t>Ej</a:t>
            </a:r>
            <a:r>
              <a:rPr lang="es-EC" sz="2000" dirty="0"/>
              <a:t>:</a:t>
            </a:r>
          </a:p>
          <a:p>
            <a:pPr lvl="1" algn="just">
              <a:buFont typeface="Wingdings" pitchFamily="2" charset="2"/>
              <a:buChar char="u"/>
              <a:defRPr/>
            </a:pPr>
            <a:r>
              <a:rPr lang="es-EC" sz="2000" dirty="0"/>
              <a:t>Si su costo de oportunidad es del 15%</a:t>
            </a:r>
          </a:p>
          <a:p>
            <a:pPr lvl="1" algn="just">
              <a:buFont typeface="Wingdings" pitchFamily="2" charset="2"/>
              <a:buChar char="u"/>
              <a:defRPr/>
            </a:pPr>
            <a:r>
              <a:rPr lang="es-EC" sz="2000" dirty="0"/>
              <a:t>$100 hoy = $115 después de un año</a:t>
            </a:r>
          </a:p>
          <a:p>
            <a:pPr lvl="1" algn="just">
              <a:buFont typeface="Wingdings" pitchFamily="2" charset="2"/>
              <a:buChar char="u"/>
              <a:defRPr/>
            </a:pPr>
            <a:r>
              <a:rPr lang="es-EC" sz="2000" dirty="0"/>
              <a:t>De cualquier forma al siguiente año tendrá los $115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800" smtClean="0"/>
              <a:t>Flujo de Caja y </a:t>
            </a:r>
            <a:br>
              <a:rPr lang="es-ES_tradnl" sz="2800" smtClean="0"/>
            </a:br>
            <a:r>
              <a:rPr lang="es-ES_tradnl" sz="2800" smtClean="0"/>
              <a:t>Diagrama de Flujo de Caja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259632" y="1628800"/>
            <a:ext cx="7498080" cy="4800600"/>
          </a:xfrm>
        </p:spPr>
        <p:txBody>
          <a:bodyPr/>
          <a:lstStyle/>
          <a:p>
            <a:pPr algn="just">
              <a:buFont typeface="Wingdings" pitchFamily="2" charset="2"/>
              <a:buChar char="n"/>
              <a:defRPr/>
            </a:pPr>
            <a:r>
              <a:rPr lang="es-EC" sz="2000" b="1" dirty="0"/>
              <a:t>“Flujo de caja”</a:t>
            </a:r>
            <a:r>
              <a:rPr lang="es-EC" sz="2000" dirty="0"/>
              <a:t>: detalle de ingresos y egresos </a:t>
            </a:r>
            <a:r>
              <a:rPr lang="es-EC" sz="2000" u="sng" dirty="0"/>
              <a:t>en el tiempo</a:t>
            </a:r>
            <a:r>
              <a:rPr lang="es-EC" sz="2000" dirty="0"/>
              <a:t>.</a:t>
            </a:r>
          </a:p>
          <a:p>
            <a:pPr algn="just">
              <a:buFont typeface="Wingdings" pitchFamily="2" charset="2"/>
              <a:buChar char="n"/>
              <a:defRPr/>
            </a:pPr>
            <a:r>
              <a:rPr lang="es-EC" sz="2000" b="1" dirty="0"/>
              <a:t>“Diagrama de Flujo de Caja”:</a:t>
            </a:r>
            <a:r>
              <a:rPr lang="es-EC" sz="2000" dirty="0"/>
              <a:t> Representación gráfica.</a:t>
            </a:r>
          </a:p>
          <a:p>
            <a:pPr lvl="1" algn="just">
              <a:buFont typeface="Wingdings" pitchFamily="2" charset="2"/>
              <a:buChar char="u"/>
              <a:defRPr/>
            </a:pPr>
            <a:r>
              <a:rPr lang="es-EC" sz="2000" dirty="0"/>
              <a:t>Sobre una escala de tiempo horizontal</a:t>
            </a:r>
          </a:p>
          <a:p>
            <a:pPr lvl="1" algn="just">
              <a:buFont typeface="Wingdings" pitchFamily="2" charset="2"/>
              <a:buChar char="u"/>
              <a:defRPr/>
            </a:pPr>
            <a:r>
              <a:rPr lang="es-EC" sz="2000" dirty="0"/>
              <a:t>Puntos equidistantes</a:t>
            </a:r>
          </a:p>
          <a:p>
            <a:pPr lvl="1" algn="just">
              <a:buFont typeface="Wingdings" pitchFamily="2" charset="2"/>
              <a:buChar char="u"/>
              <a:defRPr/>
            </a:pPr>
            <a:r>
              <a:rPr lang="es-EC" sz="2000" dirty="0"/>
              <a:t>Ingresos </a:t>
            </a:r>
            <a:r>
              <a:rPr lang="es-EC" sz="2000" b="1" dirty="0">
                <a:ea typeface="MS Gothic" pitchFamily="49" charset="-128"/>
              </a:rPr>
              <a:t>↑</a:t>
            </a:r>
            <a:endParaRPr lang="es-EC" sz="2000" dirty="0">
              <a:ea typeface="MS Gothic" pitchFamily="49" charset="-128"/>
            </a:endParaRPr>
          </a:p>
          <a:p>
            <a:pPr lvl="1" algn="just">
              <a:buFont typeface="Wingdings" pitchFamily="2" charset="2"/>
              <a:buChar char="u"/>
              <a:defRPr/>
            </a:pPr>
            <a:r>
              <a:rPr lang="es-EC" sz="2000" dirty="0"/>
              <a:t>Egresos</a:t>
            </a:r>
            <a:r>
              <a:rPr lang="es-EC" sz="2000" b="1" dirty="0">
                <a:ea typeface="MS Gothic" pitchFamily="49" charset="-128"/>
              </a:rPr>
              <a:t>↓</a:t>
            </a:r>
            <a:endParaRPr lang="es-EC" sz="2000" dirty="0"/>
          </a:p>
          <a:p>
            <a:pPr lvl="1" algn="just">
              <a:buFont typeface="Wingdings" pitchFamily="2" charset="2"/>
              <a:buChar char="u"/>
              <a:defRPr/>
            </a:pPr>
            <a:r>
              <a:rPr lang="es-EC" sz="2000" dirty="0"/>
              <a:t>Flechas proporcionales en longitud al valor.</a:t>
            </a:r>
          </a:p>
          <a:p>
            <a:pPr lvl="1" algn="just">
              <a:buFont typeface="Wingdings" pitchFamily="2" charset="2"/>
              <a:buChar char="u"/>
              <a:defRPr/>
            </a:pPr>
            <a:r>
              <a:rPr lang="es-EC" sz="2000" dirty="0"/>
              <a:t>Se asume que flujo de efectivo ocurre solo al final de cada período.</a:t>
            </a:r>
          </a:p>
          <a:p>
            <a:pPr lvl="1" algn="just">
              <a:buFont typeface="Wingdings" pitchFamily="2" charset="2"/>
              <a:buChar char="u"/>
              <a:defRPr/>
            </a:pPr>
            <a:r>
              <a:rPr lang="es-EC" sz="2000" dirty="0"/>
              <a:t>El primer punto se conoce como momento 0. 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800" smtClean="0"/>
              <a:t>Diagrama de Flujo de Caja</a:t>
            </a:r>
          </a:p>
        </p:txBody>
      </p:sp>
      <p:sp>
        <p:nvSpPr>
          <p:cNvPr id="16406" name="Rectangle 22"/>
          <p:cNvSpPr>
            <a:spLocks noGrp="1" noChangeArrowheads="1"/>
          </p:cNvSpPr>
          <p:nvPr>
            <p:ph idx="1"/>
          </p:nvPr>
        </p:nvSpPr>
        <p:spPr>
          <a:xfrm>
            <a:off x="1043608" y="1676400"/>
            <a:ext cx="7592392" cy="4171950"/>
          </a:xfrm>
        </p:spPr>
        <p:txBody>
          <a:bodyPr/>
          <a:lstStyle/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Invertir $100 hoy, recibir $30 / año los siguientes 4 años:</a:t>
            </a:r>
            <a:endParaRPr lang="es-EC" dirty="0"/>
          </a:p>
          <a:p>
            <a:pPr>
              <a:buFont typeface="Wingdings" pitchFamily="2" charset="2"/>
              <a:buChar char="n"/>
              <a:defRPr/>
            </a:pPr>
            <a:endParaRPr lang="es-ES_tradnl" dirty="0"/>
          </a:p>
          <a:p>
            <a:pPr>
              <a:buNone/>
              <a:defRPr/>
            </a:pPr>
            <a:endParaRPr lang="es-ES_tradnl" dirty="0"/>
          </a:p>
          <a:p>
            <a:pPr>
              <a:buFont typeface="Wingdings" pitchFamily="2" charset="2"/>
              <a:buChar char="n"/>
              <a:defRPr/>
            </a:pPr>
            <a:endParaRPr lang="es-ES_tradnl" dirty="0"/>
          </a:p>
          <a:p>
            <a:pPr>
              <a:buFont typeface="Wingdings" pitchFamily="2" charset="2"/>
              <a:buChar char="n"/>
              <a:defRPr/>
            </a:pPr>
            <a:endParaRPr lang="es-EC" sz="2000" dirty="0"/>
          </a:p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Prestar $100 hoy, pagar $30 / año los siguientes 4 años:</a:t>
            </a:r>
            <a:endParaRPr lang="es-EC" dirty="0"/>
          </a:p>
          <a:p>
            <a:pPr>
              <a:buFont typeface="Wingdings" pitchFamily="2" charset="2"/>
              <a:buChar char="n"/>
              <a:defRPr/>
            </a:pPr>
            <a:endParaRPr lang="es-ES_tradnl" dirty="0"/>
          </a:p>
        </p:txBody>
      </p:sp>
      <p:grpSp>
        <p:nvGrpSpPr>
          <p:cNvPr id="32772" name="Group 7"/>
          <p:cNvGrpSpPr>
            <a:grpSpLocks/>
          </p:cNvGrpSpPr>
          <p:nvPr/>
        </p:nvGrpSpPr>
        <p:grpSpPr bwMode="auto">
          <a:xfrm>
            <a:off x="1524000" y="2362200"/>
            <a:ext cx="5410200" cy="1524000"/>
            <a:chOff x="2304" y="13248"/>
            <a:chExt cx="4608" cy="1584"/>
          </a:xfrm>
        </p:grpSpPr>
        <p:sp>
          <p:nvSpPr>
            <p:cNvPr id="32790" name="Line 8"/>
            <p:cNvSpPr>
              <a:spLocks noChangeShapeType="1"/>
            </p:cNvSpPr>
            <p:nvPr/>
          </p:nvSpPr>
          <p:spPr bwMode="auto">
            <a:xfrm>
              <a:off x="2304" y="13680"/>
              <a:ext cx="46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32791" name="Line 9"/>
            <p:cNvSpPr>
              <a:spLocks noChangeShapeType="1"/>
            </p:cNvSpPr>
            <p:nvPr/>
          </p:nvSpPr>
          <p:spPr bwMode="auto">
            <a:xfrm>
              <a:off x="2304" y="13680"/>
              <a:ext cx="0" cy="11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32792" name="Line 10"/>
            <p:cNvSpPr>
              <a:spLocks noChangeShapeType="1"/>
            </p:cNvSpPr>
            <p:nvPr/>
          </p:nvSpPr>
          <p:spPr bwMode="auto">
            <a:xfrm flipV="1">
              <a:off x="3456" y="13248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32793" name="Line 11"/>
            <p:cNvSpPr>
              <a:spLocks noChangeShapeType="1"/>
            </p:cNvSpPr>
            <p:nvPr/>
          </p:nvSpPr>
          <p:spPr bwMode="auto">
            <a:xfrm flipV="1">
              <a:off x="4608" y="13248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32794" name="Line 12"/>
            <p:cNvSpPr>
              <a:spLocks noChangeShapeType="1"/>
            </p:cNvSpPr>
            <p:nvPr/>
          </p:nvSpPr>
          <p:spPr bwMode="auto">
            <a:xfrm flipV="1">
              <a:off x="5760" y="13248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32795" name="Line 13"/>
            <p:cNvSpPr>
              <a:spLocks noChangeShapeType="1"/>
            </p:cNvSpPr>
            <p:nvPr/>
          </p:nvSpPr>
          <p:spPr bwMode="auto">
            <a:xfrm flipV="1">
              <a:off x="6912" y="13248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AR"/>
            </a:p>
          </p:txBody>
        </p:sp>
      </p:grpSp>
      <p:grpSp>
        <p:nvGrpSpPr>
          <p:cNvPr id="32773" name="Group 14"/>
          <p:cNvGrpSpPr>
            <a:grpSpLocks/>
          </p:cNvGrpSpPr>
          <p:nvPr/>
        </p:nvGrpSpPr>
        <p:grpSpPr bwMode="auto">
          <a:xfrm flipV="1">
            <a:off x="1600200" y="4800600"/>
            <a:ext cx="5638800" cy="1371600"/>
            <a:chOff x="2304" y="13248"/>
            <a:chExt cx="4608" cy="1584"/>
          </a:xfrm>
        </p:grpSpPr>
        <p:sp>
          <p:nvSpPr>
            <p:cNvPr id="32784" name="Line 15"/>
            <p:cNvSpPr>
              <a:spLocks noChangeShapeType="1"/>
            </p:cNvSpPr>
            <p:nvPr/>
          </p:nvSpPr>
          <p:spPr bwMode="auto">
            <a:xfrm>
              <a:off x="2304" y="13680"/>
              <a:ext cx="46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32785" name="Line 16"/>
            <p:cNvSpPr>
              <a:spLocks noChangeShapeType="1"/>
            </p:cNvSpPr>
            <p:nvPr/>
          </p:nvSpPr>
          <p:spPr bwMode="auto">
            <a:xfrm>
              <a:off x="2304" y="13680"/>
              <a:ext cx="0" cy="11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32786" name="Line 17"/>
            <p:cNvSpPr>
              <a:spLocks noChangeShapeType="1"/>
            </p:cNvSpPr>
            <p:nvPr/>
          </p:nvSpPr>
          <p:spPr bwMode="auto">
            <a:xfrm flipV="1">
              <a:off x="3456" y="13248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32787" name="Line 18"/>
            <p:cNvSpPr>
              <a:spLocks noChangeShapeType="1"/>
            </p:cNvSpPr>
            <p:nvPr/>
          </p:nvSpPr>
          <p:spPr bwMode="auto">
            <a:xfrm flipV="1">
              <a:off x="4608" y="13248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32788" name="Line 19"/>
            <p:cNvSpPr>
              <a:spLocks noChangeShapeType="1"/>
            </p:cNvSpPr>
            <p:nvPr/>
          </p:nvSpPr>
          <p:spPr bwMode="auto">
            <a:xfrm flipV="1">
              <a:off x="5760" y="13248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32789" name="Line 20"/>
            <p:cNvSpPr>
              <a:spLocks noChangeShapeType="1"/>
            </p:cNvSpPr>
            <p:nvPr/>
          </p:nvSpPr>
          <p:spPr bwMode="auto">
            <a:xfrm flipV="1">
              <a:off x="6912" y="13248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AR"/>
            </a:p>
          </p:txBody>
        </p:sp>
      </p:grpSp>
      <p:sp>
        <p:nvSpPr>
          <p:cNvPr id="32774" name="Text Box 23"/>
          <p:cNvSpPr txBox="1">
            <a:spLocks noChangeArrowheads="1"/>
          </p:cNvSpPr>
          <p:nvPr/>
        </p:nvSpPr>
        <p:spPr bwMode="auto">
          <a:xfrm>
            <a:off x="898525" y="3313113"/>
            <a:ext cx="641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1800" b="1">
                <a:latin typeface="Arial" charset="0"/>
              </a:rPr>
              <a:t>-100</a:t>
            </a:r>
            <a:endParaRPr lang="es-ES_tradnl"/>
          </a:p>
        </p:txBody>
      </p:sp>
      <p:sp>
        <p:nvSpPr>
          <p:cNvPr id="32775" name="Text Box 24"/>
          <p:cNvSpPr txBox="1">
            <a:spLocks noChangeArrowheads="1"/>
          </p:cNvSpPr>
          <p:nvPr/>
        </p:nvSpPr>
        <p:spPr bwMode="auto">
          <a:xfrm>
            <a:off x="914400" y="5043488"/>
            <a:ext cx="698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1800" b="1">
                <a:latin typeface="Arial" charset="0"/>
              </a:rPr>
              <a:t>+100</a:t>
            </a:r>
            <a:endParaRPr lang="es-ES_tradnl"/>
          </a:p>
        </p:txBody>
      </p:sp>
      <p:sp>
        <p:nvSpPr>
          <p:cNvPr id="32776" name="Text Box 25"/>
          <p:cNvSpPr txBox="1">
            <a:spLocks noChangeArrowheads="1"/>
          </p:cNvSpPr>
          <p:nvPr/>
        </p:nvSpPr>
        <p:spPr bwMode="auto">
          <a:xfrm>
            <a:off x="2178050" y="2376488"/>
            <a:ext cx="571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1800" b="1">
                <a:latin typeface="Arial" charset="0"/>
              </a:rPr>
              <a:t>+30</a:t>
            </a:r>
            <a:endParaRPr lang="es-ES_tradnl"/>
          </a:p>
        </p:txBody>
      </p:sp>
      <p:sp>
        <p:nvSpPr>
          <p:cNvPr id="32777" name="Text Box 26"/>
          <p:cNvSpPr txBox="1">
            <a:spLocks noChangeArrowheads="1"/>
          </p:cNvSpPr>
          <p:nvPr/>
        </p:nvSpPr>
        <p:spPr bwMode="auto">
          <a:xfrm>
            <a:off x="3619500" y="2362200"/>
            <a:ext cx="571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1800" b="1">
                <a:latin typeface="Arial" charset="0"/>
              </a:rPr>
              <a:t>+30</a:t>
            </a:r>
            <a:endParaRPr lang="es-ES_tradnl"/>
          </a:p>
        </p:txBody>
      </p:sp>
      <p:sp>
        <p:nvSpPr>
          <p:cNvPr id="32778" name="Text Box 27"/>
          <p:cNvSpPr txBox="1">
            <a:spLocks noChangeArrowheads="1"/>
          </p:cNvSpPr>
          <p:nvPr/>
        </p:nvSpPr>
        <p:spPr bwMode="auto">
          <a:xfrm>
            <a:off x="5067300" y="2362200"/>
            <a:ext cx="571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1800" b="1">
                <a:latin typeface="Arial" charset="0"/>
              </a:rPr>
              <a:t>+30</a:t>
            </a:r>
            <a:endParaRPr lang="es-ES_tradnl"/>
          </a:p>
        </p:txBody>
      </p:sp>
      <p:sp>
        <p:nvSpPr>
          <p:cNvPr id="32779" name="Text Box 28"/>
          <p:cNvSpPr txBox="1">
            <a:spLocks noChangeArrowheads="1"/>
          </p:cNvSpPr>
          <p:nvPr/>
        </p:nvSpPr>
        <p:spPr bwMode="auto">
          <a:xfrm>
            <a:off x="6400800" y="2362200"/>
            <a:ext cx="571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1800" b="1">
                <a:latin typeface="Arial" charset="0"/>
              </a:rPr>
              <a:t>+30</a:t>
            </a:r>
            <a:endParaRPr lang="es-ES_tradnl"/>
          </a:p>
        </p:txBody>
      </p:sp>
      <p:sp>
        <p:nvSpPr>
          <p:cNvPr id="32780" name="Text Box 29"/>
          <p:cNvSpPr txBox="1">
            <a:spLocks noChangeArrowheads="1"/>
          </p:cNvSpPr>
          <p:nvPr/>
        </p:nvSpPr>
        <p:spPr bwMode="auto">
          <a:xfrm>
            <a:off x="2209800" y="5957888"/>
            <a:ext cx="514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1800" b="1">
                <a:latin typeface="Arial" charset="0"/>
              </a:rPr>
              <a:t>-30</a:t>
            </a:r>
            <a:endParaRPr lang="es-ES_tradnl"/>
          </a:p>
        </p:txBody>
      </p:sp>
      <p:sp>
        <p:nvSpPr>
          <p:cNvPr id="32781" name="Text Box 30"/>
          <p:cNvSpPr txBox="1">
            <a:spLocks noChangeArrowheads="1"/>
          </p:cNvSpPr>
          <p:nvPr/>
        </p:nvSpPr>
        <p:spPr bwMode="auto">
          <a:xfrm>
            <a:off x="3651250" y="5943600"/>
            <a:ext cx="514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1800" b="1">
                <a:latin typeface="Arial" charset="0"/>
              </a:rPr>
              <a:t>-30</a:t>
            </a:r>
            <a:endParaRPr lang="es-ES_tradnl"/>
          </a:p>
        </p:txBody>
      </p:sp>
      <p:sp>
        <p:nvSpPr>
          <p:cNvPr id="32782" name="Text Box 31"/>
          <p:cNvSpPr txBox="1">
            <a:spLocks noChangeArrowheads="1"/>
          </p:cNvSpPr>
          <p:nvPr/>
        </p:nvSpPr>
        <p:spPr bwMode="auto">
          <a:xfrm>
            <a:off x="5099050" y="5943600"/>
            <a:ext cx="514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1800" b="1">
                <a:latin typeface="Arial" charset="0"/>
              </a:rPr>
              <a:t>-30</a:t>
            </a:r>
            <a:endParaRPr lang="es-ES_tradnl"/>
          </a:p>
        </p:txBody>
      </p:sp>
      <p:sp>
        <p:nvSpPr>
          <p:cNvPr id="32783" name="Text Box 32"/>
          <p:cNvSpPr txBox="1">
            <a:spLocks noChangeArrowheads="1"/>
          </p:cNvSpPr>
          <p:nvPr/>
        </p:nvSpPr>
        <p:spPr bwMode="auto">
          <a:xfrm>
            <a:off x="6432550" y="5943600"/>
            <a:ext cx="514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1800" b="1">
                <a:latin typeface="Arial" charset="0"/>
              </a:rPr>
              <a:t>-30</a:t>
            </a:r>
            <a:endParaRPr lang="es-ES_tradnl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43608" y="260648"/>
            <a:ext cx="77724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4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AR" sz="3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Tasa K (costo de capital)</a:t>
            </a:r>
            <a:endParaRPr kumimoji="0" lang="es-ES" sz="36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87624" y="1773238"/>
            <a:ext cx="7560840" cy="467995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 dificultad para hallar el VAN consiste en fijar el valor para la tasa de interés, llamada también “tasa de corte”, existiendo diferentes alternativas, como por ej.: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tabLst/>
              <a:defRPr/>
            </a:pPr>
            <a:r>
              <a:rPr kumimoji="0" lang="es-A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Costo de oportunidad, o sea, lo que se deja de percibir por no invertir en otra alternativa.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tabLst/>
              <a:defRPr/>
            </a:pPr>
            <a:r>
              <a:rPr kumimoji="0" lang="es-A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Puede surgir de una combinación entre la tasa por financiamiento externo y la tasa de financiamiento interno (con los propios accionistas).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tabLst/>
              <a:defRPr/>
            </a:pP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Tasa de descuento ajustada al riesgo = Interés que se puede obtener del dinero en inversiones sin riesgo + prima de riesgo.</a:t>
            </a:r>
            <a:b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s-A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None/>
              <a:tabLst/>
              <a:defRPr/>
            </a:pP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800" smtClean="0"/>
              <a:t>Valor Actual</a:t>
            </a:r>
          </a:p>
        </p:txBody>
      </p:sp>
      <p:sp>
        <p:nvSpPr>
          <p:cNvPr id="21532" name="Rectangle 2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No se puede comparar dinero en distintos puntos porque su valor es distinto en cada punto.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Se </a:t>
            </a:r>
            <a:r>
              <a:rPr lang="es-EC" sz="2000" dirty="0" smtClean="0"/>
              <a:t>usa</a:t>
            </a:r>
            <a:endParaRPr lang="es-EC" sz="2000" dirty="0"/>
          </a:p>
          <a:p>
            <a:pPr lvl="1">
              <a:buFont typeface="Wingdings" pitchFamily="2" charset="2"/>
              <a:buChar char="u"/>
              <a:defRPr/>
            </a:pPr>
            <a:r>
              <a:rPr lang="es-EC" sz="1800" dirty="0" smtClean="0"/>
              <a:t>El </a:t>
            </a:r>
            <a:r>
              <a:rPr lang="es-EC" sz="1800" dirty="0"/>
              <a:t>concepto de </a:t>
            </a:r>
            <a:r>
              <a:rPr lang="es-EC" sz="1800" b="1" dirty="0"/>
              <a:t>“equivalencia”.</a:t>
            </a:r>
            <a:endParaRPr lang="es-EC" sz="1800" dirty="0"/>
          </a:p>
          <a:p>
            <a:pPr lvl="1">
              <a:buFont typeface="Wingdings" pitchFamily="2" charset="2"/>
              <a:buChar char="u"/>
              <a:defRPr/>
            </a:pPr>
            <a:r>
              <a:rPr lang="es-EC" sz="1800" dirty="0"/>
              <a:t>Convertir todos los futuros ingresos y egresos a unidades presentes.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Esto se conoce como </a:t>
            </a:r>
            <a:r>
              <a:rPr lang="es-EC" sz="2000" b="1" dirty="0"/>
              <a:t>“Valor Actual”</a:t>
            </a:r>
            <a:r>
              <a:rPr lang="es-EC" sz="2000" dirty="0"/>
              <a:t> o </a:t>
            </a:r>
            <a:r>
              <a:rPr lang="es-EC" sz="2000" b="1" dirty="0"/>
              <a:t>“Valor Presente” </a:t>
            </a:r>
            <a:endParaRPr lang="es-EC" sz="2000" dirty="0"/>
          </a:p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Valor Actual (VA) </a:t>
            </a:r>
            <a:r>
              <a:rPr lang="es-EC" sz="2000" dirty="0">
                <a:ea typeface="MS Gothic" pitchFamily="49" charset="-128"/>
              </a:rPr>
              <a:t>⇒ </a:t>
            </a:r>
            <a:r>
              <a:rPr lang="es-EC" sz="2000" dirty="0"/>
              <a:t>multiplicando el pago futuro por un </a:t>
            </a:r>
            <a:r>
              <a:rPr lang="es-EC" sz="2000" b="1" dirty="0"/>
              <a:t>“Factor de Descuento”</a:t>
            </a:r>
            <a:r>
              <a:rPr lang="es-EC" sz="2000" dirty="0"/>
              <a:t> despejado de la fórmula del interés compuesto:</a:t>
            </a:r>
          </a:p>
          <a:p>
            <a:pPr>
              <a:buFont typeface="Wingdings" pitchFamily="2" charset="2"/>
              <a:buChar char="n"/>
              <a:defRPr/>
            </a:pPr>
            <a:endParaRPr lang="es-EC" sz="2000" dirty="0"/>
          </a:p>
          <a:p>
            <a:pPr>
              <a:buFont typeface="Wingdings" pitchFamily="2" charset="2"/>
              <a:buChar char="n"/>
              <a:defRPr/>
            </a:pPr>
            <a:endParaRPr lang="es-EC" sz="2000" dirty="0"/>
          </a:p>
          <a:p>
            <a:pPr>
              <a:buFont typeface="Wingdings" pitchFamily="2" charset="2"/>
              <a:buChar char="n"/>
              <a:defRPr/>
            </a:pPr>
            <a:endParaRPr lang="es-EC" sz="2000" dirty="0"/>
          </a:p>
          <a:p>
            <a:pPr lvl="1">
              <a:buFont typeface="Wingdings" pitchFamily="2" charset="2"/>
              <a:buChar char="u"/>
              <a:defRPr/>
            </a:pPr>
            <a:endParaRPr lang="es-EC" sz="1600" b="1" i="1" dirty="0"/>
          </a:p>
          <a:p>
            <a:pPr lvl="1">
              <a:buFont typeface="Wingdings" pitchFamily="2" charset="2"/>
              <a:buChar char="u"/>
              <a:defRPr/>
            </a:pPr>
            <a:r>
              <a:rPr lang="es-EC" sz="1600" b="1" i="1" dirty="0"/>
              <a:t>r</a:t>
            </a:r>
            <a:r>
              <a:rPr lang="es-EC" sz="1600" dirty="0"/>
              <a:t> = Costo de Oportunidad o Tasa de Descuento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699792" y="4581128"/>
          <a:ext cx="3810000" cy="982662"/>
        </p:xfrm>
        <a:graphic>
          <a:graphicData uri="http://schemas.openxmlformats.org/presentationml/2006/ole">
            <p:oleObj spid="_x0000_s5122" name="Equation" r:id="rId3" imgW="1625400" imgH="419040" progId="">
              <p:embed/>
            </p:oleObj>
          </a:graphicData>
        </a:graphic>
      </p:graphicFrame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1950008" y="233194"/>
            <a:ext cx="6366408" cy="1143000"/>
          </a:xfrm>
        </p:spPr>
        <p:txBody>
          <a:bodyPr/>
          <a:lstStyle/>
          <a:p>
            <a:pPr algn="ctr"/>
            <a:r>
              <a:rPr lang="es-ES_tradnl" sz="2800" dirty="0" smtClean="0"/>
              <a:t>Flujo de Caja Descontado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sz="half" idx="1"/>
          </p:nvPr>
        </p:nvSpPr>
        <p:spPr>
          <a:xfrm>
            <a:off x="971600" y="1844824"/>
            <a:ext cx="4013200" cy="2686050"/>
          </a:xfrm>
        </p:spPr>
        <p:txBody>
          <a:bodyPr/>
          <a:lstStyle/>
          <a:p>
            <a:pPr>
              <a:buFont typeface="Wingdings" pitchFamily="2" charset="2"/>
              <a:buChar char="n"/>
              <a:defRPr/>
            </a:pPr>
            <a:r>
              <a:rPr lang="es-ES_tradnl" sz="2400" dirty="0"/>
              <a:t>Considerando</a:t>
            </a:r>
            <a:endParaRPr lang="es-ES_tradnl" sz="2000" dirty="0"/>
          </a:p>
          <a:p>
            <a:pPr lvl="1">
              <a:buFont typeface="Wingdings" pitchFamily="2" charset="2"/>
              <a:buChar char="u"/>
              <a:defRPr/>
            </a:pPr>
            <a:r>
              <a:rPr lang="es-ES_tradnl" sz="2000" b="1" i="1" dirty="0"/>
              <a:t>r</a:t>
            </a:r>
            <a:r>
              <a:rPr lang="es-ES_tradnl" sz="2000" b="1" dirty="0"/>
              <a:t>  = 12%</a:t>
            </a:r>
            <a:endParaRPr lang="es-ES_tradnl" sz="1800" dirty="0"/>
          </a:p>
          <a:p>
            <a:pPr>
              <a:buFont typeface="Wingdings" pitchFamily="2" charset="2"/>
              <a:buChar char="n"/>
              <a:defRPr/>
            </a:pPr>
            <a:r>
              <a:rPr lang="es-ES_tradnl" sz="2000" dirty="0"/>
              <a:t>Año 0:</a:t>
            </a:r>
          </a:p>
          <a:p>
            <a:pPr lvl="1">
              <a:buFont typeface="Wingdings" pitchFamily="2" charset="2"/>
              <a:buChar char="u"/>
              <a:defRPr/>
            </a:pPr>
            <a:r>
              <a:rPr lang="es-EC" sz="1800" dirty="0"/>
              <a:t>-100/(1+0.12)</a:t>
            </a:r>
            <a:r>
              <a:rPr lang="es-EC" sz="1800" baseline="30000" dirty="0"/>
              <a:t>0</a:t>
            </a:r>
            <a:r>
              <a:rPr lang="es-EC" sz="1800" dirty="0"/>
              <a:t> =</a:t>
            </a:r>
            <a:r>
              <a:rPr lang="es-EC" sz="1800" b="1" dirty="0"/>
              <a:t>-100</a:t>
            </a:r>
            <a:r>
              <a:rPr lang="es-EC" sz="1800" dirty="0"/>
              <a:t> 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es-ES_tradnl" sz="2000" dirty="0"/>
              <a:t>Año 1:</a:t>
            </a:r>
          </a:p>
          <a:p>
            <a:pPr lvl="1">
              <a:buFont typeface="Wingdings" pitchFamily="2" charset="2"/>
              <a:buChar char="u"/>
              <a:defRPr/>
            </a:pPr>
            <a:r>
              <a:rPr lang="es-EC" sz="1800" dirty="0"/>
              <a:t>+30/(1+0.12)</a:t>
            </a:r>
            <a:r>
              <a:rPr lang="es-EC" sz="1800" baseline="30000" dirty="0"/>
              <a:t>1</a:t>
            </a:r>
            <a:r>
              <a:rPr lang="es-EC" sz="1800" dirty="0"/>
              <a:t> =</a:t>
            </a:r>
            <a:r>
              <a:rPr lang="es-EC" sz="1800" b="1" dirty="0"/>
              <a:t>+26.8</a:t>
            </a:r>
            <a:endParaRPr lang="es-ES_tradnl" sz="1800" dirty="0"/>
          </a:p>
          <a:p>
            <a:pPr>
              <a:buFont typeface="Wingdings" pitchFamily="2" charset="2"/>
              <a:buChar char="n"/>
              <a:defRPr/>
            </a:pPr>
            <a:endParaRPr lang="es-ES_tradnl" dirty="0"/>
          </a:p>
        </p:txBody>
      </p:sp>
      <p:sp>
        <p:nvSpPr>
          <p:cNvPr id="22535" name="Rectangle 7"/>
          <p:cNvSpPr>
            <a:spLocks noGrp="1" noChangeArrowheads="1"/>
          </p:cNvSpPr>
          <p:nvPr>
            <p:ph sz="half" idx="2"/>
          </p:nvPr>
        </p:nvSpPr>
        <p:spPr>
          <a:xfrm>
            <a:off x="5137200" y="1844824"/>
            <a:ext cx="4013200" cy="2686050"/>
          </a:xfrm>
        </p:spPr>
        <p:txBody>
          <a:bodyPr/>
          <a:lstStyle/>
          <a:p>
            <a:pPr>
              <a:buFont typeface="Wingdings" pitchFamily="2" charset="2"/>
              <a:buChar char="n"/>
              <a:defRPr/>
            </a:pPr>
            <a:r>
              <a:rPr lang="es-ES_tradnl" sz="2000"/>
              <a:t>Año 2:</a:t>
            </a:r>
          </a:p>
          <a:p>
            <a:pPr lvl="1">
              <a:buFont typeface="Wingdings" pitchFamily="2" charset="2"/>
              <a:buChar char="u"/>
              <a:defRPr/>
            </a:pPr>
            <a:r>
              <a:rPr lang="es-EC" sz="1800"/>
              <a:t>+30/(1+0.12)</a:t>
            </a:r>
            <a:r>
              <a:rPr lang="es-EC" sz="1800" baseline="30000"/>
              <a:t>2</a:t>
            </a:r>
            <a:r>
              <a:rPr lang="es-EC" sz="1800"/>
              <a:t> =</a:t>
            </a:r>
            <a:r>
              <a:rPr lang="es-EC" sz="1800" b="1"/>
              <a:t>+23.9</a:t>
            </a:r>
            <a:endParaRPr lang="es-ES_tradnl" sz="1800"/>
          </a:p>
          <a:p>
            <a:pPr>
              <a:buFont typeface="Wingdings" pitchFamily="2" charset="2"/>
              <a:buChar char="n"/>
              <a:defRPr/>
            </a:pPr>
            <a:r>
              <a:rPr lang="es-ES_tradnl" sz="2000"/>
              <a:t>Año 3:</a:t>
            </a:r>
          </a:p>
          <a:p>
            <a:pPr lvl="1">
              <a:buFont typeface="Wingdings" pitchFamily="2" charset="2"/>
              <a:buChar char="u"/>
              <a:defRPr/>
            </a:pPr>
            <a:r>
              <a:rPr lang="es-EC" sz="1800"/>
              <a:t>+30/(1+0.12)</a:t>
            </a:r>
            <a:r>
              <a:rPr lang="es-EC" sz="1800" baseline="30000"/>
              <a:t>3</a:t>
            </a:r>
            <a:r>
              <a:rPr lang="es-EC" sz="1800"/>
              <a:t> =</a:t>
            </a:r>
            <a:r>
              <a:rPr lang="es-EC" sz="1800" b="1"/>
              <a:t>+21.4</a:t>
            </a:r>
            <a:endParaRPr lang="es-ES_tradnl" sz="1800"/>
          </a:p>
          <a:p>
            <a:pPr>
              <a:buFont typeface="Wingdings" pitchFamily="2" charset="2"/>
              <a:buChar char="n"/>
              <a:defRPr/>
            </a:pPr>
            <a:r>
              <a:rPr lang="es-ES_tradnl" sz="2000"/>
              <a:t>Año 4:</a:t>
            </a:r>
          </a:p>
          <a:p>
            <a:pPr lvl="1">
              <a:buFont typeface="Wingdings" pitchFamily="2" charset="2"/>
              <a:buChar char="u"/>
              <a:defRPr/>
            </a:pPr>
            <a:r>
              <a:rPr lang="es-EC" sz="1800"/>
              <a:t>+30/(1+0.12)</a:t>
            </a:r>
            <a:r>
              <a:rPr lang="es-EC" sz="1800" baseline="30000"/>
              <a:t>4</a:t>
            </a:r>
            <a:r>
              <a:rPr lang="es-EC" sz="1800"/>
              <a:t> =</a:t>
            </a:r>
            <a:r>
              <a:rPr lang="es-EC" sz="1800" b="1"/>
              <a:t>+19.1</a:t>
            </a:r>
            <a:endParaRPr lang="es-ES_tradnl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>
            <p:ph type="tbl" idx="4294967295"/>
          </p:nvPr>
        </p:nvGraphicFramePr>
        <p:xfrm>
          <a:off x="1331640" y="4653136"/>
          <a:ext cx="7467600" cy="1917700"/>
        </p:xfrm>
        <a:graphic>
          <a:graphicData uri="http://schemas.openxmlformats.org/presentationml/2006/ole">
            <p:oleObj spid="_x0000_s6146" name="Document" r:id="rId3" imgW="8299440" imgH="2008800" progId="Word.Document.8">
              <p:embed/>
            </p:oleObj>
          </a:graphicData>
        </a:graphic>
      </p:graphicFrame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C" sz="2800" dirty="0" smtClean="0">
                <a:solidFill>
                  <a:schemeClr val="tx1"/>
                </a:solidFill>
              </a:rPr>
              <a:t>Criterios de Evaluación Financiera y Económica</a:t>
            </a:r>
            <a:r>
              <a:rPr lang="es-EC" dirty="0" smtClean="0">
                <a:solidFill>
                  <a:schemeClr val="tx1"/>
                </a:solidFill>
              </a:rPr>
              <a:t> </a:t>
            </a:r>
            <a:endParaRPr lang="es-ES_tradnl" dirty="0" smtClean="0">
              <a:solidFill>
                <a:schemeClr val="tx1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259632" y="1628800"/>
            <a:ext cx="7498080" cy="48006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n"/>
              <a:defRPr/>
            </a:pPr>
            <a:r>
              <a:rPr lang="es-EC" sz="2400" b="1" dirty="0"/>
              <a:t>Objetivo</a:t>
            </a:r>
            <a:r>
              <a:rPr lang="es-EC" sz="2400" dirty="0"/>
              <a:t>: Selección proyectos </a:t>
            </a:r>
            <a:r>
              <a:rPr lang="es-EC" sz="2400" dirty="0" smtClean="0"/>
              <a:t>que </a:t>
            </a:r>
            <a:r>
              <a:rPr lang="es-EC" sz="2400" dirty="0" err="1" smtClean="0"/>
              <a:t>optimizen</a:t>
            </a:r>
            <a:r>
              <a:rPr lang="es-EC" sz="2400" dirty="0" smtClean="0"/>
              <a:t> </a:t>
            </a:r>
            <a:r>
              <a:rPr lang="es-EC" sz="2400" dirty="0"/>
              <a:t>utilización recursos  </a:t>
            </a:r>
            <a:r>
              <a:rPr lang="es-EC" sz="2400" dirty="0">
                <a:sym typeface="Directions MT" pitchFamily="2" charset="2"/>
              </a:rPr>
              <a:t>para lograr </a:t>
            </a:r>
            <a:r>
              <a:rPr lang="es-EC" sz="2400" dirty="0"/>
              <a:t>objetivos del inversionista.</a:t>
            </a:r>
          </a:p>
          <a:p>
            <a:pPr lvl="1">
              <a:buFont typeface="Wingdings" pitchFamily="2" charset="2"/>
              <a:buChar char="u"/>
              <a:defRPr/>
            </a:pPr>
            <a:r>
              <a:rPr lang="es-EC" sz="2000" dirty="0"/>
              <a:t>Inv. Privados: Generalmente la  rentabilidad.</a:t>
            </a:r>
          </a:p>
          <a:p>
            <a:pPr>
              <a:buNone/>
              <a:defRPr/>
            </a:pPr>
            <a:endParaRPr lang="es-EC" sz="1600" dirty="0"/>
          </a:p>
          <a:p>
            <a:pPr>
              <a:buFont typeface="Wingdings" pitchFamily="2" charset="2"/>
              <a:buChar char="n"/>
              <a:defRPr/>
            </a:pPr>
            <a:r>
              <a:rPr lang="es-EC" sz="2400" dirty="0"/>
              <a:t>Criterios Mas usados para evaluación Financiera:</a:t>
            </a:r>
          </a:p>
          <a:p>
            <a:pPr lvl="1" algn="just">
              <a:buFont typeface="Wingdings" pitchFamily="2" charset="2"/>
              <a:buChar char="u"/>
              <a:defRPr/>
            </a:pPr>
            <a:r>
              <a:rPr lang="es-EC" sz="2000" dirty="0"/>
              <a:t>El valor actual neto</a:t>
            </a:r>
          </a:p>
          <a:p>
            <a:pPr lvl="1" algn="just">
              <a:buFont typeface="Wingdings" pitchFamily="2" charset="2"/>
              <a:buChar char="u"/>
              <a:defRPr/>
            </a:pPr>
            <a:r>
              <a:rPr lang="es-EC" sz="2000" dirty="0"/>
              <a:t>La tasa interna de retorno</a:t>
            </a:r>
          </a:p>
          <a:p>
            <a:pPr lvl="1" algn="just">
              <a:buFont typeface="Wingdings" pitchFamily="2" charset="2"/>
              <a:buChar char="u"/>
              <a:defRPr/>
            </a:pPr>
            <a:r>
              <a:rPr lang="es-EC" sz="2000" dirty="0"/>
              <a:t>El periodo de recuperación de la inversión</a:t>
            </a:r>
          </a:p>
          <a:p>
            <a:pPr lvl="1" algn="just">
              <a:buFont typeface="Wingdings" pitchFamily="2" charset="2"/>
              <a:buChar char="u"/>
              <a:defRPr/>
            </a:pPr>
            <a:r>
              <a:rPr lang="es-EC" sz="2000" dirty="0"/>
              <a:t>El periodo de recuperación descontado</a:t>
            </a:r>
          </a:p>
          <a:p>
            <a:pPr lvl="1" algn="just">
              <a:buFont typeface="Wingdings" pitchFamily="2" charset="2"/>
              <a:buChar char="u"/>
              <a:defRPr/>
            </a:pPr>
            <a:r>
              <a:rPr lang="es-EC" sz="2000" dirty="0"/>
              <a:t>La tasa de retorno contable</a:t>
            </a:r>
          </a:p>
          <a:p>
            <a:pPr lvl="1" algn="just">
              <a:buFont typeface="Wingdings" pitchFamily="2" charset="2"/>
              <a:buChar char="u"/>
              <a:defRPr/>
            </a:pPr>
            <a:r>
              <a:rPr lang="es-EC" sz="2000" dirty="0"/>
              <a:t>La relación entre el beneficio y el costo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800" smtClean="0"/>
              <a:t>Valor Actual Neto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El concepto del flujo de caja descontado </a:t>
            </a:r>
            <a:endParaRPr lang="es-EC" sz="2000" dirty="0" smtClean="0"/>
          </a:p>
          <a:p>
            <a:pPr>
              <a:buNone/>
              <a:defRPr/>
            </a:pPr>
            <a:r>
              <a:rPr lang="es-EC" sz="2000" dirty="0" smtClean="0">
                <a:sym typeface="Directions MT" pitchFamily="2" charset="2"/>
              </a:rPr>
              <a:t></a:t>
            </a:r>
            <a:r>
              <a:rPr lang="es-EC" sz="2000" dirty="0" smtClean="0"/>
              <a:t> </a:t>
            </a:r>
            <a:r>
              <a:rPr lang="es-EC" sz="2000" b="1" dirty="0"/>
              <a:t>“Valor Actual Neto”</a:t>
            </a:r>
            <a:r>
              <a:rPr lang="es-EC" sz="2000" dirty="0"/>
              <a:t> (VAN) o </a:t>
            </a:r>
            <a:r>
              <a:rPr lang="es-EC" sz="2000" b="1" dirty="0"/>
              <a:t>“Valor Presente Neto”</a:t>
            </a:r>
            <a:r>
              <a:rPr lang="es-EC" sz="2000" dirty="0"/>
              <a:t> (VPN).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Suma de valores positivos y negativos del flujo de caja descontado.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Utilidad (o perdida) en moneda de actual de una inversión.</a:t>
            </a:r>
          </a:p>
          <a:p>
            <a:pPr>
              <a:buFont typeface="Wingdings" pitchFamily="2" charset="2"/>
              <a:buChar char="n"/>
              <a:defRPr/>
            </a:pPr>
            <a:endParaRPr lang="es-EC" sz="2000" dirty="0"/>
          </a:p>
        </p:txBody>
      </p:sp>
      <p:graphicFrame>
        <p:nvGraphicFramePr>
          <p:cNvPr id="23556" name="Object 2"/>
          <p:cNvGraphicFramePr>
            <a:graphicFrameLocks noChangeAspect="1"/>
          </p:cNvGraphicFramePr>
          <p:nvPr/>
        </p:nvGraphicFramePr>
        <p:xfrm>
          <a:off x="1905000" y="3581400"/>
          <a:ext cx="5547320" cy="1914525"/>
        </p:xfrm>
        <a:graphic>
          <a:graphicData uri="http://schemas.openxmlformats.org/presentationml/2006/ole">
            <p:oleObj spid="_x0000_s7170" name="Equation" r:id="rId4" imgW="1130040" imgH="43164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99592" y="836712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AR" noProof="1" smtClean="0">
                <a:solidFill>
                  <a:srgbClr val="FF0000"/>
                </a:solidFill>
              </a:rPr>
              <a:t>Mas Vale Pajaro en Mano que Ciento Volando</a:t>
            </a:r>
            <a:endParaRPr lang="es-ES_tradnl" dirty="0" smtClean="0">
              <a:solidFill>
                <a:srgbClr val="FF0000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66392" y="2336899"/>
            <a:ext cx="6400800" cy="1771650"/>
          </a:xfrm>
        </p:spPr>
        <p:txBody>
          <a:bodyPr/>
          <a:lstStyle/>
          <a:p>
            <a:pPr algn="ctr">
              <a:defRPr/>
            </a:pPr>
            <a:r>
              <a:rPr lang="es-EC" dirty="0">
                <a:solidFill>
                  <a:schemeClr val="tx1"/>
                </a:solidFill>
              </a:rPr>
              <a:t>Esto es Cierto...  pero</a:t>
            </a:r>
          </a:p>
          <a:p>
            <a:pPr algn="ctr">
              <a:defRPr/>
            </a:pPr>
            <a:r>
              <a:rPr lang="es-EC" u="sng" dirty="0">
                <a:solidFill>
                  <a:schemeClr val="tx1"/>
                </a:solidFill>
              </a:rPr>
              <a:t>Solo al Costo de Oportunidad Apropiado</a:t>
            </a:r>
            <a:endParaRPr lang="es-ES_tradnl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es-ES_tradnl" dirty="0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195736" y="4509120"/>
            <a:ext cx="4641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dirty="0">
                <a:latin typeface="Arial" charset="0"/>
              </a:rPr>
              <a:t>Valor  del Dinero en el Tiempo ...</a:t>
            </a:r>
            <a:endParaRPr lang="es-ES_tradn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build="p" autoUpdateAnimBg="0"/>
      <p:bldP spid="4099" grpId="0" build="p" autoUpdateAnimBg="0"/>
      <p:bldP spid="4100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800" smtClean="0"/>
              <a:t>Valor Actual Neto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n"/>
              <a:defRPr/>
            </a:pPr>
            <a:r>
              <a:rPr lang="es-EC" sz="2400" dirty="0"/>
              <a:t>La regla del Valor Actual Neto (VAN) es  el principal criterio de selección. </a:t>
            </a:r>
          </a:p>
          <a:p>
            <a:pPr>
              <a:buFont typeface="Wingdings" pitchFamily="2" charset="2"/>
              <a:buChar char="n"/>
              <a:defRPr/>
            </a:pPr>
            <a:endParaRPr lang="es-EC" sz="2400" dirty="0"/>
          </a:p>
          <a:p>
            <a:pPr>
              <a:buFont typeface="Monotype Sorts" pitchFamily="2" charset="2"/>
              <a:buNone/>
              <a:defRPr/>
            </a:pPr>
            <a:r>
              <a:rPr lang="es-EC" sz="2400" b="1" dirty="0"/>
              <a:t>Regla:</a:t>
            </a:r>
            <a:endParaRPr lang="es-EC" sz="2400" dirty="0"/>
          </a:p>
          <a:p>
            <a:pPr>
              <a:buFont typeface="Wingdings" pitchFamily="2" charset="2"/>
              <a:buChar char="n"/>
              <a:defRPr/>
            </a:pPr>
            <a:r>
              <a:rPr lang="es-EC" sz="2400" dirty="0"/>
              <a:t>Se deben de Aceptar Proyectos que tienen VAN Positivo.</a:t>
            </a:r>
          </a:p>
          <a:p>
            <a:pPr>
              <a:buNone/>
              <a:defRPr/>
            </a:pPr>
            <a:endParaRPr lang="es-EC" sz="2400" dirty="0"/>
          </a:p>
          <a:p>
            <a:pPr>
              <a:buFont typeface="Wingdings" pitchFamily="2" charset="2"/>
              <a:buChar char="n"/>
              <a:defRPr/>
            </a:pPr>
            <a:r>
              <a:rPr lang="es-EC" sz="2400" dirty="0"/>
              <a:t>Decidiendo entre Varios Proyectos, Se escogerá el que  tenga mayor VAN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475656" y="357166"/>
          <a:ext cx="6882558" cy="849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Rectangle 13"/>
          <p:cNvSpPr/>
          <p:nvPr/>
        </p:nvSpPr>
        <p:spPr>
          <a:xfrm>
            <a:off x="1785938" y="4929188"/>
            <a:ext cx="5572125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3200" b="1">
                <a:solidFill>
                  <a:srgbClr val="FFFFFF"/>
                </a:solidFill>
                <a:ea typeface="ＭＳ Ｐゴシック" charset="-128"/>
              </a:rPr>
              <a:t>Determinar VPN sí  i=10%</a:t>
            </a:r>
          </a:p>
        </p:txBody>
      </p:sp>
      <p:sp>
        <p:nvSpPr>
          <p:cNvPr id="14340" name="TextBox 17"/>
          <p:cNvSpPr txBox="1">
            <a:spLocks noChangeArrowheads="1"/>
          </p:cNvSpPr>
          <p:nvPr/>
        </p:nvSpPr>
        <p:spPr bwMode="auto">
          <a:xfrm>
            <a:off x="642939" y="3268663"/>
            <a:ext cx="85010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3600" b="1" dirty="0" smtClean="0">
                <a:latin typeface="Calibri" pitchFamily="34" charset="0"/>
              </a:rPr>
              <a:t>  0               </a:t>
            </a:r>
            <a:r>
              <a:rPr lang="es-ES" sz="3600" b="1" dirty="0">
                <a:latin typeface="Calibri" pitchFamily="34" charset="0"/>
              </a:rPr>
              <a:t>1                        2                     3  </a:t>
            </a:r>
            <a:r>
              <a:rPr lang="es-ES" sz="2800" b="1" dirty="0">
                <a:latin typeface="Calibri" pitchFamily="34" charset="0"/>
              </a:rPr>
              <a:t>años</a:t>
            </a:r>
          </a:p>
        </p:txBody>
      </p:sp>
      <p:cxnSp>
        <p:nvCxnSpPr>
          <p:cNvPr id="15" name="Straight Connector 14"/>
          <p:cNvCxnSpPr>
            <a:cxnSpLocks noChangeShapeType="1"/>
          </p:cNvCxnSpPr>
          <p:nvPr/>
        </p:nvCxnSpPr>
        <p:spPr bwMode="auto">
          <a:xfrm flipV="1">
            <a:off x="1187624" y="3335338"/>
            <a:ext cx="6810201" cy="21654"/>
          </a:xfrm>
          <a:prstGeom prst="line">
            <a:avLst/>
          </a:prstGeom>
          <a:noFill/>
          <a:ln w="38100">
            <a:solidFill>
              <a:srgbClr val="9BBB59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</p:cxnSp>
      <p:cxnSp>
        <p:nvCxnSpPr>
          <p:cNvPr id="18" name="Straight Connector 17"/>
          <p:cNvCxnSpPr>
            <a:cxnSpLocks noChangeShapeType="1"/>
          </p:cNvCxnSpPr>
          <p:nvPr/>
        </p:nvCxnSpPr>
        <p:spPr bwMode="auto">
          <a:xfrm rot="5400000">
            <a:off x="656605" y="3888011"/>
            <a:ext cx="1063625" cy="1587"/>
          </a:xfrm>
          <a:prstGeom prst="line">
            <a:avLst/>
          </a:prstGeom>
          <a:noFill/>
          <a:ln w="38100">
            <a:solidFill>
              <a:srgbClr val="9BBB59"/>
            </a:solidFill>
            <a:round/>
            <a:headEnd type="none" w="med" len="med"/>
            <a:tailEnd type="triangle" w="med" len="med"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</p:cxnSp>
      <p:cxnSp>
        <p:nvCxnSpPr>
          <p:cNvPr id="19" name="Straight Connector 18"/>
          <p:cNvCxnSpPr>
            <a:cxnSpLocks noChangeShapeType="1"/>
          </p:cNvCxnSpPr>
          <p:nvPr/>
        </p:nvCxnSpPr>
        <p:spPr bwMode="auto">
          <a:xfrm rot="16200000" flipH="1">
            <a:off x="2218531" y="2659857"/>
            <a:ext cx="1330325" cy="11112"/>
          </a:xfrm>
          <a:prstGeom prst="line">
            <a:avLst/>
          </a:prstGeom>
          <a:noFill/>
          <a:ln w="38100">
            <a:solidFill>
              <a:srgbClr val="9BBB59"/>
            </a:solidFill>
            <a:round/>
            <a:headEnd type="triangle" w="med" len="med"/>
            <a:tailEnd type="none" w="med" len="med"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</p:cxnSp>
      <p:cxnSp>
        <p:nvCxnSpPr>
          <p:cNvPr id="20" name="Straight Connector 19"/>
          <p:cNvCxnSpPr>
            <a:cxnSpLocks noChangeShapeType="1"/>
          </p:cNvCxnSpPr>
          <p:nvPr/>
        </p:nvCxnSpPr>
        <p:spPr bwMode="auto">
          <a:xfrm rot="16200000" flipH="1">
            <a:off x="4959350" y="2660650"/>
            <a:ext cx="1330325" cy="9525"/>
          </a:xfrm>
          <a:prstGeom prst="line">
            <a:avLst/>
          </a:prstGeom>
          <a:noFill/>
          <a:ln w="38100">
            <a:solidFill>
              <a:srgbClr val="9BBB59"/>
            </a:solidFill>
            <a:round/>
            <a:headEnd type="triangle" w="med" len="med"/>
            <a:tailEnd type="none" w="med" len="med"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</p:cxnSp>
      <p:cxnSp>
        <p:nvCxnSpPr>
          <p:cNvPr id="21" name="Straight Connector 20"/>
          <p:cNvCxnSpPr>
            <a:cxnSpLocks noChangeShapeType="1"/>
          </p:cNvCxnSpPr>
          <p:nvPr/>
        </p:nvCxnSpPr>
        <p:spPr bwMode="auto">
          <a:xfrm rot="16200000" flipH="1">
            <a:off x="7304088" y="2660650"/>
            <a:ext cx="1330325" cy="9525"/>
          </a:xfrm>
          <a:prstGeom prst="line">
            <a:avLst/>
          </a:prstGeom>
          <a:noFill/>
          <a:ln w="38100">
            <a:solidFill>
              <a:srgbClr val="9BBB59"/>
            </a:solidFill>
            <a:round/>
            <a:headEnd type="triangle" w="med" len="med"/>
            <a:tailEnd type="none" w="med" len="med"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</p:cxnSp>
      <p:sp>
        <p:nvSpPr>
          <p:cNvPr id="22" name="Rectangle 21"/>
          <p:cNvSpPr/>
          <p:nvPr/>
        </p:nvSpPr>
        <p:spPr>
          <a:xfrm>
            <a:off x="1763688" y="3861048"/>
            <a:ext cx="1450975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3200" dirty="0">
                <a:solidFill>
                  <a:schemeClr val="tx1"/>
                </a:solidFill>
                <a:ea typeface="ＭＳ Ｐゴシック" charset="-128"/>
              </a:rPr>
              <a:t>65.000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358063" y="1500188"/>
            <a:ext cx="1357312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3200">
                <a:solidFill>
                  <a:srgbClr val="FFFFFF"/>
                </a:solidFill>
                <a:ea typeface="ＭＳ Ｐゴシック" charset="-128"/>
              </a:rPr>
              <a:t>50.000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929188" y="1500188"/>
            <a:ext cx="1357312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3200">
                <a:solidFill>
                  <a:srgbClr val="FFFFFF"/>
                </a:solidFill>
                <a:ea typeface="ＭＳ Ｐゴシック" charset="-128"/>
              </a:rPr>
              <a:t>30.000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214563" y="1500188"/>
            <a:ext cx="1357312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3200">
                <a:solidFill>
                  <a:srgbClr val="FFFFFF"/>
                </a:solidFill>
                <a:ea typeface="ＭＳ Ｐゴシック" charset="-128"/>
              </a:rPr>
              <a:t>20.000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971600" y="2204864"/>
            <a:ext cx="8172400" cy="1643063"/>
            <a:chOff x="285720" y="2643182"/>
            <a:chExt cx="8572560" cy="1643074"/>
          </a:xfrm>
        </p:grpSpPr>
        <p:sp>
          <p:nvSpPr>
            <p:cNvPr id="6" name="Rounded Rectangle 5"/>
            <p:cNvSpPr/>
            <p:nvPr/>
          </p:nvSpPr>
          <p:spPr>
            <a:xfrm>
              <a:off x="285720" y="2643182"/>
              <a:ext cx="8572560" cy="164307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sz="3200" b="1">
                <a:solidFill>
                  <a:schemeClr val="bg1"/>
                </a:solidFill>
              </a:endParaRPr>
            </a:p>
          </p:txBody>
        </p:sp>
        <p:graphicFrame>
          <p:nvGraphicFramePr>
            <p:cNvPr id="3074" name="Object 2"/>
            <p:cNvGraphicFramePr>
              <a:graphicFrameLocks/>
            </p:cNvGraphicFramePr>
            <p:nvPr/>
          </p:nvGraphicFramePr>
          <p:xfrm>
            <a:off x="342680" y="2786058"/>
            <a:ext cx="8445816" cy="1368425"/>
          </p:xfrm>
          <a:graphic>
            <a:graphicData uri="http://schemas.openxmlformats.org/presentationml/2006/ole">
              <p:oleObj spid="_x0000_s92162" name="Equation" r:id="rId4" imgW="3098520" imgH="431640" progId="">
                <p:embed/>
              </p:oleObj>
            </a:graphicData>
          </a:graphic>
        </p:graphicFrame>
      </p:grpSp>
      <p:sp>
        <p:nvSpPr>
          <p:cNvPr id="7" name="Rectangle 6"/>
          <p:cNvSpPr/>
          <p:nvPr/>
        </p:nvSpPr>
        <p:spPr>
          <a:xfrm>
            <a:off x="2915816" y="4437112"/>
            <a:ext cx="5000625" cy="928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4400" dirty="0">
                <a:solidFill>
                  <a:srgbClr val="FFFFFF"/>
                </a:solidFill>
                <a:ea typeface="ＭＳ Ｐゴシック" charset="-128"/>
              </a:rPr>
              <a:t>VPN= 15.540,95</a:t>
            </a:r>
          </a:p>
        </p:txBody>
      </p:sp>
      <p:graphicFrame>
        <p:nvGraphicFramePr>
          <p:cNvPr id="8" name="Diagram 3"/>
          <p:cNvGraphicFramePr/>
          <p:nvPr/>
        </p:nvGraphicFramePr>
        <p:xfrm>
          <a:off x="1475656" y="357166"/>
          <a:ext cx="6882558" cy="849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643063" y="5241925"/>
            <a:ext cx="650081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4000">
                <a:latin typeface="+mn-lt"/>
              </a:rPr>
              <a:t>Si VPN = 0 : Indiferente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28813" y="3357563"/>
            <a:ext cx="507206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4000">
                <a:latin typeface="+mn-lt"/>
              </a:rPr>
              <a:t>Si VPN &gt; 0 : Acepto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57375" y="4313238"/>
            <a:ext cx="5857875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4000">
                <a:latin typeface="+mn-lt"/>
              </a:rPr>
              <a:t>Si VPN &lt;  0 : Rechazo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7623" y="1406525"/>
            <a:ext cx="7313439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s-ES" sz="3200" dirty="0">
                <a:latin typeface="+mn-lt"/>
              </a:rPr>
              <a:t>Se actualiza el flujo de caja o de fondos del proyecto al año “0”, utilizando la tasa de interés del inversionista.</a:t>
            </a:r>
          </a:p>
          <a:p>
            <a:pPr>
              <a:defRPr/>
            </a:pPr>
            <a:endParaRPr lang="es-ES" sz="3600" dirty="0">
              <a:solidFill>
                <a:srgbClr val="FFFF00"/>
              </a:solidFill>
              <a:latin typeface="+mn-lt"/>
            </a:endParaRPr>
          </a:p>
        </p:txBody>
      </p:sp>
      <p:graphicFrame>
        <p:nvGraphicFramePr>
          <p:cNvPr id="11" name="Diagram 3"/>
          <p:cNvGraphicFramePr/>
          <p:nvPr/>
        </p:nvGraphicFramePr>
        <p:xfrm>
          <a:off x="1475656" y="357166"/>
          <a:ext cx="6882558" cy="849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Título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128148" cy="947738"/>
          </a:xfrm>
        </p:spPr>
        <p:txBody>
          <a:bodyPr/>
          <a:lstStyle/>
          <a:p>
            <a:r>
              <a:rPr lang="es-AR" sz="4000" dirty="0" smtClean="0"/>
              <a:t>Ejemplo del cálculo del VAN</a:t>
            </a:r>
          </a:p>
        </p:txBody>
      </p:sp>
      <p:sp>
        <p:nvSpPr>
          <p:cNvPr id="11267" name="2 Marcador de contenido"/>
          <p:cNvSpPr>
            <a:spLocks noGrp="1"/>
          </p:cNvSpPr>
          <p:nvPr>
            <p:ph idx="1"/>
          </p:nvPr>
        </p:nvSpPr>
        <p:spPr>
          <a:xfrm>
            <a:off x="1115616" y="1268760"/>
            <a:ext cx="7342584" cy="5229225"/>
          </a:xfrm>
        </p:spPr>
        <p:txBody>
          <a:bodyPr/>
          <a:lstStyle/>
          <a:p>
            <a:pPr algn="just">
              <a:buFontTx/>
              <a:buNone/>
            </a:pPr>
            <a:r>
              <a:rPr lang="es-ES" sz="2000" dirty="0" smtClean="0"/>
              <a:t>Supongamos que se está planeando un negocio cuya inversión inicial es de $8000 y que proporcionará 4 flujos de fondos:</a:t>
            </a:r>
            <a:endParaRPr lang="es-AR" sz="2000" dirty="0" smtClean="0"/>
          </a:p>
          <a:p>
            <a:pPr algn="just">
              <a:buFontTx/>
              <a:buNone/>
            </a:pPr>
            <a:r>
              <a:rPr lang="es-ES" sz="2000" dirty="0" smtClean="0"/>
              <a:t>$2500 al final del primer año.</a:t>
            </a:r>
            <a:endParaRPr lang="es-AR" sz="2000" dirty="0" smtClean="0"/>
          </a:p>
          <a:p>
            <a:pPr algn="just">
              <a:buFontTx/>
              <a:buNone/>
            </a:pPr>
            <a:r>
              <a:rPr lang="es-ES" sz="2000" dirty="0" smtClean="0"/>
              <a:t>$3000 al final del segundo año.</a:t>
            </a:r>
            <a:endParaRPr lang="es-AR" sz="2000" dirty="0" smtClean="0"/>
          </a:p>
          <a:p>
            <a:pPr algn="just">
              <a:buFontTx/>
              <a:buNone/>
            </a:pPr>
            <a:r>
              <a:rPr lang="es-ES" sz="2000" dirty="0" smtClean="0"/>
              <a:t>$3200 al final del tercer año.</a:t>
            </a:r>
            <a:endParaRPr lang="es-AR" sz="2000" dirty="0" smtClean="0"/>
          </a:p>
          <a:p>
            <a:pPr algn="just">
              <a:buFontTx/>
              <a:buNone/>
            </a:pPr>
            <a:r>
              <a:rPr lang="es-ES" sz="2000" dirty="0" smtClean="0"/>
              <a:t>$4100 al final del cuarto año.</a:t>
            </a:r>
            <a:endParaRPr lang="es-AR" sz="2000" dirty="0" smtClean="0"/>
          </a:p>
          <a:p>
            <a:pPr algn="just">
              <a:buFontTx/>
              <a:buNone/>
            </a:pPr>
            <a:r>
              <a:rPr lang="es-ES" sz="2000" dirty="0" smtClean="0"/>
              <a:t>Cuál sería el VAN si se descuentan los flujos de fondos a una tasa del 18% anual?</a:t>
            </a:r>
            <a:endParaRPr lang="es-AR" sz="2000" dirty="0" smtClean="0"/>
          </a:p>
          <a:p>
            <a:pPr algn="just">
              <a:buFontTx/>
              <a:buNone/>
            </a:pPr>
            <a:r>
              <a:rPr lang="es-ES" sz="2000" dirty="0" smtClean="0"/>
              <a:t> El cálculo del VAN será:</a:t>
            </a:r>
            <a:endParaRPr lang="es-AR" sz="2000" dirty="0" smtClean="0"/>
          </a:p>
          <a:p>
            <a:pPr>
              <a:buFontTx/>
              <a:buNone/>
            </a:pPr>
            <a:endParaRPr lang="es-AR" dirty="0" smtClean="0"/>
          </a:p>
        </p:txBody>
      </p:sp>
      <p:pic>
        <p:nvPicPr>
          <p:cNvPr id="11268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4725144"/>
            <a:ext cx="5040312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6021288"/>
            <a:ext cx="2000250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2 Marcador de contenido"/>
          <p:cNvSpPr>
            <a:spLocks noGrp="1"/>
          </p:cNvSpPr>
          <p:nvPr>
            <p:ph idx="1"/>
          </p:nvPr>
        </p:nvSpPr>
        <p:spPr>
          <a:xfrm>
            <a:off x="1187624" y="1484784"/>
            <a:ext cx="7956376" cy="4968552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s-ES" dirty="0" smtClean="0"/>
              <a:t>Este resultado significa que el negocio es capaz de:</a:t>
            </a:r>
            <a:endParaRPr lang="es-AR" dirty="0" smtClean="0"/>
          </a:p>
          <a:p>
            <a:pPr>
              <a:buNone/>
            </a:pPr>
            <a:endParaRPr lang="es-AR" sz="2000" dirty="0" smtClean="0"/>
          </a:p>
          <a:p>
            <a:r>
              <a:rPr lang="es-ES" dirty="0" smtClean="0"/>
              <a:t>a- devolver el capital</a:t>
            </a:r>
            <a:endParaRPr lang="es-AR" dirty="0" smtClean="0"/>
          </a:p>
          <a:p>
            <a:r>
              <a:rPr lang="es-ES" dirty="0" smtClean="0"/>
              <a:t>b- pagarnos el 18% de interés.</a:t>
            </a:r>
            <a:endParaRPr lang="es-AR" dirty="0" smtClean="0"/>
          </a:p>
          <a:p>
            <a:r>
              <a:rPr lang="es-ES" dirty="0" smtClean="0"/>
              <a:t>c- proporcionar un excedente de $335,55. Esta sería una ganancia adicional considerada al momento de la valuación.</a:t>
            </a:r>
            <a:endParaRPr lang="es-AR" dirty="0" smtClean="0"/>
          </a:p>
          <a:p>
            <a:pPr>
              <a:buFontTx/>
              <a:buNone/>
            </a:pPr>
            <a:r>
              <a:rPr lang="es-ES" dirty="0" smtClean="0"/>
              <a:t> </a:t>
            </a:r>
            <a:endParaRPr lang="es-AR" dirty="0" smtClean="0"/>
          </a:p>
          <a:p>
            <a:endParaRPr lang="es-AR" dirty="0" smtClean="0"/>
          </a:p>
        </p:txBody>
      </p:sp>
      <p:sp>
        <p:nvSpPr>
          <p:cNvPr id="3" name="2 Rectángulo"/>
          <p:cNvSpPr/>
          <p:nvPr/>
        </p:nvSpPr>
        <p:spPr>
          <a:xfrm>
            <a:off x="1043608" y="476672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Interpretación del cálculo del VAN</a:t>
            </a:r>
            <a:endParaRPr lang="es-A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2 Marcador de contenido"/>
          <p:cNvSpPr>
            <a:spLocks noGrp="1"/>
          </p:cNvSpPr>
          <p:nvPr>
            <p:ph idx="1"/>
          </p:nvPr>
        </p:nvSpPr>
        <p:spPr>
          <a:xfrm>
            <a:off x="1115616" y="1196752"/>
            <a:ext cx="7772400" cy="5040312"/>
          </a:xfrm>
        </p:spPr>
        <p:txBody>
          <a:bodyPr>
            <a:normAutofit fontScale="85000" lnSpcReduction="20000"/>
          </a:bodyPr>
          <a:lstStyle/>
          <a:p>
            <a:pPr>
              <a:buFontTx/>
              <a:buNone/>
            </a:pPr>
            <a:r>
              <a:rPr lang="es-ES" sz="2600" dirty="0" smtClean="0"/>
              <a:t>Entonces:</a:t>
            </a:r>
            <a:endParaRPr lang="es-AR" sz="2600" dirty="0" smtClean="0"/>
          </a:p>
          <a:p>
            <a:pPr>
              <a:buFontTx/>
              <a:buNone/>
            </a:pPr>
            <a:r>
              <a:rPr lang="es-ES" sz="2600" dirty="0" smtClean="0"/>
              <a:t> </a:t>
            </a:r>
            <a:endParaRPr lang="es-AR" sz="2600" dirty="0" smtClean="0"/>
          </a:p>
          <a:p>
            <a:r>
              <a:rPr lang="es-ES" sz="2600" dirty="0" smtClean="0"/>
              <a:t>Si el VAN es positivo el proyecto paga a) b) y c) y el mismo resulta conveniente, ya que aumentará el patrimonio de la empresa.</a:t>
            </a:r>
            <a:endParaRPr lang="es-AR" sz="2600" dirty="0" smtClean="0"/>
          </a:p>
          <a:p>
            <a:pPr>
              <a:buFontTx/>
              <a:buNone/>
            </a:pPr>
            <a:r>
              <a:rPr lang="es-ES" sz="2600" dirty="0" smtClean="0"/>
              <a:t> </a:t>
            </a:r>
            <a:endParaRPr lang="es-AR" sz="2600" dirty="0" smtClean="0"/>
          </a:p>
          <a:p>
            <a:r>
              <a:rPr lang="es-ES" sz="2600" dirty="0" smtClean="0"/>
              <a:t>Si el VAN da 0 el proyecto paga a) y b) por lo tanto hay indiferencia y no seria aceptado.</a:t>
            </a:r>
            <a:endParaRPr lang="es-AR" sz="2600" dirty="0" smtClean="0"/>
          </a:p>
          <a:p>
            <a:endParaRPr lang="es-AR" sz="2600" dirty="0" smtClean="0"/>
          </a:p>
          <a:p>
            <a:r>
              <a:rPr lang="es-ES" sz="2600" dirty="0" smtClean="0"/>
              <a:t>Si el VAN es negativo el proyecto será rechazado y pueden pasar  tres cosas:</a:t>
            </a:r>
            <a:endParaRPr lang="es-AR" sz="2600" dirty="0" smtClean="0"/>
          </a:p>
          <a:p>
            <a:pPr>
              <a:buFontTx/>
              <a:buNone/>
            </a:pPr>
            <a:r>
              <a:rPr lang="es-ES" sz="2600" dirty="0" smtClean="0"/>
              <a:t>1- que pague solo a) y parte de b)</a:t>
            </a:r>
            <a:endParaRPr lang="es-AR" sz="2600" dirty="0" smtClean="0"/>
          </a:p>
          <a:p>
            <a:pPr>
              <a:buFontTx/>
              <a:buNone/>
            </a:pPr>
            <a:r>
              <a:rPr lang="es-ES" sz="2600" dirty="0" smtClean="0"/>
              <a:t>2- que pague solo a), en este caso la TIR = 0</a:t>
            </a:r>
            <a:endParaRPr lang="es-AR" sz="2600" dirty="0" smtClean="0"/>
          </a:p>
          <a:p>
            <a:pPr>
              <a:buFontTx/>
              <a:buNone/>
            </a:pPr>
            <a:r>
              <a:rPr lang="es-ES" sz="2600" dirty="0" smtClean="0"/>
              <a:t>3- que pague solo parte de a), la TIR será negativa.</a:t>
            </a:r>
            <a:r>
              <a:rPr lang="es-ES" sz="2000" dirty="0" smtClean="0"/>
              <a:t>     </a:t>
            </a:r>
            <a:endParaRPr lang="es-AR" sz="2000" dirty="0" smtClean="0"/>
          </a:p>
          <a:p>
            <a:pPr>
              <a:buFontTx/>
              <a:buNone/>
            </a:pPr>
            <a:r>
              <a:rPr lang="es-ES" sz="2000" dirty="0" smtClean="0"/>
              <a:t> </a:t>
            </a:r>
            <a:endParaRPr lang="es-AR" sz="2000" dirty="0" smtClean="0"/>
          </a:p>
          <a:p>
            <a:endParaRPr lang="es-AR" dirty="0" smtClean="0"/>
          </a:p>
        </p:txBody>
      </p:sp>
      <p:sp>
        <p:nvSpPr>
          <p:cNvPr id="3" name="2 Rectángulo"/>
          <p:cNvSpPr/>
          <p:nvPr/>
        </p:nvSpPr>
        <p:spPr>
          <a:xfrm>
            <a:off x="1043608" y="260648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Interpretación del cálculo del VAN</a:t>
            </a:r>
            <a:endParaRPr lang="es-A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340768"/>
            <a:ext cx="7592888" cy="4970462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s-AR" dirty="0" smtClean="0"/>
              <a:t>Un VAN positivo significa que el proyecto es capaz de generar una cantidad de fondos suficientes para: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s-AR" dirty="0" smtClean="0"/>
              <a:t>Devolver los fondos en él invertidos.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s-AR" dirty="0" smtClean="0"/>
              <a:t>Retribuir a los inversores mediante el pago de intereses con la tasa K.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s-AR" dirty="0" smtClean="0"/>
              <a:t>Obtener una ganancia adicional.  Esta que se obtiene a lo largo del tiempo tiene un valor actualizado que es el VAN.</a:t>
            </a:r>
          </a:p>
          <a:p>
            <a:pPr>
              <a:lnSpc>
                <a:spcPct val="90000"/>
              </a:lnSpc>
              <a:buFontTx/>
              <a:buNone/>
            </a:pPr>
            <a:endParaRPr lang="es-ES" dirty="0" smtClean="0"/>
          </a:p>
        </p:txBody>
      </p:sp>
      <p:sp>
        <p:nvSpPr>
          <p:cNvPr id="3" name="2 Rectángulo"/>
          <p:cNvSpPr/>
          <p:nvPr/>
        </p:nvSpPr>
        <p:spPr>
          <a:xfrm>
            <a:off x="1187624" y="332656"/>
            <a:ext cx="59159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Interpretación del cálculo del VAN</a:t>
            </a:r>
            <a:endParaRPr lang="es-A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60648"/>
            <a:ext cx="7772400" cy="803275"/>
          </a:xfrm>
        </p:spPr>
        <p:txBody>
          <a:bodyPr/>
          <a:lstStyle/>
          <a:p>
            <a:r>
              <a:rPr lang="es-AR" sz="3600" u="sng" dirty="0" smtClean="0">
                <a:solidFill>
                  <a:schemeClr val="tx1"/>
                </a:solidFill>
              </a:rPr>
              <a:t>Ventajas y desventajas del VAN</a:t>
            </a:r>
            <a:endParaRPr lang="es-ES" sz="3600" u="sng" dirty="0" smtClean="0">
              <a:solidFill>
                <a:schemeClr val="tx1"/>
              </a:solidFill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259632" y="1287244"/>
            <a:ext cx="7488832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b="1" u="sng" dirty="0"/>
              <a:t>Ventajas:</a:t>
            </a:r>
          </a:p>
          <a:p>
            <a:pPr>
              <a:defRPr/>
            </a:pPr>
            <a:endParaRPr lang="es-ES_tradnl" sz="1400" b="1" u="sng" dirty="0"/>
          </a:p>
          <a:p>
            <a:pPr>
              <a:buFontTx/>
              <a:buChar char="•"/>
              <a:defRPr/>
            </a:pPr>
            <a:r>
              <a:rPr lang="es-ES_tradnl" sz="2000" dirty="0"/>
              <a:t>Reconoce el valor del dinero en el tiempo.</a:t>
            </a:r>
          </a:p>
          <a:p>
            <a:pPr>
              <a:buFontTx/>
              <a:buChar char="•"/>
              <a:defRPr/>
            </a:pPr>
            <a:r>
              <a:rPr lang="es-ES_tradnl" sz="2000" dirty="0"/>
              <a:t>Reconoce todos los flujos de fondos asociados al proyecto, sean positivos o negativos.</a:t>
            </a:r>
          </a:p>
          <a:p>
            <a:pPr>
              <a:defRPr/>
            </a:pPr>
            <a:endParaRPr lang="es-ES_tradnl" sz="1200" dirty="0"/>
          </a:p>
          <a:p>
            <a:pPr>
              <a:defRPr/>
            </a:pPr>
            <a:r>
              <a:rPr lang="es-ES_tradnl" b="1" u="sng" dirty="0"/>
              <a:t>Desventajas:</a:t>
            </a:r>
          </a:p>
          <a:p>
            <a:pPr>
              <a:defRPr/>
            </a:pPr>
            <a:endParaRPr lang="es-ES_tradnl" sz="1600" b="1" u="sng" dirty="0"/>
          </a:p>
          <a:p>
            <a:pPr algn="just">
              <a:buFontTx/>
              <a:buChar char="•"/>
              <a:defRPr/>
            </a:pPr>
            <a:r>
              <a:rPr lang="es-ES_tradnl" sz="2000" dirty="0"/>
              <a:t>El VAN no toma en cuenta la inversión inicial por tratarse de una medida de rentabilidad absoluta (dos proyectos mutuamente excluyentes con igual VAN y diferentes inversiones iniciales, resultarían indiferentes si se aplica este criterio).</a:t>
            </a:r>
            <a:r>
              <a:rPr lang="es-E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 mismo ocurriría para dos alternativas de igual inversión inicial, diferente vida útil y que arrojen igual VAN.</a:t>
            </a:r>
          </a:p>
          <a:p>
            <a:pPr>
              <a:defRPr/>
            </a:pPr>
            <a:endParaRPr lang="es-ES" sz="2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FontTx/>
              <a:buChar char="•"/>
              <a:defRPr/>
            </a:pPr>
            <a:r>
              <a:rPr lang="es-AR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Asume una tasa de descuento (k) única y uniforme para toda la vida del proyecto.</a:t>
            </a:r>
            <a:endParaRPr lang="es-ES" sz="2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043608" y="365132"/>
          <a:ext cx="8100392" cy="849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143000" y="1988840"/>
          <a:ext cx="7749479" cy="2374901"/>
        </p:xfrm>
        <a:graphic>
          <a:graphicData uri="http://schemas.openxmlformats.org/drawingml/2006/table">
            <a:tbl>
              <a:tblPr/>
              <a:tblGrid>
                <a:gridCol w="691918"/>
                <a:gridCol w="830301"/>
                <a:gridCol w="1176260"/>
                <a:gridCol w="968685"/>
                <a:gridCol w="1037877"/>
                <a:gridCol w="1037876"/>
                <a:gridCol w="830301"/>
                <a:gridCol w="1176261"/>
              </a:tblGrid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Alt</a:t>
                      </a: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.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Tasa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Inversión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Inicial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Año 1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Año 2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Año 3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Año 4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Año 5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8112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A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20%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-35000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-6000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18000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20000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28000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32000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8112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B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20%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-30000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9500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12000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15000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20000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30000</a:t>
                      </a:r>
                    </a:p>
                  </a:txBody>
                  <a:tcPr marL="8643" marR="8643" marT="86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4000" dirty="0" smtClean="0"/>
              <a:t>Tasa de Interés</a:t>
            </a:r>
            <a:endParaRPr lang="es-AR" sz="4000" dirty="0"/>
          </a:p>
        </p:txBody>
      </p:sp>
      <p:sp>
        <p:nvSpPr>
          <p:cNvPr id="5" name="4 Rectángulo"/>
          <p:cNvSpPr/>
          <p:nvPr/>
        </p:nvSpPr>
        <p:spPr>
          <a:xfrm>
            <a:off x="1259632" y="1700809"/>
            <a:ext cx="727280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b="0" i="0" dirty="0" smtClean="0">
                <a:solidFill>
                  <a:srgbClr val="000000"/>
                </a:solidFill>
                <a:latin typeface="Georgia"/>
              </a:rPr>
              <a:t>La relación entre dos magnitudes se conoce como </a:t>
            </a:r>
            <a:r>
              <a:rPr lang="es-AR" b="1" i="0" u="none" strike="noStrike" dirty="0" smtClean="0">
                <a:solidFill>
                  <a:srgbClr val="FF0000"/>
                </a:solidFill>
                <a:latin typeface="Georgia"/>
                <a:hlinkClick r:id="rId2"/>
              </a:rPr>
              <a:t>tasa</a:t>
            </a:r>
            <a:r>
              <a:rPr lang="es-AR" b="0" i="0" dirty="0" smtClean="0">
                <a:solidFill>
                  <a:srgbClr val="000000"/>
                </a:solidFill>
                <a:latin typeface="Georgia"/>
              </a:rPr>
              <a:t> y expresa la relación que existe entre una cantidad y la frecuencia de un determinado fenómeno. </a:t>
            </a:r>
          </a:p>
          <a:p>
            <a:pPr algn="just"/>
            <a:r>
              <a:rPr lang="es-AR" b="0" i="0" dirty="0" smtClean="0">
                <a:solidFill>
                  <a:srgbClr val="000000"/>
                </a:solidFill>
                <a:latin typeface="Georgia"/>
              </a:rPr>
              <a:t>El </a:t>
            </a:r>
            <a:r>
              <a:rPr lang="es-AR" b="1" i="0" u="none" strike="noStrike" dirty="0" smtClean="0">
                <a:solidFill>
                  <a:srgbClr val="BB4B0D"/>
                </a:solidFill>
                <a:latin typeface="Georgia"/>
                <a:hlinkClick r:id="rId3"/>
              </a:rPr>
              <a:t>interés</a:t>
            </a:r>
            <a:r>
              <a:rPr lang="es-AR" b="0" i="0" dirty="0" smtClean="0">
                <a:solidFill>
                  <a:srgbClr val="000000"/>
                </a:solidFill>
                <a:latin typeface="Georgia"/>
              </a:rPr>
              <a:t>, por otra parte, es el valor, la utilidad, el provecho o la ganancia de algo.</a:t>
            </a:r>
          </a:p>
          <a:p>
            <a:pPr algn="just"/>
            <a:endParaRPr lang="es-AR" b="0" i="0" dirty="0" smtClean="0">
              <a:solidFill>
                <a:srgbClr val="000000"/>
              </a:solidFill>
              <a:latin typeface="Georgia"/>
            </a:endParaRPr>
          </a:p>
          <a:p>
            <a:pPr algn="just"/>
            <a:r>
              <a:rPr lang="es-AR" b="0" i="0" dirty="0" smtClean="0">
                <a:solidFill>
                  <a:srgbClr val="000000"/>
                </a:solidFill>
                <a:latin typeface="Georgia"/>
              </a:rPr>
              <a:t>Estos dos conceptos nos permiten acercarnos a la noción de </a:t>
            </a:r>
            <a:r>
              <a:rPr lang="es-AR" b="1" i="0" u="none" strike="noStrike" dirty="0" smtClean="0">
                <a:solidFill>
                  <a:srgbClr val="BB4B0D"/>
                </a:solidFill>
                <a:latin typeface="Georgia"/>
                <a:hlinkClick r:id="rId4"/>
              </a:rPr>
              <a:t>tasa de interés</a:t>
            </a:r>
            <a:r>
              <a:rPr lang="es-AR" b="0" i="0" dirty="0" smtClean="0">
                <a:solidFill>
                  <a:srgbClr val="000000"/>
                </a:solidFill>
                <a:latin typeface="Georgia"/>
              </a:rPr>
              <a:t>, que es el precio del </a:t>
            </a:r>
            <a:r>
              <a:rPr lang="es-AR" b="1" i="0" u="none" strike="noStrike" dirty="0" smtClean="0">
                <a:solidFill>
                  <a:srgbClr val="BB4B0D"/>
                </a:solidFill>
                <a:latin typeface="Georgia"/>
                <a:hlinkClick r:id="rId5"/>
              </a:rPr>
              <a:t>dinero</a:t>
            </a:r>
            <a:r>
              <a:rPr lang="es-AR" b="0" i="0" dirty="0" smtClean="0">
                <a:solidFill>
                  <a:srgbClr val="000000"/>
                </a:solidFill>
                <a:latin typeface="Georgia"/>
              </a:rPr>
              <a:t> que se paga o se cobra para pedirlo o cederlo por un periodo determinado.</a:t>
            </a:r>
          </a:p>
          <a:p>
            <a:r>
              <a:rPr lang="es-AR" b="0" i="0" dirty="0" smtClean="0">
                <a:solidFill>
                  <a:srgbClr val="000000"/>
                </a:solidFill>
                <a:latin typeface="Georgia"/>
              </a:rPr>
              <a:t/>
            </a:r>
            <a:br>
              <a:rPr lang="es-AR" b="0" i="0" dirty="0" smtClean="0">
                <a:solidFill>
                  <a:srgbClr val="000000"/>
                </a:solidFill>
                <a:latin typeface="Georgia"/>
              </a:rPr>
            </a:br>
            <a:r>
              <a:rPr lang="es-AR" b="0" i="0" dirty="0" smtClean="0">
                <a:solidFill>
                  <a:srgbClr val="000000"/>
                </a:solidFill>
                <a:latin typeface="Georgia"/>
              </a:rPr>
              <a:t/>
            </a:r>
            <a:br>
              <a:rPr lang="es-AR" b="0" i="0" dirty="0" smtClean="0">
                <a:solidFill>
                  <a:srgbClr val="000000"/>
                </a:solidFill>
                <a:latin typeface="Georgia"/>
              </a:rPr>
            </a:br>
            <a:endParaRPr lang="es-A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043608" y="2564904"/>
            <a:ext cx="7572375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3200" dirty="0">
                <a:latin typeface="+mn-lt"/>
              </a:rPr>
              <a:t>Selecciono la de mayor  VPN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7623" y="1406525"/>
            <a:ext cx="731343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s-ES" sz="3200" dirty="0">
                <a:latin typeface="+mn-lt"/>
              </a:rPr>
              <a:t>Para seleccionar  una entre varias alternativas 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1187624" y="476672"/>
            <a:ext cx="6882558" cy="842400"/>
            <a:chOff x="0" y="6889"/>
            <a:chExt cx="6882558" cy="842400"/>
          </a:xfrm>
        </p:grpSpPr>
        <p:sp>
          <p:nvSpPr>
            <p:cNvPr id="6" name="5 Rectángulo redondeado"/>
            <p:cNvSpPr/>
            <p:nvPr/>
          </p:nvSpPr>
          <p:spPr>
            <a:xfrm>
              <a:off x="0" y="6889"/>
              <a:ext cx="6882558" cy="842400"/>
            </a:xfrm>
            <a:prstGeom prst="roundRect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6 Rectángulo"/>
            <p:cNvSpPr/>
            <p:nvPr/>
          </p:nvSpPr>
          <p:spPr>
            <a:xfrm>
              <a:off x="41123" y="48012"/>
              <a:ext cx="6800312" cy="7601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800" b="1" kern="1200" dirty="0" smtClean="0"/>
                <a:t>Valor Presente Neto (VPN</a:t>
              </a:r>
              <a:r>
                <a:rPr lang="es-ES" sz="3600" b="1" kern="1200" dirty="0" smtClean="0"/>
                <a:t>)</a:t>
              </a:r>
              <a:endParaRPr lang="es-ES" sz="4800" b="1" kern="1200" dirty="0"/>
            </a:p>
          </p:txBody>
        </p:sp>
      </p:grpSp>
      <p:graphicFrame>
        <p:nvGraphicFramePr>
          <p:cNvPr id="9" name="Table 4"/>
          <p:cNvGraphicFramePr>
            <a:graphicFrameLocks noGrp="1"/>
          </p:cNvGraphicFramePr>
          <p:nvPr/>
        </p:nvGraphicFramePr>
        <p:xfrm>
          <a:off x="928687" y="3429000"/>
          <a:ext cx="8143931" cy="1428758"/>
        </p:xfrm>
        <a:graphic>
          <a:graphicData uri="http://schemas.openxmlformats.org/drawingml/2006/table">
            <a:tbl>
              <a:tblPr/>
              <a:tblGrid>
                <a:gridCol w="4347294"/>
                <a:gridCol w="2115682"/>
                <a:gridCol w="1680955"/>
              </a:tblGrid>
              <a:tr h="714379">
                <a:tc>
                  <a:txBody>
                    <a:bodyPr/>
                    <a:lstStyle/>
                    <a:p>
                      <a:pPr algn="ctr" fontAlgn="b"/>
                      <a:r>
                        <a:rPr lang="es-ES" sz="3200" b="1" i="0" u="none" strike="noStrike" smtClean="0">
                          <a:solidFill>
                            <a:srgbClr val="000000"/>
                          </a:solidFill>
                          <a:latin typeface="Calibri"/>
                        </a:rPr>
                        <a:t>ALTERNATIVA   </a:t>
                      </a:r>
                      <a:endParaRPr lang="es-ES" sz="32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00"/>
                    </a:solidFill>
                  </a:tcPr>
                </a:tc>
              </a:tr>
              <a:tr h="714379">
                <a:tc>
                  <a:txBody>
                    <a:bodyPr/>
                    <a:lstStyle/>
                    <a:p>
                      <a:pPr algn="ctr" fontAlgn="b"/>
                      <a:r>
                        <a:rPr lang="es-ES" sz="3200" b="1" i="0" u="none" strike="noStrike" smtClean="0">
                          <a:solidFill>
                            <a:srgbClr val="000000"/>
                          </a:solidFill>
                          <a:latin typeface="Calibri"/>
                        </a:rPr>
                        <a:t>VPN  </a:t>
                      </a:r>
                      <a:endParaRPr lang="es-ES" sz="32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3200" b="0" i="0" u="none" strike="noStrike" smtClean="0">
                          <a:solidFill>
                            <a:srgbClr val="000000"/>
                          </a:solidFill>
                          <a:latin typeface="Calibri"/>
                        </a:rPr>
                        <a:t>10.437,24</a:t>
                      </a:r>
                      <a:endParaRPr lang="es-ES" sz="3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3200" b="0" i="0" u="none" strike="noStrike" smtClean="0">
                          <a:solidFill>
                            <a:srgbClr val="000000"/>
                          </a:solidFill>
                          <a:latin typeface="Calibri"/>
                        </a:rPr>
                        <a:t>16.631,94</a:t>
                      </a:r>
                      <a:endParaRPr lang="es-ES" sz="3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11" name="TextBox 5"/>
          <p:cNvSpPr txBox="1"/>
          <p:nvPr/>
        </p:nvSpPr>
        <p:spPr>
          <a:xfrm>
            <a:off x="1285875" y="5572125"/>
            <a:ext cx="7858125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4400" dirty="0">
                <a:latin typeface="+mn-lt"/>
              </a:rPr>
              <a:t>Selecciono la  Alternativa “B”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1179513" y="2324100"/>
            <a:ext cx="7494587" cy="19558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s-PE" sz="1400" b="1" dirty="0" smtClean="0"/>
          </a:p>
          <a:p>
            <a:pPr marL="365760" indent="-283464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s-PE" sz="3600" b="1" dirty="0" smtClean="0"/>
              <a:t>FORMA DE CALCULAR EL VAN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s-PE" sz="3600" b="1" dirty="0" smtClean="0"/>
              <a:t>Utilizando el Excel</a:t>
            </a:r>
            <a:endParaRPr lang="es-ES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717675" y="1538288"/>
            <a:ext cx="6934200" cy="4619625"/>
          </a:xfrm>
        </p:spPr>
      </p:pic>
      <p:sp>
        <p:nvSpPr>
          <p:cNvPr id="18435" name="Rectangle 7"/>
          <p:cNvSpPr>
            <a:spLocks noChangeArrowheads="1"/>
          </p:cNvSpPr>
          <p:nvPr/>
        </p:nvSpPr>
        <p:spPr bwMode="auto">
          <a:xfrm>
            <a:off x="649288" y="260350"/>
            <a:ext cx="8110537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100000"/>
              </a:lnSpc>
              <a:buFontTx/>
              <a:buNone/>
            </a:pPr>
            <a:r>
              <a:rPr lang="es-PE" sz="4400" b="1">
                <a:solidFill>
                  <a:srgbClr val="CC0000"/>
                </a:solidFill>
                <a:latin typeface="Verdana" pitchFamily="34" charset="0"/>
              </a:rPr>
              <a:t>Valor Actual Neto</a:t>
            </a:r>
            <a:endParaRPr lang="es-ES" sz="4400" b="1">
              <a:solidFill>
                <a:srgbClr val="CC0000"/>
              </a:solidFill>
              <a:latin typeface="Verdana" pitchFamily="34" charset="0"/>
            </a:endParaRPr>
          </a:p>
        </p:txBody>
      </p:sp>
      <p:sp>
        <p:nvSpPr>
          <p:cNvPr id="18436" name="Rectangle 8"/>
          <p:cNvSpPr>
            <a:spLocks noChangeArrowheads="1"/>
          </p:cNvSpPr>
          <p:nvPr/>
        </p:nvSpPr>
        <p:spPr bwMode="auto">
          <a:xfrm flipV="1">
            <a:off x="1258888" y="1036638"/>
            <a:ext cx="7058025" cy="42862"/>
          </a:xfrm>
          <a:prstGeom prst="rect">
            <a:avLst/>
          </a:prstGeom>
          <a:solidFill>
            <a:srgbClr val="6A8436"/>
          </a:solidFill>
          <a:ln w="57150" algn="ctr">
            <a:solidFill>
              <a:srgbClr val="006699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>
              <a:lnSpc>
                <a:spcPct val="100000"/>
              </a:lnSpc>
            </a:pPr>
            <a:endParaRPr lang="es-PE" sz="3200">
              <a:solidFill>
                <a:srgbClr val="008000"/>
              </a:solidFill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84338" y="1576388"/>
            <a:ext cx="7000875" cy="4543425"/>
          </a:xfrm>
        </p:spPr>
      </p:pic>
      <p:sp>
        <p:nvSpPr>
          <p:cNvPr id="19459" name="Rectangle 7"/>
          <p:cNvSpPr>
            <a:spLocks noChangeArrowheads="1"/>
          </p:cNvSpPr>
          <p:nvPr/>
        </p:nvSpPr>
        <p:spPr bwMode="auto">
          <a:xfrm>
            <a:off x="649288" y="260350"/>
            <a:ext cx="8110537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100000"/>
              </a:lnSpc>
              <a:buFontTx/>
              <a:buNone/>
            </a:pPr>
            <a:r>
              <a:rPr lang="es-PE" sz="4400" b="1">
                <a:solidFill>
                  <a:srgbClr val="CC0000"/>
                </a:solidFill>
                <a:latin typeface="Verdana" pitchFamily="34" charset="0"/>
              </a:rPr>
              <a:t>Valor Actual Neto</a:t>
            </a:r>
            <a:endParaRPr lang="es-ES" sz="4400" b="1">
              <a:solidFill>
                <a:srgbClr val="CC0000"/>
              </a:solidFill>
              <a:latin typeface="Verdana" pitchFamily="34" charset="0"/>
            </a:endParaRPr>
          </a:p>
        </p:txBody>
      </p:sp>
      <p:sp>
        <p:nvSpPr>
          <p:cNvPr id="19460" name="Rectangle 8"/>
          <p:cNvSpPr>
            <a:spLocks noChangeArrowheads="1"/>
          </p:cNvSpPr>
          <p:nvPr/>
        </p:nvSpPr>
        <p:spPr bwMode="auto">
          <a:xfrm flipV="1">
            <a:off x="1258888" y="1036638"/>
            <a:ext cx="7058025" cy="42862"/>
          </a:xfrm>
          <a:prstGeom prst="rect">
            <a:avLst/>
          </a:prstGeom>
          <a:solidFill>
            <a:srgbClr val="6A8436"/>
          </a:solidFill>
          <a:ln w="57150" algn="ctr">
            <a:solidFill>
              <a:srgbClr val="006699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>
              <a:lnSpc>
                <a:spcPct val="100000"/>
              </a:lnSpc>
            </a:pPr>
            <a:endParaRPr lang="es-PE" sz="3200">
              <a:solidFill>
                <a:srgbClr val="008000"/>
              </a:solidFill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79575" y="2160588"/>
            <a:ext cx="7010400" cy="2728912"/>
          </a:xfrm>
        </p:spPr>
      </p:pic>
      <p:sp>
        <p:nvSpPr>
          <p:cNvPr id="20483" name="Rectangle 7"/>
          <p:cNvSpPr>
            <a:spLocks noChangeArrowheads="1"/>
          </p:cNvSpPr>
          <p:nvPr/>
        </p:nvSpPr>
        <p:spPr bwMode="auto">
          <a:xfrm>
            <a:off x="649288" y="260350"/>
            <a:ext cx="8110537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100000"/>
              </a:lnSpc>
              <a:buFontTx/>
              <a:buNone/>
            </a:pPr>
            <a:r>
              <a:rPr lang="es-PE" sz="4400" b="1">
                <a:solidFill>
                  <a:srgbClr val="CC0000"/>
                </a:solidFill>
                <a:latin typeface="Verdana" pitchFamily="34" charset="0"/>
              </a:rPr>
              <a:t>Valor Actual Neto</a:t>
            </a:r>
            <a:endParaRPr lang="es-ES" sz="4400" b="1">
              <a:solidFill>
                <a:srgbClr val="CC0000"/>
              </a:solidFill>
              <a:latin typeface="Verdana" pitchFamily="34" charset="0"/>
            </a:endParaRPr>
          </a:p>
        </p:txBody>
      </p:sp>
      <p:sp>
        <p:nvSpPr>
          <p:cNvPr id="20484" name="Rectangle 8"/>
          <p:cNvSpPr>
            <a:spLocks noChangeArrowheads="1"/>
          </p:cNvSpPr>
          <p:nvPr/>
        </p:nvSpPr>
        <p:spPr bwMode="auto">
          <a:xfrm flipV="1">
            <a:off x="1258888" y="1036638"/>
            <a:ext cx="7058025" cy="42862"/>
          </a:xfrm>
          <a:prstGeom prst="rect">
            <a:avLst/>
          </a:prstGeom>
          <a:solidFill>
            <a:srgbClr val="6A8436"/>
          </a:solidFill>
          <a:ln w="57150" algn="ctr">
            <a:solidFill>
              <a:srgbClr val="006699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>
              <a:lnSpc>
                <a:spcPct val="100000"/>
              </a:lnSpc>
            </a:pPr>
            <a:endParaRPr lang="es-PE" sz="3200">
              <a:solidFill>
                <a:srgbClr val="008000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7" name="6 Elipse"/>
          <p:cNvSpPr/>
          <p:nvPr/>
        </p:nvSpPr>
        <p:spPr>
          <a:xfrm>
            <a:off x="4373563" y="3856038"/>
            <a:ext cx="1576387" cy="76835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P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u="sng" dirty="0" smtClean="0">
                <a:solidFill>
                  <a:schemeClr val="accent2"/>
                </a:solidFill>
              </a:rPr>
              <a:t>Tasa Interna de Retorno (TIR)</a:t>
            </a:r>
            <a:endParaRPr lang="es-ES" u="sng" dirty="0" smtClean="0">
              <a:solidFill>
                <a:schemeClr val="accent2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640" y="1700808"/>
            <a:ext cx="7498080" cy="48006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s-ES" dirty="0" smtClean="0"/>
              <a:t>Es la tasa de rendimiento de la inversión, su valor depende solamente de los flujos de fondos del proyecto, o sea es un valor interno o inherente al mismo.</a:t>
            </a:r>
          </a:p>
          <a:p>
            <a:pPr>
              <a:buFont typeface="Wingdings" pitchFamily="2" charset="2"/>
              <a:buChar char="v"/>
            </a:pPr>
            <a:r>
              <a:rPr lang="es-ES" dirty="0" smtClean="0"/>
              <a:t>Es la tasa que hace el VAN = 0, o sea, los flujos de fondos futuros descontados a la TIR son iguales a la inversión inicial.</a:t>
            </a:r>
          </a:p>
          <a:p>
            <a:pPr>
              <a:buFontTx/>
              <a:buNone/>
            </a:pPr>
            <a:endParaRPr lang="es-ES" dirty="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Calculo de la TIR</a:t>
            </a:r>
            <a:endParaRPr lang="es-AR" dirty="0"/>
          </a:p>
        </p:txBody>
      </p:sp>
      <p:sp>
        <p:nvSpPr>
          <p:cNvPr id="4" name="3 Rectángulo"/>
          <p:cNvSpPr/>
          <p:nvPr/>
        </p:nvSpPr>
        <p:spPr>
          <a:xfrm>
            <a:off x="1403648" y="1351508"/>
            <a:ext cx="74168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None/>
            </a:pPr>
            <a:r>
              <a:rPr lang="es-ES" dirty="0" smtClean="0"/>
              <a:t>Supongamos en el ejemplo en el que se está planeando un negocio cuya inversión inicial es de $8000 y que proporcionará 4 flujos de fondos:</a:t>
            </a:r>
            <a:endParaRPr lang="es-AR" dirty="0" smtClean="0"/>
          </a:p>
          <a:p>
            <a:pPr algn="just">
              <a:buFontTx/>
              <a:buNone/>
            </a:pPr>
            <a:r>
              <a:rPr lang="es-ES" dirty="0" smtClean="0"/>
              <a:t>$2500 al final del primer año.</a:t>
            </a:r>
            <a:endParaRPr lang="es-AR" dirty="0" smtClean="0"/>
          </a:p>
          <a:p>
            <a:pPr algn="just">
              <a:buFontTx/>
              <a:buNone/>
            </a:pPr>
            <a:r>
              <a:rPr lang="es-ES" dirty="0" smtClean="0"/>
              <a:t>$3000 al final del segundo año.</a:t>
            </a:r>
            <a:endParaRPr lang="es-AR" dirty="0" smtClean="0"/>
          </a:p>
          <a:p>
            <a:pPr algn="just">
              <a:buFontTx/>
              <a:buNone/>
            </a:pPr>
            <a:r>
              <a:rPr lang="es-ES" dirty="0" smtClean="0"/>
              <a:t>$3200 al final del tercer año.</a:t>
            </a:r>
            <a:endParaRPr lang="es-AR" dirty="0" smtClean="0"/>
          </a:p>
          <a:p>
            <a:pPr algn="just">
              <a:buFontTx/>
              <a:buNone/>
            </a:pPr>
            <a:r>
              <a:rPr lang="es-ES" dirty="0" smtClean="0"/>
              <a:t>$4100 al final del cuarto año.</a:t>
            </a:r>
            <a:endParaRPr lang="es-AR" dirty="0" smtClean="0"/>
          </a:p>
          <a:p>
            <a:pPr algn="just">
              <a:buFontTx/>
              <a:buNone/>
            </a:pPr>
            <a:r>
              <a:rPr lang="es-ES" dirty="0" smtClean="0"/>
              <a:t>El VAN si se descuentan los flujos de fondos a una tasa del 18% anual era de 335,55</a:t>
            </a:r>
            <a:endParaRPr lang="es-AR" dirty="0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800" smtClean="0"/>
              <a:t>Tasa Interna de Retorno (TIR)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La tasa de descuento que hace que VAN = 0</a:t>
            </a:r>
          </a:p>
          <a:p>
            <a:pPr lvl="1">
              <a:buFont typeface="Wingdings" pitchFamily="2" charset="2"/>
              <a:buChar char="u"/>
              <a:defRPr/>
            </a:pPr>
            <a:r>
              <a:rPr lang="es-EC" sz="1800" dirty="0"/>
              <a:t>La tasa de descuento a la que el </a:t>
            </a:r>
            <a:r>
              <a:rPr lang="es-EC" sz="1800" dirty="0" smtClean="0"/>
              <a:t>proyecto </a:t>
            </a:r>
            <a:r>
              <a:rPr lang="es-EC" sz="1800" dirty="0"/>
              <a:t>sería apenas rentable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Generalmente indica la rentabilidad esperada del proyecto</a:t>
            </a:r>
          </a:p>
          <a:p>
            <a:pPr>
              <a:buFont typeface="Monotype Sorts" pitchFamily="2" charset="2"/>
              <a:buNone/>
              <a:defRPr/>
            </a:pPr>
            <a:r>
              <a:rPr lang="es-EC" sz="2000" b="1" dirty="0"/>
              <a:t>Regla:</a:t>
            </a:r>
            <a:endParaRPr lang="es-EC" sz="2000" dirty="0"/>
          </a:p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Se aceptan Proyectos que tienen TIR &gt; Costo de Oportunidad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Decidiendo entre Varios Proyectos, Se escogerá el que  tenga mayor TIR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es-EC" sz="2000" dirty="0" smtClean="0"/>
              <a:t>Cuando </a:t>
            </a:r>
            <a:r>
              <a:rPr lang="es-EC" sz="2000" dirty="0"/>
              <a:t>es </a:t>
            </a:r>
            <a:r>
              <a:rPr lang="es-EC" sz="2000" u="sng" dirty="0"/>
              <a:t>un solo</a:t>
            </a:r>
            <a:r>
              <a:rPr lang="es-EC" sz="2000" dirty="0"/>
              <a:t> proyecto, y VAN función continua decreciente</a:t>
            </a:r>
          </a:p>
          <a:p>
            <a:pPr lvl="1">
              <a:buFont typeface="Wingdings" pitchFamily="2" charset="2"/>
              <a:buChar char="u"/>
              <a:defRPr/>
            </a:pPr>
            <a:r>
              <a:rPr lang="es-EC" sz="1800" dirty="0"/>
              <a:t>TIR y VAN dan igual </a:t>
            </a:r>
            <a:r>
              <a:rPr lang="es-EC" sz="1800" dirty="0" smtClean="0"/>
              <a:t>resultado</a:t>
            </a:r>
            <a:endParaRPr lang="es-EC" sz="1800" dirty="0"/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AR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60350"/>
            <a:ext cx="7126560" cy="936625"/>
          </a:xfrm>
        </p:spPr>
        <p:txBody>
          <a:bodyPr/>
          <a:lstStyle/>
          <a:p>
            <a:r>
              <a:rPr lang="es-ES_tradnl" u="sng" smtClean="0">
                <a:solidFill>
                  <a:schemeClr val="accent2"/>
                </a:solidFill>
              </a:rPr>
              <a:t>Tasa Interna de Retorno (TIR)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547664" y="1268413"/>
            <a:ext cx="7128024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dirty="0">
                <a:sym typeface="Symbol" pitchFamily="18" charset="2"/>
              </a:rPr>
              <a:t>	 </a:t>
            </a:r>
            <a:r>
              <a:rPr lang="es-ES_tradnl" baseline="-25000" dirty="0">
                <a:sym typeface="Symbol" pitchFamily="18" charset="2"/>
              </a:rPr>
              <a:t>n</a:t>
            </a:r>
          </a:p>
          <a:p>
            <a:r>
              <a:rPr lang="es-ES_tradnl" b="1" dirty="0">
                <a:sym typeface="Symbol" pitchFamily="18" charset="2"/>
              </a:rPr>
              <a:t>VAN =    </a:t>
            </a:r>
            <a:r>
              <a:rPr lang="es-ES_tradnl" sz="2800" b="1" dirty="0">
                <a:sym typeface="Symbol" pitchFamily="18" charset="2"/>
              </a:rPr>
              <a:t>F(t)/(1+i) </a:t>
            </a:r>
            <a:r>
              <a:rPr lang="es-ES_tradnl" sz="3600" b="1" baseline="30000" dirty="0">
                <a:sym typeface="Symbol" pitchFamily="18" charset="2"/>
              </a:rPr>
              <a:t>t  </a:t>
            </a:r>
            <a:r>
              <a:rPr lang="es-ES_tradnl" sz="2800" b="1" dirty="0">
                <a:sym typeface="Symbol" pitchFamily="18" charset="2"/>
              </a:rPr>
              <a:t>=</a:t>
            </a:r>
            <a:r>
              <a:rPr lang="es-ES_tradnl" sz="2800" dirty="0">
                <a:sym typeface="Symbol" pitchFamily="18" charset="2"/>
              </a:rPr>
              <a:t> 0  La incógnita es i</a:t>
            </a:r>
          </a:p>
          <a:p>
            <a:r>
              <a:rPr lang="es-ES_tradnl" dirty="0">
                <a:sym typeface="Symbol" pitchFamily="18" charset="2"/>
              </a:rPr>
              <a:t>	</a:t>
            </a:r>
            <a:r>
              <a:rPr lang="es-ES_tradnl" baseline="30000" dirty="0">
                <a:sym typeface="Symbol" pitchFamily="18" charset="2"/>
              </a:rPr>
              <a:t>t=0</a:t>
            </a:r>
          </a:p>
          <a:p>
            <a:r>
              <a:rPr lang="es-ES_tradnl" sz="2800" dirty="0">
                <a:sym typeface="Symbol" pitchFamily="18" charset="2"/>
              </a:rPr>
              <a:t>En el ejemplo anterior será:</a:t>
            </a:r>
          </a:p>
          <a:p>
            <a:endParaRPr lang="es-ES_tradnl" sz="2800" dirty="0">
              <a:sym typeface="Symbol" pitchFamily="18" charset="2"/>
            </a:endParaRPr>
          </a:p>
          <a:p>
            <a:endParaRPr lang="es-ES_tradnl" baseline="30000" dirty="0">
              <a:sym typeface="Symbol" pitchFamily="18" charset="2"/>
            </a:endParaRPr>
          </a:p>
          <a:p>
            <a:endParaRPr lang="es-ES_tradnl" baseline="30000" dirty="0">
              <a:sym typeface="Symbol" pitchFamily="18" charset="2"/>
            </a:endParaRPr>
          </a:p>
          <a:p>
            <a:endParaRPr lang="es-ES_tradnl" b="1" dirty="0"/>
          </a:p>
          <a:p>
            <a:endParaRPr lang="es-ES_tradnl" sz="2800" b="1" dirty="0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759812" y="-230832"/>
            <a:ext cx="8384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s-AR"/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2483768" y="3284984"/>
          <a:ext cx="5363842" cy="865187"/>
        </p:xfrm>
        <a:graphic>
          <a:graphicData uri="http://schemas.openxmlformats.org/presentationml/2006/ole">
            <p:oleObj spid="_x0000_s134147" name="Ecuación" r:id="rId3" imgW="2832100" imgH="419100" progId="">
              <p:embed/>
            </p:oleObj>
          </a:graphicData>
        </a:graphic>
      </p:graphicFrame>
      <p:sp>
        <p:nvSpPr>
          <p:cNvPr id="12" name="5 CuadroTexto"/>
          <p:cNvSpPr txBox="1">
            <a:spLocks noChangeArrowheads="1"/>
          </p:cNvSpPr>
          <p:nvPr/>
        </p:nvSpPr>
        <p:spPr bwMode="auto">
          <a:xfrm>
            <a:off x="1168369" y="4724400"/>
            <a:ext cx="7724806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AR" dirty="0"/>
              <a:t>La tasa i (TIR), es del 19,97%.  Siendo ésta mayor que la tasa</a:t>
            </a:r>
          </a:p>
          <a:p>
            <a:r>
              <a:rPr lang="es-AR" dirty="0"/>
              <a:t>que se pretendía ganar (K=18%), es conveniente efectuar la inversión.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980728"/>
          </a:xfrm>
        </p:spPr>
        <p:txBody>
          <a:bodyPr>
            <a:normAutofit/>
          </a:bodyPr>
          <a:lstStyle/>
          <a:p>
            <a:r>
              <a:rPr lang="es-AR" sz="3600" u="sng" dirty="0" smtClean="0"/>
              <a:t>TIR</a:t>
            </a:r>
          </a:p>
        </p:txBody>
      </p:sp>
      <p:sp>
        <p:nvSpPr>
          <p:cNvPr id="17411" name="2 Rectángulo"/>
          <p:cNvSpPr>
            <a:spLocks noChangeArrowheads="1"/>
          </p:cNvSpPr>
          <p:nvPr/>
        </p:nvSpPr>
        <p:spPr bwMode="auto">
          <a:xfrm>
            <a:off x="1115616" y="980728"/>
            <a:ext cx="8028384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800" b="1" u="sng" dirty="0">
                <a:sym typeface="Symbol" pitchFamily="18" charset="2"/>
              </a:rPr>
              <a:t>Criterio de decisión:</a:t>
            </a:r>
          </a:p>
          <a:p>
            <a:endParaRPr lang="es-ES_tradnl" sz="2800" b="1" u="sng" dirty="0">
              <a:sym typeface="Symbol" pitchFamily="18" charset="2"/>
            </a:endParaRPr>
          </a:p>
          <a:p>
            <a:pPr>
              <a:buFont typeface="Wingdings" pitchFamily="2" charset="2"/>
              <a:buChar char="Ø"/>
            </a:pPr>
            <a:r>
              <a:rPr lang="es-ES_tradnl" sz="2800" dirty="0">
                <a:sym typeface="Symbol" pitchFamily="18" charset="2"/>
              </a:rPr>
              <a:t>Si la TIR es mayor que la K se acepta el proyecto.</a:t>
            </a:r>
          </a:p>
          <a:p>
            <a:pPr>
              <a:buFont typeface="Wingdings" pitchFamily="2" charset="2"/>
              <a:buChar char="Ø"/>
            </a:pPr>
            <a:r>
              <a:rPr lang="es-ES_tradnl" sz="2800" dirty="0">
                <a:sym typeface="Symbol" pitchFamily="18" charset="2"/>
              </a:rPr>
              <a:t>Si la TIR es igual a la K seria indiferente</a:t>
            </a:r>
          </a:p>
          <a:p>
            <a:pPr>
              <a:buFont typeface="Wingdings" pitchFamily="2" charset="2"/>
              <a:buChar char="Ø"/>
            </a:pPr>
            <a:r>
              <a:rPr lang="es-ES_tradnl" sz="2800" dirty="0">
                <a:sym typeface="Symbol" pitchFamily="18" charset="2"/>
              </a:rPr>
              <a:t>Si la TIR es menor que la K se rechaza el proyecto.</a:t>
            </a:r>
          </a:p>
          <a:p>
            <a:pPr>
              <a:buFont typeface="Wingdings" pitchFamily="2" charset="2"/>
              <a:buChar char="Ø"/>
            </a:pPr>
            <a:endParaRPr lang="es-ES_tradnl" sz="2800" dirty="0">
              <a:sym typeface="Symbol" pitchFamily="18" charset="2"/>
            </a:endParaRPr>
          </a:p>
          <a:p>
            <a:r>
              <a:rPr lang="es-AR" sz="2800" dirty="0">
                <a:sym typeface="Symbol" pitchFamily="18" charset="2"/>
              </a:rPr>
              <a:t>¿La TIR representa la rentabilidad que hemos </a:t>
            </a:r>
          </a:p>
          <a:p>
            <a:r>
              <a:rPr lang="es-AR" sz="2800" dirty="0">
                <a:sym typeface="Symbol" pitchFamily="18" charset="2"/>
              </a:rPr>
              <a:t>obtenido por cada peso invertido en un proyecto?</a:t>
            </a:r>
          </a:p>
          <a:p>
            <a:r>
              <a:rPr lang="es-AR" sz="2800" dirty="0">
                <a:sym typeface="Symbol" pitchFamily="18" charset="2"/>
              </a:rPr>
              <a:t>  </a:t>
            </a:r>
          </a:p>
          <a:p>
            <a:r>
              <a:rPr lang="es-AR" sz="2800" b="1" i="1" dirty="0">
                <a:sym typeface="Symbol" pitchFamily="18" charset="2"/>
              </a:rPr>
              <a:t>Sí y sólo sí los fondos que éste libera, son</a:t>
            </a:r>
          </a:p>
          <a:p>
            <a:r>
              <a:rPr lang="es-AR" sz="2800" b="1" i="1" dirty="0">
                <a:sym typeface="Symbol" pitchFamily="18" charset="2"/>
              </a:rPr>
              <a:t>reinvertidos a la misma TIR hasta el final de su vida.</a:t>
            </a:r>
            <a:endParaRPr lang="es-ES_tradnl" sz="2800" b="1" i="1" dirty="0">
              <a:sym typeface="Symbol" pitchFamily="18" charset="2"/>
            </a:endParaRPr>
          </a:p>
          <a:p>
            <a:endParaRPr lang="es-ES_trad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228600"/>
            <a:ext cx="7884368" cy="1143000"/>
          </a:xfrm>
        </p:spPr>
        <p:txBody>
          <a:bodyPr/>
          <a:lstStyle/>
          <a:p>
            <a:r>
              <a:rPr lang="es-ES_tradnl" sz="2800" dirty="0" smtClean="0"/>
              <a:t>Tasas de Interés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340768"/>
            <a:ext cx="7772400" cy="489654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Costo de tener el dinero en este momento en vez de en el futuro.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Cantidad que se paga por emplear el dinero ajeno.</a:t>
            </a:r>
          </a:p>
          <a:p>
            <a:pPr lvl="1" algn="just">
              <a:buFont typeface="Wingdings" pitchFamily="2" charset="2"/>
              <a:buChar char="u"/>
              <a:defRPr/>
            </a:pPr>
            <a:r>
              <a:rPr lang="es-EC" sz="2000" dirty="0"/>
              <a:t>Compensar oportunidad usarlo en otra actividad</a:t>
            </a:r>
            <a:r>
              <a:rPr lang="es-EC" sz="2000" dirty="0" smtClean="0"/>
              <a:t>: rendimiento </a:t>
            </a:r>
            <a:r>
              <a:rPr lang="es-EC" sz="2000" dirty="0"/>
              <a:t>financiero.</a:t>
            </a:r>
          </a:p>
          <a:p>
            <a:pPr algn="just">
              <a:buFont typeface="Wingdings" pitchFamily="2" charset="2"/>
              <a:buChar char="n"/>
              <a:defRPr/>
            </a:pPr>
            <a:r>
              <a:rPr lang="es-EC" sz="2000" dirty="0"/>
              <a:t>Repone  el retorno que el dueño ganaría de hubiese invertido en vez de prestarlo. </a:t>
            </a:r>
          </a:p>
          <a:p>
            <a:pPr algn="just">
              <a:buFont typeface="Wingdings" pitchFamily="2" charset="2"/>
              <a:buChar char="n"/>
              <a:defRPr/>
            </a:pPr>
            <a:r>
              <a:rPr lang="es-EC" sz="2000" dirty="0" smtClean="0"/>
              <a:t>Para </a:t>
            </a:r>
            <a:r>
              <a:rPr lang="es-EC" sz="2000" dirty="0"/>
              <a:t>analizar efectos de dinero en el tiempo: 2 esquemas:</a:t>
            </a:r>
          </a:p>
          <a:p>
            <a:pPr algn="just">
              <a:buFont typeface="Wingdings" pitchFamily="2" charset="2"/>
              <a:buChar char="n"/>
              <a:defRPr/>
            </a:pPr>
            <a:r>
              <a:rPr lang="es-EC" sz="2000" dirty="0"/>
              <a:t>Prestamista – prestatario, el interés toma el nombre de “</a:t>
            </a:r>
            <a:r>
              <a:rPr lang="es-EC" sz="2000" b="1" dirty="0"/>
              <a:t>Costo de Capital</a:t>
            </a:r>
            <a:r>
              <a:rPr lang="es-EC" sz="2000" dirty="0"/>
              <a:t>”. </a:t>
            </a:r>
          </a:p>
          <a:p>
            <a:pPr algn="just">
              <a:buFont typeface="Wingdings" pitchFamily="2" charset="2"/>
              <a:buChar char="n"/>
              <a:defRPr/>
            </a:pPr>
            <a:r>
              <a:rPr lang="es-EC" sz="2000" dirty="0"/>
              <a:t>Inversionista – proyecto, el interés toma el nombre de “</a:t>
            </a:r>
            <a:r>
              <a:rPr lang="es-EC" sz="2000" b="1" dirty="0"/>
              <a:t>Tasa de retorno</a:t>
            </a:r>
            <a:r>
              <a:rPr lang="es-EC" sz="2000" dirty="0"/>
              <a:t>” o “</a:t>
            </a:r>
            <a:r>
              <a:rPr lang="es-EC" sz="2000" b="1" dirty="0">
                <a:solidFill>
                  <a:srgbClr val="FF0000"/>
                </a:solidFill>
              </a:rPr>
              <a:t>Rentabilidad</a:t>
            </a:r>
            <a:r>
              <a:rPr lang="es-EC" sz="2000" dirty="0"/>
              <a:t>”</a:t>
            </a:r>
            <a:endParaRPr lang="es-ES_tradnl" sz="2000" dirty="0"/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332656"/>
            <a:ext cx="7772400" cy="803275"/>
          </a:xfrm>
        </p:spPr>
        <p:txBody>
          <a:bodyPr/>
          <a:lstStyle/>
          <a:p>
            <a:r>
              <a:rPr lang="es-AR" sz="3600" dirty="0" smtClean="0">
                <a:solidFill>
                  <a:schemeClr val="accent2"/>
                </a:solidFill>
              </a:rPr>
              <a:t>TIR</a:t>
            </a:r>
            <a:endParaRPr lang="es-ES" sz="3600" dirty="0" smtClean="0">
              <a:solidFill>
                <a:schemeClr val="accent2"/>
              </a:solidFill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203325" y="2251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/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115616" y="1412875"/>
            <a:ext cx="7412434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b="1" u="sng" dirty="0"/>
              <a:t>Ventaja:</a:t>
            </a:r>
          </a:p>
          <a:p>
            <a:r>
              <a:rPr lang="es-ES_tradnl" sz="2000" dirty="0"/>
              <a:t>Al ser un porcentaje es </a:t>
            </a:r>
            <a:r>
              <a:rPr lang="es-ES_tradnl" sz="2000" dirty="0" smtClean="0"/>
              <a:t>fácilmente </a:t>
            </a:r>
            <a:r>
              <a:rPr lang="es-ES_tradnl" sz="2000" dirty="0"/>
              <a:t>entendible y práctica para comparar proyectos ya que se trata de un valor relativo.</a:t>
            </a:r>
          </a:p>
          <a:p>
            <a:endParaRPr lang="es-ES_tradnl" sz="2000" dirty="0"/>
          </a:p>
          <a:p>
            <a:r>
              <a:rPr lang="es-ES_tradnl" b="1" u="sng" dirty="0"/>
              <a:t>Desventajas: </a:t>
            </a:r>
          </a:p>
          <a:p>
            <a:r>
              <a:rPr lang="es-ES_tradnl" sz="2000" dirty="0"/>
              <a:t>Se presume que tanto las pérdidas como las ganancias se reinvierten a la misma TIR, lo cuál no es seguro que ocurra.</a:t>
            </a:r>
          </a:p>
          <a:p>
            <a:pPr>
              <a:buFontTx/>
              <a:buChar char="•"/>
            </a:pPr>
            <a:r>
              <a:rPr lang="es-ES_tradnl" sz="2000" dirty="0"/>
              <a:t> Es de difícil cálculo.</a:t>
            </a:r>
          </a:p>
          <a:p>
            <a:pPr>
              <a:buFontTx/>
              <a:buChar char="•"/>
            </a:pPr>
            <a:r>
              <a:rPr lang="es-ES_tradnl" sz="2000" dirty="0"/>
              <a:t> Puede tener múltiples soluciones.</a:t>
            </a:r>
          </a:p>
          <a:p>
            <a:pPr>
              <a:buFontTx/>
              <a:buChar char="•"/>
            </a:pPr>
            <a:r>
              <a:rPr lang="es-ES_tradnl" sz="2000" dirty="0"/>
              <a:t> No se puede tener en cuenta ETTI (Estructura Temporal de la Tasa de Interés).</a:t>
            </a:r>
          </a:p>
          <a:p>
            <a:pPr>
              <a:buFontTx/>
              <a:buChar char="•"/>
            </a:pPr>
            <a:r>
              <a:rPr lang="es-ES_tradnl" sz="2000" dirty="0"/>
              <a:t> En proyectos mutuamente excluyentes la conclusión puede ser inconsistente con VAN.</a:t>
            </a:r>
          </a:p>
          <a:p>
            <a:endParaRPr lang="es-ES_tradnl" sz="2000" dirty="0"/>
          </a:p>
          <a:p>
            <a:pPr>
              <a:buFontTx/>
              <a:buChar char="•"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u="sng" smtClean="0">
                <a:solidFill>
                  <a:srgbClr val="990099"/>
                </a:solidFill>
              </a:rPr>
              <a:t>Diferencias y analogías entre el VAN y la TIR</a:t>
            </a:r>
            <a:endParaRPr lang="es-ES" sz="3200" b="1" u="sng" smtClean="0">
              <a:solidFill>
                <a:srgbClr val="990099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US" sz="2400" smtClean="0"/>
              <a:t>Ambos utilizan flujos de fondos netos de impuestos.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US" sz="2400" smtClean="0"/>
              <a:t>Ambos tienen en cuenta el valor del dinero en el tiempo.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US" sz="2400" smtClean="0"/>
              <a:t>La TIR es una incógnita que surge del propio proyecto, en cambio para el VAN es necesario utilizar una tasa que viene dada desde afuera.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US" sz="2400" smtClean="0"/>
              <a:t>El VAN es una medida de rentabilidad en términos absolutos y la TIR en términos relativos.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US" sz="2400" smtClean="0"/>
              <a:t>El VAN supone la reinversión de los fondos a una tasa de corte y la TIR supone dicha reinversión a la misma TIR.</a:t>
            </a:r>
            <a:endParaRPr lang="es-ES" sz="2400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/>
          <p:cNvGraphicFramePr/>
          <p:nvPr/>
        </p:nvGraphicFramePr>
        <p:xfrm>
          <a:off x="1043608" y="365132"/>
          <a:ext cx="7743234" cy="849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043609" y="1340768"/>
          <a:ext cx="7920877" cy="4763481"/>
        </p:xfrm>
        <a:graphic>
          <a:graphicData uri="http://schemas.openxmlformats.org/drawingml/2006/table">
            <a:tbl>
              <a:tblPr/>
              <a:tblGrid>
                <a:gridCol w="998430"/>
                <a:gridCol w="998430"/>
                <a:gridCol w="1530926"/>
                <a:gridCol w="1131554"/>
                <a:gridCol w="1064992"/>
                <a:gridCol w="1064993"/>
                <a:gridCol w="1131552"/>
              </a:tblGrid>
              <a:tr h="395309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Tasa (%) de Descuento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Inversión</a:t>
                      </a:r>
                      <a:r>
                        <a:rPr lang="es-ES" sz="16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Inicial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Flujo del </a:t>
                      </a:r>
                      <a:r>
                        <a:rPr lang="es-ES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1º</a:t>
                      </a:r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 año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Flujo del </a:t>
                      </a:r>
                      <a:r>
                        <a:rPr lang="es-ES" sz="16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2º</a:t>
                      </a:r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 año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Flujo del </a:t>
                      </a:r>
                      <a:r>
                        <a:rPr lang="es-ES" sz="16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3º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año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Flujo del </a:t>
                      </a:r>
                      <a:r>
                        <a:rPr lang="es-ES" sz="16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4º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año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350288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700576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Alternativa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Tasa de descuento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Desembolso</a:t>
                      </a:r>
                      <a:b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Inicial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Año 1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Año 2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Año 3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Año 4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00"/>
                    </a:solidFill>
                  </a:tcPr>
                </a:tc>
              </a:tr>
              <a:tr h="350288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30,00%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-95000,00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75000,00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80000,00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80000,00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90000,00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</a:tr>
              <a:tr h="350288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B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30,00%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-60000,00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60000,00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65000,00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55000,00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50000,00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</a:tr>
              <a:tr h="350288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C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30,00%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-55000,00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60000,00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60000,00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60000,00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60000,00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</a:tr>
              <a:tr h="350288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D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35,00%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FF0000"/>
                          </a:solidFill>
                          <a:latin typeface="+mn-lt"/>
                        </a:rPr>
                        <a:t>-60000,00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50000,00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45000,00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50000,00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85000,00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</a:tr>
              <a:tr h="350288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0288">
                <a:tc gridSpan="2"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ALTERNATIVA    </a:t>
                      </a:r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=   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B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C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D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028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Valor Presente Neto VPN  =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77954,38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67155,91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74974,44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47641,30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028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Tasa Interna de Retorno TIR  =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73,55%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92,61%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102,62%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77,43%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643" marR="8643" marT="8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 fontScale="90000"/>
          </a:bodyPr>
          <a:lstStyle/>
          <a:p>
            <a:r>
              <a:rPr lang="es-EC" sz="2700" dirty="0" smtClean="0"/>
              <a:t>Usar TIR como regla principal presenta algunos problemas:</a:t>
            </a:r>
            <a:r>
              <a:rPr lang="es-EC" sz="2800" dirty="0" smtClean="0"/>
              <a:t/>
            </a:r>
            <a:br>
              <a:rPr lang="es-EC" sz="2800" dirty="0" smtClean="0"/>
            </a:br>
            <a:r>
              <a:rPr lang="es-ES_tradnl" sz="2800" dirty="0" smtClean="0"/>
              <a:t>TIR, Problema 1.-</a:t>
            </a:r>
            <a:br>
              <a:rPr lang="es-ES_tradnl" sz="2800" dirty="0" smtClean="0"/>
            </a:br>
            <a:r>
              <a:rPr lang="es-ES_tradnl" sz="2800" dirty="0" smtClean="0"/>
              <a:t>No reconoce el monto de la Inversión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187624" y="1844824"/>
            <a:ext cx="7498080" cy="4800600"/>
          </a:xfrm>
        </p:spPr>
        <p:txBody>
          <a:bodyPr/>
          <a:lstStyle/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El resultado del TIR nos indica porcentualmente una rentabilidad, y no el valor que se espera del proyecto.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Si tenemos los siguientes proyectos </a:t>
            </a:r>
            <a:r>
              <a:rPr lang="es-EC" sz="2000" u="sng" dirty="0"/>
              <a:t>excluyentes</a:t>
            </a:r>
            <a:r>
              <a:rPr lang="es-EC" sz="2000" dirty="0"/>
              <a:t> entre sí:</a:t>
            </a:r>
          </a:p>
          <a:p>
            <a:pPr>
              <a:buFont typeface="Wingdings" pitchFamily="2" charset="2"/>
              <a:buChar char="n"/>
              <a:defRPr/>
            </a:pPr>
            <a:endParaRPr lang="es-EC" sz="2000" dirty="0"/>
          </a:p>
          <a:p>
            <a:pPr>
              <a:buFont typeface="Wingdings" pitchFamily="2" charset="2"/>
              <a:buChar char="n"/>
              <a:defRPr/>
            </a:pPr>
            <a:endParaRPr lang="es-EC" sz="2000" dirty="0"/>
          </a:p>
          <a:p>
            <a:pPr>
              <a:buFont typeface="Wingdings" pitchFamily="2" charset="2"/>
              <a:buChar char="n"/>
              <a:defRPr/>
            </a:pPr>
            <a:endParaRPr lang="es-EC" sz="2000" dirty="0"/>
          </a:p>
          <a:p>
            <a:pPr>
              <a:buFont typeface="Wingdings" pitchFamily="2" charset="2"/>
              <a:buChar char="n"/>
              <a:defRPr/>
            </a:pPr>
            <a:endParaRPr lang="es-EC" sz="2000" dirty="0"/>
          </a:p>
          <a:p>
            <a:pPr>
              <a:buFont typeface="Wingdings" pitchFamily="2" charset="2"/>
              <a:buChar char="n"/>
              <a:defRPr/>
            </a:pPr>
            <a:endParaRPr lang="es-EC" sz="2000" dirty="0"/>
          </a:p>
          <a:p>
            <a:pPr>
              <a:buFont typeface="Wingdings" pitchFamily="2" charset="2"/>
              <a:buChar char="n"/>
              <a:defRPr/>
            </a:pPr>
            <a:endParaRPr lang="es-EC" sz="2000" dirty="0"/>
          </a:p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TIR : Proyecto A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VAN: Proyecto B</a:t>
            </a:r>
            <a:endParaRPr lang="es-EC" dirty="0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827584" y="3221038"/>
          <a:ext cx="8214816" cy="2036762"/>
        </p:xfrm>
        <a:graphic>
          <a:graphicData uri="http://schemas.openxmlformats.org/presentationml/2006/ole">
            <p:oleObj spid="_x0000_s8194" name="Document" r:id="rId3" imgW="3994920" imgH="911160" progId="Word.Document.8">
              <p:embed/>
            </p:oleObj>
          </a:graphicData>
        </a:graphic>
      </p:graphicFrame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idx="1"/>
          </p:nvPr>
        </p:nvSpPr>
        <p:spPr>
          <a:xfrm>
            <a:off x="1206500" y="2273300"/>
            <a:ext cx="7467600" cy="20320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s-PE" sz="1400" b="1" dirty="0" smtClean="0"/>
          </a:p>
          <a:p>
            <a:pPr marL="365760" indent="-283464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s-PE" sz="3600" b="1" dirty="0" smtClean="0"/>
              <a:t>FORMA DE CALCULAR EL TIR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s-PE" sz="3600" b="1" dirty="0" smtClean="0"/>
              <a:t>Utilizando el Excel</a:t>
            </a:r>
            <a:endParaRPr lang="es-ES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114425"/>
            <a:ext cx="9144000" cy="5507038"/>
          </a:xfrm>
        </p:spPr>
      </p:pic>
      <p:sp>
        <p:nvSpPr>
          <p:cNvPr id="25603" name="Rectangle 7"/>
          <p:cNvSpPr>
            <a:spLocks noChangeArrowheads="1"/>
          </p:cNvSpPr>
          <p:nvPr/>
        </p:nvSpPr>
        <p:spPr bwMode="auto">
          <a:xfrm>
            <a:off x="0" y="74613"/>
            <a:ext cx="9144000" cy="78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100000"/>
              </a:lnSpc>
              <a:buFontTx/>
              <a:buNone/>
            </a:pPr>
            <a:r>
              <a:rPr lang="es-PE" sz="4000" b="1">
                <a:solidFill>
                  <a:srgbClr val="CC0000"/>
                </a:solidFill>
                <a:latin typeface="Verdana" pitchFamily="34" charset="0"/>
              </a:rPr>
              <a:t>Tasa Interna de Retorno - TIR</a:t>
            </a:r>
            <a:endParaRPr lang="es-ES" sz="4000" b="1">
              <a:solidFill>
                <a:srgbClr val="CC0000"/>
              </a:solidFill>
              <a:latin typeface="Verdana" pitchFamily="34" charset="0"/>
            </a:endParaRPr>
          </a:p>
        </p:txBody>
      </p:sp>
      <p:sp>
        <p:nvSpPr>
          <p:cNvPr id="25604" name="Rectangle 8"/>
          <p:cNvSpPr>
            <a:spLocks noChangeArrowheads="1"/>
          </p:cNvSpPr>
          <p:nvPr/>
        </p:nvSpPr>
        <p:spPr bwMode="auto">
          <a:xfrm flipV="1">
            <a:off x="1179513" y="833438"/>
            <a:ext cx="7058025" cy="42862"/>
          </a:xfrm>
          <a:prstGeom prst="rect">
            <a:avLst/>
          </a:prstGeom>
          <a:solidFill>
            <a:srgbClr val="6A8436"/>
          </a:solidFill>
          <a:ln w="57150" algn="ctr">
            <a:solidFill>
              <a:srgbClr val="006699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>
              <a:lnSpc>
                <a:spcPct val="100000"/>
              </a:lnSpc>
            </a:pPr>
            <a:endParaRPr lang="es-PE" sz="3200">
              <a:solidFill>
                <a:srgbClr val="008000"/>
              </a:solidFill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ChangeArrowheads="1"/>
          </p:cNvSpPr>
          <p:nvPr/>
        </p:nvSpPr>
        <p:spPr bwMode="auto">
          <a:xfrm>
            <a:off x="0" y="74613"/>
            <a:ext cx="9144000" cy="78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100000"/>
              </a:lnSpc>
              <a:buFontTx/>
              <a:buNone/>
            </a:pPr>
            <a:r>
              <a:rPr lang="es-PE" sz="4000" b="1">
                <a:solidFill>
                  <a:srgbClr val="CC0000"/>
                </a:solidFill>
                <a:latin typeface="Verdana" pitchFamily="34" charset="0"/>
              </a:rPr>
              <a:t>Tasa Interna de Retorno - TIR</a:t>
            </a:r>
            <a:endParaRPr lang="es-ES" sz="4000" b="1">
              <a:solidFill>
                <a:srgbClr val="CC0000"/>
              </a:solidFill>
              <a:latin typeface="Verdana" pitchFamily="34" charset="0"/>
            </a:endParaRP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 flipV="1">
            <a:off x="1192213" y="820738"/>
            <a:ext cx="7058025" cy="42862"/>
          </a:xfrm>
          <a:prstGeom prst="rect">
            <a:avLst/>
          </a:prstGeom>
          <a:solidFill>
            <a:srgbClr val="6A8436"/>
          </a:solidFill>
          <a:ln w="57150" algn="ctr">
            <a:solidFill>
              <a:srgbClr val="006699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>
              <a:lnSpc>
                <a:spcPct val="100000"/>
              </a:lnSpc>
            </a:pPr>
            <a:endParaRPr lang="es-PE" sz="3200">
              <a:solidFill>
                <a:srgbClr val="008000"/>
              </a:solidFill>
              <a:latin typeface="Tahoma" pitchFamily="34" charset="0"/>
              <a:cs typeface="Arial" charset="0"/>
            </a:endParaRPr>
          </a:p>
        </p:txBody>
      </p:sp>
      <p:pic>
        <p:nvPicPr>
          <p:cNvPr id="26628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203325"/>
            <a:ext cx="9144000" cy="56546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ChangeArrowheads="1"/>
          </p:cNvSpPr>
          <p:nvPr/>
        </p:nvSpPr>
        <p:spPr bwMode="auto">
          <a:xfrm>
            <a:off x="0" y="74613"/>
            <a:ext cx="9144000" cy="78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100000"/>
              </a:lnSpc>
              <a:buFontTx/>
              <a:buNone/>
            </a:pPr>
            <a:r>
              <a:rPr lang="es-PE" sz="4000" b="1">
                <a:solidFill>
                  <a:srgbClr val="CC0000"/>
                </a:solidFill>
                <a:latin typeface="Verdana" pitchFamily="34" charset="0"/>
              </a:rPr>
              <a:t>Tasa Interna de Retorno - TIR</a:t>
            </a:r>
            <a:endParaRPr lang="es-ES" sz="4000" b="1">
              <a:solidFill>
                <a:srgbClr val="CC0000"/>
              </a:solidFill>
              <a:latin typeface="Verdana" pitchFamily="34" charset="0"/>
            </a:endParaRPr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 flipV="1">
            <a:off x="1404938" y="846138"/>
            <a:ext cx="7058025" cy="42862"/>
          </a:xfrm>
          <a:prstGeom prst="rect">
            <a:avLst/>
          </a:prstGeom>
          <a:solidFill>
            <a:srgbClr val="6A8436"/>
          </a:solidFill>
          <a:ln w="57150" algn="ctr">
            <a:solidFill>
              <a:srgbClr val="006699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>
              <a:lnSpc>
                <a:spcPct val="100000"/>
              </a:lnSpc>
            </a:pPr>
            <a:endParaRPr lang="es-PE" sz="3200">
              <a:solidFill>
                <a:srgbClr val="008000"/>
              </a:solidFill>
              <a:latin typeface="Tahoma" pitchFamily="34" charset="0"/>
              <a:cs typeface="Arial" charset="0"/>
            </a:endParaRPr>
          </a:p>
        </p:txBody>
      </p:sp>
      <p:pic>
        <p:nvPicPr>
          <p:cNvPr id="27652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250950" y="1881188"/>
            <a:ext cx="6989763" cy="3248025"/>
          </a:xfrm>
        </p:spPr>
      </p:pic>
      <p:sp>
        <p:nvSpPr>
          <p:cNvPr id="5" name="4 Elipse"/>
          <p:cNvSpPr/>
          <p:nvPr/>
        </p:nvSpPr>
        <p:spPr>
          <a:xfrm>
            <a:off x="1006475" y="3856038"/>
            <a:ext cx="4864100" cy="835025"/>
          </a:xfrm>
          <a:prstGeom prst="ellipse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s-P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74613"/>
            <a:ext cx="9144000" cy="78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100000"/>
              </a:lnSpc>
              <a:buFontTx/>
              <a:buNone/>
            </a:pPr>
            <a:r>
              <a:rPr lang="es-PE" sz="4000" b="1">
                <a:solidFill>
                  <a:srgbClr val="CC0000"/>
                </a:solidFill>
                <a:latin typeface="Verdana" pitchFamily="34" charset="0"/>
              </a:rPr>
              <a:t>Tasa Interna de Retorno - TIR</a:t>
            </a:r>
            <a:endParaRPr lang="es-ES" sz="4000" b="1">
              <a:solidFill>
                <a:srgbClr val="CC0000"/>
              </a:solidFill>
              <a:latin typeface="Verdana" pitchFamily="34" charset="0"/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 flipV="1">
            <a:off x="1219200" y="846138"/>
            <a:ext cx="7058025" cy="42862"/>
          </a:xfrm>
          <a:prstGeom prst="rect">
            <a:avLst/>
          </a:prstGeom>
          <a:solidFill>
            <a:srgbClr val="6A8436"/>
          </a:solidFill>
          <a:ln w="57150" algn="ctr">
            <a:solidFill>
              <a:srgbClr val="006699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>
              <a:lnSpc>
                <a:spcPct val="100000"/>
              </a:lnSpc>
            </a:pPr>
            <a:endParaRPr lang="es-PE" sz="3200">
              <a:solidFill>
                <a:srgbClr val="008000"/>
              </a:solidFill>
              <a:latin typeface="Tahoma" pitchFamily="34" charset="0"/>
              <a:cs typeface="Arial" charset="0"/>
            </a:endParaRPr>
          </a:p>
        </p:txBody>
      </p:sp>
      <p:pic>
        <p:nvPicPr>
          <p:cNvPr id="28676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762125" y="1066800"/>
            <a:ext cx="6375400" cy="5181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74613"/>
            <a:ext cx="9144000" cy="78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100000"/>
              </a:lnSpc>
              <a:buFontTx/>
              <a:buNone/>
            </a:pPr>
            <a:r>
              <a:rPr lang="es-PE" sz="4000" b="1">
                <a:solidFill>
                  <a:srgbClr val="CC0000"/>
                </a:solidFill>
                <a:latin typeface="Verdana" pitchFamily="34" charset="0"/>
              </a:rPr>
              <a:t>Tasa Interna de Retorno - TIR</a:t>
            </a:r>
            <a:endParaRPr lang="es-ES" sz="4000" b="1">
              <a:solidFill>
                <a:srgbClr val="CC0000"/>
              </a:solidFill>
              <a:latin typeface="Verdana" pitchFamily="34" charset="0"/>
            </a:endParaRP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 flipV="1">
            <a:off x="1404938" y="846138"/>
            <a:ext cx="7058025" cy="42862"/>
          </a:xfrm>
          <a:prstGeom prst="rect">
            <a:avLst/>
          </a:prstGeom>
          <a:solidFill>
            <a:srgbClr val="6A8436"/>
          </a:solidFill>
          <a:ln w="57150" algn="ctr">
            <a:solidFill>
              <a:srgbClr val="006699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>
              <a:lnSpc>
                <a:spcPct val="100000"/>
              </a:lnSpc>
            </a:pPr>
            <a:endParaRPr lang="es-PE" sz="3200">
              <a:solidFill>
                <a:srgbClr val="008000"/>
              </a:solidFill>
              <a:latin typeface="Tahoma" pitchFamily="34" charset="0"/>
              <a:cs typeface="Arial" charset="0"/>
            </a:endParaRPr>
          </a:p>
        </p:txBody>
      </p:sp>
      <p:pic>
        <p:nvPicPr>
          <p:cNvPr id="29700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392238" y="1338263"/>
            <a:ext cx="7167562" cy="4081462"/>
          </a:xfrm>
        </p:spPr>
      </p:pic>
      <p:sp>
        <p:nvSpPr>
          <p:cNvPr id="5" name="4 Elipse"/>
          <p:cNvSpPr/>
          <p:nvPr/>
        </p:nvSpPr>
        <p:spPr>
          <a:xfrm>
            <a:off x="4824413" y="4200525"/>
            <a:ext cx="900112" cy="530225"/>
          </a:xfrm>
          <a:prstGeom prst="ellipse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s-P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332656"/>
            <a:ext cx="7772400" cy="1143000"/>
          </a:xfrm>
        </p:spPr>
        <p:txBody>
          <a:bodyPr/>
          <a:lstStyle/>
          <a:p>
            <a:r>
              <a:rPr lang="es-ES_tradnl" sz="2800" dirty="0" smtClean="0"/>
              <a:t>Tasa de Interés Simple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628800"/>
            <a:ext cx="8028384" cy="4392488"/>
          </a:xfrm>
        </p:spPr>
        <p:txBody>
          <a:bodyPr/>
          <a:lstStyle/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Cantidad a pagar: </a:t>
            </a:r>
            <a:r>
              <a:rPr lang="es-EC" sz="2000" dirty="0" smtClean="0"/>
              <a:t>Interés </a:t>
            </a:r>
            <a:r>
              <a:rPr lang="es-EC" sz="2000" dirty="0"/>
              <a:t>+ Valor original. 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Relación </a:t>
            </a:r>
            <a:r>
              <a:rPr lang="es-EC" sz="2000" dirty="0" smtClean="0"/>
              <a:t>interés </a:t>
            </a:r>
            <a:r>
              <a:rPr lang="es-EC" sz="2000" dirty="0"/>
              <a:t>/ Valor Original: </a:t>
            </a:r>
            <a:r>
              <a:rPr lang="es-EC" sz="2000" b="1" dirty="0"/>
              <a:t>“Tasa de Interés”</a:t>
            </a:r>
            <a:r>
              <a:rPr lang="es-EC" sz="2000" dirty="0"/>
              <a:t>:</a:t>
            </a:r>
          </a:p>
          <a:p>
            <a:pPr>
              <a:buFont typeface="Wingdings" pitchFamily="2" charset="2"/>
              <a:buChar char="n"/>
              <a:defRPr/>
            </a:pPr>
            <a:endParaRPr lang="es-ES_tradnl" sz="2000" dirty="0"/>
          </a:p>
          <a:p>
            <a:pPr>
              <a:buFont typeface="Wingdings" pitchFamily="2" charset="2"/>
              <a:buChar char="n"/>
              <a:defRPr/>
            </a:pPr>
            <a:endParaRPr lang="es-ES_tradnl" sz="2000" dirty="0"/>
          </a:p>
          <a:p>
            <a:pPr>
              <a:buFont typeface="Wingdings" pitchFamily="2" charset="2"/>
              <a:buChar char="n"/>
              <a:defRPr/>
            </a:pPr>
            <a:endParaRPr lang="es-ES_tradnl" sz="2000" dirty="0"/>
          </a:p>
          <a:p>
            <a:pPr>
              <a:buFont typeface="Wingdings" pitchFamily="2" charset="2"/>
              <a:buChar char="n"/>
              <a:defRPr/>
            </a:pPr>
            <a:r>
              <a:rPr lang="es-ES_tradnl" sz="2000" dirty="0"/>
              <a:t>Despejando podemos obtener la fórmula de </a:t>
            </a:r>
            <a:r>
              <a:rPr lang="es-ES_tradnl" sz="2000" b="1" dirty="0"/>
              <a:t>“Valor Futuro”</a:t>
            </a:r>
            <a:r>
              <a:rPr lang="es-ES_tradnl" sz="2000" dirty="0"/>
              <a:t>:</a:t>
            </a:r>
          </a:p>
          <a:p>
            <a:pPr>
              <a:buFont typeface="Wingdings" pitchFamily="2" charset="2"/>
              <a:buChar char="n"/>
              <a:defRPr/>
            </a:pPr>
            <a:endParaRPr lang="es-ES_tradnl" sz="2000" dirty="0"/>
          </a:p>
          <a:p>
            <a:pPr>
              <a:buFont typeface="Wingdings" pitchFamily="2" charset="2"/>
              <a:buChar char="n"/>
              <a:defRPr/>
            </a:pPr>
            <a:endParaRPr lang="es-ES_tradnl" sz="2000" dirty="0"/>
          </a:p>
          <a:p>
            <a:pPr lvl="1">
              <a:buFont typeface="Wingdings" pitchFamily="2" charset="2"/>
              <a:buChar char="u"/>
              <a:defRPr/>
            </a:pPr>
            <a:r>
              <a:rPr lang="es-EC" sz="1800" dirty="0"/>
              <a:t>VF: valor futuro del dinero </a:t>
            </a:r>
          </a:p>
          <a:p>
            <a:pPr lvl="1">
              <a:buFont typeface="Wingdings" pitchFamily="2" charset="2"/>
              <a:buChar char="u"/>
              <a:defRPr/>
            </a:pPr>
            <a:r>
              <a:rPr lang="es-EC" sz="1800" dirty="0"/>
              <a:t>VA: Valor Actual </a:t>
            </a:r>
          </a:p>
          <a:p>
            <a:pPr lvl="1">
              <a:buFont typeface="Wingdings" pitchFamily="2" charset="2"/>
              <a:buChar char="u"/>
              <a:defRPr/>
            </a:pPr>
            <a:r>
              <a:rPr lang="es-EC" sz="1800" i="1" dirty="0"/>
              <a:t>i</a:t>
            </a:r>
            <a:r>
              <a:rPr lang="es-EC" sz="1800" dirty="0"/>
              <a:t>: tasa de interés</a:t>
            </a:r>
            <a:endParaRPr lang="es-ES_tradnl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05200" y="4267200"/>
          <a:ext cx="2209800" cy="447675"/>
        </p:xfrm>
        <a:graphic>
          <a:graphicData uri="http://schemas.openxmlformats.org/presentationml/2006/ole">
            <p:oleObj spid="_x0000_s1027" name="Equation" r:id="rId3" imgW="1002960" imgH="203040" progId="">
              <p:embed/>
            </p:oleObj>
          </a:graphicData>
        </a:graphic>
      </p:graphicFrame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779912" y="2564904"/>
          <a:ext cx="1676400" cy="866775"/>
        </p:xfrm>
        <a:graphic>
          <a:graphicData uri="http://schemas.openxmlformats.org/presentationml/2006/ole">
            <p:oleObj spid="_x0000_s1026" name="Equation" r:id="rId4" imgW="761760" imgH="393480" progId="">
              <p:embed/>
            </p:oleObj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800" smtClean="0"/>
              <a:t>Tasas de Interés Simple</a:t>
            </a:r>
            <a:br>
              <a:rPr lang="es-ES_tradnl" sz="2800" smtClean="0"/>
            </a:br>
            <a:r>
              <a:rPr lang="es-ES_tradnl" sz="2800" smtClean="0"/>
              <a:t>Ejemplos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n"/>
              <a:defRPr/>
            </a:pPr>
            <a:r>
              <a:rPr lang="es-EC" sz="2000" dirty="0"/>
              <a:t>Cual es el </a:t>
            </a:r>
            <a:r>
              <a:rPr lang="es-EC" sz="2000" dirty="0" smtClean="0"/>
              <a:t>interés </a:t>
            </a:r>
            <a:r>
              <a:rPr lang="es-EC" sz="2000" dirty="0"/>
              <a:t>que cobra un banco si, por  prestarnos $100, debemos  devolver $120 </a:t>
            </a:r>
            <a:r>
              <a:rPr lang="es-EC" sz="2000" dirty="0" smtClean="0"/>
              <a:t>después </a:t>
            </a:r>
            <a:r>
              <a:rPr lang="es-EC" sz="2000" dirty="0"/>
              <a:t>de un año?:</a:t>
            </a:r>
            <a:endParaRPr lang="es-ES_tradnl" sz="2000" dirty="0"/>
          </a:p>
          <a:p>
            <a:pPr>
              <a:buFont typeface="Wingdings" pitchFamily="2" charset="2"/>
              <a:buChar char="n"/>
              <a:defRPr/>
            </a:pPr>
            <a:endParaRPr lang="es-ES_tradnl" sz="2000" dirty="0"/>
          </a:p>
          <a:p>
            <a:pPr>
              <a:buFont typeface="Wingdings" pitchFamily="2" charset="2"/>
              <a:buChar char="n"/>
              <a:defRPr/>
            </a:pPr>
            <a:endParaRPr lang="es-ES_tradnl" sz="2000" dirty="0"/>
          </a:p>
          <a:p>
            <a:pPr>
              <a:buFont typeface="Wingdings" pitchFamily="2" charset="2"/>
              <a:buChar char="n"/>
              <a:defRPr/>
            </a:pPr>
            <a:endParaRPr lang="es-EC" sz="2000" dirty="0" smtClean="0"/>
          </a:p>
          <a:p>
            <a:pPr>
              <a:buNone/>
              <a:defRPr/>
            </a:pPr>
            <a:endParaRPr lang="es-EC" sz="2000" dirty="0"/>
          </a:p>
          <a:p>
            <a:pPr algn="just">
              <a:buFont typeface="Wingdings" pitchFamily="2" charset="2"/>
              <a:buChar char="n"/>
              <a:defRPr/>
            </a:pPr>
            <a:r>
              <a:rPr lang="es-EC" sz="2000" dirty="0"/>
              <a:t>Colocamos $100 por un año en un depósito que paga el 12% de interés simple anual, el valor que recibiremos después de un año es de </a:t>
            </a:r>
            <a:endParaRPr lang="es-ES_tradnl" sz="2000" dirty="0"/>
          </a:p>
          <a:p>
            <a:pPr>
              <a:buNone/>
              <a:defRPr/>
            </a:pPr>
            <a:endParaRPr lang="es-ES_tradnl" sz="2000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627784" y="2348880"/>
          <a:ext cx="4079875" cy="895350"/>
        </p:xfrm>
        <a:graphic>
          <a:graphicData uri="http://schemas.openxmlformats.org/presentationml/2006/ole">
            <p:oleObj spid="_x0000_s2050" name="Equation" r:id="rId3" imgW="1854000" imgH="406080" progId="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928813" y="5000625"/>
          <a:ext cx="5799137" cy="447675"/>
        </p:xfrm>
        <a:graphic>
          <a:graphicData uri="http://schemas.openxmlformats.org/presentationml/2006/ole">
            <p:oleObj spid="_x0000_s2051" name="Equation" r:id="rId4" imgW="2628720" imgH="203040" progId="">
              <p:embed/>
            </p:oleObj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0"/>
            <a:ext cx="7498080" cy="1143000"/>
          </a:xfrm>
        </p:spPr>
        <p:txBody>
          <a:bodyPr/>
          <a:lstStyle/>
          <a:p>
            <a:r>
              <a:rPr lang="es-ES_tradnl" sz="2800" dirty="0" smtClean="0"/>
              <a:t>Tasa de Interés Compuesto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331640" y="1052736"/>
            <a:ext cx="7426072" cy="5544616"/>
          </a:xfrm>
        </p:spPr>
        <p:txBody>
          <a:bodyPr/>
          <a:lstStyle/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En el ejemplo anterior supongamos que al pasar el primer año colocamos el total del dinero por otro año mas: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es-EC" sz="2000" dirty="0" smtClean="0"/>
              <a:t>o</a:t>
            </a:r>
            <a:r>
              <a:rPr lang="es-EC" sz="2000" dirty="0"/>
              <a:t>, lo que es lo mismo:</a:t>
            </a:r>
          </a:p>
          <a:p>
            <a:pPr>
              <a:buFont typeface="Wingdings" pitchFamily="2" charset="2"/>
              <a:buChar char="n"/>
              <a:defRPr/>
            </a:pPr>
            <a:endParaRPr lang="es-EC" sz="2000" dirty="0"/>
          </a:p>
          <a:p>
            <a:pPr>
              <a:buFont typeface="Wingdings" pitchFamily="2" charset="2"/>
              <a:buChar char="n"/>
              <a:defRPr/>
            </a:pPr>
            <a:endParaRPr lang="es-EC" sz="2000" dirty="0"/>
          </a:p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Generalizando, la fórmula del valor futuro con interés compuesto:</a:t>
            </a:r>
          </a:p>
          <a:p>
            <a:pPr>
              <a:buFont typeface="Wingdings" pitchFamily="2" charset="2"/>
              <a:buChar char="n"/>
              <a:defRPr/>
            </a:pPr>
            <a:endParaRPr lang="es-EC" sz="2000" dirty="0"/>
          </a:p>
          <a:p>
            <a:pPr lvl="1">
              <a:buFont typeface="Wingdings" pitchFamily="2" charset="2"/>
              <a:buNone/>
              <a:defRPr/>
            </a:pPr>
            <a:endParaRPr lang="es-EC" sz="1800" dirty="0"/>
          </a:p>
          <a:p>
            <a:pPr lvl="1">
              <a:buFont typeface="Wingdings" pitchFamily="2" charset="2"/>
              <a:buChar char="u"/>
              <a:defRPr/>
            </a:pPr>
            <a:r>
              <a:rPr lang="es-EC" sz="1800" dirty="0"/>
              <a:t>n= número  de períodos</a:t>
            </a:r>
            <a:endParaRPr lang="es-ES_tradnl" dirty="0"/>
          </a:p>
          <a:p>
            <a:pPr>
              <a:buFont typeface="Wingdings" pitchFamily="2" charset="2"/>
              <a:buChar char="n"/>
              <a:defRPr/>
            </a:pPr>
            <a:r>
              <a:rPr lang="es-ES_tradnl" sz="2000" dirty="0"/>
              <a:t>Interés Simple es un caso especial en donde n=1</a:t>
            </a:r>
            <a:endParaRPr lang="es-ES_tradnl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979712" y="2276872"/>
          <a:ext cx="6218238" cy="447675"/>
        </p:xfrm>
        <a:graphic>
          <a:graphicData uri="http://schemas.openxmlformats.org/presentationml/2006/ole">
            <p:oleObj spid="_x0000_s3074" name="Equation" r:id="rId3" imgW="2819160" imgH="203040" progId="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187624" y="3501008"/>
          <a:ext cx="7776864" cy="508000"/>
        </p:xfrm>
        <a:graphic>
          <a:graphicData uri="http://schemas.openxmlformats.org/presentationml/2006/ole">
            <p:oleObj spid="_x0000_s3075" name="Equation" r:id="rId4" imgW="3670200" imgH="228600" progId="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986088" y="5002213"/>
          <a:ext cx="3657600" cy="784225"/>
        </p:xfrm>
        <a:graphic>
          <a:graphicData uri="http://schemas.openxmlformats.org/presentationml/2006/ole">
            <p:oleObj spid="_x0000_s3076" name="Equation" r:id="rId5" imgW="1066680" imgH="228600" progId="">
              <p:embed/>
            </p:oleObj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4000" dirty="0" smtClean="0"/>
              <a:t>Tasa Nominal y Efectiva</a:t>
            </a:r>
            <a:endParaRPr lang="es-AR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87624" y="2057400"/>
            <a:ext cx="7498080" cy="4800600"/>
          </a:xfrm>
        </p:spPr>
        <p:txBody>
          <a:bodyPr>
            <a:normAutofit/>
          </a:bodyPr>
          <a:lstStyle/>
          <a:p>
            <a:pPr fontAlgn="base"/>
            <a:r>
              <a:rPr lang="es-AR" dirty="0" smtClean="0"/>
              <a:t>La </a:t>
            </a:r>
            <a:r>
              <a:rPr lang="es-AR" b="1" dirty="0" smtClean="0"/>
              <a:t>tasa de interés nominal</a:t>
            </a:r>
            <a:r>
              <a:rPr lang="es-AR" dirty="0" smtClean="0"/>
              <a:t> es aquella que refleja la rentabilidad o el costo de un producto financiero de manera periódica.</a:t>
            </a:r>
          </a:p>
          <a:p>
            <a:pPr fontAlgn="base"/>
            <a:r>
              <a:rPr lang="es-AR" dirty="0" smtClean="0"/>
              <a:t>La </a:t>
            </a:r>
            <a:r>
              <a:rPr lang="es-AR" b="1" dirty="0" smtClean="0"/>
              <a:t>tasa efectiva</a:t>
            </a:r>
            <a:r>
              <a:rPr lang="es-AR" dirty="0" smtClean="0"/>
              <a:t>, en cambio, señala la tasa a la que efectivamente está colocado el </a:t>
            </a:r>
            <a:r>
              <a:rPr lang="es-AR" b="1" dirty="0" smtClean="0">
                <a:hlinkClick r:id="rId2"/>
              </a:rPr>
              <a:t>capital</a:t>
            </a:r>
            <a:endParaRPr lang="es-AR" dirty="0" smtClean="0"/>
          </a:p>
          <a:p>
            <a:pPr>
              <a:buNone/>
            </a:pP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800" dirty="0" smtClean="0"/>
              <a:t>Tasa Nominal y Efectiva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n"/>
              <a:defRPr/>
            </a:pPr>
            <a:r>
              <a:rPr lang="es-EC" sz="2000" dirty="0"/>
              <a:t>Caso especial: Periodo Capitalización </a:t>
            </a:r>
            <a:r>
              <a:rPr lang="es-EC" sz="2000" dirty="0">
                <a:ea typeface="MS Gothic" pitchFamily="49" charset="-128"/>
              </a:rPr>
              <a:t>≠</a:t>
            </a:r>
            <a:r>
              <a:rPr lang="es-EC" sz="2000" dirty="0"/>
              <a:t> Periodo de tasa interés</a:t>
            </a:r>
          </a:p>
          <a:p>
            <a:pPr lvl="1">
              <a:buFont typeface="Wingdings" pitchFamily="2" charset="2"/>
              <a:buChar char="u"/>
              <a:defRPr/>
            </a:pPr>
            <a:r>
              <a:rPr lang="es-EC" sz="1800" dirty="0" err="1"/>
              <a:t>ej</a:t>
            </a:r>
            <a:r>
              <a:rPr lang="es-EC" sz="1800" dirty="0"/>
              <a:t>: Capitalización Trimestral y Tasa de Interés Anual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es-EC" sz="2000" dirty="0" smtClean="0"/>
              <a:t>Ud. </a:t>
            </a:r>
            <a:r>
              <a:rPr lang="es-EC" sz="2000" dirty="0"/>
              <a:t>Deposita $1 a un año plazo a una tasa del 20% nominal, con Capitalización trimestrales (4 periodos por año).</a:t>
            </a:r>
          </a:p>
          <a:p>
            <a:pPr lvl="1">
              <a:buFont typeface="Wingdings" pitchFamily="2" charset="2"/>
              <a:buChar char="u"/>
              <a:defRPr/>
            </a:pPr>
            <a:r>
              <a:rPr lang="es-EC" sz="1800" dirty="0"/>
              <a:t>Interés de 20%÷ 4 = 5% trimestral</a:t>
            </a:r>
          </a:p>
          <a:p>
            <a:pPr lvl="1">
              <a:buFont typeface="Wingdings" pitchFamily="2" charset="2"/>
              <a:buChar char="u"/>
              <a:defRPr/>
            </a:pPr>
            <a:r>
              <a:rPr lang="es-EC" sz="1800" dirty="0"/>
              <a:t>Aplicando la Fórmula Anterior:</a:t>
            </a:r>
          </a:p>
          <a:p>
            <a:pPr lvl="1">
              <a:buFont typeface="Wingdings" pitchFamily="2" charset="2"/>
              <a:buChar char="u"/>
              <a:defRPr/>
            </a:pPr>
            <a:endParaRPr lang="es-EC" sz="1800" dirty="0"/>
          </a:p>
          <a:p>
            <a:pPr algn="ctr">
              <a:buFont typeface="Monotype Sorts" pitchFamily="2" charset="2"/>
              <a:buNone/>
              <a:defRPr/>
            </a:pPr>
            <a:r>
              <a:rPr lang="es-EC" sz="2000" b="1" dirty="0"/>
              <a:t>VF= 1 x (1+0.05)</a:t>
            </a:r>
            <a:r>
              <a:rPr lang="es-EC" sz="2000" b="1" baseline="30000" dirty="0"/>
              <a:t>4</a:t>
            </a:r>
            <a:r>
              <a:rPr lang="es-EC" sz="2000" b="1" dirty="0"/>
              <a:t> =</a:t>
            </a:r>
            <a:r>
              <a:rPr lang="es-EC" sz="2000" b="1" u="sng" dirty="0"/>
              <a:t>$1.2155</a:t>
            </a:r>
            <a:endParaRPr lang="es-EC" sz="2000" b="1" dirty="0"/>
          </a:p>
          <a:p>
            <a:pPr lvl="1">
              <a:buNone/>
              <a:defRPr/>
            </a:pPr>
            <a:endParaRPr lang="es-EC" sz="1800" dirty="0"/>
          </a:p>
          <a:p>
            <a:pPr lvl="1">
              <a:buFont typeface="Wingdings" pitchFamily="2" charset="2"/>
              <a:buChar char="u"/>
              <a:defRPr/>
            </a:pPr>
            <a:r>
              <a:rPr lang="es-EC" sz="1800" dirty="0"/>
              <a:t>lo que equivale a un interés real o efectivo del</a:t>
            </a:r>
            <a:endParaRPr lang="es-EC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051720" y="5373216"/>
          <a:ext cx="5308600" cy="895350"/>
        </p:xfrm>
        <a:graphic>
          <a:graphicData uri="http://schemas.openxmlformats.org/presentationml/2006/ole">
            <p:oleObj spid="_x0000_s4098" name="Equation" r:id="rId3" imgW="2412720" imgH="406080" progId="">
              <p:embed/>
            </p:oleObj>
          </a:graphicData>
        </a:graphic>
      </p:graphicFrame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3911</TotalTime>
  <Words>2364</Words>
  <Application>Microsoft Office PowerPoint</Application>
  <PresentationFormat>Presentación en pantalla (4:3)</PresentationFormat>
  <Paragraphs>437</Paragraphs>
  <Slides>49</Slides>
  <Notes>17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3</vt:i4>
      </vt:variant>
      <vt:variant>
        <vt:lpstr>Títulos de diapositiva</vt:lpstr>
      </vt:variant>
      <vt:variant>
        <vt:i4>49</vt:i4>
      </vt:variant>
    </vt:vector>
  </HeadingPairs>
  <TitlesOfParts>
    <vt:vector size="53" baseType="lpstr">
      <vt:lpstr>Solsticio</vt:lpstr>
      <vt:lpstr>Equation</vt:lpstr>
      <vt:lpstr>Document</vt:lpstr>
      <vt:lpstr>Ecuación</vt:lpstr>
      <vt:lpstr>ECONOMIA</vt:lpstr>
      <vt:lpstr>Mas Vale Pajaro en Mano que Ciento Volando</vt:lpstr>
      <vt:lpstr>Tasa de Interés</vt:lpstr>
      <vt:lpstr>Tasas de Interés</vt:lpstr>
      <vt:lpstr>Tasa de Interés Simple</vt:lpstr>
      <vt:lpstr>Tasas de Interés Simple Ejemplos</vt:lpstr>
      <vt:lpstr>Tasa de Interés Compuesto</vt:lpstr>
      <vt:lpstr>Tasa Nominal y Efectiva</vt:lpstr>
      <vt:lpstr>Tasa Nominal y Efectiva</vt:lpstr>
      <vt:lpstr>Costo de Oportunidad</vt:lpstr>
      <vt:lpstr>Costo de Oportunidad (cont.)</vt:lpstr>
      <vt:lpstr>Equivalencia</vt:lpstr>
      <vt:lpstr>Flujo de Caja y  Diagrama de Flujo de Caja</vt:lpstr>
      <vt:lpstr>Diagrama de Flujo de Caja</vt:lpstr>
      <vt:lpstr>Diapositiva 15</vt:lpstr>
      <vt:lpstr>Valor Actual</vt:lpstr>
      <vt:lpstr>Flujo de Caja Descontado</vt:lpstr>
      <vt:lpstr>Criterios de Evaluación Financiera y Económica </vt:lpstr>
      <vt:lpstr>Valor Actual Neto</vt:lpstr>
      <vt:lpstr>Valor Actual Neto</vt:lpstr>
      <vt:lpstr>Diapositiva 21</vt:lpstr>
      <vt:lpstr>Diapositiva 22</vt:lpstr>
      <vt:lpstr>Diapositiva 23</vt:lpstr>
      <vt:lpstr>Ejemplo del cálculo del VAN</vt:lpstr>
      <vt:lpstr>Diapositiva 25</vt:lpstr>
      <vt:lpstr>Diapositiva 26</vt:lpstr>
      <vt:lpstr>Diapositiva 27</vt:lpstr>
      <vt:lpstr>Ventajas y desventajas del VAN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Tasa Interna de Retorno (TIR)</vt:lpstr>
      <vt:lpstr>Calculo de la TIR</vt:lpstr>
      <vt:lpstr>Tasa Interna de Retorno (TIR)</vt:lpstr>
      <vt:lpstr>Tasa Interna de Retorno (TIR)</vt:lpstr>
      <vt:lpstr>TIR</vt:lpstr>
      <vt:lpstr>TIR</vt:lpstr>
      <vt:lpstr>Diferencias y analogías entre el VAN y la TIR</vt:lpstr>
      <vt:lpstr>Diapositiva 42</vt:lpstr>
      <vt:lpstr>Usar TIR como regla principal presenta algunos problemas: TIR, Problema 1.- No reconoce el monto de la Inversión</vt:lpstr>
      <vt:lpstr>Diapositiva 44</vt:lpstr>
      <vt:lpstr>Diapositiva 45</vt:lpstr>
      <vt:lpstr>Diapositiva 46</vt:lpstr>
      <vt:lpstr>Diapositiva 47</vt:lpstr>
      <vt:lpstr>Diapositiva 48</vt:lpstr>
      <vt:lpstr>Diapositiva 49</vt:lpstr>
    </vt:vector>
  </TitlesOfParts>
  <Company>Barcillo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Barcillo Barzinister</dc:creator>
  <cp:lastModifiedBy>administracion</cp:lastModifiedBy>
  <cp:revision>421</cp:revision>
  <cp:lastPrinted>1601-01-01T00:00:00Z</cp:lastPrinted>
  <dcterms:created xsi:type="dcterms:W3CDTF">2002-07-19T11:47:45Z</dcterms:created>
  <dcterms:modified xsi:type="dcterms:W3CDTF">2019-11-13T13:01:03Z</dcterms:modified>
</cp:coreProperties>
</file>