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27"/>
  </p:notesMasterIdLst>
  <p:sldIdLst>
    <p:sldId id="463" r:id="rId2"/>
    <p:sldId id="464" r:id="rId3"/>
    <p:sldId id="465" r:id="rId4"/>
    <p:sldId id="466" r:id="rId5"/>
    <p:sldId id="467" r:id="rId6"/>
    <p:sldId id="468" r:id="rId7"/>
    <p:sldId id="469" r:id="rId8"/>
    <p:sldId id="470" r:id="rId9"/>
    <p:sldId id="471" r:id="rId10"/>
    <p:sldId id="472" r:id="rId11"/>
    <p:sldId id="473" r:id="rId12"/>
    <p:sldId id="474" r:id="rId13"/>
    <p:sldId id="475" r:id="rId14"/>
    <p:sldId id="476" r:id="rId15"/>
    <p:sldId id="477" r:id="rId16"/>
    <p:sldId id="478" r:id="rId17"/>
    <p:sldId id="479" r:id="rId18"/>
    <p:sldId id="480" r:id="rId19"/>
    <p:sldId id="481" r:id="rId20"/>
    <p:sldId id="482" r:id="rId21"/>
    <p:sldId id="483" r:id="rId22"/>
    <p:sldId id="484" r:id="rId23"/>
    <p:sldId id="485" r:id="rId24"/>
    <p:sldId id="486" r:id="rId25"/>
    <p:sldId id="48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F168E-5614-448E-B5CB-2D8C68F5E88D}" type="datetimeFigureOut">
              <a:rPr lang="es-AR" smtClean="0"/>
              <a:t>23/11/2020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3EAAC7-41FA-4E07-8003-CA9B676C188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82917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11/23/2020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C44RtjNkow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dirty="0" smtClean="0">
                <a:effectLst/>
              </a:rPr>
              <a:t>Monitoreo, gestión y diseño de redes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dirty="0" smtClean="0"/>
              <a:t>Unidad VI– Redes II </a:t>
            </a:r>
          </a:p>
          <a:p>
            <a:r>
              <a:rPr lang="es-AR" dirty="0" smtClean="0"/>
              <a:t>APU- </a:t>
            </a:r>
            <a:r>
              <a:rPr lang="es-AR" dirty="0" err="1" smtClean="0"/>
              <a:t>UNJu</a:t>
            </a:r>
            <a:endParaRPr lang="es-AR" dirty="0" smtClean="0"/>
          </a:p>
          <a:p>
            <a:r>
              <a:rPr lang="es-AR" dirty="0" smtClean="0"/>
              <a:t>Ing. Consuelo Gómez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6028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03512" y="980728"/>
            <a:ext cx="8507288" cy="5343872"/>
          </a:xfrm>
        </p:spPr>
        <p:txBody>
          <a:bodyPr>
            <a:normAutofit/>
          </a:bodyPr>
          <a:lstStyle/>
          <a:p>
            <a:r>
              <a:rPr lang="es-MX" sz="2400" dirty="0"/>
              <a:t>Ante un fallo:</a:t>
            </a:r>
          </a:p>
          <a:p>
            <a:pPr lvl="1"/>
            <a:r>
              <a:rPr lang="es-MX" sz="2400" dirty="0" smtClean="0"/>
              <a:t>Diagnosticar </a:t>
            </a:r>
            <a:r>
              <a:rPr lang="es-MX" sz="2400" dirty="0"/>
              <a:t>y determinar rápidamente donde </a:t>
            </a:r>
            <a:r>
              <a:rPr lang="es-MX" sz="2400" dirty="0" smtClean="0"/>
              <a:t>se localiza </a:t>
            </a:r>
            <a:r>
              <a:rPr lang="es-MX" sz="2400" dirty="0"/>
              <a:t>dicho fallo.</a:t>
            </a:r>
          </a:p>
          <a:p>
            <a:pPr lvl="1"/>
            <a:r>
              <a:rPr lang="es-MX" sz="2400" dirty="0" smtClean="0"/>
              <a:t>Aislar </a:t>
            </a:r>
            <a:r>
              <a:rPr lang="es-MX" sz="2400" dirty="0"/>
              <a:t>a la red del fallo, reconfigurándola de </a:t>
            </a:r>
            <a:r>
              <a:rPr lang="es-MX" sz="2400" dirty="0" smtClean="0"/>
              <a:t>forma que </a:t>
            </a:r>
            <a:r>
              <a:rPr lang="es-MX" sz="2400" dirty="0"/>
              <a:t>el impacto de éste sea lo menor posible.</a:t>
            </a:r>
          </a:p>
          <a:p>
            <a:pPr lvl="1"/>
            <a:r>
              <a:rPr lang="es-MX" sz="2400" dirty="0" smtClean="0"/>
              <a:t>Resolver </a:t>
            </a:r>
            <a:r>
              <a:rPr lang="es-MX" sz="2400" dirty="0"/>
              <a:t>el problema de forma que la red vuelva </a:t>
            </a:r>
            <a:r>
              <a:rPr lang="es-MX" sz="2400" dirty="0" smtClean="0"/>
              <a:t>a su </a:t>
            </a:r>
            <a:r>
              <a:rPr lang="es-MX" sz="2400" dirty="0"/>
              <a:t>estado inicial. Esto puede suponer la </a:t>
            </a:r>
            <a:r>
              <a:rPr lang="es-MX" sz="2400" dirty="0" smtClean="0"/>
              <a:t>sustitución de </a:t>
            </a:r>
            <a:r>
              <a:rPr lang="es-MX" sz="2400" dirty="0"/>
              <a:t>los componentes fallidos.</a:t>
            </a:r>
          </a:p>
          <a:p>
            <a:r>
              <a:rPr lang="es-MX" sz="2400" dirty="0"/>
              <a:t>Los usuarios desearían ser notificados del error, </a:t>
            </a:r>
            <a:r>
              <a:rPr lang="es-MX" sz="2400" dirty="0" smtClean="0"/>
              <a:t>así como </a:t>
            </a:r>
            <a:r>
              <a:rPr lang="es-MX" sz="2400" dirty="0"/>
              <a:t>una solución rápida del problema.</a:t>
            </a:r>
          </a:p>
          <a:p>
            <a:pPr algn="just"/>
            <a:r>
              <a:rPr lang="es-MX" sz="2400" dirty="0"/>
              <a:t>El impacto y duración de los fallos depende de </a:t>
            </a:r>
            <a:r>
              <a:rPr lang="es-MX" sz="2400" dirty="0" smtClean="0"/>
              <a:t>la redundancia </a:t>
            </a:r>
            <a:r>
              <a:rPr lang="es-MX" sz="2400" dirty="0"/>
              <a:t>(tanto en nodos como en rutas) que exista en la red. Incluso en la redundancia del propio </a:t>
            </a:r>
            <a:r>
              <a:rPr lang="es-MX" sz="2400" dirty="0" smtClean="0"/>
              <a:t>sistema de </a:t>
            </a:r>
            <a:r>
              <a:rPr lang="es-MX" sz="2400" dirty="0"/>
              <a:t>gestión de fallos.</a:t>
            </a:r>
          </a:p>
        </p:txBody>
      </p:sp>
    </p:spTree>
    <p:extLst>
      <p:ext uri="{BB962C8B-B14F-4D97-AF65-F5344CB8AC3E}">
        <p14:creationId xmlns:p14="http://schemas.microsoft.com/office/powerpoint/2010/main" val="1551692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Gestión de configuración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/>
              <a:t>Las redes están formadas por componentes y </a:t>
            </a:r>
            <a:r>
              <a:rPr lang="es-MX" sz="2800" dirty="0" smtClean="0"/>
              <a:t>sistemas que </a:t>
            </a:r>
            <a:r>
              <a:rPr lang="es-MX" sz="2800" dirty="0"/>
              <a:t>pueden ser configurados para muy </a:t>
            </a:r>
            <a:r>
              <a:rPr lang="es-MX" sz="2800" dirty="0" smtClean="0"/>
              <a:t>diferentes funciones</a:t>
            </a:r>
            <a:r>
              <a:rPr lang="es-MX" sz="2800" dirty="0"/>
              <a:t>.</a:t>
            </a:r>
          </a:p>
          <a:p>
            <a:pPr lvl="1"/>
            <a:r>
              <a:rPr lang="es-MX" sz="2600" dirty="0"/>
              <a:t>Ej. un nodo puede actuar como </a:t>
            </a:r>
            <a:r>
              <a:rPr lang="es-MX" sz="2600" dirty="0" err="1"/>
              <a:t>router</a:t>
            </a:r>
            <a:r>
              <a:rPr lang="es-MX" sz="2600" dirty="0"/>
              <a:t> o como host, </a:t>
            </a:r>
            <a:r>
              <a:rPr lang="es-MX" sz="2600" dirty="0" smtClean="0"/>
              <a:t>se pueden </a:t>
            </a:r>
            <a:r>
              <a:rPr lang="es-MX" sz="2600" dirty="0"/>
              <a:t>variar los temporizadores de retransmisión en </a:t>
            </a:r>
            <a:r>
              <a:rPr lang="es-MX" sz="2600" dirty="0" smtClean="0"/>
              <a:t>el nivel </a:t>
            </a:r>
            <a:r>
              <a:rPr lang="es-MX" sz="2600" dirty="0"/>
              <a:t>de transporte... </a:t>
            </a:r>
          </a:p>
          <a:p>
            <a:r>
              <a:rPr lang="es-MX" sz="2800" dirty="0"/>
              <a:t>Se ocupa de inicializar la red, mantener, añadir </a:t>
            </a:r>
            <a:r>
              <a:rPr lang="es-MX" sz="2800" dirty="0" smtClean="0"/>
              <a:t>y actualizar </a:t>
            </a:r>
            <a:r>
              <a:rPr lang="es-MX" sz="2800" dirty="0"/>
              <a:t>el estado de los componentes y las </a:t>
            </a:r>
            <a:r>
              <a:rPr lang="es-MX" sz="2800" dirty="0" smtClean="0"/>
              <a:t>relaciones entre </a:t>
            </a:r>
            <a:r>
              <a:rPr lang="es-MX" sz="2800" dirty="0"/>
              <a:t>dichos componentes</a:t>
            </a:r>
            <a:r>
              <a:rPr lang="es-MX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3280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/>
              <a:t>Gestión de funcionamiento y seguridad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200" dirty="0"/>
              <a:t>Gestionar la generación, distribución y </a:t>
            </a:r>
            <a:r>
              <a:rPr lang="es-MX" sz="3200" dirty="0" smtClean="0"/>
              <a:t>mantenimiento de </a:t>
            </a:r>
            <a:r>
              <a:rPr lang="es-MX" sz="3200" dirty="0"/>
              <a:t>claves para encriptación</a:t>
            </a:r>
          </a:p>
          <a:p>
            <a:r>
              <a:rPr lang="es-MX" sz="3200" dirty="0"/>
              <a:t>Gestionar los mecanismos de control de acceso (Ej</a:t>
            </a:r>
            <a:r>
              <a:rPr lang="es-MX" sz="3200" dirty="0" smtClean="0"/>
              <a:t>. </a:t>
            </a:r>
            <a:r>
              <a:rPr lang="es-MX" sz="3200" dirty="0" err="1" smtClean="0"/>
              <a:t>Passwords</a:t>
            </a:r>
            <a:r>
              <a:rPr lang="es-MX" sz="3200" dirty="0"/>
              <a:t>)</a:t>
            </a:r>
          </a:p>
          <a:p>
            <a:r>
              <a:rPr lang="es-MX" sz="3200" dirty="0"/>
              <a:t>Monitorización del acceso a las máquinas de la red y </a:t>
            </a:r>
            <a:r>
              <a:rPr lang="es-MX" sz="3200" dirty="0" smtClean="0"/>
              <a:t>a la </a:t>
            </a:r>
            <a:r>
              <a:rPr lang="es-MX" sz="3200" dirty="0"/>
              <a:t>propia información de gestión.</a:t>
            </a:r>
          </a:p>
          <a:p>
            <a:r>
              <a:rPr lang="es-MX" sz="3200" dirty="0"/>
              <a:t>Herramienta importante: log</a:t>
            </a:r>
          </a:p>
        </p:txBody>
      </p:sp>
    </p:spTree>
    <p:extLst>
      <p:ext uri="{BB962C8B-B14F-4D97-AF65-F5344CB8AC3E}">
        <p14:creationId xmlns:p14="http://schemas.microsoft.com/office/powerpoint/2010/main" val="407917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Gestión de la contabilidad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81200" y="1935480"/>
            <a:ext cx="8363272" cy="4733880"/>
          </a:xfrm>
        </p:spPr>
        <p:txBody>
          <a:bodyPr>
            <a:normAutofit/>
          </a:bodyPr>
          <a:lstStyle/>
          <a:p>
            <a:r>
              <a:rPr lang="es-MX" sz="2400" dirty="0"/>
              <a:t>En todas las redes resulta interesante mantener </a:t>
            </a:r>
            <a:r>
              <a:rPr lang="es-MX" sz="2400" dirty="0" smtClean="0"/>
              <a:t>un registro </a:t>
            </a:r>
            <a:r>
              <a:rPr lang="es-MX" sz="2400" dirty="0"/>
              <a:t>del uso que los usuarios hacen de la red</a:t>
            </a:r>
            <a:r>
              <a:rPr lang="es-MX" sz="2400" dirty="0" smtClean="0"/>
              <a:t>:</a:t>
            </a:r>
            <a:endParaRPr lang="es-MX" sz="2400" dirty="0"/>
          </a:p>
          <a:p>
            <a:pPr lvl="1"/>
            <a:r>
              <a:rPr lang="es-MX" sz="2400" dirty="0"/>
              <a:t>En redes públicas, para la facturación</a:t>
            </a:r>
          </a:p>
          <a:p>
            <a:pPr lvl="1"/>
            <a:r>
              <a:rPr lang="es-MX" sz="2400" dirty="0"/>
              <a:t>En redes corporativas, para distribuir el gasto </a:t>
            </a:r>
            <a:r>
              <a:rPr lang="es-MX" sz="2400" dirty="0" smtClean="0"/>
              <a:t>entre departamentos</a:t>
            </a:r>
            <a:r>
              <a:rPr lang="es-MX" sz="2400" dirty="0"/>
              <a:t>, vigilar el uso excesivo que hacen </a:t>
            </a:r>
            <a:r>
              <a:rPr lang="es-MX" sz="2400" dirty="0" smtClean="0"/>
              <a:t>de ella </a:t>
            </a:r>
            <a:r>
              <a:rPr lang="es-MX" sz="2400" dirty="0"/>
              <a:t>ciertos usuarios (y que puede perjudicar a </a:t>
            </a:r>
            <a:r>
              <a:rPr lang="es-MX" sz="2400" dirty="0" smtClean="0"/>
              <a:t>los demás</a:t>
            </a:r>
            <a:r>
              <a:rPr lang="es-MX" sz="2400" dirty="0"/>
              <a:t>), planificar el futuro crecimiento </a:t>
            </a:r>
            <a:r>
              <a:rPr lang="es-MX" sz="2400" dirty="0" smtClean="0"/>
              <a:t>o redistribución </a:t>
            </a:r>
            <a:r>
              <a:rPr lang="es-MX" sz="2400" dirty="0"/>
              <a:t>de los recursos de la red</a:t>
            </a:r>
            <a:r>
              <a:rPr lang="es-MX" sz="2400" dirty="0" smtClean="0"/>
              <a:t>.</a:t>
            </a:r>
          </a:p>
          <a:p>
            <a:r>
              <a:rPr lang="es-MX" sz="2400" dirty="0"/>
              <a:t>El gestor de red debe ser capaz de establecer </a:t>
            </a:r>
            <a:r>
              <a:rPr lang="es-MX" sz="2400" dirty="0" smtClean="0"/>
              <a:t>los parámetros </a:t>
            </a:r>
            <a:r>
              <a:rPr lang="es-MX" sz="2400" dirty="0"/>
              <a:t>de contabilidad que van a ser medidos </a:t>
            </a:r>
            <a:r>
              <a:rPr lang="es-MX" sz="2400" dirty="0" smtClean="0"/>
              <a:t>en cada </a:t>
            </a:r>
            <a:r>
              <a:rPr lang="es-MX" sz="2400" dirty="0"/>
              <a:t>nodo, así como el intervalo de tiempo </a:t>
            </a:r>
            <a:r>
              <a:rPr lang="es-MX" sz="2400" dirty="0" smtClean="0"/>
              <a:t>entre sucesivas </a:t>
            </a:r>
            <a:r>
              <a:rPr lang="es-MX" sz="2400" dirty="0"/>
              <a:t>envíos de información al gestor, el </a:t>
            </a:r>
            <a:r>
              <a:rPr lang="es-MX" sz="2400" dirty="0" smtClean="0"/>
              <a:t>algoritmo de </a:t>
            </a:r>
            <a:r>
              <a:rPr lang="es-MX" sz="2400" dirty="0"/>
              <a:t>cálculo de la factura</a:t>
            </a:r>
          </a:p>
        </p:txBody>
      </p:sp>
    </p:spTree>
    <p:extLst>
      <p:ext uri="{BB962C8B-B14F-4D97-AF65-F5344CB8AC3E}">
        <p14:creationId xmlns:p14="http://schemas.microsoft.com/office/powerpoint/2010/main" val="4226356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Tareas del Administrador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200" dirty="0"/>
              <a:t>El gestor de red debe ser capaz de establecer </a:t>
            </a:r>
            <a:r>
              <a:rPr lang="es-MX" sz="3200" dirty="0" smtClean="0"/>
              <a:t>los parámetros </a:t>
            </a:r>
            <a:r>
              <a:rPr lang="es-MX" sz="3200" dirty="0"/>
              <a:t>de contabilidad que van a ser medidos </a:t>
            </a:r>
            <a:r>
              <a:rPr lang="es-MX" sz="3200" dirty="0" smtClean="0"/>
              <a:t>en cada </a:t>
            </a:r>
            <a:r>
              <a:rPr lang="es-MX" sz="3200" dirty="0"/>
              <a:t>nodo, así como el intervalo de tiempo </a:t>
            </a:r>
            <a:r>
              <a:rPr lang="es-MX" sz="3200" dirty="0" smtClean="0"/>
              <a:t>entre sucesivas </a:t>
            </a:r>
            <a:r>
              <a:rPr lang="es-MX" sz="3200" dirty="0"/>
              <a:t>envíos de información al gestor, el </a:t>
            </a:r>
            <a:r>
              <a:rPr lang="es-MX" sz="3200" dirty="0" smtClean="0"/>
              <a:t>algoritmo de </a:t>
            </a:r>
            <a:r>
              <a:rPr lang="es-MX" sz="3200" dirty="0"/>
              <a:t>cálculo de la factura</a:t>
            </a:r>
          </a:p>
        </p:txBody>
      </p:sp>
    </p:spTree>
    <p:extLst>
      <p:ext uri="{BB962C8B-B14F-4D97-AF65-F5344CB8AC3E}">
        <p14:creationId xmlns:p14="http://schemas.microsoft.com/office/powerpoint/2010/main" val="772057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SNMP: </a:t>
            </a:r>
            <a:r>
              <a:rPr lang="es-MX" sz="3600" dirty="0"/>
              <a:t>Simple Network Management </a:t>
            </a:r>
            <a:r>
              <a:rPr lang="es-MX" sz="3600" dirty="0" err="1"/>
              <a:t>Protocol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MX" sz="2800" dirty="0"/>
              <a:t>Se utiliza para administrar todos los componentes de </a:t>
            </a:r>
            <a:r>
              <a:rPr lang="es-MX" sz="2800" dirty="0" smtClean="0"/>
              <a:t>una red</a:t>
            </a:r>
            <a:r>
              <a:rPr lang="es-MX" sz="2800" dirty="0"/>
              <a:t>, y dispositivos asociados.</a:t>
            </a:r>
          </a:p>
          <a:p>
            <a:r>
              <a:rPr lang="pt-BR" sz="2800" dirty="0" smtClean="0"/>
              <a:t>Normalizado </a:t>
            </a:r>
            <a:r>
              <a:rPr lang="pt-BR" sz="2800" dirty="0"/>
              <a:t>por mas de 80 </a:t>
            </a:r>
            <a:r>
              <a:rPr lang="pt-BR" sz="2800" dirty="0" err="1"/>
              <a:t>rfc</a:t>
            </a:r>
            <a:r>
              <a:rPr lang="pt-BR" sz="2800" dirty="0"/>
              <a:t> distintas.</a:t>
            </a:r>
          </a:p>
          <a:p>
            <a:r>
              <a:rPr lang="es-MX" sz="2800" dirty="0" smtClean="0"/>
              <a:t>La </a:t>
            </a:r>
            <a:r>
              <a:rPr lang="es-MX" sz="2800" dirty="0"/>
              <a:t>original es la rfc1157.</a:t>
            </a:r>
          </a:p>
          <a:p>
            <a:r>
              <a:rPr lang="es-MX" sz="2800" dirty="0" smtClean="0"/>
              <a:t>Existen </a:t>
            </a:r>
            <a:r>
              <a:rPr lang="es-MX" sz="2800" dirty="0"/>
              <a:t>tres versiones de la norma:</a:t>
            </a:r>
          </a:p>
          <a:p>
            <a:pPr marL="365760" lvl="1" indent="0">
              <a:buNone/>
            </a:pPr>
            <a:r>
              <a:rPr lang="es-MX" sz="2800" dirty="0"/>
              <a:t>- Versión 1: rfc1157, original.</a:t>
            </a:r>
          </a:p>
          <a:p>
            <a:pPr marL="365760" lvl="1" indent="0">
              <a:buNone/>
            </a:pPr>
            <a:r>
              <a:rPr lang="es-MX" sz="2800" dirty="0"/>
              <a:t>- Versión 2: Extensiones rfc1441 y 1442, En uso actualmente.</a:t>
            </a:r>
          </a:p>
          <a:p>
            <a:pPr marL="365760" lvl="1" indent="0">
              <a:buNone/>
            </a:pPr>
            <a:r>
              <a:rPr lang="es-MX" sz="2800" dirty="0"/>
              <a:t>- Versión 3: rfc2570, Aprobada en Marzo de 2002.</a:t>
            </a:r>
          </a:p>
        </p:txBody>
      </p:sp>
    </p:spTree>
    <p:extLst>
      <p:ext uri="{BB962C8B-B14F-4D97-AF65-F5344CB8AC3E}">
        <p14:creationId xmlns:p14="http://schemas.microsoft.com/office/powerpoint/2010/main" val="4033951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/>
              <a:t>SNMP: </a:t>
            </a:r>
            <a:r>
              <a:rPr lang="es-MX" sz="3600" dirty="0"/>
              <a:t>Simple Network Management </a:t>
            </a:r>
            <a:r>
              <a:rPr lang="es-MX" sz="3600" dirty="0" err="1"/>
              <a:t>Protocol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600" b="1" dirty="0"/>
              <a:t>Propósito: Administración de una red en su totalidad</a:t>
            </a:r>
          </a:p>
          <a:p>
            <a:r>
              <a:rPr lang="es-MX" sz="3600" dirty="0"/>
              <a:t>Recolección </a:t>
            </a:r>
            <a:r>
              <a:rPr lang="es-MX" sz="3600" dirty="0"/>
              <a:t>de información de funcionamiento </a:t>
            </a:r>
            <a:r>
              <a:rPr lang="es-MX" sz="3600" dirty="0"/>
              <a:t>de las </a:t>
            </a:r>
            <a:r>
              <a:rPr lang="es-MX" sz="3600" dirty="0"/>
              <a:t>distintas capas.</a:t>
            </a:r>
          </a:p>
          <a:p>
            <a:r>
              <a:rPr lang="es-MX" sz="3600" dirty="0"/>
              <a:t>Modificación </a:t>
            </a:r>
            <a:r>
              <a:rPr lang="es-MX" sz="3600" dirty="0"/>
              <a:t>de parámetros de funcionamiento.</a:t>
            </a:r>
          </a:p>
          <a:p>
            <a:r>
              <a:rPr lang="es-MX" sz="3600" dirty="0"/>
              <a:t>Recepción </a:t>
            </a:r>
            <a:r>
              <a:rPr lang="es-MX" sz="3600" dirty="0"/>
              <a:t>y procesamiento de alarmas.</a:t>
            </a:r>
          </a:p>
        </p:txBody>
      </p:sp>
    </p:spTree>
    <p:extLst>
      <p:ext uri="{BB962C8B-B14F-4D97-AF65-F5344CB8AC3E}">
        <p14:creationId xmlns:p14="http://schemas.microsoft.com/office/powerpoint/2010/main" val="323323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SNMP: Modelo de funcionamiento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s-MX" sz="3600" dirty="0"/>
              <a:t>El protocolo esta basado en cinco componentes:</a:t>
            </a:r>
          </a:p>
          <a:p>
            <a:r>
              <a:rPr lang="es-MX" sz="3600" dirty="0"/>
              <a:t>Nodos </a:t>
            </a:r>
            <a:r>
              <a:rPr lang="es-MX" sz="3600" dirty="0"/>
              <a:t>administrados</a:t>
            </a:r>
          </a:p>
          <a:p>
            <a:r>
              <a:rPr lang="es-MX" sz="3600" dirty="0"/>
              <a:t>Estaciones </a:t>
            </a:r>
            <a:r>
              <a:rPr lang="es-MX" sz="3600" dirty="0"/>
              <a:t>de Administración</a:t>
            </a:r>
          </a:p>
          <a:p>
            <a:r>
              <a:rPr lang="es-MX" sz="3600" dirty="0"/>
              <a:t>Agentes </a:t>
            </a:r>
            <a:r>
              <a:rPr lang="es-MX" sz="3600" dirty="0"/>
              <a:t>Proxy</a:t>
            </a:r>
          </a:p>
          <a:p>
            <a:r>
              <a:rPr lang="es-MX" sz="3600" dirty="0"/>
              <a:t>El </a:t>
            </a:r>
            <a:r>
              <a:rPr lang="es-MX" sz="3600" dirty="0"/>
              <a:t>protocolo de administración</a:t>
            </a:r>
          </a:p>
          <a:p>
            <a:r>
              <a:rPr lang="es-MX" sz="3600" dirty="0"/>
              <a:t>La </a:t>
            </a:r>
            <a:r>
              <a:rPr lang="es-MX" sz="3600" dirty="0"/>
              <a:t>información de administración</a:t>
            </a:r>
          </a:p>
        </p:txBody>
      </p:sp>
    </p:spTree>
    <p:extLst>
      <p:ext uri="{BB962C8B-B14F-4D97-AF65-F5344CB8AC3E}">
        <p14:creationId xmlns:p14="http://schemas.microsoft.com/office/powerpoint/2010/main" val="36523656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SNMP: nodos administrados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MX" sz="3200" dirty="0"/>
              <a:t>En cada estación de trabajo debe correr un servicio </a:t>
            </a:r>
            <a:r>
              <a:rPr lang="es-MX" sz="3200" dirty="0"/>
              <a:t>activo llamado </a:t>
            </a:r>
            <a:r>
              <a:rPr lang="es-MX" sz="3200" dirty="0"/>
              <a:t>agente </a:t>
            </a:r>
            <a:r>
              <a:rPr lang="es-MX" sz="3200" dirty="0" err="1"/>
              <a:t>snmp</a:t>
            </a:r>
            <a:r>
              <a:rPr lang="es-MX" sz="3200" dirty="0"/>
              <a:t>.</a:t>
            </a:r>
          </a:p>
          <a:p>
            <a:r>
              <a:rPr lang="es-MX" sz="3200" dirty="0"/>
              <a:t>Corre a nivel de aplicación (capa 7</a:t>
            </a:r>
            <a:r>
              <a:rPr lang="es-MX" sz="3200" dirty="0"/>
              <a:t>)</a:t>
            </a:r>
          </a:p>
          <a:p>
            <a:r>
              <a:rPr lang="es-MX" sz="3200" dirty="0"/>
              <a:t>El agente administra una base de datos local con </a:t>
            </a:r>
            <a:r>
              <a:rPr lang="es-MX" sz="3200" dirty="0"/>
              <a:t>variables que </a:t>
            </a:r>
            <a:r>
              <a:rPr lang="es-MX" sz="3200" dirty="0"/>
              <a:t>describen el </a:t>
            </a:r>
            <a:r>
              <a:rPr lang="es-MX" sz="3200" dirty="0"/>
              <a:t>funcionamiento</a:t>
            </a:r>
            <a:r>
              <a:rPr lang="es-MX" sz="3200" dirty="0"/>
              <a:t>, el estado actual e </a:t>
            </a:r>
            <a:r>
              <a:rPr lang="es-MX" sz="3200" dirty="0"/>
              <a:t>historia del </a:t>
            </a:r>
            <a:r>
              <a:rPr lang="es-MX" sz="3200" dirty="0"/>
              <a:t>dispositivo</a:t>
            </a:r>
            <a:r>
              <a:rPr lang="es-MX" sz="3200" dirty="0"/>
              <a:t>.</a:t>
            </a:r>
          </a:p>
          <a:p>
            <a:r>
              <a:rPr lang="es-MX" sz="3200" dirty="0"/>
              <a:t>La base se denomina MIB, Management </a:t>
            </a:r>
            <a:r>
              <a:rPr lang="es-MX" sz="3200" dirty="0" err="1"/>
              <a:t>Information</a:t>
            </a:r>
            <a:r>
              <a:rPr lang="es-MX" sz="3200" dirty="0"/>
              <a:t> Base.</a:t>
            </a:r>
          </a:p>
        </p:txBody>
      </p:sp>
    </p:spTree>
    <p:extLst>
      <p:ext uri="{BB962C8B-B14F-4D97-AF65-F5344CB8AC3E}">
        <p14:creationId xmlns:p14="http://schemas.microsoft.com/office/powerpoint/2010/main" val="27081186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SNMP: </a:t>
            </a:r>
            <a:r>
              <a:rPr lang="es-MX" sz="3600" dirty="0"/>
              <a:t>Estaciones De administración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200" dirty="0" smtClean="0"/>
              <a:t>Son </a:t>
            </a:r>
            <a:r>
              <a:rPr lang="es-MX" sz="3200" dirty="0"/>
              <a:t>computadoras vinculadas a la red que van </a:t>
            </a:r>
            <a:r>
              <a:rPr lang="es-MX" sz="3200" dirty="0" smtClean="0"/>
              <a:t>a administrar</a:t>
            </a:r>
            <a:r>
              <a:rPr lang="es-MX" sz="3200" dirty="0"/>
              <a:t>.</a:t>
            </a:r>
          </a:p>
          <a:p>
            <a:r>
              <a:rPr lang="es-MX" sz="3200" dirty="0" smtClean="0"/>
              <a:t>Son </a:t>
            </a:r>
            <a:r>
              <a:rPr lang="es-MX" sz="3200" dirty="0"/>
              <a:t>maquinas dedicadas a ese propósito.</a:t>
            </a:r>
          </a:p>
          <a:p>
            <a:r>
              <a:rPr lang="es-MX" sz="3200" dirty="0" smtClean="0"/>
              <a:t>Basadas </a:t>
            </a:r>
            <a:r>
              <a:rPr lang="es-MX" sz="3200" dirty="0"/>
              <a:t>en plataformas Unix o Windows.</a:t>
            </a:r>
          </a:p>
          <a:p>
            <a:r>
              <a:rPr lang="es-MX" sz="3200" dirty="0" smtClean="0"/>
              <a:t>EL </a:t>
            </a:r>
            <a:r>
              <a:rPr lang="es-MX" sz="3200" dirty="0"/>
              <a:t>programa de administración administra una </a:t>
            </a:r>
            <a:r>
              <a:rPr lang="es-MX" sz="3200" dirty="0" smtClean="0"/>
              <a:t> GUI (Interfaz gráfica de usuario) poderosa.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271000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/>
              <a:t>Monitoreo de red</a:t>
            </a:r>
            <a:endParaRPr lang="es-AR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3200" dirty="0"/>
              <a:t>Podemos analizar los fundamentos de la gestión de </a:t>
            </a:r>
            <a:r>
              <a:rPr lang="es-MX" sz="3200" dirty="0"/>
              <a:t>red centrándonos </a:t>
            </a:r>
            <a:r>
              <a:rPr lang="es-MX" sz="3200" dirty="0"/>
              <a:t>no en las funciones, sino en las </a:t>
            </a:r>
            <a:r>
              <a:rPr lang="es-MX" sz="3200" dirty="0"/>
              <a:t>dos principales </a:t>
            </a:r>
            <a:r>
              <a:rPr lang="es-MX" sz="3200" dirty="0"/>
              <a:t>operaciones involucradas: </a:t>
            </a:r>
            <a:endParaRPr lang="es-MX" sz="3200" dirty="0" smtClean="0"/>
          </a:p>
          <a:p>
            <a:pPr lvl="1" algn="just"/>
            <a:r>
              <a:rPr lang="es-MX" sz="3200" dirty="0" smtClean="0"/>
              <a:t>monitorización </a:t>
            </a:r>
            <a:r>
              <a:rPr lang="es-MX" sz="3200" dirty="0"/>
              <a:t>y </a:t>
            </a:r>
            <a:endParaRPr lang="es-MX" sz="3200" dirty="0" smtClean="0"/>
          </a:p>
          <a:p>
            <a:pPr lvl="1" algn="just"/>
            <a:r>
              <a:rPr lang="es-MX" sz="3200" dirty="0" smtClean="0"/>
              <a:t>control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62534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SNMP: Agentes Proxy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Se </a:t>
            </a:r>
            <a:r>
              <a:rPr lang="es-MX" sz="2800" dirty="0"/>
              <a:t>utilizan para administrar productos que no tienen </a:t>
            </a:r>
            <a:r>
              <a:rPr lang="es-MX" sz="2800" dirty="0" smtClean="0"/>
              <a:t>activo un </a:t>
            </a:r>
            <a:r>
              <a:rPr lang="es-MX" sz="2800" dirty="0"/>
              <a:t>agente </a:t>
            </a:r>
            <a:r>
              <a:rPr lang="es-MX" sz="2800" dirty="0" err="1"/>
              <a:t>snmp</a:t>
            </a:r>
            <a:r>
              <a:rPr lang="es-MX" sz="2800" dirty="0"/>
              <a:t>.</a:t>
            </a:r>
          </a:p>
          <a:p>
            <a:r>
              <a:rPr lang="es-MX" sz="2800" dirty="0" smtClean="0"/>
              <a:t>Requieren </a:t>
            </a:r>
            <a:r>
              <a:rPr lang="es-MX" sz="2800" dirty="0"/>
              <a:t>que el producto tenga alguna función </a:t>
            </a:r>
            <a:r>
              <a:rPr lang="es-MX" sz="2800" dirty="0" smtClean="0"/>
              <a:t>de administración</a:t>
            </a:r>
            <a:r>
              <a:rPr lang="es-MX" sz="2800" dirty="0"/>
              <a:t>, aunque sea propietaria.</a:t>
            </a:r>
          </a:p>
          <a:p>
            <a:r>
              <a:rPr lang="es-MX" sz="2800" dirty="0" smtClean="0"/>
              <a:t>El </a:t>
            </a:r>
            <a:r>
              <a:rPr lang="es-MX" sz="2800" dirty="0"/>
              <a:t>agente se ubica entre el dispositivo y la red.</a:t>
            </a:r>
          </a:p>
          <a:p>
            <a:r>
              <a:rPr lang="es-MX" sz="2800" dirty="0" smtClean="0"/>
              <a:t>Actualmente </a:t>
            </a:r>
            <a:r>
              <a:rPr lang="es-MX" sz="2800" dirty="0"/>
              <a:t>tiene poco uso.</a:t>
            </a:r>
          </a:p>
          <a:p>
            <a:r>
              <a:rPr lang="es-MX" sz="2800" dirty="0" smtClean="0"/>
              <a:t>La </a:t>
            </a:r>
            <a:r>
              <a:rPr lang="es-MX" sz="2800" dirty="0"/>
              <a:t>mayoría de las cosas tiene un agente </a:t>
            </a:r>
            <a:r>
              <a:rPr lang="es-MX" sz="2800" dirty="0" err="1"/>
              <a:t>snmp</a:t>
            </a:r>
            <a:r>
              <a:rPr lang="es-MX" sz="2800" dirty="0"/>
              <a:t> </a:t>
            </a:r>
            <a:r>
              <a:rPr lang="es-MX" sz="2800" b="1" dirty="0" smtClean="0"/>
              <a:t>incorporado </a:t>
            </a:r>
            <a:r>
              <a:rPr lang="es-MX" sz="2800" dirty="0" smtClean="0"/>
              <a:t>o </a:t>
            </a:r>
            <a:r>
              <a:rPr lang="es-MX" sz="2800" b="1" dirty="0"/>
              <a:t>incorporable</a:t>
            </a:r>
            <a:r>
              <a:rPr lang="es-MX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09620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593" y="2492896"/>
            <a:ext cx="7338433" cy="3456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61187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SNMP: Protocolo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MX" sz="3200" dirty="0"/>
              <a:t>SNMP corre como aplicación, en capa 7, en </a:t>
            </a:r>
            <a:r>
              <a:rPr lang="es-MX" sz="3200" dirty="0"/>
              <a:t>ambas máquinas </a:t>
            </a:r>
            <a:r>
              <a:rPr lang="es-MX" sz="3200" dirty="0"/>
              <a:t>(nodos y estación de administración).</a:t>
            </a:r>
          </a:p>
          <a:p>
            <a:r>
              <a:rPr lang="es-MX" sz="3200" dirty="0"/>
              <a:t>La </a:t>
            </a:r>
            <a:r>
              <a:rPr lang="es-MX" sz="3200" dirty="0"/>
              <a:t>transferencia de los datos se realiza de </a:t>
            </a:r>
            <a:r>
              <a:rPr lang="es-MX" sz="3200" dirty="0"/>
              <a:t>dos maneras</a:t>
            </a:r>
            <a:r>
              <a:rPr lang="es-MX" sz="3200" dirty="0"/>
              <a:t>.</a:t>
            </a:r>
          </a:p>
          <a:p>
            <a:pPr lvl="1"/>
            <a:r>
              <a:rPr lang="es-MX" sz="3200" dirty="0"/>
              <a:t>Fuera </a:t>
            </a:r>
            <a:r>
              <a:rPr lang="es-MX" sz="3200" dirty="0"/>
              <a:t>de banda (raro), usando una red paralela </a:t>
            </a:r>
            <a:r>
              <a:rPr lang="es-MX" sz="3200" dirty="0"/>
              <a:t>de administración</a:t>
            </a:r>
            <a:r>
              <a:rPr lang="es-MX" sz="3200" dirty="0"/>
              <a:t>. Este esquema es confiable y costoso</a:t>
            </a:r>
          </a:p>
          <a:p>
            <a:pPr lvl="1"/>
            <a:r>
              <a:rPr lang="es-MX" sz="3200" dirty="0"/>
              <a:t>En </a:t>
            </a:r>
            <a:r>
              <a:rPr lang="es-MX" sz="3200" dirty="0"/>
              <a:t>banda (lo mas usual</a:t>
            </a:r>
            <a:r>
              <a:rPr lang="es-MX" sz="3200" dirty="0"/>
              <a:t>)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36356421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7431" y="620688"/>
            <a:ext cx="9203713" cy="1143000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HFC </a:t>
            </a:r>
            <a:r>
              <a:rPr lang="es-MX" i="1" dirty="0" err="1"/>
              <a:t>Hybrid</a:t>
            </a:r>
            <a:r>
              <a:rPr lang="es-MX" i="1" dirty="0"/>
              <a:t> </a:t>
            </a:r>
            <a:r>
              <a:rPr lang="es-MX" i="1" dirty="0" err="1"/>
              <a:t>Fiber</a:t>
            </a:r>
            <a:r>
              <a:rPr lang="es-MX" i="1" dirty="0"/>
              <a:t> Coaxial</a:t>
            </a:r>
            <a:r>
              <a:rPr lang="es-MX" dirty="0"/>
              <a:t> (Fibra híbrida coaxial)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17431" y="2060848"/>
            <a:ext cx="9203713" cy="4389120"/>
          </a:xfrm>
        </p:spPr>
        <p:txBody>
          <a:bodyPr>
            <a:normAutofit fontScale="92500" lnSpcReduction="10000"/>
          </a:bodyPr>
          <a:lstStyle/>
          <a:p>
            <a:r>
              <a:rPr lang="es-AR" sz="3200" dirty="0"/>
              <a:t>Es </a:t>
            </a:r>
            <a:r>
              <a:rPr lang="es-AR" sz="3200" dirty="0"/>
              <a:t>una tecnología de telecomunicaciones en la cual el cable de fibra óptica y el cable coaxial se utilizan en diversos tramos de la red para transportar el contenido de banda ancha (tales como vídeo, datos, y voz</a:t>
            </a:r>
            <a:r>
              <a:rPr lang="es-AR" sz="3200" dirty="0"/>
              <a:t>).</a:t>
            </a:r>
          </a:p>
          <a:p>
            <a:r>
              <a:rPr lang="es-AR" sz="3200" dirty="0"/>
              <a:t>Las </a:t>
            </a:r>
            <a:r>
              <a:rPr lang="es-AR" sz="3200" dirty="0"/>
              <a:t>compañías de cable instalan fibra óptica desde la cabecera (centro de distribución) hasta nodos próximos a los abonados </a:t>
            </a:r>
            <a:r>
              <a:rPr lang="es-AR" sz="3200" dirty="0"/>
              <a:t>residenciales.</a:t>
            </a:r>
          </a:p>
          <a:p>
            <a:r>
              <a:rPr lang="es-AR" sz="3200" dirty="0"/>
              <a:t>Desde </a:t>
            </a:r>
            <a:r>
              <a:rPr lang="es-AR" sz="3200" dirty="0"/>
              <a:t>estos nodos se distribuye el contenido mediante cable coaxial a los hogares.</a:t>
            </a:r>
            <a:endParaRPr lang="es-MX" sz="3200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021125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HFC: </a:t>
            </a:r>
            <a:r>
              <a:rPr lang="es-AR" dirty="0"/>
              <a:t>partes principales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s-AR" sz="2800" dirty="0"/>
              <a:t>Elementos de red: dispositivos específicos para cada servicio que el operador conecta tanto en los puntos de origen de servicio como en los puntos de acceso al servicio.</a:t>
            </a:r>
            <a:endParaRPr lang="es-MX" sz="2800" dirty="0"/>
          </a:p>
          <a:p>
            <a:pPr lvl="0"/>
            <a:r>
              <a:rPr lang="es-AR" sz="2800" dirty="0"/>
              <a:t>Infraestructura HFC: incluye la fibra óptica y el cable coaxial, los transmisores ópticos, los nodos ópticos, los amplificadores de radiofrecuencia, </a:t>
            </a:r>
            <a:r>
              <a:rPr lang="es-AR" sz="2800" dirty="0" err="1"/>
              <a:t>taps</a:t>
            </a:r>
            <a:r>
              <a:rPr lang="es-AR" sz="2800" dirty="0"/>
              <a:t> y elementos pasivos.</a:t>
            </a:r>
            <a:endParaRPr lang="es-MX" sz="2800" dirty="0"/>
          </a:p>
          <a:p>
            <a:pPr lvl="0"/>
            <a:r>
              <a:rPr lang="es-AR" sz="2800" dirty="0"/>
              <a:t>Terminal de usuario: set-top-box, </a:t>
            </a:r>
            <a:r>
              <a:rPr lang="es-AR" sz="2800" dirty="0" err="1"/>
              <a:t>cablemodems</a:t>
            </a:r>
            <a:r>
              <a:rPr lang="es-AR" sz="2800" dirty="0"/>
              <a:t> y unidades para integrar el servicio telefónico</a:t>
            </a:r>
            <a:r>
              <a:rPr lang="es-AR" sz="2800" dirty="0" smtClean="0"/>
              <a:t>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39705517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HFC: Ventajas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69847" y="1922601"/>
            <a:ext cx="9619617" cy="4805888"/>
          </a:xfrm>
        </p:spPr>
        <p:txBody>
          <a:bodyPr>
            <a:normAutofit/>
          </a:bodyPr>
          <a:lstStyle/>
          <a:p>
            <a:pPr lvl="0"/>
            <a:r>
              <a:rPr lang="es-AR" sz="2800" dirty="0"/>
              <a:t>Redes muy fiables, de muy alta capacidad y capaces de prestar todo tipo de servicios interactivos.</a:t>
            </a:r>
            <a:endParaRPr lang="es-MX" sz="2800" dirty="0"/>
          </a:p>
          <a:p>
            <a:pPr lvl="0"/>
            <a:r>
              <a:rPr lang="es-AR" sz="2800" dirty="0"/>
              <a:t>Redes atractivas desde el punto de vista de negocio para entornos urbanos densos.</a:t>
            </a:r>
            <a:endParaRPr lang="es-MX" sz="2800" dirty="0"/>
          </a:p>
          <a:p>
            <a:pPr lvl="0"/>
            <a:r>
              <a:rPr lang="es-AR" sz="2800" dirty="0"/>
              <a:t>Ventajas derivadas del cableado: seguridad, robustez, resistencia a interferencias y no compartición de espectro con otros operadores.</a:t>
            </a:r>
            <a:endParaRPr lang="es-MX" sz="2800" dirty="0"/>
          </a:p>
          <a:p>
            <a:pPr lvl="0"/>
            <a:r>
              <a:rPr lang="es-AR" sz="2800" dirty="0"/>
              <a:t>Escalabilidad: oportunidad de aumentar la capacidad ofrecida al usuario acercando la fibra óptica al hogar a medida que crece la demanda de ancho de banda y bajan los costes de los equipos ópticos</a:t>
            </a:r>
            <a:r>
              <a:rPr lang="es-AR" sz="2800" dirty="0" smtClean="0"/>
              <a:t>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420175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dirty="0"/>
              <a:t>La información de monitorización puede clasificarse en</a:t>
            </a:r>
            <a:r>
              <a:rPr lang="es-MX" sz="4800" dirty="0"/>
              <a:t>:</a:t>
            </a:r>
            <a:endParaRPr lang="es-MX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es-MX" sz="2400" dirty="0" smtClean="0"/>
              <a:t>Estática</a:t>
            </a:r>
            <a:r>
              <a:rPr lang="es-MX" sz="2400" dirty="0"/>
              <a:t>: Información que no cambia frecuentemente, como la que caracteriza la configuración de la red y los dispositivos que la componen. Ej. el número de interfaces de un </a:t>
            </a:r>
            <a:r>
              <a:rPr lang="es-MX" sz="2400" dirty="0" err="1"/>
              <a:t>router</a:t>
            </a:r>
            <a:r>
              <a:rPr lang="es-MX" sz="2400" dirty="0"/>
              <a:t>. Suele ser mantenida por el elemento de red involucrado.</a:t>
            </a:r>
          </a:p>
          <a:p>
            <a:pPr lvl="1" algn="just"/>
            <a:r>
              <a:rPr lang="es-MX" sz="2400" dirty="0"/>
              <a:t>Dinámica: Información relacionada con eventos de la red. Cambia frecuentemente. Suele ser mantenida por el elemento de red que genera los eventos, pero también puede hacerse externamente..</a:t>
            </a:r>
          </a:p>
          <a:p>
            <a:pPr lvl="1" algn="just"/>
            <a:r>
              <a:rPr lang="es-MX" sz="2400" dirty="0"/>
              <a:t>Estadística: Información derivada de la dinámica. Ej. Tasa media de paquetes generados por un nodo. Generada por cualquier sistema que tenga acceso a la información dinámica.</a:t>
            </a:r>
            <a:endParaRPr lang="es-ES_tradnl" sz="2400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38086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/>
              <a:t>Analizadores de paquetes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3200" dirty="0" smtClean="0"/>
              <a:t>Se </a:t>
            </a:r>
            <a:r>
              <a:rPr lang="es-ES_tradnl" sz="3200" dirty="0"/>
              <a:t>basa en el concepto de instrumentar un equipo de prestaciones especiales que permita concentrar una cantidad de recursos en él y proveer todas las medidas necesarias para asegurar la disponibilidad de estos recursos en cualquier circunstancia.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369663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Captura de paquetes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4000" dirty="0"/>
              <a:t>Existen muchas herramientas que permiten realizar la captura de paquetes.</a:t>
            </a:r>
          </a:p>
          <a:p>
            <a:pPr marL="0" indent="0">
              <a:buNone/>
            </a:pPr>
            <a:r>
              <a:rPr lang="es-MX" sz="4000" dirty="0"/>
              <a:t>Por ej. </a:t>
            </a:r>
            <a:r>
              <a:rPr lang="es-MX" sz="4000" dirty="0" err="1"/>
              <a:t>Wireshark</a:t>
            </a:r>
            <a:endParaRPr lang="es-MX" sz="4000" dirty="0"/>
          </a:p>
          <a:p>
            <a:pPr marL="0" indent="0">
              <a:buNone/>
            </a:pPr>
            <a:r>
              <a:rPr lang="es-MX" sz="4000" dirty="0">
                <a:solidFill>
                  <a:srgbClr val="1C1C24"/>
                </a:solidFill>
                <a:hlinkClick r:id="rId2"/>
              </a:rPr>
              <a:t>https://www.youtube.com/watch?v=2C44RtjNkow</a:t>
            </a:r>
            <a:endParaRPr lang="es-MX" sz="4000" dirty="0">
              <a:solidFill>
                <a:srgbClr val="1C1C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75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Analizadores de Tráfico en el Mercado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81200" y="1935480"/>
            <a:ext cx="8435280" cy="4733880"/>
          </a:xfrm>
        </p:spPr>
        <p:txBody>
          <a:bodyPr>
            <a:normAutofit fontScale="85000" lnSpcReduction="20000"/>
          </a:bodyPr>
          <a:lstStyle/>
          <a:p>
            <a:r>
              <a:rPr lang="es-EC" sz="2800" b="1" dirty="0"/>
              <a:t>TCPDUMP:  </a:t>
            </a:r>
            <a:r>
              <a:rPr lang="es-EC" sz="2800" dirty="0"/>
              <a:t>Su fuerte son los filtros.</a:t>
            </a:r>
          </a:p>
          <a:p>
            <a:r>
              <a:rPr lang="es-EC" sz="2800" b="1" dirty="0" err="1"/>
              <a:t>Darkstat</a:t>
            </a:r>
            <a:r>
              <a:rPr lang="es-EC" sz="2800" b="1" dirty="0"/>
              <a:t>: </a:t>
            </a:r>
            <a:r>
              <a:rPr lang="es-EC" sz="2800" dirty="0"/>
              <a:t>Crea resumen y gráficos por periodos de tiempo.</a:t>
            </a:r>
          </a:p>
          <a:p>
            <a:r>
              <a:rPr lang="es-EC" sz="2800" b="1" dirty="0" err="1"/>
              <a:t>Traffic</a:t>
            </a:r>
            <a:r>
              <a:rPr lang="es-EC" sz="2800" b="1" dirty="0"/>
              <a:t> – VIS: </a:t>
            </a:r>
            <a:r>
              <a:rPr lang="es-EC" sz="2800" dirty="0"/>
              <a:t>Convierte información en código ASCII, HTML o PostScript. </a:t>
            </a:r>
          </a:p>
          <a:p>
            <a:r>
              <a:rPr lang="es-EC" sz="2800" b="1" dirty="0"/>
              <a:t>SNORT: </a:t>
            </a:r>
            <a:r>
              <a:rPr lang="es-EC" sz="2800" dirty="0"/>
              <a:t>Sistema de detección de intrusos.</a:t>
            </a:r>
          </a:p>
          <a:p>
            <a:r>
              <a:rPr lang="es-EC" sz="2800" b="1" dirty="0"/>
              <a:t>NWATCH</a:t>
            </a:r>
            <a:r>
              <a:rPr lang="es-EC" sz="2800" dirty="0"/>
              <a:t>: Analizador de puertos pasivos de tráfico IP.</a:t>
            </a:r>
          </a:p>
          <a:p>
            <a:r>
              <a:rPr lang="es-EC" sz="2800" b="1" dirty="0" err="1"/>
              <a:t>Wireshark</a:t>
            </a:r>
            <a:r>
              <a:rPr lang="es-EC" sz="2800" dirty="0"/>
              <a:t>: Potente analizador libre de protocolos, soporta mas de 300 protocolos.</a:t>
            </a:r>
          </a:p>
          <a:p>
            <a:r>
              <a:rPr lang="es-EC" sz="2800" b="1" dirty="0" err="1"/>
              <a:t>Ettercap</a:t>
            </a:r>
            <a:r>
              <a:rPr lang="es-EC" sz="2800" dirty="0"/>
              <a:t>: Interceptor para redes LAN, soporta muchos protocolos.</a:t>
            </a:r>
          </a:p>
          <a:p>
            <a:r>
              <a:rPr lang="es-EC" sz="2800" b="1" dirty="0" err="1"/>
              <a:t>Kismet</a:t>
            </a:r>
            <a:r>
              <a:rPr lang="es-EC" sz="2800" dirty="0"/>
              <a:t>: Analizador de tráfico en Linux para redes inalámbricas</a:t>
            </a:r>
            <a:r>
              <a:rPr lang="es-EC" sz="2800" dirty="0"/>
              <a:t>.</a:t>
            </a:r>
            <a:endParaRPr lang="es-EC" sz="2800" dirty="0"/>
          </a:p>
        </p:txBody>
      </p:sp>
    </p:spTree>
    <p:extLst>
      <p:ext uri="{BB962C8B-B14F-4D97-AF65-F5344CB8AC3E}">
        <p14:creationId xmlns:p14="http://schemas.microsoft.com/office/powerpoint/2010/main" val="2895020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Gestión de red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Gestión = Monitorización + Control</a:t>
            </a:r>
          </a:p>
          <a:p>
            <a:r>
              <a:rPr lang="es-MX" dirty="0" smtClean="0"/>
              <a:t>Actividades </a:t>
            </a:r>
            <a:r>
              <a:rPr lang="es-MX" dirty="0"/>
              <a:t>de inicialización, monitorización </a:t>
            </a:r>
            <a:r>
              <a:rPr lang="es-MX" dirty="0" smtClean="0"/>
              <a:t>y control </a:t>
            </a:r>
            <a:r>
              <a:rPr lang="es-MX" dirty="0"/>
              <a:t>de una red de comunicaciones con el objetivo </a:t>
            </a:r>
            <a:r>
              <a:rPr lang="es-MX" dirty="0" smtClean="0"/>
              <a:t>de que </a:t>
            </a:r>
            <a:r>
              <a:rPr lang="es-MX" dirty="0"/>
              <a:t>ésta cumpla los requisitos de usuario para los </a:t>
            </a:r>
            <a:r>
              <a:rPr lang="es-MX" dirty="0" smtClean="0"/>
              <a:t>que fue </a:t>
            </a:r>
            <a:r>
              <a:rPr lang="es-MX" dirty="0"/>
              <a:t>construida.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760" y="4005065"/>
            <a:ext cx="411480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877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err="1"/>
              <a:t>Areas</a:t>
            </a:r>
            <a:r>
              <a:rPr lang="es-MX" dirty="0"/>
              <a:t> Funcionales de Gestión de </a:t>
            </a:r>
            <a:br>
              <a:rPr lang="es-MX" dirty="0"/>
            </a:br>
            <a:r>
              <a:rPr lang="es-MX" dirty="0"/>
              <a:t>Red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69848" y="2250197"/>
            <a:ext cx="10058400" cy="4050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800" dirty="0"/>
              <a:t>La gestión de una red de comunicaciones </a:t>
            </a:r>
            <a:r>
              <a:rPr lang="es-MX" sz="2800" dirty="0" smtClean="0"/>
              <a:t>puede descomponerse </a:t>
            </a:r>
            <a:r>
              <a:rPr lang="es-MX" sz="2800" dirty="0"/>
              <a:t>en cinco áreas funcionales (OSI) </a:t>
            </a:r>
            <a:r>
              <a:rPr lang="es-MX" sz="2800" dirty="0" smtClean="0"/>
              <a:t>o también </a:t>
            </a:r>
            <a:r>
              <a:rPr lang="es-MX" sz="2800" dirty="0"/>
              <a:t>llamadas FCAPS</a:t>
            </a:r>
            <a:r>
              <a:rPr lang="es-MX" sz="2800" dirty="0" smtClean="0"/>
              <a:t>:</a:t>
            </a:r>
          </a:p>
          <a:p>
            <a:r>
              <a:rPr lang="es-MX" sz="2800" dirty="0"/>
              <a:t>Gestión de Fallos (</a:t>
            </a:r>
            <a:r>
              <a:rPr lang="es-MX" sz="2800" dirty="0" err="1"/>
              <a:t>Fault</a:t>
            </a:r>
            <a:r>
              <a:rPr lang="es-MX" sz="2800" dirty="0"/>
              <a:t>)</a:t>
            </a:r>
          </a:p>
          <a:p>
            <a:r>
              <a:rPr lang="es-MX" sz="2800" dirty="0"/>
              <a:t>Gestión de la Configuración (</a:t>
            </a:r>
            <a:r>
              <a:rPr lang="es-MX" sz="2800" dirty="0" err="1"/>
              <a:t>Configuration</a:t>
            </a:r>
            <a:r>
              <a:rPr lang="es-MX" sz="2800" dirty="0"/>
              <a:t>)</a:t>
            </a:r>
          </a:p>
          <a:p>
            <a:r>
              <a:rPr lang="es-MX" sz="2800" dirty="0"/>
              <a:t>Gestión de la Contabilidad (</a:t>
            </a:r>
            <a:r>
              <a:rPr lang="es-MX" sz="2800" dirty="0" err="1"/>
              <a:t>Accounting</a:t>
            </a:r>
            <a:r>
              <a:rPr lang="es-MX" sz="2800" dirty="0"/>
              <a:t>)</a:t>
            </a:r>
          </a:p>
          <a:p>
            <a:r>
              <a:rPr lang="es-MX" sz="2800" dirty="0"/>
              <a:t>Gestión de las Prestaciones (Performance)</a:t>
            </a:r>
          </a:p>
          <a:p>
            <a:r>
              <a:rPr lang="es-MX" sz="2800" dirty="0"/>
              <a:t>Gestión de la Seguridad (Security)</a:t>
            </a:r>
          </a:p>
        </p:txBody>
      </p:sp>
    </p:spTree>
    <p:extLst>
      <p:ext uri="{BB962C8B-B14F-4D97-AF65-F5344CB8AC3E}">
        <p14:creationId xmlns:p14="http://schemas.microsoft.com/office/powerpoint/2010/main" val="708251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Gestión de </a:t>
            </a:r>
            <a:r>
              <a:rPr lang="es-AR" dirty="0" smtClean="0"/>
              <a:t>fallos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MX" sz="2800" dirty="0"/>
              <a:t>Se ocupa de mantener un funcionamiento correcto de </a:t>
            </a:r>
            <a:r>
              <a:rPr lang="es-MX" sz="2800" dirty="0" smtClean="0"/>
              <a:t>la red</a:t>
            </a:r>
            <a:r>
              <a:rPr lang="es-MX" sz="2800" dirty="0"/>
              <a:t>, tratando de protegerla de los fallos que </a:t>
            </a:r>
            <a:r>
              <a:rPr lang="es-MX" sz="2800" dirty="0" smtClean="0"/>
              <a:t>puedan aparecer </a:t>
            </a:r>
            <a:r>
              <a:rPr lang="es-MX" sz="2800" dirty="0"/>
              <a:t>en el sistema en su conjunto o en </a:t>
            </a:r>
            <a:r>
              <a:rPr lang="es-MX" sz="2800" dirty="0" smtClean="0"/>
              <a:t>los elementos </a:t>
            </a:r>
            <a:r>
              <a:rPr lang="es-MX" sz="2800" dirty="0"/>
              <a:t>que lo componen</a:t>
            </a:r>
            <a:r>
              <a:rPr lang="es-MX" sz="2800" dirty="0" smtClean="0"/>
              <a:t>.</a:t>
            </a:r>
          </a:p>
          <a:p>
            <a:r>
              <a:rPr lang="es-MX" sz="2800" dirty="0"/>
              <a:t>Fallo conviene diferenciarlo de error: el fallo (</a:t>
            </a:r>
            <a:r>
              <a:rPr lang="es-MX" sz="2800" dirty="0" smtClean="0"/>
              <a:t>situación que </a:t>
            </a:r>
            <a:r>
              <a:rPr lang="es-MX" sz="2800" dirty="0"/>
              <a:t>requiere de algún tipo de acción correctora) </a:t>
            </a:r>
            <a:r>
              <a:rPr lang="es-MX" sz="2800" dirty="0" smtClean="0"/>
              <a:t>es descubierto </a:t>
            </a:r>
            <a:r>
              <a:rPr lang="es-MX" sz="2800" dirty="0"/>
              <a:t>debido a la imposibilidad de </a:t>
            </a:r>
            <a:r>
              <a:rPr lang="es-MX" sz="2800" dirty="0" smtClean="0"/>
              <a:t>operar correctamente </a:t>
            </a:r>
            <a:r>
              <a:rPr lang="es-MX" sz="2800" dirty="0"/>
              <a:t>o por una gran cantidad de errores.</a:t>
            </a:r>
          </a:p>
          <a:p>
            <a:r>
              <a:rPr lang="es-MX" sz="2800" dirty="0" smtClean="0"/>
              <a:t>Los errores </a:t>
            </a:r>
            <a:r>
              <a:rPr lang="es-MX" sz="2800" dirty="0"/>
              <a:t>ocurren ocasionalmente y </a:t>
            </a:r>
            <a:r>
              <a:rPr lang="es-MX" sz="2800" dirty="0" smtClean="0"/>
              <a:t>no tienen </a:t>
            </a:r>
            <a:r>
              <a:rPr lang="es-MX" sz="2800" dirty="0"/>
              <a:t>por qué ser fallos (Ej. todo enlace tiene una </a:t>
            </a:r>
            <a:r>
              <a:rPr lang="es-MX" sz="2800" dirty="0" smtClean="0"/>
              <a:t>tasa de </a:t>
            </a:r>
            <a:r>
              <a:rPr lang="es-MX" sz="2800" dirty="0"/>
              <a:t>error de bit).</a:t>
            </a:r>
          </a:p>
        </p:txBody>
      </p:sp>
    </p:spTree>
    <p:extLst>
      <p:ext uri="{BB962C8B-B14F-4D97-AF65-F5344CB8AC3E}">
        <p14:creationId xmlns:p14="http://schemas.microsoft.com/office/powerpoint/2010/main" val="95031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3271</TotalTime>
  <Words>1519</Words>
  <Application>Microsoft Office PowerPoint</Application>
  <PresentationFormat>Panorámica</PresentationFormat>
  <Paragraphs>117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0" baseType="lpstr">
      <vt:lpstr>Calibri</vt:lpstr>
      <vt:lpstr>Rockwell</vt:lpstr>
      <vt:lpstr>Rockwell Condensed</vt:lpstr>
      <vt:lpstr>Wingdings</vt:lpstr>
      <vt:lpstr>Tipo de madera</vt:lpstr>
      <vt:lpstr>Monitoreo, gestión y diseño de redes</vt:lpstr>
      <vt:lpstr>Monitoreo de red</vt:lpstr>
      <vt:lpstr>La información de monitorización puede clasificarse en:</vt:lpstr>
      <vt:lpstr>Analizadores de paquetes</vt:lpstr>
      <vt:lpstr>Captura de paquetes</vt:lpstr>
      <vt:lpstr>Analizadores de Tráfico en el Mercado</vt:lpstr>
      <vt:lpstr>Gestión de red</vt:lpstr>
      <vt:lpstr>Areas Funcionales de Gestión de  Red</vt:lpstr>
      <vt:lpstr>Gestión de fallos</vt:lpstr>
      <vt:lpstr>Presentación de PowerPoint</vt:lpstr>
      <vt:lpstr>Gestión de configuración</vt:lpstr>
      <vt:lpstr>Gestión de funcionamiento y seguridad</vt:lpstr>
      <vt:lpstr>Gestión de la contabilidad</vt:lpstr>
      <vt:lpstr>Tareas del Administrador</vt:lpstr>
      <vt:lpstr>SNMP: Simple Network Management Protocol</vt:lpstr>
      <vt:lpstr>SNMP: Simple Network Management Protocol</vt:lpstr>
      <vt:lpstr>SNMP: Modelo de funcionamiento</vt:lpstr>
      <vt:lpstr>SNMP: nodos administrados</vt:lpstr>
      <vt:lpstr>SNMP: Estaciones De administración</vt:lpstr>
      <vt:lpstr>SNMP: Agentes Proxy</vt:lpstr>
      <vt:lpstr>Presentación de PowerPoint</vt:lpstr>
      <vt:lpstr>SNMP: Protocolo</vt:lpstr>
      <vt:lpstr>HFC Hybrid Fiber Coaxial (Fibra híbrida coaxial)</vt:lpstr>
      <vt:lpstr>HFC: partes principales</vt:lpstr>
      <vt:lpstr>HFC: Ventajas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i-Arquitectura de redes</dc:title>
  <dc:creator>Usuario de Windows</dc:creator>
  <cp:lastModifiedBy>Usuario de Windows</cp:lastModifiedBy>
  <cp:revision>56</cp:revision>
  <dcterms:created xsi:type="dcterms:W3CDTF">2020-08-02T20:04:45Z</dcterms:created>
  <dcterms:modified xsi:type="dcterms:W3CDTF">2020-11-23T17:11:03Z</dcterms:modified>
</cp:coreProperties>
</file>