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57" r:id="rId3"/>
    <p:sldId id="261" r:id="rId4"/>
    <p:sldId id="262" r:id="rId5"/>
    <p:sldId id="306" r:id="rId6"/>
    <p:sldId id="307" r:id="rId7"/>
    <p:sldId id="308" r:id="rId8"/>
    <p:sldId id="272" r:id="rId9"/>
    <p:sldId id="273" r:id="rId10"/>
    <p:sldId id="309"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jaraw"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F9B"/>
    <a:srgbClr val="0044A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8" autoAdjust="0"/>
    <p:restoredTop sz="84478" autoAdjust="0"/>
  </p:normalViewPr>
  <p:slideViewPr>
    <p:cSldViewPr>
      <p:cViewPr>
        <p:scale>
          <a:sx n="75" d="100"/>
          <a:sy n="75" d="100"/>
        </p:scale>
        <p:origin x="-8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7" d="100"/>
          <a:sy n="77" d="100"/>
        </p:scale>
        <p:origin x="-2496"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B06C22-53A2-4DD5-B013-B8316B8F119F}" type="doc">
      <dgm:prSet loTypeId="urn:microsoft.com/office/officeart/2005/8/layout/vList2" loCatId="list" qsTypeId="urn:microsoft.com/office/officeart/2005/8/quickstyle/3d8" qsCatId="3D" csTypeId="urn:microsoft.com/office/officeart/2005/8/colors/colorful5" csCatId="colorful" phldr="1"/>
      <dgm:spPr>
        <a:scene3d>
          <a:camera prst="perspectiveLeft" fov="2700000" zoom="82000">
            <a:rot lat="0" lon="1200000" rev="0"/>
          </a:camera>
          <a:lightRig rig="morning" dir="t">
            <a:rot lat="0" lon="0" rev="20400000"/>
          </a:lightRig>
        </a:scene3d>
      </dgm:spPr>
      <dgm:t>
        <a:bodyPr/>
        <a:lstStyle/>
        <a:p>
          <a:endParaRPr lang="es-AR"/>
        </a:p>
      </dgm:t>
    </dgm:pt>
    <dgm:pt modelId="{34035BC5-4E2E-480E-B68B-3363E9CFDF18}">
      <dgm:prSet phldrT="[Texto]"/>
      <dgm:spPr>
        <a:solidFill>
          <a:schemeClr val="accent5">
            <a:hueOff val="0"/>
            <a:satOff val="0"/>
            <a:lumOff val="0"/>
            <a:alpha val="40000"/>
          </a:schemeClr>
        </a:solidFill>
      </dgm:spPr>
      <dgm:t>
        <a:bodyPr/>
        <a:lstStyle/>
        <a:p>
          <a:r>
            <a:rPr lang="es-AR" dirty="0" smtClean="0"/>
            <a:t>APLICACION</a:t>
          </a:r>
          <a:endParaRPr lang="es-AR" dirty="0"/>
        </a:p>
      </dgm:t>
    </dgm:pt>
    <dgm:pt modelId="{04C16FA4-5BC4-4F02-AE5F-04DA511CD008}" type="parTrans" cxnId="{0F122DBA-E2C8-4A86-8A83-F85F9C59059F}">
      <dgm:prSet/>
      <dgm:spPr/>
      <dgm:t>
        <a:bodyPr/>
        <a:lstStyle/>
        <a:p>
          <a:endParaRPr lang="es-AR"/>
        </a:p>
      </dgm:t>
    </dgm:pt>
    <dgm:pt modelId="{F09EDE73-606E-492F-BEDB-0A02F69F3391}" type="sibTrans" cxnId="{0F122DBA-E2C8-4A86-8A83-F85F9C59059F}">
      <dgm:prSet/>
      <dgm:spPr/>
      <dgm:t>
        <a:bodyPr/>
        <a:lstStyle/>
        <a:p>
          <a:endParaRPr lang="es-AR"/>
        </a:p>
      </dgm:t>
    </dgm:pt>
    <dgm:pt modelId="{79715D2E-4A89-4E24-A486-4E82878E1D15}">
      <dgm:prSet phldrT="[Texto]"/>
      <dgm:spPr>
        <a:solidFill>
          <a:schemeClr val="accent5">
            <a:hueOff val="-1655646"/>
            <a:satOff val="6635"/>
            <a:lumOff val="1438"/>
            <a:alpha val="40000"/>
          </a:schemeClr>
        </a:solidFill>
      </dgm:spPr>
      <dgm:t>
        <a:bodyPr/>
        <a:lstStyle/>
        <a:p>
          <a:r>
            <a:rPr lang="es-AR" dirty="0" smtClean="0"/>
            <a:t>PRESENTACION</a:t>
          </a:r>
          <a:endParaRPr lang="es-AR" dirty="0"/>
        </a:p>
      </dgm:t>
    </dgm:pt>
    <dgm:pt modelId="{489C169A-910A-4802-ADC9-C497D50868C8}" type="parTrans" cxnId="{CC7589F5-D8D5-44AF-B3D1-1BA58979E48E}">
      <dgm:prSet/>
      <dgm:spPr/>
      <dgm:t>
        <a:bodyPr/>
        <a:lstStyle/>
        <a:p>
          <a:endParaRPr lang="es-AR"/>
        </a:p>
      </dgm:t>
    </dgm:pt>
    <dgm:pt modelId="{91445D43-9DF9-40EC-919D-331523B114F3}" type="sibTrans" cxnId="{CC7589F5-D8D5-44AF-B3D1-1BA58979E48E}">
      <dgm:prSet/>
      <dgm:spPr/>
      <dgm:t>
        <a:bodyPr/>
        <a:lstStyle/>
        <a:p>
          <a:endParaRPr lang="es-AR"/>
        </a:p>
      </dgm:t>
    </dgm:pt>
    <dgm:pt modelId="{1DEA8438-8B9C-41B5-B817-10FCFC1F1956}">
      <dgm:prSet phldrT="[Texto]"/>
      <dgm:spPr>
        <a:solidFill>
          <a:schemeClr val="accent5">
            <a:hueOff val="-3311292"/>
            <a:satOff val="13270"/>
            <a:lumOff val="2876"/>
            <a:alpha val="40000"/>
          </a:schemeClr>
        </a:solidFill>
      </dgm:spPr>
      <dgm:t>
        <a:bodyPr/>
        <a:lstStyle/>
        <a:p>
          <a:r>
            <a:rPr lang="es-AR" dirty="0" smtClean="0"/>
            <a:t>SESION</a:t>
          </a:r>
          <a:endParaRPr lang="es-AR" dirty="0"/>
        </a:p>
      </dgm:t>
    </dgm:pt>
    <dgm:pt modelId="{F9E38B53-6916-4DF4-B0EE-5FA0EAB87E35}" type="parTrans" cxnId="{E36109A7-AB9F-4CF5-B893-7C0229FA4F96}">
      <dgm:prSet/>
      <dgm:spPr/>
      <dgm:t>
        <a:bodyPr/>
        <a:lstStyle/>
        <a:p>
          <a:endParaRPr lang="es-AR"/>
        </a:p>
      </dgm:t>
    </dgm:pt>
    <dgm:pt modelId="{16AE4742-D2C6-4586-BE5F-B2B01B56C3A0}" type="sibTrans" cxnId="{E36109A7-AB9F-4CF5-B893-7C0229FA4F96}">
      <dgm:prSet/>
      <dgm:spPr/>
      <dgm:t>
        <a:bodyPr/>
        <a:lstStyle/>
        <a:p>
          <a:endParaRPr lang="es-AR"/>
        </a:p>
      </dgm:t>
    </dgm:pt>
    <dgm:pt modelId="{4BFE644B-09B9-41D5-AD29-7DB7BCE630F9}">
      <dgm:prSet phldrT="[Texto]"/>
      <dgm:spPr>
        <a:solidFill>
          <a:schemeClr val="accent5">
            <a:hueOff val="-4966938"/>
            <a:satOff val="19906"/>
            <a:lumOff val="4314"/>
            <a:alpha val="40000"/>
          </a:schemeClr>
        </a:solidFill>
      </dgm:spPr>
      <dgm:t>
        <a:bodyPr/>
        <a:lstStyle/>
        <a:p>
          <a:r>
            <a:rPr lang="es-AR" dirty="0" smtClean="0"/>
            <a:t>TRANSPORTE</a:t>
          </a:r>
          <a:endParaRPr lang="es-AR" dirty="0"/>
        </a:p>
      </dgm:t>
    </dgm:pt>
    <dgm:pt modelId="{E298F55D-925B-4638-8B34-8B98BFEA583C}" type="parTrans" cxnId="{03F95398-B5A1-4AC5-8251-A129F21C4246}">
      <dgm:prSet/>
      <dgm:spPr/>
      <dgm:t>
        <a:bodyPr/>
        <a:lstStyle/>
        <a:p>
          <a:endParaRPr lang="es-AR"/>
        </a:p>
      </dgm:t>
    </dgm:pt>
    <dgm:pt modelId="{1A5D48A0-746B-4BA4-B59A-E4CF9E6CB533}" type="sibTrans" cxnId="{03F95398-B5A1-4AC5-8251-A129F21C4246}">
      <dgm:prSet/>
      <dgm:spPr/>
      <dgm:t>
        <a:bodyPr/>
        <a:lstStyle/>
        <a:p>
          <a:endParaRPr lang="es-AR"/>
        </a:p>
      </dgm:t>
    </dgm:pt>
    <dgm:pt modelId="{D3910C97-58F9-4CE8-94D3-143274640659}">
      <dgm:prSet phldrT="[Texto]"/>
      <dgm:spPr>
        <a:solidFill>
          <a:schemeClr val="accent5">
            <a:hueOff val="-6622584"/>
            <a:satOff val="26541"/>
            <a:lumOff val="5752"/>
            <a:alpha val="40000"/>
          </a:schemeClr>
        </a:solidFill>
      </dgm:spPr>
      <dgm:t>
        <a:bodyPr/>
        <a:lstStyle/>
        <a:p>
          <a:r>
            <a:rPr lang="es-AR" dirty="0" smtClean="0"/>
            <a:t>RED</a:t>
          </a:r>
          <a:endParaRPr lang="es-AR" dirty="0"/>
        </a:p>
      </dgm:t>
    </dgm:pt>
    <dgm:pt modelId="{1CE12A33-7746-4EF8-B3C1-545280ECC790}" type="parTrans" cxnId="{9CFCC5ED-F843-45D1-98C4-83E3CFFE0496}">
      <dgm:prSet/>
      <dgm:spPr/>
      <dgm:t>
        <a:bodyPr/>
        <a:lstStyle/>
        <a:p>
          <a:endParaRPr lang="es-AR"/>
        </a:p>
      </dgm:t>
    </dgm:pt>
    <dgm:pt modelId="{5B630601-B3A6-4225-82C3-7AA74BB6BB14}" type="sibTrans" cxnId="{9CFCC5ED-F843-45D1-98C4-83E3CFFE0496}">
      <dgm:prSet/>
      <dgm:spPr/>
      <dgm:t>
        <a:bodyPr/>
        <a:lstStyle/>
        <a:p>
          <a:endParaRPr lang="es-AR"/>
        </a:p>
      </dgm:t>
    </dgm:pt>
    <dgm:pt modelId="{6F60AB51-5CE0-489E-BCD9-5F2D1DAE1F35}">
      <dgm:prSet phldrT="[Texto]"/>
      <dgm:spPr>
        <a:solidFill>
          <a:schemeClr val="accent5">
            <a:hueOff val="-8278230"/>
            <a:satOff val="33176"/>
            <a:lumOff val="7190"/>
            <a:alpha val="40000"/>
          </a:schemeClr>
        </a:solidFill>
      </dgm:spPr>
      <dgm:t>
        <a:bodyPr/>
        <a:lstStyle/>
        <a:p>
          <a:r>
            <a:rPr lang="es-AR" dirty="0" smtClean="0"/>
            <a:t>ENLACE DE DATOS</a:t>
          </a:r>
          <a:endParaRPr lang="es-AR" dirty="0"/>
        </a:p>
      </dgm:t>
    </dgm:pt>
    <dgm:pt modelId="{77AA37EE-522D-41B6-AC66-FA61D8EDA9FF}" type="parTrans" cxnId="{A3AB1E03-0259-42F9-9B2B-5EA1ED073008}">
      <dgm:prSet/>
      <dgm:spPr/>
      <dgm:t>
        <a:bodyPr/>
        <a:lstStyle/>
        <a:p>
          <a:endParaRPr lang="es-AR"/>
        </a:p>
      </dgm:t>
    </dgm:pt>
    <dgm:pt modelId="{2B85845F-FA94-4CC3-AF3F-14EBC2CC65AB}" type="sibTrans" cxnId="{A3AB1E03-0259-42F9-9B2B-5EA1ED073008}">
      <dgm:prSet/>
      <dgm:spPr/>
      <dgm:t>
        <a:bodyPr/>
        <a:lstStyle/>
        <a:p>
          <a:endParaRPr lang="es-AR"/>
        </a:p>
      </dgm:t>
    </dgm:pt>
    <dgm:pt modelId="{4DBCD3E7-C8F9-4AEB-99ED-51FCA0D4B3AA}">
      <dgm:prSet phldrT="[Texto]"/>
      <dgm:spPr>
        <a:solidFill>
          <a:schemeClr val="accent5">
            <a:hueOff val="-9933876"/>
            <a:satOff val="39811"/>
            <a:lumOff val="8628"/>
            <a:alpha val="40000"/>
          </a:schemeClr>
        </a:solidFill>
      </dgm:spPr>
      <dgm:t>
        <a:bodyPr/>
        <a:lstStyle/>
        <a:p>
          <a:r>
            <a:rPr lang="es-AR" dirty="0" smtClean="0"/>
            <a:t>FISICA</a:t>
          </a:r>
          <a:endParaRPr lang="es-AR" dirty="0"/>
        </a:p>
      </dgm:t>
    </dgm:pt>
    <dgm:pt modelId="{80B7B71B-7EFE-43C8-8F3A-CF11E2CCFBD8}" type="parTrans" cxnId="{920F742F-405E-4C17-A3E9-30E3D03931FA}">
      <dgm:prSet/>
      <dgm:spPr/>
      <dgm:t>
        <a:bodyPr/>
        <a:lstStyle/>
        <a:p>
          <a:endParaRPr lang="es-AR"/>
        </a:p>
      </dgm:t>
    </dgm:pt>
    <dgm:pt modelId="{A0335085-08DD-4B28-A886-35F06FD1680D}" type="sibTrans" cxnId="{920F742F-405E-4C17-A3E9-30E3D03931FA}">
      <dgm:prSet/>
      <dgm:spPr/>
      <dgm:t>
        <a:bodyPr/>
        <a:lstStyle/>
        <a:p>
          <a:endParaRPr lang="es-AR"/>
        </a:p>
      </dgm:t>
    </dgm:pt>
    <dgm:pt modelId="{3F660986-1A3A-4BBD-9BCF-E8E1A7D3BB9B}" type="pres">
      <dgm:prSet presAssocID="{F5B06C22-53A2-4DD5-B013-B8316B8F119F}" presName="linear" presStyleCnt="0">
        <dgm:presLayoutVars>
          <dgm:animLvl val="lvl"/>
          <dgm:resizeHandles val="exact"/>
        </dgm:presLayoutVars>
      </dgm:prSet>
      <dgm:spPr/>
      <dgm:t>
        <a:bodyPr/>
        <a:lstStyle/>
        <a:p>
          <a:endParaRPr lang="es-ES_tradnl"/>
        </a:p>
      </dgm:t>
    </dgm:pt>
    <dgm:pt modelId="{32AC491A-6E25-495A-8AAE-FA832751E1A4}" type="pres">
      <dgm:prSet presAssocID="{34035BC5-4E2E-480E-B68B-3363E9CFDF18}" presName="parentText" presStyleLbl="node1" presStyleIdx="0" presStyleCnt="7">
        <dgm:presLayoutVars>
          <dgm:chMax val="0"/>
          <dgm:bulletEnabled val="1"/>
        </dgm:presLayoutVars>
      </dgm:prSet>
      <dgm:spPr/>
      <dgm:t>
        <a:bodyPr/>
        <a:lstStyle/>
        <a:p>
          <a:endParaRPr lang="es-ES_tradnl"/>
        </a:p>
      </dgm:t>
    </dgm:pt>
    <dgm:pt modelId="{7E6DE8D8-11E4-4229-B03D-2DD627654754}" type="pres">
      <dgm:prSet presAssocID="{F09EDE73-606E-492F-BEDB-0A02F69F3391}" presName="spacer" presStyleCnt="0"/>
      <dgm:spPr/>
      <dgm:t>
        <a:bodyPr/>
        <a:lstStyle/>
        <a:p>
          <a:endParaRPr lang="es-ES_tradnl"/>
        </a:p>
      </dgm:t>
    </dgm:pt>
    <dgm:pt modelId="{E71450DF-2DDF-4EF2-89FA-59A7D7781383}" type="pres">
      <dgm:prSet presAssocID="{79715D2E-4A89-4E24-A486-4E82878E1D15}" presName="parentText" presStyleLbl="node1" presStyleIdx="1" presStyleCnt="7">
        <dgm:presLayoutVars>
          <dgm:chMax val="0"/>
          <dgm:bulletEnabled val="1"/>
        </dgm:presLayoutVars>
      </dgm:prSet>
      <dgm:spPr/>
      <dgm:t>
        <a:bodyPr/>
        <a:lstStyle/>
        <a:p>
          <a:endParaRPr lang="es-ES_tradnl"/>
        </a:p>
      </dgm:t>
    </dgm:pt>
    <dgm:pt modelId="{773470A9-910B-4541-B731-33434EE15DA9}" type="pres">
      <dgm:prSet presAssocID="{91445D43-9DF9-40EC-919D-331523B114F3}" presName="spacer" presStyleCnt="0"/>
      <dgm:spPr/>
      <dgm:t>
        <a:bodyPr/>
        <a:lstStyle/>
        <a:p>
          <a:endParaRPr lang="es-ES_tradnl"/>
        </a:p>
      </dgm:t>
    </dgm:pt>
    <dgm:pt modelId="{48C8A97D-D906-4ED8-B36E-9C5BC46428F5}" type="pres">
      <dgm:prSet presAssocID="{1DEA8438-8B9C-41B5-B817-10FCFC1F1956}" presName="parentText" presStyleLbl="node1" presStyleIdx="2" presStyleCnt="7">
        <dgm:presLayoutVars>
          <dgm:chMax val="0"/>
          <dgm:bulletEnabled val="1"/>
        </dgm:presLayoutVars>
      </dgm:prSet>
      <dgm:spPr/>
      <dgm:t>
        <a:bodyPr/>
        <a:lstStyle/>
        <a:p>
          <a:endParaRPr lang="es-ES_tradnl"/>
        </a:p>
      </dgm:t>
    </dgm:pt>
    <dgm:pt modelId="{0E770B4A-E5ED-486D-A47B-128C68EACBF5}" type="pres">
      <dgm:prSet presAssocID="{16AE4742-D2C6-4586-BE5F-B2B01B56C3A0}" presName="spacer" presStyleCnt="0"/>
      <dgm:spPr/>
      <dgm:t>
        <a:bodyPr/>
        <a:lstStyle/>
        <a:p>
          <a:endParaRPr lang="es-ES_tradnl"/>
        </a:p>
      </dgm:t>
    </dgm:pt>
    <dgm:pt modelId="{8D6F4BD3-63FC-4CF1-ABCF-C6C7F33C9B8E}" type="pres">
      <dgm:prSet presAssocID="{4BFE644B-09B9-41D5-AD29-7DB7BCE630F9}" presName="parentText" presStyleLbl="node1" presStyleIdx="3" presStyleCnt="7">
        <dgm:presLayoutVars>
          <dgm:chMax val="0"/>
          <dgm:bulletEnabled val="1"/>
        </dgm:presLayoutVars>
      </dgm:prSet>
      <dgm:spPr/>
      <dgm:t>
        <a:bodyPr/>
        <a:lstStyle/>
        <a:p>
          <a:endParaRPr lang="es-ES_tradnl"/>
        </a:p>
      </dgm:t>
    </dgm:pt>
    <dgm:pt modelId="{8AECB895-E125-425D-83D2-B62EF7C9E069}" type="pres">
      <dgm:prSet presAssocID="{1A5D48A0-746B-4BA4-B59A-E4CF9E6CB533}" presName="spacer" presStyleCnt="0"/>
      <dgm:spPr/>
      <dgm:t>
        <a:bodyPr/>
        <a:lstStyle/>
        <a:p>
          <a:endParaRPr lang="es-ES_tradnl"/>
        </a:p>
      </dgm:t>
    </dgm:pt>
    <dgm:pt modelId="{400CD02F-52DF-436A-BDF4-8007D7177E00}" type="pres">
      <dgm:prSet presAssocID="{D3910C97-58F9-4CE8-94D3-143274640659}" presName="parentText" presStyleLbl="node1" presStyleIdx="4" presStyleCnt="7" custLinFactNeighborX="-2754" custLinFactNeighborY="10673">
        <dgm:presLayoutVars>
          <dgm:chMax val="0"/>
          <dgm:bulletEnabled val="1"/>
        </dgm:presLayoutVars>
      </dgm:prSet>
      <dgm:spPr/>
      <dgm:t>
        <a:bodyPr/>
        <a:lstStyle/>
        <a:p>
          <a:endParaRPr lang="es-ES_tradnl"/>
        </a:p>
      </dgm:t>
    </dgm:pt>
    <dgm:pt modelId="{F0BD763E-9C6C-4804-963D-9CDFA52E0305}" type="pres">
      <dgm:prSet presAssocID="{5B630601-B3A6-4225-82C3-7AA74BB6BB14}" presName="spacer" presStyleCnt="0"/>
      <dgm:spPr/>
      <dgm:t>
        <a:bodyPr/>
        <a:lstStyle/>
        <a:p>
          <a:endParaRPr lang="es-ES_tradnl"/>
        </a:p>
      </dgm:t>
    </dgm:pt>
    <dgm:pt modelId="{D4FF0BE8-9763-4497-AA03-665DE4A59EA0}" type="pres">
      <dgm:prSet presAssocID="{6F60AB51-5CE0-489E-BCD9-5F2D1DAE1F35}" presName="parentText" presStyleLbl="node1" presStyleIdx="5" presStyleCnt="7">
        <dgm:presLayoutVars>
          <dgm:chMax val="0"/>
          <dgm:bulletEnabled val="1"/>
        </dgm:presLayoutVars>
      </dgm:prSet>
      <dgm:spPr/>
      <dgm:t>
        <a:bodyPr/>
        <a:lstStyle/>
        <a:p>
          <a:endParaRPr lang="es-ES_tradnl"/>
        </a:p>
      </dgm:t>
    </dgm:pt>
    <dgm:pt modelId="{EFA35A6A-E5D9-49F7-94BB-7EE6C2348270}" type="pres">
      <dgm:prSet presAssocID="{2B85845F-FA94-4CC3-AF3F-14EBC2CC65AB}" presName="spacer" presStyleCnt="0"/>
      <dgm:spPr/>
      <dgm:t>
        <a:bodyPr/>
        <a:lstStyle/>
        <a:p>
          <a:endParaRPr lang="es-ES_tradnl"/>
        </a:p>
      </dgm:t>
    </dgm:pt>
    <dgm:pt modelId="{7269E596-1B5A-458A-8EAA-2C708150C868}" type="pres">
      <dgm:prSet presAssocID="{4DBCD3E7-C8F9-4AEB-99ED-51FCA0D4B3AA}" presName="parentText" presStyleLbl="node1" presStyleIdx="6" presStyleCnt="7">
        <dgm:presLayoutVars>
          <dgm:chMax val="0"/>
          <dgm:bulletEnabled val="1"/>
        </dgm:presLayoutVars>
      </dgm:prSet>
      <dgm:spPr/>
      <dgm:t>
        <a:bodyPr/>
        <a:lstStyle/>
        <a:p>
          <a:endParaRPr lang="es-ES_tradnl"/>
        </a:p>
      </dgm:t>
    </dgm:pt>
  </dgm:ptLst>
  <dgm:cxnLst>
    <dgm:cxn modelId="{920F742F-405E-4C17-A3E9-30E3D03931FA}" srcId="{F5B06C22-53A2-4DD5-B013-B8316B8F119F}" destId="{4DBCD3E7-C8F9-4AEB-99ED-51FCA0D4B3AA}" srcOrd="6" destOrd="0" parTransId="{80B7B71B-7EFE-43C8-8F3A-CF11E2CCFBD8}" sibTransId="{A0335085-08DD-4B28-A886-35F06FD1680D}"/>
    <dgm:cxn modelId="{A3AB1E03-0259-42F9-9B2B-5EA1ED073008}" srcId="{F5B06C22-53A2-4DD5-B013-B8316B8F119F}" destId="{6F60AB51-5CE0-489E-BCD9-5F2D1DAE1F35}" srcOrd="5" destOrd="0" parTransId="{77AA37EE-522D-41B6-AC66-FA61D8EDA9FF}" sibTransId="{2B85845F-FA94-4CC3-AF3F-14EBC2CC65AB}"/>
    <dgm:cxn modelId="{2149AC34-C474-E843-9864-EE88CE3022CE}" type="presOf" srcId="{4DBCD3E7-C8F9-4AEB-99ED-51FCA0D4B3AA}" destId="{7269E596-1B5A-458A-8EAA-2C708150C868}" srcOrd="0" destOrd="0" presId="urn:microsoft.com/office/officeart/2005/8/layout/vList2"/>
    <dgm:cxn modelId="{849FC696-BB77-9A43-AA45-4A7A556C6326}" type="presOf" srcId="{1DEA8438-8B9C-41B5-B817-10FCFC1F1956}" destId="{48C8A97D-D906-4ED8-B36E-9C5BC46428F5}" srcOrd="0" destOrd="0" presId="urn:microsoft.com/office/officeart/2005/8/layout/vList2"/>
    <dgm:cxn modelId="{D5663BA3-7121-D347-A5BC-718302E9B606}" type="presOf" srcId="{D3910C97-58F9-4CE8-94D3-143274640659}" destId="{400CD02F-52DF-436A-BDF4-8007D7177E00}" srcOrd="0" destOrd="0" presId="urn:microsoft.com/office/officeart/2005/8/layout/vList2"/>
    <dgm:cxn modelId="{0F122DBA-E2C8-4A86-8A83-F85F9C59059F}" srcId="{F5B06C22-53A2-4DD5-B013-B8316B8F119F}" destId="{34035BC5-4E2E-480E-B68B-3363E9CFDF18}" srcOrd="0" destOrd="0" parTransId="{04C16FA4-5BC4-4F02-AE5F-04DA511CD008}" sibTransId="{F09EDE73-606E-492F-BEDB-0A02F69F3391}"/>
    <dgm:cxn modelId="{9CFCC5ED-F843-45D1-98C4-83E3CFFE0496}" srcId="{F5B06C22-53A2-4DD5-B013-B8316B8F119F}" destId="{D3910C97-58F9-4CE8-94D3-143274640659}" srcOrd="4" destOrd="0" parTransId="{1CE12A33-7746-4EF8-B3C1-545280ECC790}" sibTransId="{5B630601-B3A6-4225-82C3-7AA74BB6BB14}"/>
    <dgm:cxn modelId="{CC7589F5-D8D5-44AF-B3D1-1BA58979E48E}" srcId="{F5B06C22-53A2-4DD5-B013-B8316B8F119F}" destId="{79715D2E-4A89-4E24-A486-4E82878E1D15}" srcOrd="1" destOrd="0" parTransId="{489C169A-910A-4802-ADC9-C497D50868C8}" sibTransId="{91445D43-9DF9-40EC-919D-331523B114F3}"/>
    <dgm:cxn modelId="{03F95398-B5A1-4AC5-8251-A129F21C4246}" srcId="{F5B06C22-53A2-4DD5-B013-B8316B8F119F}" destId="{4BFE644B-09B9-41D5-AD29-7DB7BCE630F9}" srcOrd="3" destOrd="0" parTransId="{E298F55D-925B-4638-8B34-8B98BFEA583C}" sibTransId="{1A5D48A0-746B-4BA4-B59A-E4CF9E6CB533}"/>
    <dgm:cxn modelId="{E36109A7-AB9F-4CF5-B893-7C0229FA4F96}" srcId="{F5B06C22-53A2-4DD5-B013-B8316B8F119F}" destId="{1DEA8438-8B9C-41B5-B817-10FCFC1F1956}" srcOrd="2" destOrd="0" parTransId="{F9E38B53-6916-4DF4-B0EE-5FA0EAB87E35}" sibTransId="{16AE4742-D2C6-4586-BE5F-B2B01B56C3A0}"/>
    <dgm:cxn modelId="{9E9FF346-AAA3-C04A-A528-B692318A5CC4}" type="presOf" srcId="{F5B06C22-53A2-4DD5-B013-B8316B8F119F}" destId="{3F660986-1A3A-4BBD-9BCF-E8E1A7D3BB9B}" srcOrd="0" destOrd="0" presId="urn:microsoft.com/office/officeart/2005/8/layout/vList2"/>
    <dgm:cxn modelId="{73A7A5A5-AC49-9444-8E1D-8FF491B1AA43}" type="presOf" srcId="{6F60AB51-5CE0-489E-BCD9-5F2D1DAE1F35}" destId="{D4FF0BE8-9763-4497-AA03-665DE4A59EA0}" srcOrd="0" destOrd="0" presId="urn:microsoft.com/office/officeart/2005/8/layout/vList2"/>
    <dgm:cxn modelId="{057751C1-7E0A-BF4E-A946-8260FDD0A9E3}" type="presOf" srcId="{34035BC5-4E2E-480E-B68B-3363E9CFDF18}" destId="{32AC491A-6E25-495A-8AAE-FA832751E1A4}" srcOrd="0" destOrd="0" presId="urn:microsoft.com/office/officeart/2005/8/layout/vList2"/>
    <dgm:cxn modelId="{AAFF45E6-D0DA-E443-A560-663C7FA65295}" type="presOf" srcId="{4BFE644B-09B9-41D5-AD29-7DB7BCE630F9}" destId="{8D6F4BD3-63FC-4CF1-ABCF-C6C7F33C9B8E}" srcOrd="0" destOrd="0" presId="urn:microsoft.com/office/officeart/2005/8/layout/vList2"/>
    <dgm:cxn modelId="{A977FA93-4F37-FA43-9D20-D7EB64DC1575}" type="presOf" srcId="{79715D2E-4A89-4E24-A486-4E82878E1D15}" destId="{E71450DF-2DDF-4EF2-89FA-59A7D7781383}" srcOrd="0" destOrd="0" presId="urn:microsoft.com/office/officeart/2005/8/layout/vList2"/>
    <dgm:cxn modelId="{E4C278BF-29FC-F148-A5A2-B6A6FCF75476}" type="presParOf" srcId="{3F660986-1A3A-4BBD-9BCF-E8E1A7D3BB9B}" destId="{32AC491A-6E25-495A-8AAE-FA832751E1A4}" srcOrd="0" destOrd="0" presId="urn:microsoft.com/office/officeart/2005/8/layout/vList2"/>
    <dgm:cxn modelId="{C1218C76-E7C6-C546-AE5A-CED258A2DE5D}" type="presParOf" srcId="{3F660986-1A3A-4BBD-9BCF-E8E1A7D3BB9B}" destId="{7E6DE8D8-11E4-4229-B03D-2DD627654754}" srcOrd="1" destOrd="0" presId="urn:microsoft.com/office/officeart/2005/8/layout/vList2"/>
    <dgm:cxn modelId="{49DD2878-6E3B-BA49-A8A1-2F6291116883}" type="presParOf" srcId="{3F660986-1A3A-4BBD-9BCF-E8E1A7D3BB9B}" destId="{E71450DF-2DDF-4EF2-89FA-59A7D7781383}" srcOrd="2" destOrd="0" presId="urn:microsoft.com/office/officeart/2005/8/layout/vList2"/>
    <dgm:cxn modelId="{5704AB2A-54E0-2F45-80ED-7ECB75B60B83}" type="presParOf" srcId="{3F660986-1A3A-4BBD-9BCF-E8E1A7D3BB9B}" destId="{773470A9-910B-4541-B731-33434EE15DA9}" srcOrd="3" destOrd="0" presId="urn:microsoft.com/office/officeart/2005/8/layout/vList2"/>
    <dgm:cxn modelId="{B4DC0248-1F6D-2142-9291-77B09FF3C449}" type="presParOf" srcId="{3F660986-1A3A-4BBD-9BCF-E8E1A7D3BB9B}" destId="{48C8A97D-D906-4ED8-B36E-9C5BC46428F5}" srcOrd="4" destOrd="0" presId="urn:microsoft.com/office/officeart/2005/8/layout/vList2"/>
    <dgm:cxn modelId="{90B9411C-3E6A-E240-B47D-7976719A8C05}" type="presParOf" srcId="{3F660986-1A3A-4BBD-9BCF-E8E1A7D3BB9B}" destId="{0E770B4A-E5ED-486D-A47B-128C68EACBF5}" srcOrd="5" destOrd="0" presId="urn:microsoft.com/office/officeart/2005/8/layout/vList2"/>
    <dgm:cxn modelId="{FED48A92-BB7B-3A4E-ACDC-C90BC733EE2F}" type="presParOf" srcId="{3F660986-1A3A-4BBD-9BCF-E8E1A7D3BB9B}" destId="{8D6F4BD3-63FC-4CF1-ABCF-C6C7F33C9B8E}" srcOrd="6" destOrd="0" presId="urn:microsoft.com/office/officeart/2005/8/layout/vList2"/>
    <dgm:cxn modelId="{646DFC8E-AF45-5942-A690-D989D3DAFC86}" type="presParOf" srcId="{3F660986-1A3A-4BBD-9BCF-E8E1A7D3BB9B}" destId="{8AECB895-E125-425D-83D2-B62EF7C9E069}" srcOrd="7" destOrd="0" presId="urn:microsoft.com/office/officeart/2005/8/layout/vList2"/>
    <dgm:cxn modelId="{EE1C8F39-765C-704C-BF56-3F822EDCDDF4}" type="presParOf" srcId="{3F660986-1A3A-4BBD-9BCF-E8E1A7D3BB9B}" destId="{400CD02F-52DF-436A-BDF4-8007D7177E00}" srcOrd="8" destOrd="0" presId="urn:microsoft.com/office/officeart/2005/8/layout/vList2"/>
    <dgm:cxn modelId="{7CF12F8A-C5F6-A84A-83EE-C5A3CE44268A}" type="presParOf" srcId="{3F660986-1A3A-4BBD-9BCF-E8E1A7D3BB9B}" destId="{F0BD763E-9C6C-4804-963D-9CDFA52E0305}" srcOrd="9" destOrd="0" presId="urn:microsoft.com/office/officeart/2005/8/layout/vList2"/>
    <dgm:cxn modelId="{922E26F0-B3EA-6F4E-8651-430F5B091008}" type="presParOf" srcId="{3F660986-1A3A-4BBD-9BCF-E8E1A7D3BB9B}" destId="{D4FF0BE8-9763-4497-AA03-665DE4A59EA0}" srcOrd="10" destOrd="0" presId="urn:microsoft.com/office/officeart/2005/8/layout/vList2"/>
    <dgm:cxn modelId="{DC41A817-5790-254F-B888-0B114993872C}" type="presParOf" srcId="{3F660986-1A3A-4BBD-9BCF-E8E1A7D3BB9B}" destId="{EFA35A6A-E5D9-49F7-94BB-7EE6C2348270}" srcOrd="11" destOrd="0" presId="urn:microsoft.com/office/officeart/2005/8/layout/vList2"/>
    <dgm:cxn modelId="{35DB30BD-9EEF-9349-B7EF-2333064581C3}" type="presParOf" srcId="{3F660986-1A3A-4BBD-9BCF-E8E1A7D3BB9B}" destId="{7269E596-1B5A-458A-8EAA-2C708150C868}" srcOrd="12" destOrd="0" presId="urn:microsoft.com/office/officeart/2005/8/layout/vList2"/>
  </dgm:cxnLst>
  <dgm:bg>
    <a:noFill/>
  </dgm:bg>
  <dgm:whole>
    <a:effectLst>
      <a:reflection stA="50000" endPos="75000" dist="12700" dir="5400000" sy="-100000" algn="bl" rotWithShape="0"/>
    </a:effectLst>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AC491A-6E25-495A-8AAE-FA832751E1A4}">
      <dsp:nvSpPr>
        <dsp:cNvPr id="0" name=""/>
        <dsp:cNvSpPr/>
      </dsp:nvSpPr>
      <dsp:spPr>
        <a:xfrm>
          <a:off x="0" y="42599"/>
          <a:ext cx="2247896" cy="383760"/>
        </a:xfrm>
        <a:prstGeom prst="roundRect">
          <a:avLst/>
        </a:prstGeom>
        <a:solidFill>
          <a:schemeClr val="accent5">
            <a:hueOff val="0"/>
            <a:satOff val="0"/>
            <a:lumOff val="0"/>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APLICACION</a:t>
          </a:r>
          <a:endParaRPr lang="es-AR" sz="1600" kern="1200" dirty="0"/>
        </a:p>
      </dsp:txBody>
      <dsp:txXfrm>
        <a:off x="0" y="42599"/>
        <a:ext cx="2247896" cy="383760"/>
      </dsp:txXfrm>
    </dsp:sp>
    <dsp:sp modelId="{E71450DF-2DDF-4EF2-89FA-59A7D7781383}">
      <dsp:nvSpPr>
        <dsp:cNvPr id="0" name=""/>
        <dsp:cNvSpPr/>
      </dsp:nvSpPr>
      <dsp:spPr>
        <a:xfrm>
          <a:off x="0" y="472439"/>
          <a:ext cx="2247896" cy="383760"/>
        </a:xfrm>
        <a:prstGeom prst="roundRect">
          <a:avLst/>
        </a:prstGeom>
        <a:solidFill>
          <a:schemeClr val="accent5">
            <a:hueOff val="-1655646"/>
            <a:satOff val="6635"/>
            <a:lumOff val="1438"/>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PRESENTACION</a:t>
          </a:r>
          <a:endParaRPr lang="es-AR" sz="1600" kern="1200" dirty="0"/>
        </a:p>
      </dsp:txBody>
      <dsp:txXfrm>
        <a:off x="0" y="472439"/>
        <a:ext cx="2247896" cy="383760"/>
      </dsp:txXfrm>
    </dsp:sp>
    <dsp:sp modelId="{48C8A97D-D906-4ED8-B36E-9C5BC46428F5}">
      <dsp:nvSpPr>
        <dsp:cNvPr id="0" name=""/>
        <dsp:cNvSpPr/>
      </dsp:nvSpPr>
      <dsp:spPr>
        <a:xfrm>
          <a:off x="0" y="902280"/>
          <a:ext cx="2247896" cy="383760"/>
        </a:xfrm>
        <a:prstGeom prst="roundRect">
          <a:avLst/>
        </a:prstGeom>
        <a:solidFill>
          <a:schemeClr val="accent5">
            <a:hueOff val="-3311292"/>
            <a:satOff val="13270"/>
            <a:lumOff val="2876"/>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SESION</a:t>
          </a:r>
          <a:endParaRPr lang="es-AR" sz="1600" kern="1200" dirty="0"/>
        </a:p>
      </dsp:txBody>
      <dsp:txXfrm>
        <a:off x="0" y="902280"/>
        <a:ext cx="2247896" cy="383760"/>
      </dsp:txXfrm>
    </dsp:sp>
    <dsp:sp modelId="{8D6F4BD3-63FC-4CF1-ABCF-C6C7F33C9B8E}">
      <dsp:nvSpPr>
        <dsp:cNvPr id="0" name=""/>
        <dsp:cNvSpPr/>
      </dsp:nvSpPr>
      <dsp:spPr>
        <a:xfrm>
          <a:off x="0" y="1332120"/>
          <a:ext cx="2247896" cy="383760"/>
        </a:xfrm>
        <a:prstGeom prst="roundRect">
          <a:avLst/>
        </a:prstGeom>
        <a:solidFill>
          <a:schemeClr val="accent5">
            <a:hueOff val="-4966938"/>
            <a:satOff val="19906"/>
            <a:lumOff val="4314"/>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TRANSPORTE</a:t>
          </a:r>
          <a:endParaRPr lang="es-AR" sz="1600" kern="1200" dirty="0"/>
        </a:p>
      </dsp:txBody>
      <dsp:txXfrm>
        <a:off x="0" y="1332120"/>
        <a:ext cx="2247896" cy="383760"/>
      </dsp:txXfrm>
    </dsp:sp>
    <dsp:sp modelId="{400CD02F-52DF-436A-BDF4-8007D7177E00}">
      <dsp:nvSpPr>
        <dsp:cNvPr id="0" name=""/>
        <dsp:cNvSpPr/>
      </dsp:nvSpPr>
      <dsp:spPr>
        <a:xfrm>
          <a:off x="0" y="1766878"/>
          <a:ext cx="2247896" cy="383760"/>
        </a:xfrm>
        <a:prstGeom prst="roundRect">
          <a:avLst/>
        </a:prstGeom>
        <a:solidFill>
          <a:schemeClr val="accent5">
            <a:hueOff val="-6622584"/>
            <a:satOff val="26541"/>
            <a:lumOff val="5752"/>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RED</a:t>
          </a:r>
          <a:endParaRPr lang="es-AR" sz="1600" kern="1200" dirty="0"/>
        </a:p>
      </dsp:txBody>
      <dsp:txXfrm>
        <a:off x="0" y="1766878"/>
        <a:ext cx="2247896" cy="383760"/>
      </dsp:txXfrm>
    </dsp:sp>
    <dsp:sp modelId="{D4FF0BE8-9763-4497-AA03-665DE4A59EA0}">
      <dsp:nvSpPr>
        <dsp:cNvPr id="0" name=""/>
        <dsp:cNvSpPr/>
      </dsp:nvSpPr>
      <dsp:spPr>
        <a:xfrm>
          <a:off x="0" y="2191800"/>
          <a:ext cx="2247896" cy="383760"/>
        </a:xfrm>
        <a:prstGeom prst="roundRect">
          <a:avLst/>
        </a:prstGeom>
        <a:solidFill>
          <a:schemeClr val="accent5">
            <a:hueOff val="-8278230"/>
            <a:satOff val="33176"/>
            <a:lumOff val="7190"/>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ENLACE DE DATOS</a:t>
          </a:r>
          <a:endParaRPr lang="es-AR" sz="1600" kern="1200" dirty="0"/>
        </a:p>
      </dsp:txBody>
      <dsp:txXfrm>
        <a:off x="0" y="2191800"/>
        <a:ext cx="2247896" cy="383760"/>
      </dsp:txXfrm>
    </dsp:sp>
    <dsp:sp modelId="{7269E596-1B5A-458A-8EAA-2C708150C868}">
      <dsp:nvSpPr>
        <dsp:cNvPr id="0" name=""/>
        <dsp:cNvSpPr/>
      </dsp:nvSpPr>
      <dsp:spPr>
        <a:xfrm>
          <a:off x="0" y="2621640"/>
          <a:ext cx="2247896" cy="383760"/>
        </a:xfrm>
        <a:prstGeom prst="roundRect">
          <a:avLst/>
        </a:prstGeom>
        <a:solidFill>
          <a:schemeClr val="accent5">
            <a:hueOff val="-9933876"/>
            <a:satOff val="39811"/>
            <a:lumOff val="8628"/>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FISICA</a:t>
          </a:r>
          <a:endParaRPr lang="es-AR" sz="1600" kern="1200" dirty="0"/>
        </a:p>
      </dsp:txBody>
      <dsp:txXfrm>
        <a:off x="0" y="2621640"/>
        <a:ext cx="2247896" cy="3837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AR" dirty="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486400"/>
            <a:ext cx="2971800" cy="1752600"/>
          </a:xfrm>
          <a:prstGeom prst="rect">
            <a:avLst/>
          </a:prstGeom>
        </p:spPr>
        <p:txBody>
          <a:bodyPr/>
          <a:lstStyle/>
          <a:p>
            <a:r>
              <a:rPr lang="es-AR" dirty="0" smtClean="0"/>
              <a:t>Otras arquitecturas: SNA de IBM, DNA de Dec, XNS de Xerox </a:t>
            </a:r>
            <a:endParaRPr lang="es-A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smtClean="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smtClean="0"/>
              <a:t>Red:Colección interconectada de dispositivos autonomos cuyo objetivo es compartir recursos e intercambiar información</a:t>
            </a:r>
            <a:endParaRPr lang="es-A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_tradnl" sz="1200" kern="1200" dirty="0" smtClean="0">
                <a:solidFill>
                  <a:schemeClr val="tx1"/>
                </a:solidFill>
                <a:latin typeface="+mn-lt"/>
                <a:ea typeface="+mn-ea"/>
                <a:cs typeface="+mn-cs"/>
              </a:rPr>
              <a:t>Una sesión se parece a una conexión de transporte pero no son idénticas. Por lo general cuando se presenta una solicitud de abrir una sesión se debe establecer una conexión de transporte, sin embargo, cuando se termina la sesión, no necesariamente se debe terminar la conexión de transporte ya que esta puede quedar subyacente con la intención de iniciar una nueva sesión y usar la conexión de transporte nuevamente. De la misma manera, es posible que una sesión haga uso de múltiples conexiones de transporte</a:t>
            </a:r>
            <a:endParaRPr lang="es-ES_tradnl" dirty="0"/>
          </a:p>
        </p:txBody>
      </p:sp>
      <p:sp>
        <p:nvSpPr>
          <p:cNvPr id="4" name="Marcador de número de diapositiva 3"/>
          <p:cNvSpPr>
            <a:spLocks noGrp="1"/>
          </p:cNvSpPr>
          <p:nvPr>
            <p:ph type="sldNum" sz="quarter" idx="10"/>
          </p:nvPr>
        </p:nvSpPr>
        <p:spPr>
          <a:xfrm>
            <a:off x="2398713" y="5029200"/>
            <a:ext cx="2971800" cy="2590800"/>
          </a:xfrm>
          <a:prstGeom prst="rect">
            <a:avLst/>
          </a:prstGeom>
        </p:spPr>
        <p:txBody>
          <a:bodyPr/>
          <a:lstStyle/>
          <a:p>
            <a:r>
              <a:rPr lang="es-AR" dirty="0" smtClean="0"/>
              <a:t>R</a:t>
            </a:r>
            <a:r>
              <a:rPr lang="es-ES_tradnl" dirty="0" smtClean="0"/>
              <a:t>e</a:t>
            </a:r>
            <a:r>
              <a:rPr lang="es-AR" dirty="0" smtClean="0"/>
              <a:t>glas de transferencia: duplex, semiduplex, cantidad de circuitos.</a:t>
            </a:r>
          </a:p>
          <a:p>
            <a:r>
              <a:rPr lang="es-AR" dirty="0" smtClean="0"/>
              <a:t>Control de flujo</a:t>
            </a:r>
            <a:endParaRPr lang="es-A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_tradnl" sz="1200" kern="1200" dirty="0" smtClean="0">
                <a:solidFill>
                  <a:schemeClr val="tx1"/>
                </a:solidFill>
                <a:latin typeface="+mn-lt"/>
                <a:ea typeface="+mn-ea"/>
                <a:cs typeface="+mn-cs"/>
              </a:rPr>
              <a:t>Al igual que una conexión de transporte, el intercambio de datos de una sesión sigue el proceso de tres partes, el establecimiento, la utilización y la liberación. Es por ello que en muchos casos todo lo que la entidad de sesión tiene que hacer es invocar la primitiva de transporte correspondiente cuando el usuario invoca una primitiva de sesión. Pero no todo son similitudes.</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Una de las diferencias con la capa de transporte es la forma en como se liberan las conexiones. En el caso de las conexiones de transporte, las liberaciones son abruptas y generalmente producen algún tipo de perdidas de datos. En cambio, las conexiones de sesión permiten liberaciones ordenadas.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_tradnl" sz="1200" b="1" kern="1200" dirty="0" smtClean="0">
                <a:solidFill>
                  <a:schemeClr val="tx1"/>
                </a:solidFill>
                <a:latin typeface="+mn-lt"/>
                <a:ea typeface="+mn-ea"/>
                <a:cs typeface="+mn-cs"/>
              </a:rPr>
              <a:t>Administración del dialogo</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En principio todas las conexiones del modelo OSI deberían ser full </a:t>
            </a:r>
            <a:r>
              <a:rPr lang="es-ES_tradnl" sz="1200" kern="1200" dirty="0" err="1" smtClean="0">
                <a:solidFill>
                  <a:schemeClr val="tx1"/>
                </a:solidFill>
                <a:latin typeface="+mn-lt"/>
                <a:ea typeface="+mn-ea"/>
                <a:cs typeface="+mn-cs"/>
              </a:rPr>
              <a:t>duplex</a:t>
            </a:r>
            <a:r>
              <a:rPr lang="es-ES_tradnl" sz="1200" kern="1200" dirty="0" smtClean="0">
                <a:solidFill>
                  <a:schemeClr val="tx1"/>
                </a:solidFill>
                <a:latin typeface="+mn-lt"/>
                <a:ea typeface="+mn-ea"/>
                <a:cs typeface="+mn-cs"/>
              </a:rPr>
              <a:t> pero a veces el software las capas superiores está estructurado de tal manera que se espera que los usuarios tomen turnos (comunicación </a:t>
            </a:r>
            <a:r>
              <a:rPr lang="es-ES_tradnl" sz="1200" kern="1200" dirty="0" err="1" smtClean="0">
                <a:solidFill>
                  <a:schemeClr val="tx1"/>
                </a:solidFill>
                <a:latin typeface="+mn-lt"/>
                <a:ea typeface="+mn-ea"/>
                <a:cs typeface="+mn-cs"/>
              </a:rPr>
              <a:t>semiduplex</a:t>
            </a:r>
            <a:r>
              <a:rPr lang="es-ES_tradnl" sz="1200" kern="1200" dirty="0" smtClean="0">
                <a:solidFill>
                  <a:schemeClr val="tx1"/>
                </a:solidFill>
                <a:latin typeface="+mn-lt"/>
                <a:ea typeface="+mn-ea"/>
                <a:cs typeface="+mn-cs"/>
              </a:rPr>
              <a:t>). El hecho de mantener un seguimiento de </a:t>
            </a:r>
            <a:r>
              <a:rPr lang="es-ES_tradnl" sz="1200" i="1" kern="1200" dirty="0" smtClean="0">
                <a:solidFill>
                  <a:schemeClr val="tx1"/>
                </a:solidFill>
                <a:latin typeface="+mn-lt"/>
                <a:ea typeface="+mn-ea"/>
                <a:cs typeface="+mn-cs"/>
              </a:rPr>
              <a:t>a quien le corresponde el turno de hablar</a:t>
            </a:r>
            <a:r>
              <a:rPr lang="es-ES_tradnl" sz="1200" kern="1200" dirty="0" smtClean="0">
                <a:solidFill>
                  <a:schemeClr val="tx1"/>
                </a:solidFill>
                <a:latin typeface="+mn-lt"/>
                <a:ea typeface="+mn-ea"/>
                <a:cs typeface="+mn-cs"/>
              </a:rPr>
              <a:t> ( y hacerlo cumplir), se denomina administración del dialogo. La capa de sesión utiliza testigos de datos que indican quien tiene derecho a realizar la transmisión en cada momento.</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_tradnl" sz="1200" b="1" kern="1200" dirty="0" smtClean="0">
                <a:solidFill>
                  <a:schemeClr val="tx1"/>
                </a:solidFill>
                <a:latin typeface="+mn-lt"/>
                <a:ea typeface="+mn-ea"/>
                <a:cs typeface="+mn-cs"/>
              </a:rPr>
              <a:t>Sincronización</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Esta tarea tiene como objetivo llevar a las entidades de sesión a un estado conocido ante un error o desacuerdo. En principio parece innecesario pues la capa de transporte se diseño para superar estos percances, sin embargo, un estudio mas detallado demuestra que la capa de transporte se ha diseñado para resolver problemas de comunicación. La capa de transporte no puede recuperar errores cometidos en las capas superiores. La solución (tal como en la capa de enlace) consiste en dividir los datos a transmitir en páginas, e insertar entre ellas puntos de sincronización. Con estos puntos se podrá restablecer un estado anterior confirmado y volver a transmitir las páginas que faltan. Por supuesto, para realizar este proceso llamado </a:t>
            </a:r>
            <a:r>
              <a:rPr lang="es-ES_tradnl" sz="1200" kern="1200" dirty="0" err="1" smtClean="0">
                <a:solidFill>
                  <a:schemeClr val="tx1"/>
                </a:solidFill>
                <a:latin typeface="+mn-lt"/>
                <a:ea typeface="+mn-ea"/>
                <a:cs typeface="+mn-cs"/>
              </a:rPr>
              <a:t>resincronización</a:t>
            </a:r>
            <a:r>
              <a:rPr lang="es-ES_tradnl" sz="1200" kern="1200" dirty="0" smtClean="0">
                <a:solidFill>
                  <a:schemeClr val="tx1"/>
                </a:solidFill>
                <a:latin typeface="+mn-lt"/>
                <a:ea typeface="+mn-ea"/>
                <a:cs typeface="+mn-cs"/>
              </a:rPr>
              <a:t>, el usuario de sesión emisor (no la entidad de sesión), deberá retener los datos transmitidos el tiempo que sea necesario.</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Es importante entender la semántica de la sincronización en la capa de sesión. Los usuarios de sesión pueden insertar puntos de sincronización en el flujo del mensaje. Cada uno de estos puntos lleva un número de serie. El almacenamiento de los mensajes y la correspondiente retransmisión posterior se lleva a cabo arriba de la capa de sesión; lo que la capa de sesión proporciona es una forma de transportar señales de sincronización y </a:t>
            </a:r>
            <a:r>
              <a:rPr lang="es-ES_tradnl" sz="1200" kern="1200" dirty="0" err="1" smtClean="0">
                <a:solidFill>
                  <a:schemeClr val="tx1"/>
                </a:solidFill>
                <a:latin typeface="+mn-lt"/>
                <a:ea typeface="+mn-ea"/>
                <a:cs typeface="+mn-cs"/>
              </a:rPr>
              <a:t>resincronización</a:t>
            </a:r>
            <a:r>
              <a:rPr lang="es-ES_tradnl" sz="1200" kern="1200" dirty="0" smtClean="0">
                <a:solidFill>
                  <a:schemeClr val="tx1"/>
                </a:solidFill>
                <a:latin typeface="+mn-lt"/>
                <a:ea typeface="+mn-ea"/>
                <a:cs typeface="+mn-cs"/>
              </a:rPr>
              <a:t> numeradas a través de la red.</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Existen dos tipos de sincronización, el mayor y el menor. Las unidades delimitadas por puntos de sincronización mayores se llaman unidades de dialogo y representan partes del mensaje lógicamente significativas. Por ello cuando se produce una </a:t>
            </a:r>
            <a:r>
              <a:rPr lang="es-ES_tradnl" sz="1200" kern="1200" dirty="0" err="1" smtClean="0">
                <a:solidFill>
                  <a:schemeClr val="tx1"/>
                </a:solidFill>
                <a:latin typeface="+mn-lt"/>
                <a:ea typeface="+mn-ea"/>
                <a:cs typeface="+mn-cs"/>
              </a:rPr>
              <a:t>resincronización</a:t>
            </a:r>
            <a:r>
              <a:rPr lang="es-ES_tradnl" sz="1200" kern="1200" dirty="0" smtClean="0">
                <a:solidFill>
                  <a:schemeClr val="tx1"/>
                </a:solidFill>
                <a:latin typeface="+mn-lt"/>
                <a:ea typeface="+mn-ea"/>
                <a:cs typeface="+mn-cs"/>
              </a:rPr>
              <a:t> es posible volver solo hasta el punto de sincronización mayor mas reciente, y no mas allá. Al realizar la división el emisor sabe que los datos que fueron enviados antes de la misma pueden ser descartados con confianza. También cada una que se inserte en el flujo de datos se debe confirmar explícitamente, no así los puntos menores.</a:t>
            </a:r>
            <a:endParaRPr lang="es-AR" sz="1200" kern="1200" dirty="0">
              <a:solidFill>
                <a:schemeClr val="tx1"/>
              </a:solidFill>
              <a:latin typeface="+mn-lt"/>
              <a:ea typeface="+mn-ea"/>
              <a:cs typeface="+mn-cs"/>
            </a:endParaRPr>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_tradnl" sz="1200" b="1" kern="1200" dirty="0" smtClean="0">
                <a:solidFill>
                  <a:schemeClr val="tx1"/>
                </a:solidFill>
                <a:latin typeface="+mn-lt"/>
                <a:ea typeface="+mn-ea"/>
                <a:cs typeface="+mn-cs"/>
              </a:rPr>
              <a:t>Sincronización</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Esta tarea tiene como objetivo llevar a las entidades de sesión a un estado conocido ante un error o desacuerdo. En principio parece innecesario pues la capa de transporte se diseño para superar estos percances, sin embargo, un estudio mas detallado demuestra que la capa de transporte se ha diseñado para resolver problemas de comunicación. La capa de transporte no puede recuperar errores cometidos en las capas superiores. La solución (tal como en la capa de enlace) consiste en dividir los datos a transmitir en páginas, e insertar entre ellas puntos de sincronización. Con estos puntos se podrá restablecer un estado anterior confirmado y volver a transmitir las páginas que faltan. Por supuesto, para realizar este proceso llamado </a:t>
            </a:r>
            <a:r>
              <a:rPr lang="es-ES_tradnl" sz="1200" kern="1200" dirty="0" err="1" smtClean="0">
                <a:solidFill>
                  <a:schemeClr val="tx1"/>
                </a:solidFill>
                <a:latin typeface="+mn-lt"/>
                <a:ea typeface="+mn-ea"/>
                <a:cs typeface="+mn-cs"/>
              </a:rPr>
              <a:t>resincronización</a:t>
            </a:r>
            <a:r>
              <a:rPr lang="es-ES_tradnl" sz="1200" kern="1200" dirty="0" smtClean="0">
                <a:solidFill>
                  <a:schemeClr val="tx1"/>
                </a:solidFill>
                <a:latin typeface="+mn-lt"/>
                <a:ea typeface="+mn-ea"/>
                <a:cs typeface="+mn-cs"/>
              </a:rPr>
              <a:t>, el usuario de sesión emisor (no la entidad de sesión), deberá retener los datos transmitidos el tiempo que sea necesario.</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Es importante entender la semántica de la sincronización en la capa de sesión. Los usuarios de sesión pueden insertar puntos de sincronización en el flujo del mensaje. Cada uno de estos puntos lleva un número de serie. El almacenamiento de los mensajes y la correspondiente retransmisión posterior se lleva a cabo arriba de la capa de sesión; lo que la capa de sesión proporciona es una forma de transportar señales de sincronización y </a:t>
            </a:r>
            <a:r>
              <a:rPr lang="es-ES_tradnl" sz="1200" kern="1200" dirty="0" err="1" smtClean="0">
                <a:solidFill>
                  <a:schemeClr val="tx1"/>
                </a:solidFill>
                <a:latin typeface="+mn-lt"/>
                <a:ea typeface="+mn-ea"/>
                <a:cs typeface="+mn-cs"/>
              </a:rPr>
              <a:t>resincronización</a:t>
            </a:r>
            <a:r>
              <a:rPr lang="es-ES_tradnl" sz="1200" kern="1200" dirty="0" smtClean="0">
                <a:solidFill>
                  <a:schemeClr val="tx1"/>
                </a:solidFill>
                <a:latin typeface="+mn-lt"/>
                <a:ea typeface="+mn-ea"/>
                <a:cs typeface="+mn-cs"/>
              </a:rPr>
              <a:t> numeradas a través de la red.</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Existen dos tipos de sincronización, el mayor y el menor. Las unidades delimitadas por puntos de sincronización mayores se llaman unidades de dialogo y representan partes del mensaje lógicamente significativas. Por ello cuando se produce una </a:t>
            </a:r>
            <a:r>
              <a:rPr lang="es-ES_tradnl" sz="1200" kern="1200" dirty="0" err="1" smtClean="0">
                <a:solidFill>
                  <a:schemeClr val="tx1"/>
                </a:solidFill>
                <a:latin typeface="+mn-lt"/>
                <a:ea typeface="+mn-ea"/>
                <a:cs typeface="+mn-cs"/>
              </a:rPr>
              <a:t>resincronización</a:t>
            </a:r>
            <a:r>
              <a:rPr lang="es-ES_tradnl" sz="1200" kern="1200" dirty="0" smtClean="0">
                <a:solidFill>
                  <a:schemeClr val="tx1"/>
                </a:solidFill>
                <a:latin typeface="+mn-lt"/>
                <a:ea typeface="+mn-ea"/>
                <a:cs typeface="+mn-cs"/>
              </a:rPr>
              <a:t> es posible volver solo hasta el punto de sincronización mayor mas reciente, y no mas allá. Al realizar la división el emisor sabe que los datos que fueron enviados antes de la misma pueden ser descartados con confianza. </a:t>
            </a:r>
            <a:r>
              <a:rPr lang="es-ES_tradnl" sz="1200" kern="1200" smtClean="0">
                <a:solidFill>
                  <a:schemeClr val="tx1"/>
                </a:solidFill>
                <a:latin typeface="+mn-lt"/>
                <a:ea typeface="+mn-ea"/>
                <a:cs typeface="+mn-cs"/>
              </a:rPr>
              <a:t>También cada una que se inserte en el flujo de datos se debe confirmar explícitamente, no así los puntos menores.</a:t>
            </a:r>
            <a:endParaRPr lang="es-AR" sz="1200" kern="1200">
              <a:solidFill>
                <a:schemeClr val="tx1"/>
              </a:solidFill>
              <a:latin typeface="+mn-lt"/>
              <a:ea typeface="+mn-ea"/>
              <a:cs typeface="+mn-cs"/>
            </a:endParaRPr>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_tradnl" sz="1200" kern="1200" dirty="0" smtClean="0">
                <a:solidFill>
                  <a:schemeClr val="tx1"/>
                </a:solidFill>
                <a:latin typeface="+mn-lt"/>
                <a:ea typeface="+mn-ea"/>
                <a:cs typeface="+mn-cs"/>
              </a:rPr>
              <a:t>Esta es otra característica de la capa de sesión, que provee un mecanismo de propósito general para notificar errores inesperados. Si algún usuario tiene algún problema, por cualquier razón, se puede notificar al sistema utilizando una primitiva </a:t>
            </a:r>
            <a:r>
              <a:rPr lang="es-ES_tradnl" sz="1200" b="1" kern="1200" dirty="0" smtClean="0">
                <a:solidFill>
                  <a:schemeClr val="tx1"/>
                </a:solidFill>
                <a:latin typeface="+mn-lt"/>
                <a:ea typeface="+mn-ea"/>
                <a:cs typeface="+mn-cs"/>
              </a:rPr>
              <a:t>S-U-EXCEPTION-REPORT. </a:t>
            </a:r>
            <a:r>
              <a:rPr lang="es-ES_tradnl" sz="1200" b="1" kern="1200" dirty="0" err="1" smtClean="0">
                <a:solidFill>
                  <a:schemeClr val="tx1"/>
                </a:solidFill>
                <a:latin typeface="+mn-lt"/>
                <a:ea typeface="+mn-ea"/>
                <a:cs typeface="+mn-cs"/>
              </a:rPr>
              <a:t>Request</a:t>
            </a:r>
            <a:r>
              <a:rPr lang="es-ES_tradnl" sz="1200"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ES_tradnl" sz="1200" kern="1200" dirty="0" smtClean="0">
                <a:solidFill>
                  <a:schemeClr val="tx1"/>
                </a:solidFill>
                <a:latin typeface="+mn-lt"/>
                <a:ea typeface="+mn-ea"/>
                <a:cs typeface="+mn-cs"/>
              </a:rPr>
              <a:t>	No solo el usuario puede generar esta primitiva sino que puede ser usada también por el proveedor del servicio para informarle al usuario que hay errores en alguna capa</a:t>
            </a:r>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9" name="28 Marcador de número de diapositiva"/>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‹Nº›</a:t>
            </a:fld>
            <a:endParaRPr kumimoji="0" lang="en-US" sz="1200">
              <a:solidFill>
                <a:schemeClr val="tx2"/>
              </a:solidFill>
            </a:endParaRPr>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pie de página"/>
          <p:cNvSpPr>
            <a:spLocks noGrp="1"/>
          </p:cNvSpPr>
          <p:nvPr>
            <p:ph type="ftr" sz="quarter" idx="10"/>
          </p:nvPr>
        </p:nvSpPr>
        <p:spPr/>
        <p:txBody>
          <a:bodyPr/>
          <a:lstStyle/>
          <a:p>
            <a:pPr algn="l"/>
            <a:r>
              <a:rPr lang="es-AR" smtClean="0"/>
              <a:t>Universidad Nacional de Jujuy – Cátedra de Comunicaciones</a:t>
            </a:r>
            <a:endParaRPr lang="es-AR" dirty="0"/>
          </a:p>
        </p:txBody>
      </p:sp>
      <p:sp>
        <p:nvSpPr>
          <p:cNvPr id="4" name="3 Marcador de número de diapositiva"/>
          <p:cNvSpPr>
            <a:spLocks noGrp="1"/>
          </p:cNvSpPr>
          <p:nvPr>
            <p:ph type="sldNum" sz="quarter" idx="11"/>
          </p:nvPr>
        </p:nvSpPr>
        <p:spPr/>
        <p:txBody>
          <a:bodyPr/>
          <a:lstStyle/>
          <a:p>
            <a:fld id="{22735295-DE8D-4BFE-9163-F5F0860C4C7F}"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dirty="0"/>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9" name="8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 Marcador de pie de página"/>
          <p:cNvSpPr>
            <a:spLocks noGrp="1"/>
          </p:cNvSpPr>
          <p:nvPr>
            <p:ph type="ftr" sz="quarter" idx="1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lstStyle>
          <a:p>
            <a:r>
              <a:rPr kumimoji="0" lang="es-ES" smtClean="0"/>
              <a:t>Haga clic para modificar el estilo de título del patrón</a:t>
            </a:r>
            <a:endParaRPr kumimoji="0" lang="en-US"/>
          </a:p>
        </p:txBody>
      </p:sp>
      <p:sp>
        <p:nvSpPr>
          <p:cNvPr id="5" name="4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5"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a:prstGeom prst="rect">
            <a:avLst/>
          </a:prstGeom>
        </p:spPr>
        <p:txBody>
          <a:bodyPr/>
          <a:lstStyle/>
          <a:p>
            <a:endParaRPr lang="es-AR"/>
          </a:p>
        </p:txBody>
      </p:sp>
      <p:sp>
        <p:nvSpPr>
          <p:cNvPr id="6" name="5 Marcador de pie de página"/>
          <p:cNvSpPr>
            <a:spLocks noGrp="1"/>
          </p:cNvSpPr>
          <p:nvPr>
            <p:ph type="ftr" sz="quarter" idx="11"/>
          </p:nvPr>
        </p:nvSpPr>
        <p:spPr>
          <a:xfrm>
            <a:off x="914400" y="55499"/>
            <a:ext cx="5562600" cy="365125"/>
          </a:xfrm>
        </p:spPr>
        <p:txBody>
          <a:bodyPr/>
          <a:lstStyle/>
          <a:p>
            <a:r>
              <a:rPr lang="es-AR" smtClean="0"/>
              <a:t>Universidad Nacional de Jujuy – Cátedra de Comunicaciones</a:t>
            </a:r>
            <a:endParaRPr lang="es-AR"/>
          </a:p>
        </p:txBody>
      </p:sp>
      <p:sp>
        <p:nvSpPr>
          <p:cNvPr id="7" name="6 Marcador de número de diapositiva"/>
          <p:cNvSpPr>
            <a:spLocks noGrp="1"/>
          </p:cNvSpPr>
          <p:nvPr>
            <p:ph type="sldNum" sz="quarter" idx="12"/>
          </p:nvPr>
        </p:nvSpPr>
        <p:spPr>
          <a:xfrm>
            <a:off x="8610600" y="55499"/>
            <a:ext cx="457200" cy="365125"/>
          </a:xfrm>
        </p:spPr>
        <p:txBody>
          <a:bodyPr/>
          <a:lstStyle/>
          <a:p>
            <a:fld id="{22735295-DE8D-4BFE-9163-F5F0860C4C7F}"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s-ES" dirty="0" smtClean="0"/>
              <a:t>Haga clic para modificar el estilo de texto del patrón</a:t>
            </a:r>
          </a:p>
          <a:p>
            <a:pPr lvl="1" eaLnBrk="1" latinLnBrk="0" hangingPunct="1"/>
            <a:r>
              <a:rPr kumimoji="0" lang="es-ES" dirty="0" smtClean="0"/>
              <a:t>Segundo nivel</a:t>
            </a:r>
          </a:p>
          <a:p>
            <a:pPr lvl="2" eaLnBrk="1" latinLnBrk="0" hangingPunct="1"/>
            <a:r>
              <a:rPr kumimoji="0" lang="es-ES" dirty="0" smtClean="0"/>
              <a:t>Tercer nivel</a:t>
            </a:r>
          </a:p>
          <a:p>
            <a:pPr lvl="3" eaLnBrk="1" latinLnBrk="0" hangingPunct="1"/>
            <a:r>
              <a:rPr kumimoji="0" lang="es-ES" dirty="0" smtClean="0"/>
              <a:t>Cuarto nivel</a:t>
            </a:r>
          </a:p>
          <a:p>
            <a:pPr lvl="4" eaLnBrk="1" latinLnBrk="0" hangingPunct="1"/>
            <a:r>
              <a:rPr kumimoji="0" lang="es-ES" dirty="0" smtClean="0"/>
              <a:t>Quinto nivel</a:t>
            </a:r>
            <a:endParaRPr kumimoji="0" lang="en-US" dirty="0"/>
          </a:p>
        </p:txBody>
      </p:sp>
      <p:sp>
        <p:nvSpPr>
          <p:cNvPr id="3"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lstStyle>
          <a:p>
            <a:fld id="{22735295-DE8D-4BFE-9163-F5F0860C4C7F}"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iming>
    <p:tnLst>
      <p:par>
        <p:cTn id="1" dur="indefinite" restart="never" nodeType="tmRoot"/>
      </p:par>
    </p:tnLst>
  </p:timing>
  <p:hf sldNum="0" hd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3352800" y="512064"/>
            <a:ext cx="2362200" cy="914400"/>
          </a:xfrm>
        </p:spPr>
        <p:txBody>
          <a:bodyPr/>
          <a:lstStyle/>
          <a:p>
            <a:r>
              <a:rPr lang="es-AR" dirty="0" smtClean="0"/>
              <a:t>Unidad </a:t>
            </a:r>
            <a:r>
              <a:rPr lang="es-AR" dirty="0" smtClean="0"/>
              <a:t>7</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pic>
        <p:nvPicPr>
          <p:cNvPr id="6" name="Picture 4"/>
          <p:cNvPicPr>
            <a:picLocks noChangeAspect="1" noChangeArrowheads="1"/>
          </p:cNvPicPr>
          <p:nvPr/>
        </p:nvPicPr>
        <p:blipFill>
          <a:blip r:embed="rId3" cstate="print"/>
          <a:srcRect/>
          <a:stretch>
            <a:fillRect/>
          </a:stretch>
        </p:blipFill>
        <p:spPr bwMode="auto">
          <a:xfrm>
            <a:off x="5486400" y="1828800"/>
            <a:ext cx="3124200" cy="4415567"/>
          </a:xfrm>
          <a:prstGeom prst="rect">
            <a:avLst/>
          </a:prstGeom>
          <a:noFill/>
          <a:ln w="9525">
            <a:noFill/>
            <a:miter lim="800000"/>
            <a:headEnd/>
            <a:tailEnd/>
          </a:ln>
          <a:effectLst/>
        </p:spPr>
      </p:pic>
      <p:sp>
        <p:nvSpPr>
          <p:cNvPr id="10" name="7 Marcador de contenido"/>
          <p:cNvSpPr>
            <a:spLocks noGrp="1"/>
          </p:cNvSpPr>
          <p:nvPr>
            <p:ph sz="half" idx="1"/>
          </p:nvPr>
        </p:nvSpPr>
        <p:spPr>
          <a:xfrm>
            <a:off x="609600" y="1143000"/>
            <a:ext cx="7384256" cy="685800"/>
          </a:xfrm>
        </p:spPr>
        <p:txBody>
          <a:bodyPr/>
          <a:lstStyle/>
          <a:p>
            <a:pPr>
              <a:buNone/>
            </a:pPr>
            <a:r>
              <a:rPr lang="es-AR" dirty="0" smtClean="0"/>
              <a:t>Capa de </a:t>
            </a:r>
            <a:r>
              <a:rPr lang="es-AR" dirty="0" smtClean="0"/>
              <a:t>SESION </a:t>
            </a:r>
            <a:endParaRPr lang="es-AR" dirty="0"/>
          </a:p>
        </p:txBody>
      </p:sp>
      <p:sp>
        <p:nvSpPr>
          <p:cNvPr id="8" name="7 Rectángulo redondeado"/>
          <p:cNvSpPr/>
          <p:nvPr/>
        </p:nvSpPr>
        <p:spPr>
          <a:xfrm>
            <a:off x="5857884" y="3286124"/>
            <a:ext cx="2428892" cy="642942"/>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Ejemplos de Protocolos de Sesión</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1142984"/>
            <a:ext cx="8520114" cy="2214578"/>
          </a:xfrm>
        </p:spPr>
        <p:txBody>
          <a:bodyPr>
            <a:normAutofit/>
          </a:bodyPr>
          <a:lstStyle/>
          <a:p>
            <a:pPr>
              <a:buClr>
                <a:srgbClr val="FFFF00"/>
              </a:buClr>
            </a:pPr>
            <a:r>
              <a:rPr lang="es-AR" dirty="0" smtClean="0"/>
              <a:t>Sistema </a:t>
            </a:r>
            <a:r>
              <a:rPr lang="es-AR" dirty="0" smtClean="0"/>
              <a:t>de archivos de red (NFS).</a:t>
            </a:r>
          </a:p>
          <a:p>
            <a:pPr>
              <a:buClr>
                <a:srgbClr val="FFFF00"/>
              </a:buClr>
            </a:pPr>
            <a:r>
              <a:rPr lang="es-AR" dirty="0" smtClean="0"/>
              <a:t>Lenguaje </a:t>
            </a:r>
            <a:r>
              <a:rPr lang="es-AR" dirty="0" smtClean="0"/>
              <a:t>de consulta estructurado (</a:t>
            </a:r>
            <a:r>
              <a:rPr lang="es-AR" dirty="0" smtClean="0"/>
              <a:t>SQL</a:t>
            </a:r>
            <a:r>
              <a:rPr lang="es-AR" dirty="0" smtClean="0"/>
              <a:t>).</a:t>
            </a:r>
          </a:p>
          <a:p>
            <a:pPr>
              <a:buClr>
                <a:srgbClr val="FFFF00"/>
              </a:buClr>
            </a:pPr>
            <a:r>
              <a:rPr lang="es-AR" dirty="0" smtClean="0"/>
              <a:t>Terminal </a:t>
            </a:r>
            <a:r>
              <a:rPr lang="es-AR" dirty="0" err="1" smtClean="0"/>
              <a:t>Service</a:t>
            </a:r>
            <a:r>
              <a:rPr lang="es-AR" dirty="0" smtClean="0"/>
              <a:t> (RPC)</a:t>
            </a:r>
            <a:endParaRPr lang="es-AR" dirty="0" smtClean="0"/>
          </a:p>
          <a:p>
            <a:pPr>
              <a:buClr>
                <a:srgbClr val="FFFF00"/>
              </a:buClr>
            </a:pPr>
            <a:r>
              <a:rPr lang="es-AR" dirty="0" smtClean="0"/>
              <a:t>Sistema </a:t>
            </a:r>
            <a:r>
              <a:rPr lang="es-AR" dirty="0" smtClean="0"/>
              <a:t>X </a:t>
            </a:r>
            <a:r>
              <a:rPr lang="es-AR" dirty="0" smtClean="0"/>
              <a:t>Windows.</a:t>
            </a: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pic>
        <p:nvPicPr>
          <p:cNvPr id="2050" name="Picture 2"/>
          <p:cNvPicPr>
            <a:picLocks noChangeAspect="1" noChangeArrowheads="1"/>
          </p:cNvPicPr>
          <p:nvPr/>
        </p:nvPicPr>
        <p:blipFill>
          <a:blip r:embed="rId3" cstate="print"/>
          <a:srcRect/>
          <a:stretch>
            <a:fillRect/>
          </a:stretch>
        </p:blipFill>
        <p:spPr bwMode="auto">
          <a:xfrm>
            <a:off x="4214810" y="2786058"/>
            <a:ext cx="4071966" cy="332737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050"/>
                                        </p:tgtEl>
                                        <p:attrNameLst>
                                          <p:attrName>style.visibility</p:attrName>
                                        </p:attrNameLst>
                                      </p:cBhvr>
                                      <p:to>
                                        <p:strVal val="visible"/>
                                      </p:to>
                                    </p:set>
                                    <p:anim calcmode="lin" valueType="num">
                                      <p:cBhvr additive="base">
                                        <p:cTn id="27" dur="500" fill="hold"/>
                                        <p:tgtEl>
                                          <p:spTgt spid="2050"/>
                                        </p:tgtEl>
                                        <p:attrNameLst>
                                          <p:attrName>ppt_x</p:attrName>
                                        </p:attrNameLst>
                                      </p:cBhvr>
                                      <p:tavLst>
                                        <p:tav tm="0">
                                          <p:val>
                                            <p:strVal val="#ppt_x"/>
                                          </p:val>
                                        </p:tav>
                                        <p:tav tm="100000">
                                          <p:val>
                                            <p:strVal val="#ppt_x"/>
                                          </p:val>
                                        </p:tav>
                                      </p:tavLst>
                                    </p:anim>
                                    <p:anim calcmode="lin" valueType="num">
                                      <p:cBhvr additive="base">
                                        <p:cTn id="2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728" y="512064"/>
            <a:ext cx="6643734" cy="914400"/>
          </a:xfrm>
        </p:spPr>
        <p:txBody>
          <a:bodyPr/>
          <a:lstStyle/>
          <a:p>
            <a:r>
              <a:rPr lang="es-AR" dirty="0" smtClean="0"/>
              <a:t>Concepto y Funciones</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304800" y="1447800"/>
            <a:ext cx="8410604" cy="1624010"/>
          </a:xfrm>
        </p:spPr>
        <p:txBody>
          <a:bodyPr>
            <a:normAutofit fontScale="92500" lnSpcReduction="10000"/>
          </a:bodyPr>
          <a:lstStyle/>
          <a:p>
            <a:pPr>
              <a:buNone/>
            </a:pPr>
            <a:r>
              <a:rPr lang="es-AR" dirty="0" smtClean="0"/>
              <a:t> </a:t>
            </a:r>
            <a:r>
              <a:rPr lang="es-ES" dirty="0" smtClean="0"/>
              <a:t>El objetivo fundamental de la capa de </a:t>
            </a:r>
            <a:r>
              <a:rPr lang="es-ES" dirty="0" err="1" smtClean="0"/>
              <a:t>Sesion</a:t>
            </a:r>
            <a:r>
              <a:rPr lang="es-ES" dirty="0" smtClean="0"/>
              <a:t> </a:t>
            </a:r>
            <a:r>
              <a:rPr lang="es-ES_tradnl" dirty="0" smtClean="0"/>
              <a:t>es proporcionar una manera por la cual los usuarios establezcan conexiones, llamadas sesiones, y transfieran datos sobre ellas en forma ordenada</a:t>
            </a:r>
            <a:r>
              <a:rPr lang="es-ES_tradnl" dirty="0" smtClean="0"/>
              <a:t>.</a:t>
            </a:r>
            <a:endParaRPr lang="es-ES_tradnl" dirty="0" smtClean="0"/>
          </a:p>
        </p:txBody>
      </p:sp>
      <p:sp>
        <p:nvSpPr>
          <p:cNvPr id="8" name="7 Marcador de contenido"/>
          <p:cNvSpPr>
            <a:spLocks noGrp="1"/>
          </p:cNvSpPr>
          <p:nvPr>
            <p:ph sz="half" idx="1"/>
          </p:nvPr>
        </p:nvSpPr>
        <p:spPr>
          <a:xfrm>
            <a:off x="357158" y="2928934"/>
            <a:ext cx="8410604" cy="3286148"/>
          </a:xfrm>
        </p:spPr>
        <p:txBody>
          <a:bodyPr>
            <a:normAutofit/>
          </a:bodyPr>
          <a:lstStyle/>
          <a:p>
            <a:pPr>
              <a:buNone/>
            </a:pPr>
            <a:r>
              <a:rPr lang="es-AR" dirty="0" smtClean="0"/>
              <a:t> Las funciones mas importantes son:</a:t>
            </a:r>
          </a:p>
          <a:p>
            <a:pPr lvl="1">
              <a:buClr>
                <a:srgbClr val="FFFF00"/>
              </a:buClr>
              <a:buFont typeface="Wingdings" pitchFamily="2" charset="2"/>
              <a:buChar char="§"/>
            </a:pPr>
            <a:r>
              <a:rPr lang="es-AR" dirty="0" smtClean="0"/>
              <a:t>Intercambio de datos.</a:t>
            </a:r>
            <a:endParaRPr lang="es-AR" dirty="0" smtClean="0"/>
          </a:p>
          <a:p>
            <a:pPr lvl="1">
              <a:buClr>
                <a:srgbClr val="FFFF00"/>
              </a:buClr>
              <a:buFont typeface="Wingdings" pitchFamily="2" charset="2"/>
              <a:buChar char="§"/>
            </a:pPr>
            <a:r>
              <a:rPr lang="es-AR" dirty="0" smtClean="0"/>
              <a:t>Administración del dialogo (similar a la capa de Transporte)</a:t>
            </a:r>
            <a:r>
              <a:rPr lang="es-AR" dirty="0" smtClean="0"/>
              <a:t>.</a:t>
            </a:r>
            <a:endParaRPr lang="es-AR" dirty="0" smtClean="0"/>
          </a:p>
          <a:p>
            <a:pPr lvl="1">
              <a:buClr>
                <a:srgbClr val="FFFF00"/>
              </a:buClr>
              <a:buFont typeface="Wingdings" pitchFamily="2" charset="2"/>
              <a:buChar char="§"/>
            </a:pPr>
            <a:r>
              <a:rPr lang="es-AR" dirty="0" smtClean="0"/>
              <a:t>Sincronización</a:t>
            </a:r>
            <a:r>
              <a:rPr lang="es-AR" dirty="0" smtClean="0"/>
              <a:t>.</a:t>
            </a:r>
            <a:endParaRPr lang="es-AR" dirty="0" smtClean="0"/>
          </a:p>
          <a:p>
            <a:pPr lvl="1">
              <a:buClr>
                <a:srgbClr val="FFFF00"/>
              </a:buClr>
              <a:buFont typeface="Wingdings" pitchFamily="2" charset="2"/>
              <a:buChar char="§"/>
            </a:pPr>
            <a:r>
              <a:rPr lang="es-AR" dirty="0" smtClean="0"/>
              <a:t>Notificación de  excepciones.</a:t>
            </a:r>
            <a:endParaRPr lang="es-AR" dirty="0" smtClean="0"/>
          </a:p>
          <a:p>
            <a:pPr lvl="1">
              <a:buClr>
                <a:srgbClr val="FFFF00"/>
              </a:buClr>
              <a:buFont typeface="Wingdings" pitchFamily="2" charset="2"/>
              <a:buChar char="§"/>
            </a:pPr>
            <a:r>
              <a:rPr lang="es-AR" dirty="0" smtClean="0"/>
              <a:t>Llamada a procedimientos remotos (RPC)</a:t>
            </a:r>
            <a:r>
              <a:rPr lang="es-AR" dirty="0" smtClean="0"/>
              <a:t>.</a:t>
            </a:r>
            <a:endParaRPr lang="es-AR" dirty="0" smtClean="0"/>
          </a:p>
          <a:p>
            <a:pPr lvl="1">
              <a:buNone/>
            </a:pPr>
            <a:endParaRPr lang="es-ES_trad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3 Diagrama"/>
          <p:cNvGraphicFramePr/>
          <p:nvPr/>
        </p:nvGraphicFramePr>
        <p:xfrm>
          <a:off x="6715140" y="928670"/>
          <a:ext cx="2247896"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214282" y="357166"/>
            <a:ext cx="8786874" cy="6000792"/>
          </a:xfrm>
        </p:spPr>
        <p:txBody>
          <a:bodyPr>
            <a:normAutofit/>
          </a:bodyPr>
          <a:lstStyle/>
          <a:p>
            <a:pPr>
              <a:spcAft>
                <a:spcPts val="600"/>
              </a:spcAft>
              <a:buNone/>
            </a:pPr>
            <a:r>
              <a:rPr lang="es-AR" sz="3200" dirty="0" smtClean="0"/>
              <a:t>Servicios proporcionados a las capas superiores</a:t>
            </a:r>
          </a:p>
          <a:p>
            <a:pPr lvl="1">
              <a:spcAft>
                <a:spcPts val="600"/>
              </a:spcAft>
              <a:buNone/>
            </a:pPr>
            <a:endParaRPr lang="es-AR" dirty="0" smtClean="0"/>
          </a:p>
          <a:p>
            <a:pPr lvl="1">
              <a:spcAft>
                <a:spcPts val="600"/>
              </a:spcAft>
              <a:buNone/>
            </a:pPr>
            <a:endParaRPr lang="es-AR" dirty="0" smtClean="0"/>
          </a:p>
          <a:p>
            <a:pPr lvl="1">
              <a:spcAft>
                <a:spcPts val="600"/>
              </a:spcAft>
              <a:buNone/>
            </a:pPr>
            <a:endParaRPr lang="es-AR" dirty="0" smtClean="0"/>
          </a:p>
          <a:p>
            <a:pPr lvl="1">
              <a:spcAft>
                <a:spcPts val="600"/>
              </a:spcAft>
              <a:buNone/>
            </a:pPr>
            <a:endParaRPr lang="es-AR" dirty="0" smtClean="0"/>
          </a:p>
          <a:p>
            <a:pPr lvl="1">
              <a:spcAft>
                <a:spcPts val="600"/>
              </a:spcAft>
              <a:buNone/>
            </a:pPr>
            <a:endParaRPr lang="es-AR" dirty="0" smtClean="0"/>
          </a:p>
          <a:p>
            <a:pPr lvl="1">
              <a:spcAft>
                <a:spcPts val="600"/>
              </a:spcAft>
              <a:buNone/>
            </a:pPr>
            <a:endParaRPr lang="es-AR" dirty="0" smtClean="0"/>
          </a:p>
          <a:p>
            <a:pPr lvl="1">
              <a:spcAft>
                <a:spcPts val="600"/>
              </a:spcAft>
              <a:buNone/>
            </a:pPr>
            <a:r>
              <a:rPr lang="es-AR" dirty="0" smtClean="0"/>
              <a:t>Una sesión es similar a una conexión de Transporte.</a:t>
            </a:r>
          </a:p>
          <a:p>
            <a:pPr lvl="1">
              <a:spcAft>
                <a:spcPts val="600"/>
              </a:spcAft>
              <a:buNone/>
            </a:pPr>
            <a:r>
              <a:rPr lang="es-AR" dirty="0" smtClean="0"/>
              <a:t>Sin embargo, nos da la libertad de mantener una </a:t>
            </a:r>
            <a:r>
              <a:rPr lang="es-AR" dirty="0" smtClean="0"/>
              <a:t>conexión de Transporte para varias Sesiones o la </a:t>
            </a:r>
            <a:r>
              <a:rPr lang="es-AR" dirty="0" smtClean="0"/>
              <a:t>inversa, varias conexiones de transporte para una </a:t>
            </a:r>
            <a:r>
              <a:rPr lang="es-AR" dirty="0" smtClean="0"/>
              <a:t>sola sesión.</a:t>
            </a:r>
            <a:endParaRPr lang="es-AR" dirty="0" smtClean="0"/>
          </a:p>
          <a:p>
            <a:pPr marL="912114" lvl="1" indent="-457200">
              <a:spcAft>
                <a:spcPts val="600"/>
              </a:spcAft>
              <a:buClr>
                <a:srgbClr val="FFFF00"/>
              </a:buClr>
              <a:buFont typeface="+mj-lt"/>
              <a:buAutoNum type="arabicPeriod" startAt="3"/>
            </a:pPr>
            <a:endParaRPr lang="es-AR" dirty="0" smtClean="0"/>
          </a:p>
          <a:p>
            <a:pPr marL="912114" lvl="1" indent="-457200">
              <a:spcAft>
                <a:spcPts val="600"/>
              </a:spcAft>
              <a:buClr>
                <a:srgbClr val="FFFF00"/>
              </a:buClr>
              <a:buFont typeface="+mj-lt"/>
              <a:buAutoNum type="arabicPeriod" startAt="3"/>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6" name="5 Flecha arriba"/>
          <p:cNvSpPr/>
          <p:nvPr/>
        </p:nvSpPr>
        <p:spPr>
          <a:xfrm>
            <a:off x="7715272" y="1500174"/>
            <a:ext cx="285752" cy="571504"/>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AsOne/>
      </p:bldGraphic>
      <p:bldP spid="10" grpId="0" uiExpand="1" build="p"/>
      <p:bldP spid="6" grpId="0" uiExpan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Intercambio de Datos</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142984"/>
            <a:ext cx="9001156" cy="5357850"/>
          </a:xfrm>
        </p:spPr>
        <p:txBody>
          <a:bodyPr>
            <a:normAutofit fontScale="92500" lnSpcReduction="10000"/>
          </a:bodyPr>
          <a:lstStyle/>
          <a:p>
            <a:pPr>
              <a:buClr>
                <a:srgbClr val="FFFF00"/>
              </a:buClr>
            </a:pPr>
            <a:r>
              <a:rPr lang="es-ES_tradnl" dirty="0" smtClean="0"/>
              <a:t>Al igual que una conexión de transporte, el intercambio de datos de una sesión sigue el proceso de tres </a:t>
            </a:r>
            <a:r>
              <a:rPr lang="es-ES_tradnl" dirty="0" smtClean="0"/>
              <a:t>partes</a:t>
            </a:r>
            <a:r>
              <a:rPr lang="es-ES_tradnl" sz="2400" dirty="0" smtClean="0"/>
              <a:t>:</a:t>
            </a:r>
          </a:p>
          <a:p>
            <a:pPr lvl="1">
              <a:buClr>
                <a:srgbClr val="FFFF00"/>
              </a:buClr>
              <a:buFont typeface="Wingdings" pitchFamily="2" charset="2"/>
              <a:buChar char="§"/>
            </a:pPr>
            <a:r>
              <a:rPr lang="es-ES_tradnl" sz="2000" dirty="0" smtClean="0"/>
              <a:t>El establecimiento</a:t>
            </a:r>
          </a:p>
          <a:p>
            <a:pPr lvl="1">
              <a:buClr>
                <a:srgbClr val="FFFF00"/>
              </a:buClr>
              <a:buFont typeface="Wingdings" pitchFamily="2" charset="2"/>
              <a:buChar char="§"/>
            </a:pPr>
            <a:r>
              <a:rPr lang="es-ES_tradnl" sz="2000" dirty="0" smtClean="0"/>
              <a:t>La utilización</a:t>
            </a:r>
          </a:p>
          <a:p>
            <a:pPr lvl="1">
              <a:buClr>
                <a:srgbClr val="FFFF00"/>
              </a:buClr>
              <a:buFont typeface="Wingdings" pitchFamily="2" charset="2"/>
              <a:buChar char="§"/>
            </a:pPr>
            <a:r>
              <a:rPr lang="es-ES_tradnl" sz="2000" dirty="0" smtClean="0"/>
              <a:t>La </a:t>
            </a:r>
            <a:r>
              <a:rPr lang="es-ES_tradnl" sz="2000" dirty="0" smtClean="0"/>
              <a:t>liberación</a:t>
            </a:r>
            <a:r>
              <a:rPr lang="es-ES_tradnl" sz="2000" dirty="0" smtClean="0"/>
              <a:t>.</a:t>
            </a:r>
          </a:p>
          <a:p>
            <a:pPr>
              <a:buClr>
                <a:srgbClr val="FFFF00"/>
              </a:buClr>
            </a:pPr>
            <a:r>
              <a:rPr lang="es-ES_tradnl" dirty="0" smtClean="0"/>
              <a:t> En </a:t>
            </a:r>
            <a:r>
              <a:rPr lang="es-ES_tradnl" dirty="0" smtClean="0"/>
              <a:t>muchos casos </a:t>
            </a:r>
            <a:r>
              <a:rPr lang="es-ES_tradnl" dirty="0" smtClean="0"/>
              <a:t>la </a:t>
            </a:r>
            <a:r>
              <a:rPr lang="es-ES_tradnl" dirty="0" smtClean="0"/>
              <a:t>entidad de sesión </a:t>
            </a:r>
            <a:r>
              <a:rPr lang="es-ES_tradnl" dirty="0" smtClean="0"/>
              <a:t>solamente tiene </a:t>
            </a:r>
            <a:r>
              <a:rPr lang="es-ES_tradnl" dirty="0" smtClean="0"/>
              <a:t>que </a:t>
            </a:r>
            <a:r>
              <a:rPr lang="es-ES_tradnl" dirty="0" smtClean="0"/>
              <a:t>invocar </a:t>
            </a:r>
            <a:r>
              <a:rPr lang="es-ES_tradnl" dirty="0" smtClean="0"/>
              <a:t>la primitiva de transporte correspondiente cuando el usuario invoca una primitiva de sesión</a:t>
            </a:r>
            <a:r>
              <a:rPr lang="es-ES_tradnl" dirty="0" smtClean="0"/>
              <a:t>.</a:t>
            </a:r>
          </a:p>
          <a:p>
            <a:pPr>
              <a:buClr>
                <a:srgbClr val="FFFF00"/>
              </a:buClr>
            </a:pPr>
            <a:r>
              <a:rPr lang="es-ES_tradnl" dirty="0" smtClean="0"/>
              <a:t>Pero </a:t>
            </a:r>
            <a:r>
              <a:rPr lang="es-ES_tradnl" dirty="0" smtClean="0"/>
              <a:t>no todo son </a:t>
            </a:r>
            <a:r>
              <a:rPr lang="es-ES_tradnl" dirty="0" smtClean="0"/>
              <a:t>similitudes</a:t>
            </a:r>
            <a:endParaRPr lang="es-AR" dirty="0" smtClean="0"/>
          </a:p>
          <a:p>
            <a:pPr>
              <a:buClr>
                <a:srgbClr val="FFFF00"/>
              </a:buClr>
            </a:pPr>
            <a:r>
              <a:rPr lang="es-ES_tradnl" dirty="0" smtClean="0"/>
              <a:t>Las </a:t>
            </a:r>
            <a:r>
              <a:rPr lang="es-ES_tradnl" dirty="0" smtClean="0"/>
              <a:t>diferencias con la capa de transporte es la forma en como se liberan las </a:t>
            </a:r>
            <a:r>
              <a:rPr lang="es-ES_tradnl" dirty="0" smtClean="0"/>
              <a:t>conexiones</a:t>
            </a:r>
            <a:r>
              <a:rPr lang="es-ES_tradnl" dirty="0" smtClean="0"/>
              <a:t>:</a:t>
            </a:r>
            <a:endParaRPr lang="es-ES_tradnl" dirty="0" smtClean="0"/>
          </a:p>
          <a:p>
            <a:pPr lvl="1">
              <a:buClr>
                <a:srgbClr val="FFFF00"/>
              </a:buClr>
              <a:buFont typeface="Wingdings" pitchFamily="2" charset="2"/>
              <a:buChar char="§"/>
            </a:pPr>
            <a:r>
              <a:rPr lang="es-ES_tradnl" sz="2000" dirty="0" smtClean="0"/>
              <a:t>Las </a:t>
            </a:r>
            <a:r>
              <a:rPr lang="es-ES_tradnl" sz="2000" dirty="0" smtClean="0"/>
              <a:t>conexiones de transporte, </a:t>
            </a:r>
            <a:r>
              <a:rPr lang="es-ES_tradnl" sz="2000" dirty="0" smtClean="0"/>
              <a:t>tienen </a:t>
            </a:r>
            <a:r>
              <a:rPr lang="es-ES_tradnl" sz="2000" dirty="0" smtClean="0"/>
              <a:t>liberaciones </a:t>
            </a:r>
            <a:r>
              <a:rPr lang="es-ES_tradnl" sz="2000" dirty="0" smtClean="0"/>
              <a:t>abruptas </a:t>
            </a:r>
            <a:r>
              <a:rPr lang="es-ES_tradnl" sz="2000" dirty="0" smtClean="0"/>
              <a:t>y generalmente producen algún tipo de perdidas de datos</a:t>
            </a:r>
            <a:r>
              <a:rPr lang="es-ES_tradnl" sz="2000" dirty="0" smtClean="0"/>
              <a:t>.</a:t>
            </a:r>
          </a:p>
          <a:p>
            <a:pPr lvl="1">
              <a:buClr>
                <a:srgbClr val="FFFF00"/>
              </a:buClr>
              <a:buFont typeface="Wingdings" pitchFamily="2" charset="2"/>
              <a:buChar char="§"/>
            </a:pPr>
            <a:r>
              <a:rPr lang="es-ES_tradnl" sz="2000" dirty="0" smtClean="0"/>
              <a:t>En </a:t>
            </a:r>
            <a:r>
              <a:rPr lang="es-ES_tradnl" sz="2000" dirty="0" smtClean="0"/>
              <a:t>cambio, las conexiones de sesión permiten liberaciones ordenadas</a:t>
            </a:r>
            <a:r>
              <a:rPr lang="es-ES_tradnl" dirty="0" smtClean="0"/>
              <a:t>.</a:t>
            </a:r>
            <a:endParaRPr lang="es-AR" dirty="0" smtClean="0"/>
          </a:p>
          <a:p>
            <a:pPr>
              <a:spcAft>
                <a:spcPts val="600"/>
              </a:spcAft>
              <a:buClrTx/>
              <a:buNone/>
            </a:pPr>
            <a:endParaRPr lang="es-AR" sz="24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Administración del diálogo</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142984"/>
            <a:ext cx="9001156" cy="5357850"/>
          </a:xfrm>
        </p:spPr>
        <p:txBody>
          <a:bodyPr>
            <a:normAutofit/>
          </a:bodyPr>
          <a:lstStyle/>
          <a:p>
            <a:pPr>
              <a:buClr>
                <a:srgbClr val="FFFF00"/>
              </a:buClr>
            </a:pPr>
            <a:r>
              <a:rPr lang="es-ES_tradnl" dirty="0" smtClean="0"/>
              <a:t>En principio todas las conexiones del modelo OSI deberían ser full </a:t>
            </a:r>
            <a:r>
              <a:rPr lang="es-ES_tradnl" dirty="0" err="1" smtClean="0"/>
              <a:t>duplex</a:t>
            </a:r>
            <a:r>
              <a:rPr lang="es-ES_tradnl" dirty="0" smtClean="0"/>
              <a:t> </a:t>
            </a:r>
            <a:r>
              <a:rPr lang="es-ES_tradnl" dirty="0" smtClean="0"/>
              <a:t>.</a:t>
            </a:r>
          </a:p>
          <a:p>
            <a:pPr>
              <a:buClr>
                <a:srgbClr val="FFFF00"/>
              </a:buClr>
            </a:pPr>
            <a:r>
              <a:rPr lang="es-ES_tradnl" dirty="0" smtClean="0"/>
              <a:t>Pero </a:t>
            </a:r>
            <a:r>
              <a:rPr lang="es-ES_tradnl" dirty="0" smtClean="0"/>
              <a:t>a veces el software las capas superiores </a:t>
            </a:r>
            <a:r>
              <a:rPr lang="es-ES_tradnl" dirty="0" smtClean="0"/>
              <a:t>necesita </a:t>
            </a:r>
            <a:r>
              <a:rPr lang="es-ES_tradnl" dirty="0" smtClean="0"/>
              <a:t>que los usuarios tomen turnos (comunicación </a:t>
            </a:r>
            <a:r>
              <a:rPr lang="es-ES_tradnl" dirty="0" err="1" smtClean="0"/>
              <a:t>semiduplex</a:t>
            </a:r>
            <a:r>
              <a:rPr lang="es-ES_tradnl" dirty="0" smtClean="0"/>
              <a:t>).</a:t>
            </a:r>
          </a:p>
          <a:p>
            <a:pPr>
              <a:buClr>
                <a:srgbClr val="FFFF00"/>
              </a:buClr>
            </a:pPr>
            <a:r>
              <a:rPr lang="es-ES_tradnl" dirty="0" smtClean="0"/>
              <a:t>El </a:t>
            </a:r>
            <a:r>
              <a:rPr lang="es-ES_tradnl" dirty="0" smtClean="0"/>
              <a:t>hecho de mantener un seguimiento de </a:t>
            </a:r>
            <a:r>
              <a:rPr lang="es-ES_tradnl" i="1" dirty="0" smtClean="0">
                <a:solidFill>
                  <a:srgbClr val="FFFF00"/>
                </a:solidFill>
              </a:rPr>
              <a:t>a quien le corresponde el turno de hablar</a:t>
            </a:r>
            <a:r>
              <a:rPr lang="es-ES_tradnl" dirty="0" smtClean="0">
                <a:solidFill>
                  <a:srgbClr val="FFFF00"/>
                </a:solidFill>
              </a:rPr>
              <a:t> </a:t>
            </a:r>
            <a:r>
              <a:rPr lang="es-ES_tradnl" dirty="0" smtClean="0"/>
              <a:t>( y hacerlo cumplir), se denomina </a:t>
            </a:r>
            <a:r>
              <a:rPr lang="es-ES_tradnl" dirty="0" smtClean="0">
                <a:solidFill>
                  <a:srgbClr val="FFFF00"/>
                </a:solidFill>
              </a:rPr>
              <a:t>administración del dialogo</a:t>
            </a:r>
            <a:r>
              <a:rPr lang="es-ES_tradnl" dirty="0" smtClean="0"/>
              <a:t>.</a:t>
            </a:r>
          </a:p>
          <a:p>
            <a:pPr>
              <a:buClr>
                <a:srgbClr val="FFFF00"/>
              </a:buClr>
            </a:pPr>
            <a:r>
              <a:rPr lang="es-ES_tradnl" dirty="0" smtClean="0"/>
              <a:t>La </a:t>
            </a:r>
            <a:r>
              <a:rPr lang="es-ES_tradnl" dirty="0" smtClean="0"/>
              <a:t>capa de sesión utiliza </a:t>
            </a:r>
            <a:r>
              <a:rPr lang="es-ES_tradnl" dirty="0" smtClean="0">
                <a:solidFill>
                  <a:srgbClr val="FFFF00"/>
                </a:solidFill>
              </a:rPr>
              <a:t>testigos de datos </a:t>
            </a:r>
            <a:r>
              <a:rPr lang="es-ES_tradnl" dirty="0" smtClean="0"/>
              <a:t>que indican quien tiene derecho a realizar la transmisión en cada momento.</a:t>
            </a:r>
            <a:endParaRPr lang="es-AR" dirty="0" smtClean="0"/>
          </a:p>
          <a:p>
            <a:pPr>
              <a:spcAft>
                <a:spcPts val="600"/>
              </a:spcAft>
              <a:buClrTx/>
              <a:buNone/>
            </a:pPr>
            <a:endParaRPr lang="es-AR" sz="24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Sincronización</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142984"/>
            <a:ext cx="9001156" cy="5357850"/>
          </a:xfrm>
        </p:spPr>
        <p:txBody>
          <a:bodyPr>
            <a:normAutofit fontScale="92500"/>
          </a:bodyPr>
          <a:lstStyle/>
          <a:p>
            <a:pPr>
              <a:spcAft>
                <a:spcPts val="600"/>
              </a:spcAft>
              <a:buClrTx/>
              <a:buNone/>
            </a:pPr>
            <a:r>
              <a:rPr lang="es-ES_tradnl" sz="2400" dirty="0" smtClean="0"/>
              <a:t>Esta tarea tiene como objetivo llevar a las entidades de sesión a un estado conocido ante un error o desacuerdo</a:t>
            </a:r>
            <a:r>
              <a:rPr lang="es-ES_tradnl" sz="2400" dirty="0" smtClean="0"/>
              <a:t>.</a:t>
            </a:r>
          </a:p>
          <a:p>
            <a:pPr>
              <a:spcAft>
                <a:spcPts val="600"/>
              </a:spcAft>
              <a:buClr>
                <a:srgbClr val="FFFF00"/>
              </a:buClr>
            </a:pPr>
            <a:r>
              <a:rPr lang="es-ES_tradnl" sz="2400" dirty="0" smtClean="0"/>
              <a:t>La capa de Transporte no puede recuperar errores cometidos en las capas superiores.</a:t>
            </a:r>
          </a:p>
          <a:p>
            <a:pPr>
              <a:spcAft>
                <a:spcPts val="600"/>
              </a:spcAft>
              <a:buClr>
                <a:srgbClr val="FFFF00"/>
              </a:buClr>
            </a:pPr>
            <a:r>
              <a:rPr lang="es-ES_tradnl" sz="2400" dirty="0" smtClean="0"/>
              <a:t>La solución consiste en dividir la información en páginas e insertar en ellas puntos de sincronización.</a:t>
            </a:r>
          </a:p>
          <a:p>
            <a:pPr>
              <a:spcAft>
                <a:spcPts val="600"/>
              </a:spcAft>
              <a:buClr>
                <a:srgbClr val="FFFF00"/>
              </a:buClr>
            </a:pPr>
            <a:r>
              <a:rPr lang="es-ES_tradnl" sz="2400" dirty="0" smtClean="0"/>
              <a:t>Con estos puntos se podrá restablecer un estado anterior confirmado y retransmitir las páginas que faltan.</a:t>
            </a:r>
          </a:p>
          <a:p>
            <a:pPr>
              <a:spcAft>
                <a:spcPts val="600"/>
              </a:spcAft>
              <a:buClr>
                <a:srgbClr val="FFFF00"/>
              </a:buClr>
            </a:pPr>
            <a:r>
              <a:rPr lang="es-ES_tradnl" sz="2400" dirty="0" smtClean="0"/>
              <a:t>Cada punto lleva un número de serie.</a:t>
            </a:r>
          </a:p>
          <a:p>
            <a:pPr>
              <a:spcAft>
                <a:spcPts val="600"/>
              </a:spcAft>
              <a:buClr>
                <a:srgbClr val="FFFF00"/>
              </a:buClr>
            </a:pPr>
            <a:r>
              <a:rPr lang="es-ES_tradnl" sz="2400" dirty="0" smtClean="0"/>
              <a:t>La capa de Sesión solo provee la organización de estos puntos de </a:t>
            </a:r>
            <a:r>
              <a:rPr lang="es-ES_tradnl" sz="2400" dirty="0" err="1" smtClean="0"/>
              <a:t>resincronización</a:t>
            </a:r>
            <a:r>
              <a:rPr lang="es-ES_tradnl" sz="2400" dirty="0" smtClean="0"/>
              <a:t>.</a:t>
            </a:r>
          </a:p>
          <a:p>
            <a:pPr>
              <a:spcAft>
                <a:spcPts val="600"/>
              </a:spcAft>
              <a:buClr>
                <a:srgbClr val="FFFF00"/>
              </a:buClr>
            </a:pPr>
            <a:r>
              <a:rPr lang="es-ES_tradnl" sz="2400" dirty="0" smtClean="0"/>
              <a:t>La transmisión de la información deben proveerlas las capas superiores.</a:t>
            </a:r>
            <a:endParaRPr lang="es-AR" sz="24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Sincronización</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142984"/>
            <a:ext cx="9001156" cy="5357850"/>
          </a:xfrm>
        </p:spPr>
        <p:txBody>
          <a:bodyPr>
            <a:normAutofit lnSpcReduction="10000"/>
          </a:bodyPr>
          <a:lstStyle/>
          <a:p>
            <a:pPr>
              <a:spcAft>
                <a:spcPts val="600"/>
              </a:spcAft>
              <a:buClr>
                <a:srgbClr val="FFFF00"/>
              </a:buClr>
            </a:pPr>
            <a:r>
              <a:rPr lang="es-ES_tradnl" sz="3200" dirty="0" smtClean="0"/>
              <a:t>Existen </a:t>
            </a:r>
            <a:r>
              <a:rPr lang="es-ES_tradnl" sz="3200" dirty="0" smtClean="0"/>
              <a:t>dos tipos </a:t>
            </a:r>
            <a:r>
              <a:rPr lang="es-ES_tradnl" sz="3200" dirty="0" smtClean="0"/>
              <a:t>de puntos de sincronización:</a:t>
            </a:r>
          </a:p>
          <a:p>
            <a:pPr lvl="1">
              <a:spcAft>
                <a:spcPts val="600"/>
              </a:spcAft>
              <a:buClr>
                <a:srgbClr val="FFFF00"/>
              </a:buClr>
              <a:buFont typeface="Wingdings" pitchFamily="2" charset="2"/>
              <a:buChar char="§"/>
            </a:pPr>
            <a:r>
              <a:rPr lang="es-ES_tradnl" dirty="0" smtClean="0"/>
              <a:t>El mayor</a:t>
            </a:r>
          </a:p>
          <a:p>
            <a:pPr lvl="2">
              <a:spcAft>
                <a:spcPts val="600"/>
              </a:spcAft>
              <a:buClr>
                <a:srgbClr val="FFFF00"/>
              </a:buClr>
            </a:pPr>
            <a:r>
              <a:rPr lang="es-ES_tradnl" dirty="0" smtClean="0"/>
              <a:t>Las unidades delimitadas por puntos de sincronización mayores se llaman </a:t>
            </a:r>
            <a:r>
              <a:rPr lang="es-ES_tradnl" dirty="0" smtClean="0">
                <a:solidFill>
                  <a:srgbClr val="FFFF00"/>
                </a:solidFill>
              </a:rPr>
              <a:t>unidades de </a:t>
            </a:r>
            <a:r>
              <a:rPr lang="es-ES_tradnl" dirty="0" smtClean="0">
                <a:solidFill>
                  <a:srgbClr val="FFFF00"/>
                </a:solidFill>
              </a:rPr>
              <a:t>dialogo</a:t>
            </a:r>
            <a:r>
              <a:rPr lang="es-ES_tradnl" dirty="0" smtClean="0"/>
              <a:t>.</a:t>
            </a:r>
          </a:p>
          <a:p>
            <a:pPr lvl="2">
              <a:spcAft>
                <a:spcPts val="600"/>
              </a:spcAft>
              <a:buClr>
                <a:srgbClr val="FFFF00"/>
              </a:buClr>
            </a:pPr>
            <a:r>
              <a:rPr lang="es-ES_tradnl" dirty="0" smtClean="0"/>
              <a:t>Representan </a:t>
            </a:r>
            <a:r>
              <a:rPr lang="es-ES_tradnl" dirty="0" smtClean="0"/>
              <a:t>partes del mensaje lógicamente </a:t>
            </a:r>
            <a:r>
              <a:rPr lang="es-ES_tradnl" dirty="0" smtClean="0"/>
              <a:t>significativas.</a:t>
            </a:r>
          </a:p>
          <a:p>
            <a:pPr lvl="2">
              <a:spcAft>
                <a:spcPts val="600"/>
              </a:spcAft>
              <a:buClr>
                <a:srgbClr val="FFFF00"/>
              </a:buClr>
            </a:pPr>
            <a:r>
              <a:rPr lang="es-ES_tradnl" dirty="0" smtClean="0"/>
              <a:t>Por ello cuando se produce una </a:t>
            </a:r>
            <a:r>
              <a:rPr lang="es-ES_tradnl" dirty="0" err="1" smtClean="0"/>
              <a:t>resincronización</a:t>
            </a:r>
            <a:r>
              <a:rPr lang="es-ES_tradnl" dirty="0" smtClean="0"/>
              <a:t> es posible volver solo hasta el punto de sincronización mayor mas reciente, y no mas </a:t>
            </a:r>
            <a:r>
              <a:rPr lang="es-ES_tradnl" dirty="0" smtClean="0"/>
              <a:t>allá.</a:t>
            </a:r>
          </a:p>
          <a:p>
            <a:pPr lvl="2">
              <a:spcAft>
                <a:spcPts val="600"/>
              </a:spcAft>
              <a:buClr>
                <a:srgbClr val="FFFF00"/>
              </a:buClr>
            </a:pPr>
            <a:r>
              <a:rPr lang="es-ES_tradnl" dirty="0" smtClean="0"/>
              <a:t>Al realizar la división el emisor sabe que los datos que fueron enviados antes de la misma pueden ser descartados con </a:t>
            </a:r>
            <a:r>
              <a:rPr lang="es-ES_tradnl" dirty="0" smtClean="0"/>
              <a:t>confianza.</a:t>
            </a:r>
          </a:p>
          <a:p>
            <a:pPr lvl="2">
              <a:spcAft>
                <a:spcPts val="600"/>
              </a:spcAft>
              <a:buClr>
                <a:srgbClr val="FFFF00"/>
              </a:buClr>
            </a:pPr>
            <a:r>
              <a:rPr lang="es-ES_tradnl" dirty="0" smtClean="0"/>
              <a:t>Se </a:t>
            </a:r>
            <a:r>
              <a:rPr lang="es-ES_tradnl" dirty="0" smtClean="0"/>
              <a:t>debe confirmar explícitamente</a:t>
            </a:r>
            <a:endParaRPr lang="es-ES_tradnl" dirty="0" smtClean="0"/>
          </a:p>
          <a:p>
            <a:pPr lvl="1">
              <a:spcAft>
                <a:spcPts val="600"/>
              </a:spcAft>
              <a:buClr>
                <a:srgbClr val="FFFF00"/>
              </a:buClr>
              <a:buFont typeface="Wingdings" pitchFamily="2" charset="2"/>
              <a:buChar char="§"/>
            </a:pPr>
            <a:r>
              <a:rPr lang="es-ES_tradnl" dirty="0" smtClean="0"/>
              <a:t>El </a:t>
            </a:r>
            <a:r>
              <a:rPr lang="es-ES_tradnl" dirty="0" smtClean="0"/>
              <a:t>menor</a:t>
            </a:r>
            <a:r>
              <a:rPr lang="es-ES_tradnl" dirty="0" smtClean="0"/>
              <a:t>.</a:t>
            </a:r>
          </a:p>
          <a:p>
            <a:pPr lvl="2">
              <a:spcAft>
                <a:spcPts val="600"/>
              </a:spcAft>
              <a:buClr>
                <a:srgbClr val="FFFF00"/>
              </a:buClr>
            </a:pPr>
            <a:r>
              <a:rPr lang="es-ES_tradnl" dirty="0" smtClean="0"/>
              <a:t>Son puntos  sin asentimiento.</a:t>
            </a:r>
          </a:p>
          <a:p>
            <a:pPr lvl="2">
              <a:spcAft>
                <a:spcPts val="600"/>
              </a:spcAft>
              <a:buClr>
                <a:srgbClr val="FFFF00"/>
              </a:buClr>
            </a:pPr>
            <a:r>
              <a:rPr lang="es-ES_tradnl" dirty="0" smtClean="0"/>
              <a:t>Se utilizan para tareas menos críticas.</a:t>
            </a:r>
            <a:endParaRPr lang="es-AR"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214290"/>
            <a:ext cx="8305800" cy="685800"/>
          </a:xfrm>
        </p:spPr>
        <p:txBody>
          <a:bodyPr>
            <a:normAutofit/>
          </a:bodyPr>
          <a:lstStyle/>
          <a:p>
            <a:pPr>
              <a:buNone/>
            </a:pPr>
            <a:r>
              <a:rPr lang="es-ES_tradnl" sz="3200" dirty="0" smtClean="0"/>
              <a:t>Notificación de excepciones</a:t>
            </a:r>
            <a:endParaRPr lang="es-AR" sz="3200" dirty="0" smtClean="0"/>
          </a:p>
          <a:p>
            <a:pPr>
              <a:spcAft>
                <a:spcPts val="600"/>
              </a:spcAft>
              <a:buNone/>
            </a:pP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928670"/>
            <a:ext cx="8715436" cy="5072098"/>
          </a:xfrm>
        </p:spPr>
        <p:txBody>
          <a:bodyPr>
            <a:normAutofit/>
          </a:bodyPr>
          <a:lstStyle/>
          <a:p>
            <a:pPr>
              <a:buClr>
                <a:srgbClr val="FFFF00"/>
              </a:buClr>
            </a:pPr>
            <a:r>
              <a:rPr lang="es-ES_tradnl" dirty="0" smtClean="0"/>
              <a:t>Esta es otra característica de la capa de sesión, que provee un mecanismo de propósito general para notificar errores inesperados</a:t>
            </a:r>
            <a:r>
              <a:rPr lang="es-ES_tradnl" dirty="0" smtClean="0"/>
              <a:t>.</a:t>
            </a:r>
          </a:p>
          <a:p>
            <a:pPr>
              <a:buClr>
                <a:srgbClr val="FFFF00"/>
              </a:buClr>
            </a:pPr>
            <a:r>
              <a:rPr lang="es-ES_tradnl" dirty="0" smtClean="0"/>
              <a:t>Si </a:t>
            </a:r>
            <a:r>
              <a:rPr lang="es-ES_tradnl" dirty="0" smtClean="0"/>
              <a:t>algún usuario tiene algún problema, por cualquier razón, se puede notificar al sistema utilizando una primitiva </a:t>
            </a:r>
            <a:r>
              <a:rPr lang="es-ES_tradnl" b="1" dirty="0" smtClean="0"/>
              <a:t>S-U-EXCEPTION-REPORT. </a:t>
            </a:r>
            <a:r>
              <a:rPr lang="es-ES_tradnl" b="1" dirty="0" err="1" smtClean="0"/>
              <a:t>Request</a:t>
            </a:r>
            <a:r>
              <a:rPr lang="es-ES_tradnl" dirty="0" smtClean="0"/>
              <a:t>.</a:t>
            </a:r>
            <a:endParaRPr lang="es-AR" dirty="0" smtClean="0"/>
          </a:p>
          <a:p>
            <a:pPr>
              <a:buClr>
                <a:srgbClr val="FFFF00"/>
              </a:buClr>
            </a:pPr>
            <a:r>
              <a:rPr lang="es-ES_tradnl" dirty="0" smtClean="0"/>
              <a:t>No </a:t>
            </a:r>
            <a:r>
              <a:rPr lang="es-ES_tradnl" dirty="0" smtClean="0"/>
              <a:t>solo el usuario puede generar esta primitiva sino que puede ser usada también por el proveedor del servicio para informarle al usuario que hay errores en alguna capa</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Llamada a Procedimientos Remotos</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1142984"/>
            <a:ext cx="8520114" cy="5214974"/>
          </a:xfrm>
        </p:spPr>
        <p:txBody>
          <a:bodyPr>
            <a:normAutofit fontScale="92500" lnSpcReduction="10000"/>
          </a:bodyPr>
          <a:lstStyle/>
          <a:p>
            <a:pPr marL="582930" indent="-457200">
              <a:spcAft>
                <a:spcPts val="600"/>
              </a:spcAft>
              <a:buClr>
                <a:srgbClr val="FFFF00"/>
              </a:buClr>
              <a:buNone/>
            </a:pPr>
            <a:r>
              <a:rPr lang="es-AR" dirty="0" smtClean="0"/>
              <a:t>Se trata de intentar que los programas puedan llamar a procedimientos localizados en otro equipo</a:t>
            </a:r>
          </a:p>
          <a:p>
            <a:pPr>
              <a:buClr>
                <a:srgbClr val="FFFF00"/>
              </a:buClr>
            </a:pPr>
            <a:r>
              <a:rPr lang="es-AR" dirty="0" smtClean="0"/>
              <a:t>Cuando un proceso en una máquina A llama a </a:t>
            </a:r>
            <a:r>
              <a:rPr lang="es-AR" dirty="0" smtClean="0"/>
              <a:t>un procedimiento </a:t>
            </a:r>
            <a:r>
              <a:rPr lang="es-AR" dirty="0" smtClean="0"/>
              <a:t>en la máquina </a:t>
            </a:r>
            <a:r>
              <a:rPr lang="es-AR" dirty="0" smtClean="0"/>
              <a:t>B:</a:t>
            </a:r>
          </a:p>
          <a:p>
            <a:pPr lvl="1">
              <a:buClr>
                <a:srgbClr val="FFFF00"/>
              </a:buClr>
              <a:buFont typeface="Wingdings" pitchFamily="2" charset="2"/>
              <a:buChar char="§"/>
            </a:pPr>
            <a:r>
              <a:rPr lang="es-AR" dirty="0" smtClean="0"/>
              <a:t>El proceso que realiza la llamada desde A se </a:t>
            </a:r>
            <a:r>
              <a:rPr lang="es-AR" dirty="0" smtClean="0"/>
              <a:t>suspende</a:t>
            </a:r>
          </a:p>
          <a:p>
            <a:pPr lvl="1">
              <a:buClr>
                <a:srgbClr val="FFFF00"/>
              </a:buClr>
              <a:buFont typeface="Wingdings" pitchFamily="2" charset="2"/>
              <a:buChar char="§"/>
            </a:pPr>
            <a:r>
              <a:rPr lang="es-AR" dirty="0" smtClean="0"/>
              <a:t>La </a:t>
            </a:r>
            <a:r>
              <a:rPr lang="es-AR" dirty="0" smtClean="0"/>
              <a:t>ejecución del procedimiento se realiza en </a:t>
            </a:r>
            <a:r>
              <a:rPr lang="es-AR" dirty="0" smtClean="0"/>
              <a:t>B</a:t>
            </a:r>
          </a:p>
          <a:p>
            <a:pPr lvl="1">
              <a:buClr>
                <a:srgbClr val="FFFF00"/>
              </a:buClr>
              <a:buFont typeface="Wingdings" pitchFamily="2" charset="2"/>
              <a:buChar char="§"/>
            </a:pPr>
            <a:r>
              <a:rPr lang="es-AR" dirty="0" smtClean="0"/>
              <a:t>La </a:t>
            </a:r>
            <a:r>
              <a:rPr lang="es-AR" dirty="0" smtClean="0"/>
              <a:t>información se puede pasar de un proceso a otro </a:t>
            </a:r>
            <a:r>
              <a:rPr lang="es-AR" dirty="0" smtClean="0"/>
              <a:t>como parámetros</a:t>
            </a:r>
            <a:r>
              <a:rPr lang="es-AR" dirty="0" smtClean="0"/>
              <a:t>, y regresar como resultado del </a:t>
            </a:r>
            <a:r>
              <a:rPr lang="es-AR" dirty="0" smtClean="0"/>
              <a:t>procedimiento.</a:t>
            </a:r>
          </a:p>
          <a:p>
            <a:pPr>
              <a:buClr>
                <a:srgbClr val="FFFF00"/>
              </a:buClr>
              <a:buFont typeface="Wingdings" pitchFamily="2" charset="2"/>
              <a:buChar char="§"/>
            </a:pPr>
            <a:r>
              <a:rPr lang="es-AR" dirty="0" smtClean="0"/>
              <a:t>Resuelve problemas como:</a:t>
            </a:r>
          </a:p>
          <a:p>
            <a:pPr lvl="1">
              <a:buClr>
                <a:srgbClr val="FFFF00"/>
              </a:buClr>
              <a:buFont typeface="Wingdings" pitchFamily="2" charset="2"/>
              <a:buChar char="§"/>
            </a:pPr>
            <a:r>
              <a:rPr lang="es-AR" dirty="0" smtClean="0"/>
              <a:t>Transferencia de parámetros.</a:t>
            </a:r>
          </a:p>
          <a:p>
            <a:pPr lvl="1">
              <a:buClr>
                <a:srgbClr val="FFFF00"/>
              </a:buClr>
              <a:buFont typeface="Wingdings" pitchFamily="2" charset="2"/>
              <a:buChar char="§"/>
            </a:pPr>
            <a:r>
              <a:rPr lang="es-AR" dirty="0" smtClean="0"/>
              <a:t>Heterogeneidad de extremos.</a:t>
            </a:r>
          </a:p>
          <a:p>
            <a:pPr lvl="1">
              <a:buClr>
                <a:srgbClr val="FFFF00"/>
              </a:buClr>
              <a:buFont typeface="Wingdings" pitchFamily="2" charset="2"/>
              <a:buChar char="§"/>
            </a:pPr>
            <a:r>
              <a:rPr lang="es-AR" dirty="0" smtClean="0"/>
              <a:t>Fiabilidad.</a:t>
            </a:r>
          </a:p>
          <a:p>
            <a:pPr lvl="1">
              <a:buClr>
                <a:srgbClr val="FFFF00"/>
              </a:buClr>
              <a:buFont typeface="Wingdings" pitchFamily="2" charset="2"/>
              <a:buChar char="§"/>
            </a:pPr>
            <a:r>
              <a:rPr lang="es-AR" dirty="0" smtClean="0"/>
              <a:t>Seguridad</a:t>
            </a: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pic>
        <p:nvPicPr>
          <p:cNvPr id="1026" name="Picture 2"/>
          <p:cNvPicPr>
            <a:picLocks noChangeAspect="1" noChangeArrowheads="1"/>
          </p:cNvPicPr>
          <p:nvPr/>
        </p:nvPicPr>
        <p:blipFill>
          <a:blip r:embed="rId3" cstate="print"/>
          <a:srcRect/>
          <a:stretch>
            <a:fillRect/>
          </a:stretch>
        </p:blipFill>
        <p:spPr bwMode="auto">
          <a:xfrm>
            <a:off x="3643306" y="3571876"/>
            <a:ext cx="5029211" cy="280815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026"/>
                                        </p:tgtEl>
                                        <p:attrNameLst>
                                          <p:attrName>style.visibility</p:attrName>
                                        </p:attrNameLst>
                                      </p:cBhvr>
                                      <p:to>
                                        <p:strVal val="visible"/>
                                      </p:to>
                                    </p:set>
                                    <p:anim calcmode="lin" valueType="num">
                                      <p:cBhvr additive="base">
                                        <p:cTn id="51" dur="500" fill="hold"/>
                                        <p:tgtEl>
                                          <p:spTgt spid="1026"/>
                                        </p:tgtEl>
                                        <p:attrNameLst>
                                          <p:attrName>ppt_x</p:attrName>
                                        </p:attrNameLst>
                                      </p:cBhvr>
                                      <p:tavLst>
                                        <p:tav tm="0">
                                          <p:val>
                                            <p:strVal val="#ppt_x"/>
                                          </p:val>
                                        </p:tav>
                                        <p:tav tm="100000">
                                          <p:val>
                                            <p:strVal val="#ppt_x"/>
                                          </p:val>
                                        </p:tav>
                                      </p:tavLst>
                                    </p:anim>
                                    <p:anim calcmode="lin" valueType="num">
                                      <p:cBhvr additive="base">
                                        <p:cTn id="5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3" presetClass="exit" presetSubtype="0" fill="hold" nodeType="clickEffect">
                                  <p:stCondLst>
                                    <p:cond delay="0"/>
                                  </p:stCondLst>
                                  <p:childTnLst>
                                    <p:anim calcmode="lin" valueType="num">
                                      <p:cBhvr>
                                        <p:cTn id="56" dur="500"/>
                                        <p:tgtEl>
                                          <p:spTgt spid="1026"/>
                                        </p:tgtEl>
                                        <p:attrNameLst>
                                          <p:attrName>ppt_w</p:attrName>
                                        </p:attrNameLst>
                                      </p:cBhvr>
                                      <p:tavLst>
                                        <p:tav tm="0">
                                          <p:val>
                                            <p:strVal val="ppt_w"/>
                                          </p:val>
                                        </p:tav>
                                        <p:tav tm="100000">
                                          <p:val>
                                            <p:fltVal val="0"/>
                                          </p:val>
                                        </p:tav>
                                      </p:tavLst>
                                    </p:anim>
                                    <p:anim calcmode="lin" valueType="num">
                                      <p:cBhvr>
                                        <p:cTn id="57" dur="500"/>
                                        <p:tgtEl>
                                          <p:spTgt spid="1026"/>
                                        </p:tgtEl>
                                        <p:attrNameLst>
                                          <p:attrName>ppt_h</p:attrName>
                                        </p:attrNameLst>
                                      </p:cBhvr>
                                      <p:tavLst>
                                        <p:tav tm="0">
                                          <p:val>
                                            <p:strVal val="ppt_h"/>
                                          </p:val>
                                        </p:tav>
                                        <p:tav tm="100000">
                                          <p:val>
                                            <p:fltVal val="0"/>
                                          </p:val>
                                        </p:tav>
                                      </p:tavLst>
                                    </p:anim>
                                    <p:animEffect transition="out" filter="fade">
                                      <p:cBhvr>
                                        <p:cTn id="58" dur="500"/>
                                        <p:tgtEl>
                                          <p:spTgt spid="1026"/>
                                        </p:tgtEl>
                                      </p:cBhvr>
                                    </p:animEffect>
                                    <p:set>
                                      <p:cBhvr>
                                        <p:cTn id="59" dur="1" fill="hold">
                                          <p:stCondLst>
                                            <p:cond delay="499"/>
                                          </p:stCondLst>
                                        </p:cTn>
                                        <p:tgtEl>
                                          <p:spTgt spid="10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2">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17554</TotalTime>
  <Words>1126</Words>
  <Application>Microsoft Office PowerPoint</Application>
  <PresentationFormat>Presentación en pantalla (4:3)</PresentationFormat>
  <Paragraphs>154</Paragraphs>
  <Slides>10</Slides>
  <Notes>10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Metro</vt:lpstr>
      <vt:lpstr>Unidad 7</vt:lpstr>
      <vt:lpstr>Concepto y Funciones</vt:lpstr>
      <vt:lpstr>Diapositiva 3</vt:lpstr>
      <vt:lpstr>Diapositiva 4</vt:lpstr>
      <vt:lpstr>Diapositiva 5</vt:lpstr>
      <vt:lpstr>Diapositiva 6</vt:lpstr>
      <vt:lpstr>Diapositiva 7</vt:lpstr>
      <vt:lpstr>Diapositiva 8</vt:lpstr>
      <vt:lpstr>Diapositiva 9</vt:lpstr>
      <vt:lpstr>Diapositiva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pjaraw</dc:creator>
  <cp:lastModifiedBy>pjaraw</cp:lastModifiedBy>
  <cp:revision>1019</cp:revision>
  <dcterms:created xsi:type="dcterms:W3CDTF">2008-11-23T23:28:32Z</dcterms:created>
  <dcterms:modified xsi:type="dcterms:W3CDTF">2010-05-08T15:59:22Z</dcterms:modified>
</cp:coreProperties>
</file>