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2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48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34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9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4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1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21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79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1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95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3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28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EC7B-640A-44F4-A3CC-8460372927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B3058-4F75-4D33-A751-F09188BC5CE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2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emf"/><Relationship Id="rId7" Type="http://schemas.openxmlformats.org/officeDocument/2006/relationships/image" Target="../media/image24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Relationship Id="rId9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520" y="2738312"/>
            <a:ext cx="8784975" cy="3705225"/>
          </a:xfrm>
          <a:prstGeom prst="rect">
            <a:avLst/>
          </a:prstGeom>
          <a:gradFill rotWithShape="0">
            <a:gsLst>
              <a:gs pos="0">
                <a:srgbClr val="E0EBFA"/>
              </a:gs>
              <a:gs pos="100000">
                <a:srgbClr val="9AC2F5"/>
              </a:gs>
            </a:gsLst>
            <a:lin ang="5400000" scaled="1"/>
          </a:gradFill>
          <a:ln w="38160" cap="flat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046490" y="3625979"/>
            <a:ext cx="477838" cy="20240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466527" y="1422529"/>
            <a:ext cx="0" cy="220345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7287790" y="1433642"/>
            <a:ext cx="7938" cy="219233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466527" y="1439992"/>
            <a:ext cx="1603375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281039" y="1439992"/>
            <a:ext cx="3024000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076252" y="1024066"/>
            <a:ext cx="0" cy="823913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4281040" y="1200279"/>
            <a:ext cx="0" cy="48418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1" name="AutoShape 48"/>
          <p:cNvSpPr>
            <a:spLocks noChangeArrowheads="1"/>
          </p:cNvSpPr>
          <p:nvPr/>
        </p:nvSpPr>
        <p:spPr bwMode="auto">
          <a:xfrm>
            <a:off x="7524328" y="4176016"/>
            <a:ext cx="373740" cy="1152525"/>
          </a:xfrm>
          <a:prstGeom prst="curvedRightArrow">
            <a:avLst>
              <a:gd name="adj1" fmla="val 61787"/>
              <a:gd name="adj2" fmla="val 123574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2" name="Rectangle 49"/>
          <p:cNvSpPr>
            <a:spLocks noChangeArrowheads="1"/>
          </p:cNvSpPr>
          <p:nvPr/>
        </p:nvSpPr>
        <p:spPr bwMode="auto">
          <a:xfrm>
            <a:off x="7528202" y="3812485"/>
            <a:ext cx="1795202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2H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7587966" y="5201373"/>
            <a:ext cx="1526357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2OH</a:t>
            </a:r>
            <a:r>
              <a:rPr lang="es-ES" altLang="fr-FR" sz="2500" b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>
                <a:solidFill>
                  <a:schemeClr val="tx1"/>
                </a:solidFill>
                <a:latin typeface="Calibri" panose="020F0502020204030204" pitchFamily="34" charset="0"/>
              </a:rPr>
              <a:t>+ H</a:t>
            </a:r>
            <a:r>
              <a:rPr lang="es-ES" altLang="fr-FR" sz="2500" b="1" baseline="-330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2310557" y="3599586"/>
            <a:ext cx="460375" cy="2032000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1973505" y="4029016"/>
            <a:ext cx="336154" cy="1131888"/>
          </a:xfrm>
          <a:prstGeom prst="curvedLeftArrow">
            <a:avLst>
              <a:gd name="adj1" fmla="val 42695"/>
              <a:gd name="adj2" fmla="val 85389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40" name="Rectangle 51"/>
          <p:cNvSpPr>
            <a:spLocks noChangeArrowheads="1"/>
          </p:cNvSpPr>
          <p:nvPr/>
        </p:nvSpPr>
        <p:spPr bwMode="auto">
          <a:xfrm>
            <a:off x="1150302" y="3826202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2Cl</a:t>
            </a:r>
            <a:r>
              <a:rPr lang="es-ES" altLang="fr-FR" sz="25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baseline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509278" y="4774664"/>
            <a:ext cx="2047565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Cl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358650" y="5921856"/>
            <a:ext cx="1866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NaOH 35%</a:t>
            </a:r>
            <a:endParaRPr lang="en-GB" sz="3000" dirty="0" smtClean="0">
              <a:solidFill>
                <a:schemeClr val="tx1"/>
              </a:solidFill>
            </a:endParaRPr>
          </a:p>
        </p:txBody>
      </p:sp>
      <p:sp>
        <p:nvSpPr>
          <p:cNvPr id="87" name="Rectángulo 86"/>
          <p:cNvSpPr/>
          <p:nvPr/>
        </p:nvSpPr>
        <p:spPr>
          <a:xfrm>
            <a:off x="375012" y="5754470"/>
            <a:ext cx="2100255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NaCl 26 %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 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cxnSp>
        <p:nvCxnSpPr>
          <p:cNvPr id="90" name="AutoShape 67"/>
          <p:cNvCxnSpPr>
            <a:cxnSpLocks noChangeShapeType="1"/>
          </p:cNvCxnSpPr>
          <p:nvPr/>
        </p:nvCxnSpPr>
        <p:spPr bwMode="auto">
          <a:xfrm>
            <a:off x="3834007" y="4590924"/>
            <a:ext cx="1620000" cy="0"/>
          </a:xfrm>
          <a:prstGeom prst="bentConnector3">
            <a:avLst>
              <a:gd name="adj1" fmla="val 50000"/>
            </a:avLst>
          </a:prstGeom>
          <a:noFill/>
          <a:ln w="90000" cap="flat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1" name="Rectangle 55"/>
          <p:cNvSpPr>
            <a:spLocks noChangeArrowheads="1"/>
          </p:cNvSpPr>
          <p:nvPr/>
        </p:nvSpPr>
        <p:spPr bwMode="auto">
          <a:xfrm>
            <a:off x="4528914" y="2756534"/>
            <a:ext cx="230187" cy="366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latin typeface="Calibri" panose="020F0502020204030204" pitchFamily="34" charset="0"/>
              </a:rPr>
              <a:t>----------</a:t>
            </a:r>
            <a:endParaRPr lang="es-ES" altLang="fr-FR" sz="2500" b="1" dirty="0">
              <a:latin typeface="Calibri" panose="020F0502020204030204" pitchFamily="34" charset="0"/>
            </a:endParaRPr>
          </a:p>
        </p:txBody>
      </p:sp>
      <p:sp>
        <p:nvSpPr>
          <p:cNvPr id="93" name="Rectangle 56"/>
          <p:cNvSpPr>
            <a:spLocks noChangeArrowheads="1"/>
          </p:cNvSpPr>
          <p:nvPr/>
        </p:nvSpPr>
        <p:spPr bwMode="auto">
          <a:xfrm>
            <a:off x="4502720" y="2730374"/>
            <a:ext cx="282574" cy="3721100"/>
          </a:xfrm>
          <a:prstGeom prst="rect">
            <a:avLst/>
          </a:prstGeom>
          <a:noFill/>
          <a:ln w="76200" cap="flat">
            <a:solidFill>
              <a:srgbClr val="BF9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BE" sz="3000" dirty="0"/>
          </a:p>
        </p:txBody>
      </p:sp>
      <p:sp>
        <p:nvSpPr>
          <p:cNvPr id="94" name="Rectángulo 93"/>
          <p:cNvSpPr/>
          <p:nvPr/>
        </p:nvSpPr>
        <p:spPr>
          <a:xfrm>
            <a:off x="3580405" y="3879396"/>
            <a:ext cx="933269" cy="5932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+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sp>
        <p:nvSpPr>
          <p:cNvPr id="95" name="CuadroTexto 94"/>
          <p:cNvSpPr txBox="1"/>
          <p:nvPr/>
        </p:nvSpPr>
        <p:spPr>
          <a:xfrm>
            <a:off x="2688494" y="6488668"/>
            <a:ext cx="365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Membrana de intercambio catiónico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3" name="AutoShape 47"/>
          <p:cNvSpPr>
            <a:spLocks noChangeArrowheads="1"/>
          </p:cNvSpPr>
          <p:nvPr/>
        </p:nvSpPr>
        <p:spPr bwMode="auto">
          <a:xfrm rot="10800000">
            <a:off x="2786172" y="3879396"/>
            <a:ext cx="336154" cy="1131888"/>
          </a:xfrm>
          <a:prstGeom prst="curvedLeftArrow">
            <a:avLst>
              <a:gd name="adj1" fmla="val 42695"/>
              <a:gd name="adj2" fmla="val 148760"/>
              <a:gd name="adj3" fmla="val 33333"/>
            </a:avLst>
          </a:prstGeom>
          <a:solidFill>
            <a:schemeClr val="accent2">
              <a:lumMod val="75000"/>
            </a:schemeClr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fr-BE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Rectangle 51"/>
          <p:cNvSpPr>
            <a:spLocks noChangeArrowheads="1"/>
          </p:cNvSpPr>
          <p:nvPr/>
        </p:nvSpPr>
        <p:spPr bwMode="auto">
          <a:xfrm>
            <a:off x="2968161" y="4967083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</a:t>
            </a:r>
            <a:r>
              <a:rPr lang="es-ES" altLang="fr-FR" sz="25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5" name="Rectangle 52"/>
          <p:cNvSpPr>
            <a:spLocks noChangeArrowheads="1"/>
          </p:cNvSpPr>
          <p:nvPr/>
        </p:nvSpPr>
        <p:spPr bwMode="auto">
          <a:xfrm>
            <a:off x="2885776" y="3133849"/>
            <a:ext cx="2047565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½ O</a:t>
            </a:r>
            <a:r>
              <a:rPr lang="es-ES" altLang="fr-FR" sz="25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+ 2H</a:t>
            </a:r>
            <a:r>
              <a:rPr lang="es-ES" altLang="fr-FR" sz="2500" b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+2</a:t>
            </a:r>
            <a:r>
              <a:rPr lang="es-ES" altLang="fr-FR" sz="25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2005149" y="0"/>
            <a:ext cx="5133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381" y="0"/>
            <a:ext cx="90652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u="sng" dirty="0" smtClean="0"/>
              <a:t>PARÁMETROS DE LA ELECTRÓLISIS</a:t>
            </a:r>
            <a:endParaRPr lang="es-ES" sz="5000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215633" y="1510989"/>
            <a:ext cx="958151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/>
              <a:t>6-RÉGIMEN DE TRANSPORTE DE MASA</a:t>
            </a:r>
            <a:endParaRPr lang="es-ES" sz="35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15633" y="2791146"/>
            <a:ext cx="958151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/>
              <a:t>7-DISEÑO DE CELDA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dirty="0" smtClean="0"/>
              <a:t>Presencia de separadores o membranas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dirty="0" smtClean="0"/>
              <a:t>Facilitación del transporte de masa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dirty="0" smtClean="0"/>
              <a:t>Geometría de los electrodos individual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dirty="0" smtClean="0"/>
              <a:t>Separación entre los electrodos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dirty="0" smtClean="0"/>
              <a:t>Material de construcción </a:t>
            </a:r>
            <a:r>
              <a:rPr lang="es-ES" sz="2300" smtClean="0"/>
              <a:t>de celda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s-ES" sz="2300" dirty="0" smtClean="0"/>
          </a:p>
        </p:txBody>
      </p:sp>
    </p:spTree>
    <p:extLst>
      <p:ext uri="{BB962C8B-B14F-4D97-AF65-F5344CB8AC3E}">
        <p14:creationId xmlns:p14="http://schemas.microsoft.com/office/powerpoint/2010/main" val="3171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1427" y="0"/>
            <a:ext cx="85114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u="sng" dirty="0" smtClean="0"/>
              <a:t>Principales diseños de reactores</a:t>
            </a:r>
            <a:endParaRPr lang="es-ES" sz="5000" u="sng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11" y="888270"/>
            <a:ext cx="8891378" cy="323958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970968" y="6309355"/>
            <a:ext cx="5202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i="1" dirty="0" smtClean="0"/>
              <a:t>a) REACTOR TIPO BATCH SIMPLE</a:t>
            </a:r>
            <a:endParaRPr lang="es-ES" sz="3000" i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4154354"/>
            <a:ext cx="6697411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i="1" dirty="0" smtClean="0"/>
              <a:t>Tiempo de residencia = tiempo de reacción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i="1" dirty="0" smtClean="0"/>
              <a:t>Más adecuado para operaciones a pequeña escala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i="1" dirty="0" smtClean="0"/>
              <a:t>Requiere más mano de obra (control)</a:t>
            </a:r>
            <a:endParaRPr lang="es-ES" sz="2300" i="1" dirty="0"/>
          </a:p>
        </p:txBody>
      </p:sp>
    </p:spTree>
    <p:extLst>
      <p:ext uri="{BB962C8B-B14F-4D97-AF65-F5344CB8AC3E}">
        <p14:creationId xmlns:p14="http://schemas.microsoft.com/office/powerpoint/2010/main" val="41859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-32607" y="817187"/>
            <a:ext cx="9209215" cy="3780939"/>
            <a:chOff x="-32607" y="817187"/>
            <a:chExt cx="9209215" cy="3780939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32607" y="817187"/>
              <a:ext cx="9209215" cy="3676427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4167051" y="3918857"/>
              <a:ext cx="431075" cy="6792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721427" y="0"/>
            <a:ext cx="85114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u="sng" dirty="0" smtClean="0"/>
              <a:t>Principales diseños de </a:t>
            </a:r>
            <a:r>
              <a:rPr lang="es-ES" sz="5000" u="sng" dirty="0"/>
              <a:t>reactores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787633" y="6335482"/>
            <a:ext cx="35687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i="1" dirty="0" smtClean="0"/>
              <a:t>b) REACTOR DE FLUJO</a:t>
            </a:r>
            <a:endParaRPr lang="es-ES" sz="3000" i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4154354"/>
            <a:ext cx="7432356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i="1" dirty="0" smtClean="0"/>
              <a:t>Reactor continuo, funciona en estado estacionario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i="1" dirty="0" smtClean="0"/>
              <a:t>Composición de la muestra es proporcional a la distancia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i="1" dirty="0" smtClean="0"/>
              <a:t>Mismo tiempo de residencia para todas las especies</a:t>
            </a:r>
            <a:endParaRPr lang="es-ES" sz="2300" i="1" dirty="0"/>
          </a:p>
        </p:txBody>
      </p:sp>
    </p:spTree>
    <p:extLst>
      <p:ext uri="{BB962C8B-B14F-4D97-AF65-F5344CB8AC3E}">
        <p14:creationId xmlns:p14="http://schemas.microsoft.com/office/powerpoint/2010/main" val="16095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1427" y="0"/>
            <a:ext cx="85114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u="sng" dirty="0" smtClean="0"/>
              <a:t>Principales diseños de </a:t>
            </a:r>
            <a:r>
              <a:rPr lang="es-ES" sz="5000" u="sng" dirty="0"/>
              <a:t>reactores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30010" y="6178731"/>
            <a:ext cx="86839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i="1" dirty="0"/>
              <a:t>c</a:t>
            </a:r>
            <a:r>
              <a:rPr lang="es-ES" sz="3000" i="1" dirty="0" smtClean="0"/>
              <a:t>) REACTOR TIPO TANQUE CONTINUAMENTE AGITADO</a:t>
            </a:r>
            <a:endParaRPr lang="es-ES" sz="3000" i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140" y="806166"/>
            <a:ext cx="9542406" cy="308146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4193543"/>
            <a:ext cx="568732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300" i="1" dirty="0" smtClean="0"/>
              <a:t>Buena agitación, composición </a:t>
            </a:r>
            <a:r>
              <a:rPr lang="es-ES" sz="2300" i="1" smtClean="0"/>
              <a:t>es uniforme</a:t>
            </a:r>
            <a:endParaRPr lang="es-ES" sz="2300" i="1" dirty="0"/>
          </a:p>
        </p:txBody>
      </p:sp>
    </p:spTree>
    <p:extLst>
      <p:ext uri="{BB962C8B-B14F-4D97-AF65-F5344CB8AC3E}">
        <p14:creationId xmlns:p14="http://schemas.microsoft.com/office/powerpoint/2010/main" val="324933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70968" y="0"/>
            <a:ext cx="5202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i="1" dirty="0" smtClean="0"/>
              <a:t>a) REACTOR TIPO BATCH SIMPLE</a:t>
            </a:r>
            <a:endParaRPr lang="es-ES" sz="3000" i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-39188" y="809895"/>
            <a:ext cx="92327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200" dirty="0" smtClean="0"/>
              <a:t>Suponiendo, que agitación produce concentraciones uniformes en el espacio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200" dirty="0" smtClean="0"/>
              <a:t>Suponiendo cinética de primer orden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2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84" y="1643568"/>
            <a:ext cx="1740650" cy="9639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429" y="2463174"/>
            <a:ext cx="2320867" cy="78206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06012" y="2669539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Balance de masa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220" y="3434622"/>
            <a:ext cx="2212076" cy="6183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406012" y="3479090"/>
            <a:ext cx="4978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 la corriente está limitada por transporte de masa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429" y="4242382"/>
            <a:ext cx="2067022" cy="954844"/>
          </a:xfrm>
          <a:prstGeom prst="rect">
            <a:avLst/>
          </a:prstGeom>
        </p:spPr>
      </p:pic>
      <p:cxnSp>
        <p:nvCxnSpPr>
          <p:cNvPr id="11" name="Conector recto de flecha 10"/>
          <p:cNvCxnSpPr/>
          <p:nvPr/>
        </p:nvCxnSpPr>
        <p:spPr>
          <a:xfrm flipV="1">
            <a:off x="3174274" y="4611185"/>
            <a:ext cx="1149532" cy="13063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3806" y="4121479"/>
            <a:ext cx="1295400" cy="1066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403" y="5414403"/>
            <a:ext cx="3680062" cy="134119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4" name="CuadroTexto 13"/>
          <p:cNvSpPr txBox="1"/>
          <p:nvPr/>
        </p:nvSpPr>
        <p:spPr>
          <a:xfrm>
            <a:off x="4682611" y="6238527"/>
            <a:ext cx="121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Integrando</a:t>
            </a:r>
            <a:endParaRPr lang="es-ES" dirty="0"/>
          </a:p>
        </p:txBody>
      </p:sp>
      <p:sp>
        <p:nvSpPr>
          <p:cNvPr id="10" name="Flecha curvada hacia la derecha 9"/>
          <p:cNvSpPr/>
          <p:nvPr/>
        </p:nvSpPr>
        <p:spPr>
          <a:xfrm rot="10800000" flipH="1">
            <a:off x="68839" y="2063931"/>
            <a:ext cx="679268" cy="25472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7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103" y="-55315"/>
            <a:ext cx="3553828" cy="220068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68284" y="0"/>
            <a:ext cx="35687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i="1" dirty="0" smtClean="0"/>
              <a:t>b) REACTOR DE FLUJO</a:t>
            </a:r>
            <a:endParaRPr lang="es-ES" sz="3000" i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21" y="2124413"/>
            <a:ext cx="2792293" cy="55471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78772" y="734009"/>
            <a:ext cx="405072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500" b="1" dirty="0" smtClean="0"/>
              <a:t>moles entrada – moles salida</a:t>
            </a:r>
          </a:p>
          <a:p>
            <a:pPr algn="ctr"/>
            <a:r>
              <a:rPr lang="es-ES" sz="2500" b="1" dirty="0" smtClean="0"/>
              <a:t>=</a:t>
            </a:r>
          </a:p>
          <a:p>
            <a:pPr algn="ctr"/>
            <a:r>
              <a:rPr lang="es-ES" sz="2500" b="1" dirty="0" smtClean="0"/>
              <a:t>moles electrolizados</a:t>
            </a:r>
            <a:endParaRPr lang="es-ES" sz="25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4270041" y="2217106"/>
            <a:ext cx="295228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s-ES" sz="2500" dirty="0" smtClean="0"/>
              <a:t> = flujo de reactivos</a:t>
            </a:r>
            <a:endParaRPr lang="es-ES" sz="25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633" y="2710241"/>
            <a:ext cx="1813177" cy="83662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531" y="3709803"/>
            <a:ext cx="2284603" cy="9275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2225" y="2870399"/>
            <a:ext cx="2139549" cy="56381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1999" y="3827362"/>
            <a:ext cx="4147772" cy="1297627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3" name="CuadroTexto 12"/>
          <p:cNvSpPr txBox="1"/>
          <p:nvPr/>
        </p:nvSpPr>
        <p:spPr>
          <a:xfrm>
            <a:off x="4434136" y="3412717"/>
            <a:ext cx="1207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integrando</a:t>
            </a:r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70041" y="5308748"/>
            <a:ext cx="4560696" cy="135453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5" name="CuadroTexto 14"/>
          <p:cNvSpPr txBox="1"/>
          <p:nvPr/>
        </p:nvSpPr>
        <p:spPr>
          <a:xfrm>
            <a:off x="187228" y="5070221"/>
            <a:ext cx="256211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 </a:t>
            </a:r>
            <a:r>
              <a:rPr lang="es-ES" sz="2500" b="1" dirty="0" smtClean="0">
                <a:latin typeface="Symbol" panose="05050102010706020507" pitchFamily="18" charset="2"/>
              </a:rPr>
              <a:t>t</a:t>
            </a:r>
            <a:r>
              <a:rPr lang="es-ES" dirty="0" smtClean="0"/>
              <a:t> tiempo de residencia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197521" y="5668037"/>
                <a:ext cx="2127668" cy="935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s-ES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s-ES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s-ES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𝐼𝑁𝑇</m:t>
                              </m:r>
                            </m:sup>
                          </m:sSubSup>
                        </m:num>
                        <m:den>
                          <m:r>
                            <m:rPr>
                              <m:nor/>
                            </m:rPr>
                            <a:rPr lang="es-ES" sz="2500" b="0" i="1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Q</m:t>
                          </m:r>
                        </m:den>
                      </m:f>
                    </m:oMath>
                  </m:oMathPara>
                </a14:m>
                <a:endParaRPr lang="es-ES" sz="2500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21" y="5668037"/>
                <a:ext cx="2127668" cy="93583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0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42" y="1733343"/>
            <a:ext cx="4456710" cy="262965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69818" y="1171380"/>
            <a:ext cx="394903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u="sng" dirty="0" smtClean="0"/>
              <a:t>Recirculación en modo </a:t>
            </a:r>
            <a:r>
              <a:rPr lang="es-ES" sz="2500" i="1" u="sng" dirty="0" err="1" smtClean="0"/>
              <a:t>batch</a:t>
            </a:r>
            <a:endParaRPr lang="es-ES" sz="2500" i="1" u="sng" dirty="0"/>
          </a:p>
        </p:txBody>
      </p:sp>
      <p:sp>
        <p:nvSpPr>
          <p:cNvPr id="6" name="CuadroTexto 5"/>
          <p:cNvSpPr txBox="1"/>
          <p:nvPr/>
        </p:nvSpPr>
        <p:spPr>
          <a:xfrm>
            <a:off x="169818" y="199348"/>
            <a:ext cx="7981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En la práctica, reactores de paso único tienen una conversión limitada…  Soluciones: </a:t>
            </a:r>
            <a:endParaRPr lang="es-ES" sz="30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98" y="5358380"/>
            <a:ext cx="6019749" cy="107306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84905" y="4881326"/>
            <a:ext cx="29419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u="sng" dirty="0" smtClean="0"/>
              <a:t>Cascada de reactores</a:t>
            </a:r>
            <a:endParaRPr lang="es-ES" sz="2500" i="1" u="sng" dirty="0"/>
          </a:p>
        </p:txBody>
      </p:sp>
    </p:spTree>
    <p:extLst>
      <p:ext uri="{BB962C8B-B14F-4D97-AF65-F5344CB8AC3E}">
        <p14:creationId xmlns:p14="http://schemas.microsoft.com/office/powerpoint/2010/main" val="34219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-34468" y="6015405"/>
            <a:ext cx="951273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</a:rPr>
              <a:t>¿cómo se determina la corriente límite?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8042" y="640297"/>
            <a:ext cx="4271402" cy="121532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17435" y="26129"/>
            <a:ext cx="69091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/>
              <a:t>Si la corriente está limitada por transporte de masa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8042" y="2409875"/>
            <a:ext cx="4505861" cy="141754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4830" y="4999742"/>
            <a:ext cx="941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i="1" dirty="0" err="1"/>
              <a:t>k</a:t>
            </a:r>
            <a:r>
              <a:rPr lang="es-ES" sz="3500" baseline="-25000" dirty="0" err="1"/>
              <a:t>L</a:t>
            </a:r>
            <a:r>
              <a:rPr lang="es-ES" sz="2500" dirty="0"/>
              <a:t> </a:t>
            </a:r>
            <a:r>
              <a:rPr lang="es-ES" sz="2500" dirty="0">
                <a:sym typeface="Symbol" panose="05050102010706020507" pitchFamily="18" charset="2"/>
              </a:rPr>
              <a:t> viscosidad cinemática, la velocidad de transporte de masa (forzada), el coeficiente de difusión, </a:t>
            </a:r>
            <a:r>
              <a:rPr lang="es-ES" sz="2500" dirty="0">
                <a:solidFill>
                  <a:srgbClr val="FF0000"/>
                </a:solidFill>
                <a:sym typeface="Symbol" panose="05050102010706020507" pitchFamily="18" charset="2"/>
              </a:rPr>
              <a:t>la geometría del reactor</a:t>
            </a:r>
            <a:endParaRPr lang="es-ES" sz="25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29165"/>
              </p:ext>
            </p:extLst>
          </p:nvPr>
        </p:nvGraphicFramePr>
        <p:xfrm>
          <a:off x="5377906" y="665645"/>
          <a:ext cx="3379786" cy="4351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7325">
                  <a:extLst>
                    <a:ext uri="{9D8B030D-6E8A-4147-A177-3AD203B41FA5}">
                      <a16:colId xmlns:a16="http://schemas.microsoft.com/office/drawing/2014/main" val="3908371887"/>
                    </a:ext>
                  </a:extLst>
                </a:gridCol>
                <a:gridCol w="1772461">
                  <a:extLst>
                    <a:ext uri="{9D8B030D-6E8A-4147-A177-3AD203B41FA5}">
                      <a16:colId xmlns:a16="http://schemas.microsoft.com/office/drawing/2014/main" val="399777651"/>
                    </a:ext>
                  </a:extLst>
                </a:gridCol>
              </a:tblGrid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E celda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corriente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76921512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"sobrepotencial"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972302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VALOR REGULADO</a:t>
                      </a:r>
                      <a:endParaRPr lang="en-GB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VALOR QUE SE MIDE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143411237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mV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</a:rPr>
                        <a:t>A m</a:t>
                      </a:r>
                      <a:r>
                        <a:rPr lang="en-GB" sz="1600" u="none" strike="noStrike" baseline="30000" dirty="0" smtClean="0">
                          <a:effectLst/>
                        </a:rPr>
                        <a:t>-2</a:t>
                      </a:r>
                      <a:endParaRPr lang="en-GB" sz="16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4148684949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1830514074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2385825547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85490245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3239614177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100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2177012507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125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31369486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226722149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268373668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200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361756233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3448902972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104937334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317246779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300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/>
                </a:tc>
                <a:extLst>
                  <a:ext uri="{0D108BD9-81ED-4DB2-BD59-A6C34878D82A}">
                    <a16:rowId xmlns:a16="http://schemas.microsoft.com/office/drawing/2014/main" val="3254368254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52535" y="3920011"/>
            <a:ext cx="2767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recomendado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leer la </a:t>
            </a:r>
            <a:r>
              <a:rPr lang="es-E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sección 2.6.1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6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70" y="851732"/>
            <a:ext cx="8736373" cy="613689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-59992" y="-98030"/>
            <a:ext cx="574740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dirty="0">
                <a:solidFill>
                  <a:srgbClr val="FF0000"/>
                </a:solidFill>
              </a:rPr>
              <a:t>Realizando un barrido de i vs </a:t>
            </a:r>
            <a:r>
              <a:rPr lang="el-GR" sz="3500" i="1" dirty="0" smtClean="0">
                <a:solidFill>
                  <a:srgbClr val="FF0000"/>
                </a:solidFill>
              </a:rPr>
              <a:t>η</a:t>
            </a:r>
            <a:endParaRPr lang="es-ES" sz="3500" i="1" dirty="0">
              <a:solidFill>
                <a:srgbClr val="FF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017520" y="6400800"/>
            <a:ext cx="3605349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ángulo 4"/>
          <p:cNvSpPr/>
          <p:nvPr/>
        </p:nvSpPr>
        <p:spPr>
          <a:xfrm>
            <a:off x="3535681" y="3739332"/>
            <a:ext cx="3257006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ángulo 5"/>
          <p:cNvSpPr/>
          <p:nvPr/>
        </p:nvSpPr>
        <p:spPr>
          <a:xfrm>
            <a:off x="3214301" y="1515291"/>
            <a:ext cx="2781550" cy="211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ángulo redondeado 7"/>
          <p:cNvSpPr/>
          <p:nvPr/>
        </p:nvSpPr>
        <p:spPr>
          <a:xfrm>
            <a:off x="5105439" y="1054224"/>
            <a:ext cx="1954927" cy="15990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ángulo 10"/>
          <p:cNvSpPr/>
          <p:nvPr/>
        </p:nvSpPr>
        <p:spPr>
          <a:xfrm>
            <a:off x="5786027" y="1337754"/>
            <a:ext cx="3257006" cy="2452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ángulo redondeado 8"/>
          <p:cNvSpPr/>
          <p:nvPr/>
        </p:nvSpPr>
        <p:spPr>
          <a:xfrm>
            <a:off x="6714771" y="1787741"/>
            <a:ext cx="514774" cy="4670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ángulo redondeado 9"/>
          <p:cNvSpPr/>
          <p:nvPr/>
        </p:nvSpPr>
        <p:spPr>
          <a:xfrm>
            <a:off x="6792687" y="3312068"/>
            <a:ext cx="1931588" cy="28797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ángulo 11"/>
          <p:cNvSpPr/>
          <p:nvPr/>
        </p:nvSpPr>
        <p:spPr>
          <a:xfrm>
            <a:off x="2972822" y="2353633"/>
            <a:ext cx="3257006" cy="2452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ángulo 12"/>
          <p:cNvSpPr/>
          <p:nvPr/>
        </p:nvSpPr>
        <p:spPr>
          <a:xfrm>
            <a:off x="1282713" y="3133986"/>
            <a:ext cx="1925395" cy="2071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ángulo redondeado 13"/>
          <p:cNvSpPr/>
          <p:nvPr/>
        </p:nvSpPr>
        <p:spPr>
          <a:xfrm>
            <a:off x="137480" y="3444067"/>
            <a:ext cx="509451" cy="4499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ángulo redondeado 14"/>
          <p:cNvSpPr/>
          <p:nvPr/>
        </p:nvSpPr>
        <p:spPr>
          <a:xfrm>
            <a:off x="731521" y="3447422"/>
            <a:ext cx="509451" cy="4499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18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11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35940"/>
            <a:ext cx="4576583" cy="538109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3522" y="1293229"/>
            <a:ext cx="4554843" cy="284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3212" y="1003798"/>
            <a:ext cx="462710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dirty="0" smtClean="0">
                <a:solidFill>
                  <a:srgbClr val="FF0000"/>
                </a:solidFill>
              </a:rPr>
              <a:t>Eficiencia de la corriente</a:t>
            </a:r>
            <a:endParaRPr lang="en-GB" sz="3500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12" y="1722096"/>
            <a:ext cx="6672493" cy="1082156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</p:pic>
      <p:sp>
        <p:nvSpPr>
          <p:cNvPr id="4" name="CuadroTexto 3"/>
          <p:cNvSpPr txBox="1"/>
          <p:nvPr/>
        </p:nvSpPr>
        <p:spPr>
          <a:xfrm>
            <a:off x="0" y="3028164"/>
            <a:ext cx="87793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OJO: </a:t>
            </a:r>
            <a:r>
              <a:rPr lang="en-GB" sz="25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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puede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ser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distinta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en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cada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una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de las hemirreacciones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anódica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y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catódica</a:t>
            </a:r>
            <a:endParaRPr lang="en-GB" sz="2500" b="1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212" y="4299393"/>
            <a:ext cx="7180182" cy="1118531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6" name="CuadroTexto 5"/>
          <p:cNvSpPr txBox="1"/>
          <p:nvPr/>
        </p:nvSpPr>
        <p:spPr>
          <a:xfrm>
            <a:off x="7726570" y="4425786"/>
            <a:ext cx="13965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dirty="0" smtClean="0">
                <a:solidFill>
                  <a:srgbClr val="FF0000"/>
                </a:solidFill>
              </a:rPr>
              <a:t>J mol</a:t>
            </a:r>
            <a:r>
              <a:rPr lang="es-ES" sz="3500" b="1" baseline="30000" dirty="0" smtClean="0">
                <a:solidFill>
                  <a:srgbClr val="FF0000"/>
                </a:solidFill>
              </a:rPr>
              <a:t>-1</a:t>
            </a:r>
            <a:endParaRPr lang="en-GB" sz="35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005149" y="0"/>
            <a:ext cx="5133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9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48" y="2"/>
            <a:ext cx="8039562" cy="677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6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626" y="1933687"/>
            <a:ext cx="7052749" cy="482609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859901" y="2922738"/>
            <a:ext cx="343746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 smtClean="0">
                <a:solidFill>
                  <a:srgbClr val="FF0000"/>
                </a:solidFill>
              </a:rPr>
              <a:t>¿cómo puedo hacer disminuir cada uno de estos términos?</a:t>
            </a:r>
            <a:endParaRPr lang="en-GB" sz="2500" b="1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9" y="630942"/>
            <a:ext cx="9093421" cy="123880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005149" y="0"/>
            <a:ext cx="5133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06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21" y="1353783"/>
            <a:ext cx="3587763" cy="95368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752158" y="102514"/>
            <a:ext cx="56396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 /  figuras de mérito</a:t>
            </a:r>
            <a:endParaRPr lang="en-GB" sz="3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93254" y="1062703"/>
            <a:ext cx="767389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Corriente límite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proceso limitado por transporte de masa)</a:t>
            </a:r>
          </a:p>
          <a:p>
            <a:endParaRPr lang="es-E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Coeficiente de transporte de masa</a:t>
            </a:r>
          </a:p>
          <a:p>
            <a:endParaRPr lang="es-E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34" y="2670473"/>
            <a:ext cx="4262630" cy="10750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02599" y="3877473"/>
            <a:ext cx="3405099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espacio-tiempo</a:t>
            </a:r>
          </a:p>
          <a:p>
            <a:endParaRPr lang="es-E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espacio-velocidad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957" y="6025321"/>
            <a:ext cx="1813177" cy="77296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040" y="6061696"/>
            <a:ext cx="1740650" cy="73659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957" y="4353309"/>
            <a:ext cx="2212076" cy="818438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3659341" y="3877473"/>
            <a:ext cx="43685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E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volumen 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efectivo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electrolito</a:t>
            </a:r>
          </a:p>
          <a:p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flujo volumétrico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483518" y="1606678"/>
            <a:ext cx="2767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Altamente recomendado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leer la sección 2.3.12 completa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821425" y="5893409"/>
            <a:ext cx="2412840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Ej. para calcular en clase:</a:t>
            </a:r>
          </a:p>
          <a:p>
            <a:r>
              <a:rPr lang="es-E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ES" sz="17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L</a:t>
            </a:r>
          </a:p>
          <a:p>
            <a:r>
              <a:rPr lang="es-E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s-E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 L h</a:t>
            </a:r>
            <a:r>
              <a:rPr lang="es-ES" sz="17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17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2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381" y="0"/>
            <a:ext cx="91046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u="sng" dirty="0" smtClean="0">
                <a:solidFill>
                  <a:srgbClr val="FF0000"/>
                </a:solidFill>
              </a:rPr>
              <a:t>PARÁMETROS DE LA ELECTRÓLISIS</a:t>
            </a:r>
          </a:p>
          <a:p>
            <a:pPr algn="ctr"/>
            <a:r>
              <a:rPr lang="es-ES" sz="4000" dirty="0" smtClean="0"/>
              <a:t>(= variables experimentales</a:t>
            </a:r>
          </a:p>
          <a:p>
            <a:pPr algn="ctr"/>
            <a:r>
              <a:rPr lang="es-ES" sz="3000" dirty="0" smtClean="0"/>
              <a:t>que podemos modificar para optimizar un reactor)</a:t>
            </a:r>
            <a:endParaRPr lang="es-ES" sz="3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56756" y="2272937"/>
            <a:ext cx="647433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500" dirty="0" smtClean="0"/>
              <a:t>1-POTENCIAL DE LOS ELECTRODOS</a:t>
            </a:r>
          </a:p>
          <a:p>
            <a:r>
              <a:rPr lang="es-ES" sz="3500" dirty="0" smtClean="0"/>
              <a:t>(POTENCIAL DE CELDA)</a:t>
            </a:r>
            <a:endParaRPr lang="es-ES" sz="3500" dirty="0"/>
          </a:p>
        </p:txBody>
      </p:sp>
      <p:sp>
        <p:nvSpPr>
          <p:cNvPr id="6" name="CuadroTexto 5"/>
          <p:cNvSpPr txBox="1"/>
          <p:nvPr/>
        </p:nvSpPr>
        <p:spPr>
          <a:xfrm flipH="1">
            <a:off x="39380" y="4441371"/>
            <a:ext cx="91046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Qué reacciones ocurren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Velocidad de las distintas reacciones de electrodo (absolutas y relativas)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Eficiencia de la corriente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(Rendimiento)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(Calidad del producto)</a:t>
            </a:r>
          </a:p>
        </p:txBody>
      </p:sp>
    </p:spTree>
    <p:extLst>
      <p:ext uri="{BB962C8B-B14F-4D97-AF65-F5344CB8AC3E}">
        <p14:creationId xmlns:p14="http://schemas.microsoft.com/office/powerpoint/2010/main" val="39397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381" y="0"/>
            <a:ext cx="90652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u="sng" dirty="0" smtClean="0"/>
              <a:t>PARÁMETROS DE LA ELECTRÓLISIS</a:t>
            </a:r>
            <a:endParaRPr lang="es-ES" sz="5000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655778" y="966649"/>
            <a:ext cx="57114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500" dirty="0" smtClean="0"/>
              <a:t>2-MATERIALES DE ELECTRODO</a:t>
            </a:r>
            <a:endParaRPr lang="es-ES" sz="3500" dirty="0"/>
          </a:p>
        </p:txBody>
      </p:sp>
      <p:sp>
        <p:nvSpPr>
          <p:cNvPr id="4" name="CuadroTexto 3"/>
          <p:cNvSpPr txBox="1"/>
          <p:nvPr/>
        </p:nvSpPr>
        <p:spPr>
          <a:xfrm flipH="1">
            <a:off x="98067" y="1763483"/>
            <a:ext cx="8947865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Estables en el medio de reacción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Acelerar cinética de reacción de interés (alto </a:t>
            </a:r>
            <a:r>
              <a:rPr lang="es-ES" sz="2500" dirty="0" smtClean="0">
                <a:sym typeface="Symbol" panose="05050102010706020507" pitchFamily="18" charset="2"/>
              </a:rPr>
              <a:t> y bajo )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>
                <a:sym typeface="Symbol" panose="05050102010706020507" pitchFamily="18" charset="2"/>
              </a:rPr>
              <a:t>Elección acorde al proceso que se quiere llevar a cabo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>
                <a:sym typeface="Symbol" panose="05050102010706020507" pitchFamily="18" charset="2"/>
              </a:rPr>
              <a:t>Materiales activos más eficientes: CAROS (o no conductores)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>
                <a:sym typeface="Symbol" panose="05050102010706020507" pitchFamily="18" charset="2"/>
              </a:rPr>
              <a:t>Se usan dispersados en un material más económico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>
                <a:sym typeface="Symbol" panose="05050102010706020507" pitchFamily="18" charset="2"/>
              </a:rPr>
              <a:t>Geometría también es importante (3D, porosos, etc.)</a:t>
            </a:r>
          </a:p>
          <a:p>
            <a:r>
              <a:rPr lang="es-ES" sz="2500" dirty="0" smtClean="0">
                <a:sym typeface="Symbol" panose="05050102010706020507" pitchFamily="18" charset="2"/>
              </a:rPr>
              <a:t>(RECORDAR CONCEPTO DE ELECTRODO INERTE)</a:t>
            </a:r>
          </a:p>
          <a:p>
            <a:endParaRPr lang="es-ES" sz="2100" dirty="0">
              <a:sym typeface="Symbol" panose="05050102010706020507" pitchFamily="18" charset="2"/>
            </a:endParaRPr>
          </a:p>
          <a:p>
            <a:r>
              <a:rPr lang="es-ES" sz="2100" i="1" u="sng" dirty="0" smtClean="0">
                <a:sym typeface="Symbol" panose="05050102010706020507" pitchFamily="18" charset="2"/>
              </a:rPr>
              <a:t>Respecto a los electrodos porosos:</a:t>
            </a:r>
            <a:endParaRPr lang="es-ES" sz="2100" dirty="0" smtClean="0">
              <a:sym typeface="Symbol" panose="05050102010706020507" pitchFamily="18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100" dirty="0" smtClean="0">
                <a:sym typeface="Symbol" panose="05050102010706020507" pitchFamily="18" charset="2"/>
              </a:rPr>
              <a:t>Cuidado con caídas de presión y taponamiento de poros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100" dirty="0" smtClean="0">
                <a:sym typeface="Symbol" panose="05050102010706020507" pitchFamily="18" charset="2"/>
              </a:rPr>
              <a:t>Dificultad para establecer contactos eléctricos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100" dirty="0" smtClean="0">
                <a:sym typeface="Symbol" panose="05050102010706020507" pitchFamily="18" charset="2"/>
              </a:rPr>
              <a:t>Costo relativamente caro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100" dirty="0" smtClean="0">
                <a:sym typeface="Symbol" panose="05050102010706020507" pitchFamily="18" charset="2"/>
              </a:rPr>
              <a:t>Menos diversidad de electrodos comerciales standard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100" dirty="0" smtClean="0">
                <a:sym typeface="Symbol" panose="05050102010706020507" pitchFamily="18" charset="2"/>
              </a:rPr>
              <a:t>Problemas de </a:t>
            </a:r>
            <a:r>
              <a:rPr lang="es-ES" sz="2100" dirty="0" err="1" smtClean="0">
                <a:sym typeface="Symbol" panose="05050102010706020507" pitchFamily="18" charset="2"/>
              </a:rPr>
              <a:t>mojabilidad</a:t>
            </a:r>
            <a:endParaRPr lang="es-ES" sz="2100" dirty="0" smtClean="0">
              <a:sym typeface="Symbol" panose="05050102010706020507" pitchFamily="18" charset="2"/>
            </a:endParaRPr>
          </a:p>
          <a:p>
            <a:endParaRPr lang="es-ES" sz="21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98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381" y="0"/>
            <a:ext cx="90652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u="sng" dirty="0" smtClean="0"/>
              <a:t>PARÁMETROS DE LA ELECTRÓLISIS</a:t>
            </a:r>
            <a:endParaRPr lang="es-ES" sz="5000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98068" y="1079915"/>
            <a:ext cx="95815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/>
              <a:t>3-CONCENTRACIONES DE ESPECIES ELECTROACTIVAS</a:t>
            </a:r>
            <a:endParaRPr lang="es-ES" sz="3500" dirty="0"/>
          </a:p>
        </p:txBody>
      </p:sp>
      <p:sp>
        <p:nvSpPr>
          <p:cNvPr id="4" name="CuadroTexto 3"/>
          <p:cNvSpPr txBox="1"/>
          <p:nvPr/>
        </p:nvSpPr>
        <p:spPr>
          <a:xfrm flipH="1">
            <a:off x="39381" y="2249466"/>
            <a:ext cx="894786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determina la corriente máxima alcanzable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Limitada por costos, solubilidad o procesamiento post electrólisis</a:t>
            </a:r>
          </a:p>
          <a:p>
            <a:pPr algn="ctr"/>
            <a:endParaRPr lang="es-ES" sz="23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74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381" y="0"/>
            <a:ext cx="90652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u="sng" dirty="0" smtClean="0"/>
              <a:t>PARÁMETROS DE LA ELECTRÓLISIS</a:t>
            </a:r>
            <a:endParaRPr lang="es-ES" sz="5000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98068" y="1079915"/>
            <a:ext cx="958151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/>
              <a:t>4-MEDIO DE LA ELECTRÓLISIS</a:t>
            </a:r>
            <a:endParaRPr lang="es-ES" sz="3500" dirty="0"/>
          </a:p>
        </p:txBody>
      </p:sp>
      <p:sp>
        <p:nvSpPr>
          <p:cNvPr id="4" name="CuadroTexto 3"/>
          <p:cNvSpPr txBox="1"/>
          <p:nvPr/>
        </p:nvSpPr>
        <p:spPr>
          <a:xfrm flipH="1">
            <a:off x="39381" y="2249466"/>
            <a:ext cx="894786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solvente, pH y electrolito soporte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en segunda instancia, agentes </a:t>
            </a:r>
            <a:r>
              <a:rPr lang="es-ES" sz="2300" dirty="0" err="1" smtClean="0">
                <a:sym typeface="Symbol" panose="05050102010706020507" pitchFamily="18" charset="2"/>
              </a:rPr>
              <a:t>complejantes</a:t>
            </a:r>
            <a:r>
              <a:rPr lang="es-ES" sz="2300" dirty="0" smtClean="0">
                <a:sym typeface="Symbol" panose="05050102010706020507" pitchFamily="18" charset="2"/>
              </a:rPr>
              <a:t>, aditivos, etc.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ES" sz="2300" dirty="0" smtClean="0">
              <a:sym typeface="Symbol" panose="05050102010706020507" pitchFamily="18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ES" sz="2300" dirty="0">
              <a:sym typeface="Symbol" panose="05050102010706020507" pitchFamily="18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Un gran número de procesos industriales son en sistemas acuosos de alta concentración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En segundo lugar, sales fundidas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Excepción = baterías de litio-ion</a:t>
            </a:r>
          </a:p>
          <a:p>
            <a:pPr algn="ctr"/>
            <a:endParaRPr lang="es-ES" sz="23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628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381" y="0"/>
            <a:ext cx="90652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u="sng" dirty="0" smtClean="0"/>
              <a:t>PARÁMETROS DE LA ELECTRÓLISIS</a:t>
            </a:r>
            <a:endParaRPr lang="es-ES" sz="5000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98068" y="1079915"/>
            <a:ext cx="958151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/>
              <a:t>5- PRESIÓN Y TEMPERATURA</a:t>
            </a:r>
            <a:endParaRPr lang="es-ES" sz="3500" dirty="0"/>
          </a:p>
        </p:txBody>
      </p:sp>
      <p:sp>
        <p:nvSpPr>
          <p:cNvPr id="4" name="CuadroTexto 3"/>
          <p:cNvSpPr txBox="1"/>
          <p:nvPr/>
        </p:nvSpPr>
        <p:spPr>
          <a:xfrm flipH="1">
            <a:off x="39381" y="2249466"/>
            <a:ext cx="894786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Sistemas presurizados (altas presiones) se evitan por la complejidad del reactor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Temperatura , acelera la cinética, coeficientes de difusión, corriente de intercambio.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ym typeface="Symbol" panose="05050102010706020507" pitchFamily="18" charset="2"/>
              </a:rPr>
              <a:t>Disminuyen la viscosidad y resistencia de las soluciones.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300" dirty="0" smtClean="0">
                <a:solidFill>
                  <a:srgbClr val="FF0000"/>
                </a:solidFill>
                <a:sym typeface="Symbol" panose="05050102010706020507" pitchFamily="18" charset="2"/>
              </a:rPr>
              <a:t>Además, pasaje de corriente produce calentamiento por efecto Joule</a:t>
            </a:r>
          </a:p>
          <a:p>
            <a:pPr algn="ctr"/>
            <a:endParaRPr lang="es-ES" sz="23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0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705</Words>
  <Application>Microsoft Office PowerPoint</Application>
  <PresentationFormat>Presentación en pantalla (4:3)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19</cp:revision>
  <dcterms:created xsi:type="dcterms:W3CDTF">2020-08-31T22:50:34Z</dcterms:created>
  <dcterms:modified xsi:type="dcterms:W3CDTF">2021-09-07T14:18:52Z</dcterms:modified>
</cp:coreProperties>
</file>