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4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91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272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25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56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2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68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3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0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1FF-1E1C-4919-A2C2-2D1AC78BA970}" type="datetimeFigureOut">
              <a:rPr lang="en-GB" smtClean="0"/>
              <a:t>22/09/2021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642C4-2ADA-411E-B25F-3FD1D4939C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3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222" y="523032"/>
            <a:ext cx="69975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500" b="1" dirty="0" smtClean="0">
                <a:solidFill>
                  <a:srgbClr val="FF0000"/>
                </a:solidFill>
              </a:rPr>
              <a:t>Las baterías NO son una fuente primaria de energía</a:t>
            </a:r>
          </a:p>
          <a:p>
            <a:pPr algn="ctr"/>
            <a:r>
              <a:rPr lang="es-AR" sz="2500" b="1" dirty="0" smtClean="0">
                <a:solidFill>
                  <a:srgbClr val="FF0000"/>
                </a:solidFill>
              </a:rPr>
              <a:t>EL LITIO TAMPOCO!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AutoShape 4" descr="data:image/jpeg;base64,/9j/4AAQSkZJRgABAQAAAQABAAD/2wCEAAkGBxQTEhQUEhQWFRUXFh4VFRgXGBwYFhUXFxcXHyAaFh4YHiggHB0lHxwfIjEjJSorLi4vHCAzODMsNygtLi4BCgoKDg0OFBAQFywkHCQsLCwsLCwsLCwsLCwsLCwsLCwsLCwsLCwsLCwsLCwsLCwsLCwsLCwsLCwsLCwsLCwsLP/AABEIALcBEwMBIgACEQEDEQH/xAAcAAACAwEBAQEAAAAAAAAAAAADBAACBQEGBwj/xAA5EAACAQMDAgQDBgUEAgMAAAABAhEAAyEEEjEiQQUTUWEycYEGFCNCkaFSscHR8Acz4fEVYiRykv/EABkBAQEBAQEBAAAAAAAAAAAAAAABAgMEBf/EACERAQEAAgICAgMBAAAAAAAAAAABAhESQQMxE1EEIXFh/9oADAMBAAIRAxEAPwD5eiUdUqyW6OluvoSPLaotuiC3RlSiLbrWmdgi3Vxbo6pRBbrSFxbqwt0yEqwt1ULC1VxbpkW6sLdEKi3XfLpsW675dUKeXU8um/Lrvl0Qn5dc8unvKrnlVQl5dTy6d8queVV0E/LqeXTnlVPKppNkjbqpt08bVVNqpo2RNqqm1TxtVw2qKQNqqG3T5tVU26BA26qUp426obVTS7IlKoyU8bVUa1U0bIFKoyU8bdDa3U01sg1ugslaL26A9us2NSkClSmTbrtY0rUS1R0tUVLdHS3XRgFbdEW1TCW6MtuqhVbVEFqmhaq4s0Cgt1cW6bFmrC1WkKi3VhbpsWq6LNAqLdWFqmxaqwtVUJ+VXfKp0Wq6LVAj5VTyqf8AKqeTVQh5VTyqf8mp5VEZ/lVzyq0PKrnlVQh5VVNqtDyqqbVAgbVVNqtA2qqbVQZ5tVQ2q0TaqhtUVnG1VDarRNmqG1UVnG1QzbrRNqhtaqDOa1Q2tVotaobWqis5rdAe3Wk1ugvaqLtmm3Upw2qlTS7a6WqMtujolHS3UQstqirbppbNFWxV2FVt0RbdNppie1K3PEdOpVWvWwW46geSRmOBIOTTcns1Vxbq4tUDUeMaa2ttmvKVuGFK9Ue7R8I9zXL/ANoNIgk3gRMDarNMRxAiM88U54/a8b9GhaqwtVXQeJae8YtXVY4jkbiQTC7gNxgGQOIM1pDTH0rUsvpmywiLVW8qnfIqeTVZJ+VXRapwWq6LVEJ+VXfKp3yq75VUI+VU8qnvJqeTQIeVU8mn/JqeTTZpnGzXDZrRNqueTTZpnGzVTZrTFiaPa8NY1m5ye2pjawzZqhs16RvBm9KA/hTelY+XH7a+OvPtZqjWq27nhxHagNojWucTjWM1qhtarXbRmhtpTTlF1WQ1qhNarXbS0K5p6nKGmQ1qgvZrVe1QWt02mmUbNStLyqlZ5K0Es1e/tto1xztRRLGDgfTNeL8U+2l1+iwnlTG0/FcBGT/6wfl/xg6vVXHlrju7MSMzBOPhHw9u3p8q4XzyenaeK9veeJfae1bgWh5zFZBUjYCeAzevGPT0rGf7a3iGChFKktKgkFciDu9OZjt+vnNHo22sXJhSCQRwSZ6fVqDeuts2Lvg9vQTP8IrjfNle3WePGH73idy6y3XuXC0bAyyoCjnC4z6Vywy+bIUvyeqds9+3IyfT50ZR5aqu6emRI2LbLex5OcmTHpSf3EMQu87QAWjcxJMxHIJnHFc979t+hLllmZlAMGFknpkZAjt39fXvXdMF2sWdSyofLA685jkYgiYiePWqsu5xbVoYEsJmFIxLYmYAHEURntgrbUuWb82NxBnjjYQM/wBBUF9LquQHdSSqq8kOs90QD0YCQQYNN6TxbU2bRS3cuC2gYMDCFQwM4djJbkRxmlvFPEboIVjbUKuFQblHu2D7+hk1EshkzdO0HeSqsJjkSAM5GDxxVls9Fkrng3ijq48u4VO4OR5jIjshBhhGcCOCTPavUeB/bi8bhOoCtbKkgLCtumRloxtBxk/qK8qLKlQ11yNweE2hGE95bscHLZiM0w+oEssqNoCkgFtoj4jHTJ7cxB5rU8mWPqs3CX3H0fw77Y6S4gZnNsl/LggsN2IO5ARtM8mOD6Vv6RkugtadLig7SUYMAw7GOD/evjljT2ZdG39OVwyLlvRTEgAmZ9BzNW8O8RuacoLDskMQ/lhifhByPhOYnA/YV2x/Jvccr4J0+z/dzV00hPAr514P9q9XbYM585Tb2xcIRAZBDM3xboBHw/mJM4r0PgX+otlxcOo6NrEqbfUvlwMncQTmcgZHvXWfkY1i+Gx6f/x7elVOkI7VhfZr7fpqbt1Lts6e2itcW7dYKpUMB1bogmQZmO1eusgXFD23V0OQykFSPmMVrHyb7Zyw0zPu9XXT03p1FxFe2Q6MJVlyGB7g0Tyj6ftWrkmiYtL3FEWxb7imYP8AD+1U2L3FY/bQY0lvsabsBV9KA+nWMGhC0e1YuO+1l100zeWgvfHpSUEc1f7zAwKx8bfNL7j0pG6y+lGuFmqv3U1dSe03b6IugNL3LFav3JvWqvomHcVeUnZr/GG9k0tcs1uXdI3z+VKXNI3pWpkzcWM9qgtarXfRt6UI6FjWuc+2eNZBt12tX/xx9qlZ+TFeFfHtIQoZtzGZiMfQEyM+oNDttbXpM7+McQTxPt7RVXaRwSJ5X4Z7fp61LrAse7EAdI47HuZP+YrxvWvccSV3krvDEJJ3Hv37ScmaMLjPBPxr1E5YnaeJB+XqSaFpltd2zEwJk+nGZPNF1WrLkbrpJZQrBZ4C/ExwBjsJGIqAV194QvnbgAlmf4vzdgO3ANGbcELoRtUzvYMPiwDGeJI781W+dgMKYH+3B46iJaR8TfyqWtOj3VW4+4H3EkQMSMD5wMZqgej6QbrOrCGGGIZWPZuDnMAenYZpy/pwXViRub4VBBYHtJXB/WeaXS5bDBLZU2y2ws3xOCT1RyIBxx9ae1l22Cdn5RuVTIjgAATwRj9KBe5YtgP5rNsAi2qsF6iSOoEflJJ/T3pm7fW2EK7SqnahLfGYO5tiRI3fCMYA+gtRpLdt0tOrlnG5wVKhd5BH5icHHA965c1wtTbtKoBYh2IJQKY7ZiPrxUFdCg+89dvzZAKljuCknBeJEDMKfafWmbumtSTudk3Bnu5W27CQR7ZMCD3PpVNNYcXgsFS7MA4G0bQCcZBgiMGDke1MXUYMUVt+38qswBJ/IhON20TgYPvQIaQ2i+2GcKA7XC2QVIHwmZHYA8yK0XTquC2XRNqwzPvYGZkqH3CRET+lDKKblzZbuQdpIDbi+2SVnke6hhwOO1vCdKqKdqsWYliqEO4RJ5K/CZkQMmecYCXb4CDy5cMxuM4UHg5ZhMADjnsJo2t1cWrb3LQYrte2FYMwj+IwIkyYE88UnpbKbN3kuCNwKsXUAkSEwCYIIaBHGTxV/A97G1cUBGuXym84UoLfUCJzGYjuM5oB6vRhgi7XVdhKq5MPdEZPSpAAYe3PGRWr4WLyTZtvcEKYt74aHB3kru2iVwJ4GTxS2u0U6tbgtzaaWG97bFyFjcBugCSCB7VTRanefxd29WUFNmIdyJd5ziBOOe5oPQfZv7U6jTMAmoW5aSVFggw5cHpQAEkq5nBXHYAxXpbn+qvli6Ltq2XADWxbclQO4c5zJAxjnPE+H01+1tSy9mLgurcTJYC2TtCluRCkmJyRnsAGzYRXfUsBZVfwSLhCs7P3VUHUAsnEfMRWpnZ2zcZX1r7P/b+zdQfeCLFyJbO5InBH5hPoR9a1vDvtBpdSPwr1snq6W6H6OcNBxzXxNrOn2ADNxZlm3ZAPTH5QJjP/AKkRPCJ0sqH3gtugBiWUSW3ycZLGJzitTy1L44/QKOjXGtqwLr8S+kRPziR+tGbRn0/ea+N+FlURnQ37a7iLlwXSAQ3O04YKCoPuQOeQj4n9p7vm7bFzU3RbXJZiTn86HgxOC2M4Hrr5qz8UfcLdieTV10vrFeYX/UDRQN3mp+Gr9S4l1+EkGZBwTETxNTwn7b6W+yozG05w27/bDQDtDnBwa1yl7Z1Z09K9tR2FD84VDbnIyDkEZB+VK6+/bsoXvOEUdz39gOSfYVeJyXuXQe371gfaH7U2NKCP9y72tqeD/wC5/KP39q8v9oftu7ymnBtWzjeR+K3yz0j9/ccV4l+f35n61yyznTpMb209d9qtXcueZ5zoR8KoYRfaO/1mtfw7/UO6sDU2xcH8SQr/AFB6Sf0ryL/5BobgVjlWtR9e8I8d0+qA8q51RPlv0uPp3+kinrkiviBEZmCOCDkH29K3vDPtpqrUB2F1R2ufFHswz+s1rl9s8X0osaleTT7eWSAWtXQe4G0gfI7hP6VK1uJ+3zx7VtcozFRA3N0qz9yFyQo9SaXcEFQCCXgY7g4EnknNAKbz6x/DhQOO4o/3JiCwaMYkxgRxkn+Vc3QVUtpO3ruR1AyFQe5HMd+BxQATvG7KzJCSAT9eOeaa1mnCWFPnAloNxIHmSOxPO2Rgeuc107mZ9gDxyxwMRG0TEe3tn0oFbunO4gFWLDkAhZz8PdueYoxsLbf/AHNjxtKqp7gAzuzJziO9dEjcS+0KF/2wSBOIkQAfr3q1+w28sxUnDHORI+Hc3BAgmB39qBrQIobahCbjtUoC9whQZBIHTu7we0cCqaFCjL5i2re5wCx+K2SY3HuP1HvQNHq1Cv5gYAjot2xC9R+IFiSDjn+9N6zSbrttbqhVI3OEMNI56mXJ3N796gNf23MedtLfnPdU3ZY8heRAgT64kC6fTgB5Yr0qQpBe4QD+U7Ykke4APzpkeDq1j47dtZa4BBeFn8xkdo9e5xms9tGtpFuN3EQJn4ZBOZkntjFUag33VuCy1yWaYe0ZhgMA5GIOZHHvJz3uIWbynZtlpSpOFDOF3AAAlckjuec96cvE791u6zgDb0SgmMKxZjIEZj07k0ulhXPlg7WUQXmJIcFj0qST1Zk/L0qCmp1nk3FFsKRkAoz7txUKXUE4JnAg5HrT9nQGwq3AbYKy9wi5O1YAWWghmY7lhR3aAOad0Vu0LV4Md1y1At3GXcC2csW6QqQOM0X7ot5yil7hR7bMh/EJU7SVCk4BBjmMx2oMZvErl3ewVbgZiJGCibW3SpxJEmfUjHArTbWC2tpbg2mPwkHT5crksFjdngRAmTS2utmW2XVPWy7SDbZWJkiAWJzAAFG8G8SNhLr3BsZlRLckdXl+ZuiY7mB29zFAs+n+7taX7vudZBYiVZ3UEAGRuUCZB5k094Q9pLo0zLcDEbiGjy9wXcXST7SCTAzFD1niT3lS4i3EtB+Sw2syQIRVncMiex4mk71++zXbtyF2KQri3bYmQe8MByZg9xxQP2vDRdJdnu+bhhbUqpKySHbfKrJXgT/OM0hLLh2uAlDvVbyC6xJJgSCMQP1zGaa0AYoly5IUBQvlyTdZhCIgGQRgx3PpFZXh3hly5eNyLiojHcXHUog7RkzuJEY45zxQbWou3L7X9XeDv5gtrbAcEyWCjoU9hkL7mhaS0lu2r/EUJcWrhY9YYgM4ABBPIUmJ9ewPuTBbjhHebgdSSE+FumY+I5xn6Vpa1Ldu8t1xfbzfw0Mg7MQdu2ZcDBieTQZHmbtS631D+ftVdp2orlhBMQp2gkSJEY9aeNy2up8rTvbKB97LlV6Vg54MjB2kcTilU8OZbq3BAVGMB2Lsd5jbAGMHmm3sKEKJYW4QCHhNzkSZO5RMCD3xI5kUouo0y+XdulVZrx27ZKjYRDGJLDA4MGYIHZbxnxNbrqQocGY6oAZgAD0xwoI9AT9amtvJbh7Ni5fj4XuzKFTIwqiPXseJNJDw+2zJctM4J3NcS5tZ7THhoAHPIxUHpvCftbrbOldLPlrZCjY3U5tEcqnODxHE8HmkV8QuatDev3C90EKZiAGiCoHAj0HY1Tpe8gVp8sqzKFJKquRuPGfSDwPXANBbBe5EFmJO4RG2SF2A8x3yIODwKttNRzUKUMMeMH6f5/OlmcdjPsMfzGads9DbRvvFxt6ioYKm3CkmAZAnJxNE09tblsvtKlTlMhfSdxbqA5wM1FZbH2gDv/f9aGSP2x/P+tM3ba9W11ZVw7A43ekDMe/HvSw+kc+vpRFAP84qrfp/nerseIj2qrCqKBAcnn5VKm73H6CpUAjoTbYhiUDCVg8kdu570p93ZvWImTEZ+vzqam6XMuTIEz2+QH/NF0uqJZBtJGe3t2gY4rQrpdN0ncR6gRJIHJ9QK0rdklVYsNpMBYiAe5k/MfKOKS04LsxO0RgxJgTMwME/PHt6cOtAIVNw29KmZgg8gExJoNjWaFA7qt4npzKrAeOE9QBE/Tmlbdwsxtli1skSkGemDgiJPHHakwLgLW7b9MdRIgAACcxMUXRaxVdFU8AguSe4MmCPTj55oGhq2Fu4LefLdWHRsCgsMKJkdR7yfl3rbZtwe7eXfdQZYbtoBBHJjtPt2oNh02vc3NsViJkBrjHgAdoxkZ70v4fbtuSXVncknYswBBJZixzmO45qDXsXxbRwBbKxm4ZZnZlPUFAMj9AOJpG1qC25mFtyxFpfMBAmUAII27T3nGCZpjTgpc3MoPCpJLqqQcADIIiO4yfSnbYBcgmceYFVQXkbQImYXI9DjB70AdLppkr1lJOxWDqXuLAyx+ERxMnPal3susKNPved1xpDKCQeklTAjsJ9Kpe1d66xCI4ClWba0Y7EnIJPYkn2rt+4yMqpc3MGI2gfmubcsxaBJ6c+lUes8LvjT9PQiAxbNxN25/RdpkZMT+1L2Nbrmvai5aawwYKHcBioAkArBOcHBJ5HFed12tvKgUKQX6SQ+7JmNsHmtfR2BaXdelC5BdwxtBSOwCsJPOTyW4PFZUt4XbS297U3bwF0MwCRLbj8w0kegmBMmlr2nbULbd2IUnardIBYnA8sfDOMn96LpWW07sN90lSF4/HG2AoxJC99pzAwSKWOnQG0my75rhS9sAWgYUkE9JgyZkRCg9zVRpWPBlti2L94rbVC7KsxM56h6ngCCYoukNi6z+W527UITEmAwHYwF2zmTLSfeht2VuG2152XbDgsQbjLthcrhSCZAz8uRoapbVmwoJtDfaUrbVjuUNODukiW3YluKAYu2tHasuSHuI7tbtkjpUz1OBy0dyMYPPKa/aHUapnuIgEW/mqsHEQWxu2sfQx3FYWldXtln2z5h27QVvEhJAV8iMRBB5+Vep8RuJb0lpSxRiIG0GWZlljjmT/SgZ0fg90aV7l2+X06FbqnbDEK24kEMTyIzJweOaUP2s04dFu2CVttA3KNoCIQOkjdknM9mry2h1d/yzpJYBmAAeQEDNnBwJMZjufWts/Z+3YuW3uBSvSAu4v5rTt3MsYkkGASIEUAtVpFZfOtu43tKqglQAT8KgbiFk/Kaf8ADb13zrly5eErbYoDNvezAjq+KFWd3HI9jQNBrtTfvPpwLYRLwdtx2C2qvlBwcnEDPNPfaXR/d2W46fguPxBaWIcTtLOILCTjAAwKisSz4WUuWw+pAUjdcCllPHGD1HtOK5f09xCy22CAqXO7eTuI4JII3cASexp+z4HeHktvS6187mTa22NpY7mCbRjESDIruruC4bgso4CSCxIIZkkEANM+5HtniiL+JWbltbpHk2lYEKFdtzMZG74Rkk8n2jGaV02gt27aF22NcCqSejazSSZg7SFwSO1N+OXlXTkXVDjYFnIYsO8g56oMYrF09pHSzCh2YEAbm3qwmS3zYCMUU1oLlpTcdRcciFkDcFB5IIGRAXtPrQn1Ktaa1vKkk7QxG4yxPVHw8+lXFnypt2yFIB8wt8IL8DI4G3P0qarSyiLYW2wmWPJMZ75jJjMiaC3QblnzLibgIKkkRIPJHeeR/ah6lHNwW7cMinqgAwY4LR+4owLsW3XCM9I2KRxyWIz3ED0NLeF6YAMVLTuI6CJB+RwPSI/pQBZxJiT6+x95AobCnrzDattLTkqNpJBwzTyyHaeJz644pe/pmUTHtIGOff0INEBW0Pf9P+KlRrXsP1/vXKBC8G3bUWMdhk459qNprAEG4waBhQ0gZAg+3rS103HgbTAyABj+5+dXs6UEHKjGZMQT2PbtPrWg5pLg3MFEBj2gyBPaIArqaBC8bGA9STJPtkdverhZA8s7AOkEQTgciOSZ596VXR7WJa4eJju09uczUDVu0m9XeVY5UBhEepjInmhPrn60FldzsDhTMASAI5JHfvmlL+oUszGX3NPxQflxH+Cja3UBVW3b/LJ3D1YZkx6YoHl16rZ/FRC27bsiOkDuSDBBM9zxR7GtsqA+12YBVtDCgqHBbuW5EekbhWO2pRg7PbYji3DEKhOSWkGSfpRRoykFwOq2CvmGIMxtH/X9aDeu+IWXDlA+5idyop3wDjdAMD35rL0usNxQzoHMbNxaGJMDHZRBEk+vvWj4MuoFmbNtVRoJdjuZis+pMCZgRz86xLGvCHy2UAAkExJmct9MkAe1Axd3ozqDcUlVaEhgFQESTiO2RGT71Y+GNZb4lLFVLAswgtBhijCJmM5z71YN5qOQGaIRogFozJ9M8D3PECtLw201y0Et77dxQRO0dRiOtzkTIEDsI44BDW6pLR03k20YiHGCzM24x789qJ43p3t20u3m33ySdrZFtOBCk85HY/tTel0di0tm5AW4h2tJJ6hKtu5AgmR7xSv2p8RViJR9wJXrcR0zlVSCDnuTwPeg5pTqENrU3FuObbzbkjqGSSo5IyCIEEe1AsfaD8S67SWuyd5gsCSTtk8LJ59uKQv+JXbwAuODtB2AhQoESQIiOIA74pzw7wMSj3GkAqxQA9SmDtB7TxMU/oytTrGYkSdu7cJMx6Z5rV8M8JutsZ0V7cFlJaN/UAVleo8ExIyZnOdizqUu6hVsaRUVOm46EfCSJBxt9v4v5U3f8Mm43lrtt2wLiW0MqB0yGkHJKnuZkyeZbDGh01g2ttoXAkhhIDAXMGAGJJAIjt880PwJLh3aq5Ztu2zZYAMbCpZS3UTBJ9M+1JeM+NDaiw6BpxAlgpIEBTjECD7/AFzbPj98q9u0y2wglNw/EAwNoJmDyZ+eRipqqfu628twb1thr5VQhGbaAiAWxPxSRHYGcVPEBYuP/wDEBV9Pk3khLatIIMAS0bTwPfisLQ+A6m6DdCHaJO9zhypyFn4jzx6GvTXvEraFrdxyE3OzhBBJPCow4J3Sf2jkVHF8JuEXW1IS411w8IhaSRBIiGB+XvSd9rjWmt3maxG3aGd2BUk4uK7ErGOYIzitDxPxOLVq7buNaurLpuCtgIQdysD2MD/7TXl9Z4u9y0qSxuM5Z5UFnZu4MTzxFSK9D4L4bcdIPlsm0ny2LLscdxyRuBnEYI9TQdJZaALl5rVhAQwtBYCCTCmSSd0Sx7mqeI+I4S4zm0+wBQi7htZeSRErjH1yaxrNi8bdvqEM0rbJhXzPY/U+3eqjV1Gmtm2pa47oWCrwrMvVs3EyBmJJ9DWncNjzVt27tkts63tIOmATCFRmIA5n9IrH8M0rK1wXmUWhcIdV+FmYDiBwAcfOq6nxTYrJpQvljiTuYbvQN3k8/Kg4LgdiFuEAEAkrud5MgkA+gnmKcC8JprzBSSFVbedxk/yBqv3wWLar5gW8QJLIrEA9m57E8mi6UG0CLRBDqS2wbC3MQJwvJgYyfegtatstphe3GBIcR8M/mAmKS1jDaCjoxIB2KJKgTJgHgCKGuq32dqXilzJIyJAOJjC4AM+8UDTLZTaQWNzcJeTBkjdOIA+dRXLF4puCM++5E7RBiZmO3rJ4xRDqSNzFiIcmJkEYEkYBMfvNafiNwETbUiZ3AGCBiIMfWkVZdmILxknMDsF7cd6IvaBYSqSDMGeYPyqUqmouwOh/ohj9sVKaC53FDuJOCWA9xIBrunceWGuI2BK9PSPRsc9sn9DVNFrgpYsu1WEgASSwECKpqfFblwFNoyCsAZyQePXFUFS2pJKXNhK72B4xwM8+szFH8K0Qxf1GR8SICJePUDgTWdo9CWZlYHpERyZ9B2mu6pChCcSAIkGPnHeaDqPuB6QczhYCktz+g4rbFlsW95/EUFmxuO5xsXJhc+/E1iabw9vOtrhpdQIPMkf0p3Vaw2tWzCG2EwpPTKzE+sc/P5UGnrm6rQugKAN4SQVLCcGPSJPrilNddWQ1xVJydzhmJAHoBEAkRwKRUXdVqA1wsdxBZhJCjmB6UDxTU9UKTC4GZgDtIOT6mg3PGL3kWrQsXWQXEBFsfl/iZiSdpJPwrPHbup4f4QiOWuslxVQkhTI3nhffvJHETS2n0l26J2CVIy85GIQA9uTWjefeHNpVVFtnc5I3M+2YEn1I9gJoK6u951y1aFsK5cFQj7EFqPh4BHEz/wBU3rXv27hLnyraruAtAzIkLuaJ5JmewNZHgJuNfRW4uCJIHAB4J+Rmt6/tazeQ3/4SWJztYmAxPHAHMn65UL/Zi7pQt+7qnW4wO9bdyYclfiC8MxJI9qB4hqtPbtwAHvXB5jnytqST020BztGSScmBWO+jtBlVL0sXALkbEUeuTOPWt7xTwe0LvlB/OvOfiY7QpiZYLk4Ej58UGHprNopJV5zPoJiNuYgZ5r02uv3rektPLKAi7oAVmMQAT8XPr7xWPrrC6e2bTXVbMMqDq5k5Pyq3inity7Z2+RcW0uQ53E4wpdog5NAPw3WoRsZ7iXGYtuXgyBAYGZn6Dj3ra8RuNYFvUh23KYVWIh5kMzQB2P71g+C6e4Abkf7s2UZm2jdG4mQd2AvbmYresai3ZJuahnu3UCi3uA2oYMm2sx2BkieDUqlfsuq33v3dWu6FEMxKgMZz26sfFOPmazNd4SoRjaO4jDg42dXJB4AAAyTz2ij2/HQ966zqdrDoVRkHGekgbiBkwfoJovhWq1FwXPJDLbE7SAoCk52tAAM+vPFVD2g111tGlmyGt7VzcII6i7GEMyxaRiIHUaf8Jt+Rp/LdirEMfM2yFLesn35ntxWV4lfTTgWmHmlipYgncCqjqQ/lniBmJzmqavQ3dUlhlLeUZlikQAYLMAx3HGIH6VFA1Vm5qEcWyH8u5sG5JuMhjIZQRAI45E8ma2fCfFhptPfsDc7OCunYZuK22CDMbVBMyOJYUVdbptGihd3lMIMSWLEA7snHwxjGayTqEvLd1RUrtOy3EFpIjqxn4gIoH7K2bt1VMISothBLJuW3yQfYESZxEzQdZpLdhhcuM5VZ2BiGht8kBds+8+1YV7wy8z/htv2S8/AVgiSQY4x+1ekt6lbqr94RrdxWwpnaZWPkZ9DkUGT4lduXLtteqzbfqG5cSCMwBJMxj1PvTbeEGxbDK6DZ1MxXqc5j4jAC/vTl7xAi+d/w7FA9UEmcejGM+1I6i/vdrJa5LDAEfCDMfP3PcUGet20VI8neq9TOcbix5dxnvwMZNB1cOC6Ev0wBw1s7tokTPcDHM8UbKhhf4z5as0DHO9kgFsgGcmKf8Q0yzJO0HZ024nokweOBxHpVRR7aW7YNnezBBPEFwP4Ynn64ob6ZQuJVmHWQCBOZO0mD/wB5qjWrYt+bbt4gSSMRPOc8+/pQb/iDqQWRhiMCR7d4qKHpNPufc91tgBzwZz0ycf570zrdIyAMVXcwwiZaB3Ye1Aa0QE3uQI3OSQNrE42Y9v64pu9cZCoLA46STnjvJkz9aIG2vK4kiOxgGuVZbSHLizu77mg/XcJqUVhHUdHHVxPoO8e59av4ZeZX6VBO0zP65qrQi4g5wecjvRNCm9iZMsDwP6mqjqeIXCrAfmaWaOJj2xRL2mCvc81pI4E8+nv/ANVw6Zl2qMA9RJicRSOobqMGQO9BpG8DACkqpAEcgDg49/50LUapGaAsZ2ygiVzgD5n60DREbbi9yBB5wDnHc1fRWWkXMQDjHJ+nFBqa5Ly2lS3AUDIX4srkmB+896yrJNhpe0ZiV3ypB9R6/WndLq43OwYxhQCSPUkn5jntRnti4LbXTm40IJ4QH1PEn9qB3W6li9ryi11goc7FAC7lkbgQc/M9qzdIyujveuCJ/wBsTLtz1fwrnJFTVa5lU2dP0pBa5skkyCDuP8MGPalLurVktggA/C5UAGBHEYJj+lBpJce+r3UC2haUDcTEzI2qfSJx9IzVNRaRLZUEB7qho6fLUL1CD6+/f9KD4jqFhUGVZRsBJCWh9OT3JP70S/YKWkHQdhb16g0wciP8FBnP4bcFtbhUgMYWeTgmQOYxzWh4Vptj27l2basp2EHruEgLAiSPinjgR3FPnxG4Vt7rGyFVtxaAUAiRuECR2GYPypHxHxBvMFx8zcDqkiAFj55I/wAOKDU0mlt2tQk7QJ8x3unqUCYiAQOqBAE8DiaNrb9i6bt69duXkPwLJtqACBIUGSO3Hea8543rUuXWYSZAj0GBgewz+tbZ02kcsbm1QFDQnTC+hjkmRQZPhlhr9xLe9/JBY5krbETHzMD6054Y1u5fbzXcT8A3RMkiTuxMRiO59KPob1y7Zu+SRbtqY24CxtgGSJmPX096yPDjaaDcdy4aVUYB+vqYiMUG/wCC2LNrVtctAlbLgksYUKwKwoglmkj59qN/5jyi1tLVw/nubQSJbu0iZwM15/Va0hwGIAYyQBCrJzIkfvz65rX0ha4G+7uxBYea7jphRwoHPPC8e0ipYo32f8eui4yPZZvMJuLAO6AoEKDyOkcehrlrxnU/ipaQFbbs7+ZKkBzIADwR+bBFL/fBuY2rly5cceVuQRsWc9sTnv3mjeGeHXEtxAbzJNxm/KqzAcMO4kxJ5yRQZF3w9yjXX2+YWLyCWYwcggdPNPeINqHsWVcWgC3mYYK1wmCCwwvf1zR1vWURURupCdwIILhg35T6AjHoKV8KG8XtoLMvSrEsuxYEARBGRn2oBajxnybv4JDysFmGDuIOApnt9fStLQXG8ub+Q67N8zt25X58HHqc0j4RoyXcLpwJELcaSiYMzuJk/LNa1q95W22ZZdu0MQCsjB/f5/tSjJLgEvdQMs5MmWGYG3+ntVtLo7ZdnHm2WQhsqQhXuJnB/biuPrAvUbJuEsVtvyDtjCySRnP/AFTliy9y0GDSWHBwJzHuc+3agTa7p1dl2uAQCBubB9907txPaOKPau2XJ3IxbEFiVAafQjsPWq37rhVUoXvg9oYRwTnI7H9KXdG3zdhgQQANxXEZYR/Ogrq/EkCbIBBJBA7euD70HSuzEXNw2Ke4ySF46R2Herfe7bK5a3vCmAwAJj9ZA96YW6tsbUt9JEncpIBgZmCNuBniqhe2we4hYBgdxAOQcdweKnityxuVEUqVyf4Zg8Z9YrovOx+BRxBBER9Pf0pfUXgGAcLjOcx6VFWWxdgQwOAczOR3g12krwef9wf/AK9q5VQFbUgknAiT3+QolrUdQiR2Ujt86EirMsfpFMpqE4VOcUCnltk5nvzJp25Ji2FC7Rk7cnGTMSZ/zvQrmoJYAY6sAf5JNajOFYGQpAzMSJ7DETQZ/khYEZORcMqIjOPWoLJ2wbkI07ZnqIPoOAT39q7rdcSFgD1zmf1zFC0bC5cRbrdPHMCM/wBaBq/ce2du3JACQQVggRBHOKe8RZBcTcZ8uF9cgTx3zSVxlZwdypbtYHfgkgKJ6if7mlrxuNLsIE7pjE+3z/tQNqXN020UWxcjkRIGc949q7qbV20DbVAHUdbIOsqYjPIkHgQYoR8RwHUQyEMTH0yfStI6rdbUk7jclrnbiMYGSc8mgT0epAQW1tF2zv6ZJJPB9B7e1aPhvg964ymVVVIZl7AySobgHIiP5kUpodWSz2rIAkHqJPPqZ5yQJpn7Pai7ZvXgWWDtFxjJAlvi6RPE4x2qVWp4p4oFtw7WmOQwlgwjEZ/oTzWHoNKhW5duRDkKgb4jmSQPTt+tVfRG5de7vUW7TDLHLxBJgdzz+1I+Ma1Ll1nA7zuyC0e0mkiPRXmthUD20btMCQI7f2/7rF1lq3cK2rCbSOpiek7fcMc4M4rKfUMcSeeKd0ukv3FZlJgzyY3dzHft+1XQJotA7FrZuEJG7pJ2FgR8XaRz9IrV8J0ltfMKurEY3dIhQuSM4JOPp70x4beW1atoWCuFPPqWOflSAvrYsMvlMxuSrXGESCMbRyB849am9qY0yWW1AZmtsAVCgDcXhXgEzA7cjMD6m8U1CG8qqoRVRrl0IfLG5zHVs5wBj3rzuh0dxgHVYTfl4wII4nmJr0up0yC4rbN7kQwBIUqAJlRyKUW8NsHUNtuXmFoQQowWI/KW5HE+uT7Vf7X+E2rNqbN1+sgLa+IEzJk8nHY+3rSek0alLqi5ttM+AM7ZAMGeDntNJ+L6IkILJMJnZuPSSRlC3rj9MVOwlodKWKH8RHYki43wgoCRt7sTEc1qWLF57b2y3lEdciesNwvrj9sYoWm0eq6dzAKksAWwT/CYyScxWnd1Ny5btNAQSCVkyw/h9sZ+lW0ZnhX4Sub9sEidhLkHfG2CEMke/NdsaRkIe9KWpjaWG6WzkgcfoazNV4pcN7e0AqxIUcD29+Kfv6pb79QKqBuKmRuYHaP2+uKqF/E76hkFshlWCYmF6uD65zPeac090EHzNyAE7ACVBEkz7jt6ULwi8qI2CwLtAGTHT2J9xxNJ67UvdCyIBJC+hg/5+lA34ZZe5f3I5ZE5JOYxj9Y9sVr39YybYtbp7lgI+eKyLdpFlrTMjKu2Rnee+Dz9KBcuXiVBIfE9/rM/zqKrqb5a64I23GbGw9H0j19aa1L3Bbh4GYJGRB9aqGIIDCGGc5B9wacttutk8yDK8+oiPpQJ6TVQDcIBJXaB2GeY71laxmMFuWJJ+n/FFvXA+1EBXPUIx+g9K7qAe67jxJzj6GqhRbBIkCu1dR7H6GpTYXprTxt+Z/apUpRcqNpYcjjJkf4KCb55/wCa5Uqjly0wy3z+dX0enLnHC9TH0A/nUqVBoqtty1x/hnAg9gKW8R1+7oTCD6TXKlAsvUVVRGQAJ7mMmtO9dYWhbUAhQSz8H6Z9+alSlCHh1lmeEbafXI/lRNRo3t9Uz3JHuY785qVKdjZteIqmjB2jc263AUQWiNx+mfnWXqfA7iKpwZAkA5UtwDOD9K7UoH7uqVbyW7CqFVAtxiI3sF6mjkfKmW1QCkkEAAwcdQ9vTNSpUCngyG873rjRt7Afmjn6Ulqbj37pW2SRzBIHHrXalPseh1rI9u3naFJUQDgiQcfPE1nHxO8++2qqSuWYnlcAY9f8xUqUkVXwfUH8YMv5gxAPc+/0pmzbe45dro/DfaqlZmSpgkcRP86lSlFr3iPlg7p6cGOJ4Pf1pIW7pCXFuS38PYSO04JqVKIFobb+Y6XEUseok7TH6c/IU7b09zYwlZ3ZngyOcZGO2RUqVNqQ01ny7oLQCskDO2Or4Y9x3FF1t9GthrgJzIExHGMevr71ypWkCvXzBaAqCFCj1gnHp865a1XSXAgdp9e5xUqVBNb4gfwyySAS2ThvQ44+tU0mugvBZZMj2mpUq9DultDcSCZGWJySDTFxo+v8q5UqAAtJUqVKD//Z"/>
          <p:cNvSpPr>
            <a:spLocks noChangeAspect="1" noChangeArrowheads="1"/>
          </p:cNvSpPr>
          <p:nvPr/>
        </p:nvSpPr>
        <p:spPr bwMode="auto">
          <a:xfrm>
            <a:off x="155575" y="-2155825"/>
            <a:ext cx="67627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data:image/jpeg;base64,/9j/4AAQSkZJRgABAQAAAQABAAD/2wCEAAkGBxQTEhQUEhQWFRUXFh4VFRgXGBwYFhUXFxcXHyAaFh4YHiggHB0lHxwfIjEjJSorLi4vHCAzODMsNygtLi4BCgoKDg0OFBAQFywkHCQsLCwsLCwsLCwsLCwsLCwsLCwsLCwsLCwsLCwsLCwsLCwsLCwsLCwsLCwsLCwsLCwsLP/AABEIALcBEwMBIgACEQEDEQH/xAAcAAACAwEBAQEAAAAAAAAAAAADBAACBQEGBwj/xAA5EAACAQMDAgQDBgUEAgMAAAABAhEAAyEEEjEiQQUTUWEycYEGFCNCkaFSscHR8Acz4fEVYiRykv/EABkBAQEBAQEBAAAAAAAAAAAAAAABAgMEBf/EACERAQEAAgICAgMBAAAAAAAAAAABAhESQQMxE1EEIXFh/9oADAMBAAIRAxEAPwD5eiUdUqyW6OluvoSPLaotuiC3RlSiLbrWmdgi3Vxbo6pRBbrSFxbqwt0yEqwt1ULC1VxbpkW6sLdEKi3XfLpsW675dUKeXU8um/Lrvl0Qn5dc8unvKrnlVQl5dTy6d8queVV0E/LqeXTnlVPKppNkjbqpt08bVVNqpo2RNqqm1TxtVw2qKQNqqG3T5tVU26BA26qUp426obVTS7IlKoyU8bVUa1U0bIFKoyU8bdDa3U01sg1ugslaL26A9us2NSkClSmTbrtY0rUS1R0tUVLdHS3XRgFbdEW1TCW6MtuqhVbVEFqmhaq4s0Cgt1cW6bFmrC1WkKi3VhbpsWq6LNAqLdWFqmxaqwtVUJ+VXfKp0Wq6LVAj5VTyqf8AKqeTVQh5VTyqf8mp5VEZ/lVzyq0PKrnlVQh5VVNqtDyqqbVAgbVVNqtA2qqbVQZ5tVQ2q0TaqhtUVnG1VDarRNmqG1UVnG1QzbrRNqhtaqDOa1Q2tVotaobWqis5rdAe3Wk1ugvaqLtmm3Upw2qlTS7a6WqMtujolHS3UQstqirbppbNFWxV2FVt0RbdNppie1K3PEdOpVWvWwW46geSRmOBIOTTcns1Vxbq4tUDUeMaa2ttmvKVuGFK9Ue7R8I9zXL/ANoNIgk3gRMDarNMRxAiM88U54/a8b9GhaqwtVXQeJae8YtXVY4jkbiQTC7gNxgGQOIM1pDTH0rUsvpmywiLVW8qnfIqeTVZJ+VXRapwWq6LVEJ+VXfKp3yq75VUI+VU8qnvJqeTQIeVU8mn/JqeTTZpnGzXDZrRNqueTTZpnGzVTZrTFiaPa8NY1m5ye2pjawzZqhs16RvBm9KA/hTelY+XH7a+OvPtZqjWq27nhxHagNojWucTjWM1qhtarXbRmhtpTTlF1WQ1qhNarXbS0K5p6nKGmQ1qgvZrVe1QWt02mmUbNStLyqlZ5K0Es1e/tto1xztRRLGDgfTNeL8U+2l1+iwnlTG0/FcBGT/6wfl/xg6vVXHlrju7MSMzBOPhHw9u3p8q4XzyenaeK9veeJfae1bgWh5zFZBUjYCeAzevGPT0rGf7a3iGChFKktKgkFciDu9OZjt+vnNHo22sXJhSCQRwSZ6fVqDeuts2Lvg9vQTP8IrjfNle3WePGH73idy6y3XuXC0bAyyoCjnC4z6Vywy+bIUvyeqds9+3IyfT50ZR5aqu6emRI2LbLex5OcmTHpSf3EMQu87QAWjcxJMxHIJnHFc979t+hLllmZlAMGFknpkZAjt39fXvXdMF2sWdSyofLA685jkYgiYiePWqsu5xbVoYEsJmFIxLYmYAHEURntgrbUuWb82NxBnjjYQM/wBBUF9LquQHdSSqq8kOs90QD0YCQQYNN6TxbU2bRS3cuC2gYMDCFQwM4djJbkRxmlvFPEboIVjbUKuFQblHu2D7+hk1EshkzdO0HeSqsJjkSAM5GDxxVls9Fkrng3ijq48u4VO4OR5jIjshBhhGcCOCTPavUeB/bi8bhOoCtbKkgLCtumRloxtBxk/qK8qLKlQ11yNweE2hGE95bscHLZiM0w+oEssqNoCkgFtoj4jHTJ7cxB5rU8mWPqs3CX3H0fw77Y6S4gZnNsl/LggsN2IO5ARtM8mOD6Vv6RkugtadLig7SUYMAw7GOD/evjljT2ZdG39OVwyLlvRTEgAmZ9BzNW8O8RuacoLDskMQ/lhifhByPhOYnA/YV2x/Jvccr4J0+z/dzV00hPAr514P9q9XbYM585Tb2xcIRAZBDM3xboBHw/mJM4r0PgX+otlxcOo6NrEqbfUvlwMncQTmcgZHvXWfkY1i+Gx6f/x7elVOkI7VhfZr7fpqbt1Lts6e2itcW7dYKpUMB1bogmQZmO1eusgXFD23V0OQykFSPmMVrHyb7Zyw0zPu9XXT03p1FxFe2Q6MJVlyGB7g0Tyj6ftWrkmiYtL3FEWxb7imYP8AD+1U2L3FY/bQY0lvsabsBV9KA+nWMGhC0e1YuO+1l100zeWgvfHpSUEc1f7zAwKx8bfNL7j0pG6y+lGuFmqv3U1dSe03b6IugNL3LFav3JvWqvomHcVeUnZr/GG9k0tcs1uXdI3z+VKXNI3pWpkzcWM9qgtarXfRt6UI6FjWuc+2eNZBt12tX/xx9qlZ+TFeFfHtIQoZtzGZiMfQEyM+oNDttbXpM7+McQTxPt7RVXaRwSJ5X4Z7fp61LrAse7EAdI47HuZP+YrxvWvccSV3krvDEJJ3Hv37ScmaMLjPBPxr1E5YnaeJB+XqSaFpltd2zEwJk+nGZPNF1WrLkbrpJZQrBZ4C/ExwBjsJGIqAV194QvnbgAlmf4vzdgO3ANGbcELoRtUzvYMPiwDGeJI781W+dgMKYH+3B46iJaR8TfyqWtOj3VW4+4H3EkQMSMD5wMZqgej6QbrOrCGGGIZWPZuDnMAenYZpy/pwXViRub4VBBYHtJXB/WeaXS5bDBLZU2y2ws3xOCT1RyIBxx9ae1l22Cdn5RuVTIjgAATwRj9KBe5YtgP5rNsAi2qsF6iSOoEflJJ/T3pm7fW2EK7SqnahLfGYO5tiRI3fCMYA+gtRpLdt0tOrlnG5wVKhd5BH5icHHA965c1wtTbtKoBYh2IJQKY7ZiPrxUFdCg+89dvzZAKljuCknBeJEDMKfafWmbumtSTudk3Bnu5W27CQR7ZMCD3PpVNNYcXgsFS7MA4G0bQCcZBgiMGDke1MXUYMUVt+38qswBJ/IhON20TgYPvQIaQ2i+2GcKA7XC2QVIHwmZHYA8yK0XTquC2XRNqwzPvYGZkqH3CRET+lDKKblzZbuQdpIDbi+2SVnke6hhwOO1vCdKqKdqsWYliqEO4RJ5K/CZkQMmecYCXb4CDy5cMxuM4UHg5ZhMADjnsJo2t1cWrb3LQYrte2FYMwj+IwIkyYE88UnpbKbN3kuCNwKsXUAkSEwCYIIaBHGTxV/A97G1cUBGuXym84UoLfUCJzGYjuM5oB6vRhgi7XVdhKq5MPdEZPSpAAYe3PGRWr4WLyTZtvcEKYt74aHB3kru2iVwJ4GTxS2u0U6tbgtzaaWG97bFyFjcBugCSCB7VTRanefxd29WUFNmIdyJd5ziBOOe5oPQfZv7U6jTMAmoW5aSVFggw5cHpQAEkq5nBXHYAxXpbn+qvli6Ltq2XADWxbclQO4c5zJAxjnPE+H01+1tSy9mLgurcTJYC2TtCluRCkmJyRnsAGzYRXfUsBZVfwSLhCs7P3VUHUAsnEfMRWpnZ2zcZX1r7P/b+zdQfeCLFyJbO5InBH5hPoR9a1vDvtBpdSPwr1snq6W6H6OcNBxzXxNrOn2ADNxZlm3ZAPTH5QJjP/AKkRPCJ0sqH3gtugBiWUSW3ycZLGJzitTy1L44/QKOjXGtqwLr8S+kRPziR+tGbRn0/ea+N+FlURnQ37a7iLlwXSAQ3O04YKCoPuQOeQj4n9p7vm7bFzU3RbXJZiTn86HgxOC2M4Hrr5qz8UfcLdieTV10vrFeYX/UDRQN3mp+Gr9S4l1+EkGZBwTETxNTwn7b6W+yozG05w27/bDQDtDnBwa1yl7Z1Z09K9tR2FD84VDbnIyDkEZB+VK6+/bsoXvOEUdz39gOSfYVeJyXuXQe371gfaH7U2NKCP9y72tqeD/wC5/KP39q8v9oftu7ymnBtWzjeR+K3yz0j9/ccV4l+f35n61yyznTpMb209d9qtXcueZ5zoR8KoYRfaO/1mtfw7/UO6sDU2xcH8SQr/AFB6Sf0ryL/5BobgVjlWtR9e8I8d0+qA8q51RPlv0uPp3+kinrkiviBEZmCOCDkH29K3vDPtpqrUB2F1R2ufFHswz+s1rl9s8X0osaleTT7eWSAWtXQe4G0gfI7hP6VK1uJ+3zx7VtcozFRA3N0qz9yFyQo9SaXcEFQCCXgY7g4EnknNAKbz6x/DhQOO4o/3JiCwaMYkxgRxkn+Vc3QVUtpO3ruR1AyFQe5HMd+BxQATvG7KzJCSAT9eOeaa1mnCWFPnAloNxIHmSOxPO2Rgeuc107mZ9gDxyxwMRG0TEe3tn0oFbunO4gFWLDkAhZz8PdueYoxsLbf/AHNjxtKqp7gAzuzJziO9dEjcS+0KF/2wSBOIkQAfr3q1+w28sxUnDHORI+Hc3BAgmB39qBrQIobahCbjtUoC9whQZBIHTu7we0cCqaFCjL5i2re5wCx+K2SY3HuP1HvQNHq1Cv5gYAjot2xC9R+IFiSDjn+9N6zSbrttbqhVI3OEMNI56mXJ3N796gNf23MedtLfnPdU3ZY8heRAgT64kC6fTgB5Yr0qQpBe4QD+U7Ykke4APzpkeDq1j47dtZa4BBeFn8xkdo9e5xms9tGtpFuN3EQJn4ZBOZkntjFUag33VuCy1yWaYe0ZhgMA5GIOZHHvJz3uIWbynZtlpSpOFDOF3AAAlckjuec96cvE791u6zgDb0SgmMKxZjIEZj07k0ulhXPlg7WUQXmJIcFj0qST1Zk/L0qCmp1nk3FFsKRkAoz7txUKXUE4JnAg5HrT9nQGwq3AbYKy9wi5O1YAWWghmY7lhR3aAOad0Vu0LV4Md1y1At3GXcC2csW6QqQOM0X7ot5yil7hR7bMh/EJU7SVCk4BBjmMx2oMZvErl3ewVbgZiJGCibW3SpxJEmfUjHArTbWC2tpbg2mPwkHT5crksFjdngRAmTS2utmW2XVPWy7SDbZWJkiAWJzAAFG8G8SNhLr3BsZlRLckdXl+ZuiY7mB29zFAs+n+7taX7vudZBYiVZ3UEAGRuUCZB5k094Q9pLo0zLcDEbiGjy9wXcXST7SCTAzFD1niT3lS4i3EtB+Sw2syQIRVncMiex4mk71++zXbtyF2KQri3bYmQe8MByZg9xxQP2vDRdJdnu+bhhbUqpKySHbfKrJXgT/OM0hLLh2uAlDvVbyC6xJJgSCMQP1zGaa0AYoly5IUBQvlyTdZhCIgGQRgx3PpFZXh3hly5eNyLiojHcXHUog7RkzuJEY45zxQbWou3L7X9XeDv5gtrbAcEyWCjoU9hkL7mhaS0lu2r/EUJcWrhY9YYgM4ABBPIUmJ9ewPuTBbjhHebgdSSE+FumY+I5xn6Vpa1Ldu8t1xfbzfw0Mg7MQdu2ZcDBieTQZHmbtS631D+ftVdp2orlhBMQp2gkSJEY9aeNy2up8rTvbKB97LlV6Vg54MjB2kcTilU8OZbq3BAVGMB2Lsd5jbAGMHmm3sKEKJYW4QCHhNzkSZO5RMCD3xI5kUouo0y+XdulVZrx27ZKjYRDGJLDA4MGYIHZbxnxNbrqQocGY6oAZgAD0xwoI9AT9amtvJbh7Ni5fj4XuzKFTIwqiPXseJNJDw+2zJctM4J3NcS5tZ7THhoAHPIxUHpvCftbrbOldLPlrZCjY3U5tEcqnODxHE8HmkV8QuatDev3C90EKZiAGiCoHAj0HY1Tpe8gVp8sqzKFJKquRuPGfSDwPXANBbBe5EFmJO4RG2SF2A8x3yIODwKttNRzUKUMMeMH6f5/OlmcdjPsMfzGads9DbRvvFxt6ioYKm3CkmAZAnJxNE09tblsvtKlTlMhfSdxbqA5wM1FZbH2gDv/f9aGSP2x/P+tM3ba9W11ZVw7A43ekDMe/HvSw+kc+vpRFAP84qrfp/nerseIj2qrCqKBAcnn5VKm73H6CpUAjoTbYhiUDCVg8kdu570p93ZvWImTEZ+vzqam6XMuTIEz2+QH/NF0uqJZBtJGe3t2gY4rQrpdN0ncR6gRJIHJ9QK0rdklVYsNpMBYiAe5k/MfKOKS04LsxO0RgxJgTMwME/PHt6cOtAIVNw29KmZgg8gExJoNjWaFA7qt4npzKrAeOE9QBE/Tmlbdwsxtli1skSkGemDgiJPHHakwLgLW7b9MdRIgAACcxMUXRaxVdFU8AguSe4MmCPTj55oGhq2Fu4LefLdWHRsCgsMKJkdR7yfl3rbZtwe7eXfdQZYbtoBBHJjtPt2oNh02vc3NsViJkBrjHgAdoxkZ70v4fbtuSXVncknYswBBJZixzmO45qDXsXxbRwBbKxm4ZZnZlPUFAMj9AOJpG1qC25mFtyxFpfMBAmUAII27T3nGCZpjTgpc3MoPCpJLqqQcADIIiO4yfSnbYBcgmceYFVQXkbQImYXI9DjB70AdLppkr1lJOxWDqXuLAyx+ERxMnPal3susKNPved1xpDKCQeklTAjsJ9Kpe1d66xCI4ClWba0Y7EnIJPYkn2rt+4yMqpc3MGI2gfmubcsxaBJ6c+lUes8LvjT9PQiAxbNxN25/RdpkZMT+1L2Nbrmvai5aawwYKHcBioAkArBOcHBJ5HFed12tvKgUKQX6SQ+7JmNsHmtfR2BaXdelC5BdwxtBSOwCsJPOTyW4PFZUt4XbS297U3bwF0MwCRLbj8w0kegmBMmlr2nbULbd2IUnardIBYnA8sfDOMn96LpWW07sN90lSF4/HG2AoxJC99pzAwSKWOnQG0my75rhS9sAWgYUkE9JgyZkRCg9zVRpWPBlti2L94rbVC7KsxM56h6ngCCYoukNi6z+W527UITEmAwHYwF2zmTLSfeht2VuG2152XbDgsQbjLthcrhSCZAz8uRoapbVmwoJtDfaUrbVjuUNODukiW3YluKAYu2tHasuSHuI7tbtkjpUz1OBy0dyMYPPKa/aHUapnuIgEW/mqsHEQWxu2sfQx3FYWldXtln2z5h27QVvEhJAV8iMRBB5+Vep8RuJb0lpSxRiIG0GWZlljjmT/SgZ0fg90aV7l2+X06FbqnbDEK24kEMTyIzJweOaUP2s04dFu2CVttA3KNoCIQOkjdknM9mry2h1d/yzpJYBmAAeQEDNnBwJMZjufWts/Z+3YuW3uBSvSAu4v5rTt3MsYkkGASIEUAtVpFZfOtu43tKqglQAT8KgbiFk/Kaf8ADb13zrly5eErbYoDNvezAjq+KFWd3HI9jQNBrtTfvPpwLYRLwdtx2C2qvlBwcnEDPNPfaXR/d2W46fguPxBaWIcTtLOILCTjAAwKisSz4WUuWw+pAUjdcCllPHGD1HtOK5f09xCy22CAqXO7eTuI4JII3cASexp+z4HeHktvS6187mTa22NpY7mCbRjESDIruruC4bgso4CSCxIIZkkEANM+5HtniiL+JWbltbpHk2lYEKFdtzMZG74Rkk8n2jGaV02gt27aF22NcCqSejazSSZg7SFwSO1N+OXlXTkXVDjYFnIYsO8g56oMYrF09pHSzCh2YEAbm3qwmS3zYCMUU1oLlpTcdRcciFkDcFB5IIGRAXtPrQn1Ktaa1vKkk7QxG4yxPVHw8+lXFnypt2yFIB8wt8IL8DI4G3P0qarSyiLYW2wmWPJMZ75jJjMiaC3QblnzLibgIKkkRIPJHeeR/ah6lHNwW7cMinqgAwY4LR+4owLsW3XCM9I2KRxyWIz3ED0NLeF6YAMVLTuI6CJB+RwPSI/pQBZxJiT6+x95AobCnrzDattLTkqNpJBwzTyyHaeJz644pe/pmUTHtIGOff0INEBW0Pf9P+KlRrXsP1/vXKBC8G3bUWMdhk459qNprAEG4waBhQ0gZAg+3rS103HgbTAyABj+5+dXs6UEHKjGZMQT2PbtPrWg5pLg3MFEBj2gyBPaIArqaBC8bGA9STJPtkdverhZA8s7AOkEQTgciOSZ596VXR7WJa4eJju09uczUDVu0m9XeVY5UBhEepjInmhPrn60FldzsDhTMASAI5JHfvmlL+oUszGX3NPxQflxH+Cja3UBVW3b/LJ3D1YZkx6YoHl16rZ/FRC27bsiOkDuSDBBM9zxR7GtsqA+12YBVtDCgqHBbuW5EekbhWO2pRg7PbYji3DEKhOSWkGSfpRRoykFwOq2CvmGIMxtH/X9aDeu+IWXDlA+5idyop3wDjdAMD35rL0usNxQzoHMbNxaGJMDHZRBEk+vvWj4MuoFmbNtVRoJdjuZis+pMCZgRz86xLGvCHy2UAAkExJmct9MkAe1Axd3ozqDcUlVaEhgFQESTiO2RGT71Y+GNZb4lLFVLAswgtBhijCJmM5z71YN5qOQGaIRogFozJ9M8D3PECtLw201y0Et77dxQRO0dRiOtzkTIEDsI44BDW6pLR03k20YiHGCzM24x789qJ43p3t20u3m33ySdrZFtOBCk85HY/tTel0di0tm5AW4h2tJJ6hKtu5AgmR7xSv2p8RViJR9wJXrcR0zlVSCDnuTwPeg5pTqENrU3FuObbzbkjqGSSo5IyCIEEe1AsfaD8S67SWuyd5gsCSTtk8LJ59uKQv+JXbwAuODtB2AhQoESQIiOIA74pzw7wMSj3GkAqxQA9SmDtB7TxMU/oytTrGYkSdu7cJMx6Z5rV8M8JutsZ0V7cFlJaN/UAVleo8ExIyZnOdizqUu6hVsaRUVOm46EfCSJBxt9v4v5U3f8Mm43lrtt2wLiW0MqB0yGkHJKnuZkyeZbDGh01g2ttoXAkhhIDAXMGAGJJAIjt880PwJLh3aq5Ztu2zZYAMbCpZS3UTBJ9M+1JeM+NDaiw6BpxAlgpIEBTjECD7/AFzbPj98q9u0y2wglNw/EAwNoJmDyZ+eRipqqfu628twb1thr5VQhGbaAiAWxPxSRHYGcVPEBYuP/wDEBV9Pk3khLatIIMAS0bTwPfisLQ+A6m6DdCHaJO9zhypyFn4jzx6GvTXvEraFrdxyE3OzhBBJPCow4J3Sf2jkVHF8JuEXW1IS411w8IhaSRBIiGB+XvSd9rjWmt3maxG3aGd2BUk4uK7ErGOYIzitDxPxOLVq7buNaurLpuCtgIQdysD2MD/7TXl9Z4u9y0qSxuM5Z5UFnZu4MTzxFSK9D4L4bcdIPlsm0ny2LLscdxyRuBnEYI9TQdJZaALl5rVhAQwtBYCCTCmSSd0Sx7mqeI+I4S4zm0+wBQi7htZeSRErjH1yaxrNi8bdvqEM0rbJhXzPY/U+3eqjV1Gmtm2pa47oWCrwrMvVs3EyBmJJ9DWncNjzVt27tkts63tIOmATCFRmIA5n9IrH8M0rK1wXmUWhcIdV+FmYDiBwAcfOq6nxTYrJpQvljiTuYbvQN3k8/Kg4LgdiFuEAEAkrud5MgkA+gnmKcC8JprzBSSFVbedxk/yBqv3wWLar5gW8QJLIrEA9m57E8mi6UG0CLRBDqS2wbC3MQJwvJgYyfegtatstphe3GBIcR8M/mAmKS1jDaCjoxIB2KJKgTJgHgCKGuq32dqXilzJIyJAOJjC4AM+8UDTLZTaQWNzcJeTBkjdOIA+dRXLF4puCM++5E7RBiZmO3rJ4xRDqSNzFiIcmJkEYEkYBMfvNafiNwETbUiZ3AGCBiIMfWkVZdmILxknMDsF7cd6IvaBYSqSDMGeYPyqUqmouwOh/ohj9sVKaC53FDuJOCWA9xIBrunceWGuI2BK9PSPRsc9sn9DVNFrgpYsu1WEgASSwECKpqfFblwFNoyCsAZyQePXFUFS2pJKXNhK72B4xwM8+szFH8K0Qxf1GR8SICJePUDgTWdo9CWZlYHpERyZ9B2mu6pChCcSAIkGPnHeaDqPuB6QczhYCktz+g4rbFlsW95/EUFmxuO5xsXJhc+/E1iabw9vOtrhpdQIPMkf0p3Vaw2tWzCG2EwpPTKzE+sc/P5UGnrm6rQugKAN4SQVLCcGPSJPrilNddWQ1xVJydzhmJAHoBEAkRwKRUXdVqA1wsdxBZhJCjmB6UDxTU9UKTC4GZgDtIOT6mg3PGL3kWrQsXWQXEBFsfl/iZiSdpJPwrPHbup4f4QiOWuslxVQkhTI3nhffvJHETS2n0l26J2CVIy85GIQA9uTWjefeHNpVVFtnc5I3M+2YEn1I9gJoK6u951y1aFsK5cFQj7EFqPh4BHEz/wBU3rXv27hLnyraruAtAzIkLuaJ5JmewNZHgJuNfRW4uCJIHAB4J+Rmt6/tazeQ3/4SWJztYmAxPHAHMn65UL/Zi7pQt+7qnW4wO9bdyYclfiC8MxJI9qB4hqtPbtwAHvXB5jnytqST020BztGSScmBWO+jtBlVL0sXALkbEUeuTOPWt7xTwe0LvlB/OvOfiY7QpiZYLk4Ej58UGHprNopJV5zPoJiNuYgZ5r02uv3rektPLKAi7oAVmMQAT8XPr7xWPrrC6e2bTXVbMMqDq5k5Pyq3inity7Z2+RcW0uQ53E4wpdog5NAPw3WoRsZ7iXGYtuXgyBAYGZn6Dj3ra8RuNYFvUh23KYVWIh5kMzQB2P71g+C6e4Abkf7s2UZm2jdG4mQd2AvbmYresai3ZJuahnu3UCi3uA2oYMm2sx2BkieDUqlfsuq33v3dWu6FEMxKgMZz26sfFOPmazNd4SoRjaO4jDg42dXJB4AAAyTz2ij2/HQ966zqdrDoVRkHGekgbiBkwfoJovhWq1FwXPJDLbE7SAoCk52tAAM+vPFVD2g111tGlmyGt7VzcII6i7GEMyxaRiIHUaf8Jt+Rp/LdirEMfM2yFLesn35ntxWV4lfTTgWmHmlipYgncCqjqQ/lniBmJzmqavQ3dUlhlLeUZlikQAYLMAx3HGIH6VFA1Vm5qEcWyH8u5sG5JuMhjIZQRAI45E8ma2fCfFhptPfsDc7OCunYZuK22CDMbVBMyOJYUVdbptGihd3lMIMSWLEA7snHwxjGayTqEvLd1RUrtOy3EFpIjqxn4gIoH7K2bt1VMISothBLJuW3yQfYESZxEzQdZpLdhhcuM5VZ2BiGht8kBds+8+1YV7wy8z/htv2S8/AVgiSQY4x+1ekt6lbqr94RrdxWwpnaZWPkZ9DkUGT4lduXLtteqzbfqG5cSCMwBJMxj1PvTbeEGxbDK6DZ1MxXqc5j4jAC/vTl7xAi+d/w7FA9UEmcejGM+1I6i/vdrJa5LDAEfCDMfP3PcUGet20VI8neq9TOcbix5dxnvwMZNB1cOC6Ev0wBw1s7tokTPcDHM8UbKhhf4z5as0DHO9kgFsgGcmKf8Q0yzJO0HZ024nokweOBxHpVRR7aW7YNnezBBPEFwP4Ynn64ob6ZQuJVmHWQCBOZO0mD/wB5qjWrYt+bbt4gSSMRPOc8+/pQb/iDqQWRhiMCR7d4qKHpNPufc91tgBzwZz0ycf570zrdIyAMVXcwwiZaB3Ye1Aa0QE3uQI3OSQNrE42Y9v64pu9cZCoLA46STnjvJkz9aIG2vK4kiOxgGuVZbSHLizu77mg/XcJqUVhHUdHHVxPoO8e59av4ZeZX6VBO0zP65qrQi4g5wecjvRNCm9iZMsDwP6mqjqeIXCrAfmaWaOJj2xRL2mCvc81pI4E8+nv/ANVw6Zl2qMA9RJicRSOobqMGQO9BpG8DACkqpAEcgDg49/50LUapGaAsZ2ygiVzgD5n60DREbbi9yBB5wDnHc1fRWWkXMQDjHJ+nFBqa5Ly2lS3AUDIX4srkmB+896yrJNhpe0ZiV3ypB9R6/WndLq43OwYxhQCSPUkn5jntRnti4LbXTm40IJ4QH1PEn9qB3W6li9ryi11goc7FAC7lkbgQc/M9qzdIyujveuCJ/wBsTLtz1fwrnJFTVa5lU2dP0pBa5skkyCDuP8MGPalLurVktggA/C5UAGBHEYJj+lBpJce+r3UC2haUDcTEzI2qfSJx9IzVNRaRLZUEB7qho6fLUL1CD6+/f9KD4jqFhUGVZRsBJCWh9OT3JP70S/YKWkHQdhb16g0wciP8FBnP4bcFtbhUgMYWeTgmQOYxzWh4Vptj27l2basp2EHruEgLAiSPinjgR3FPnxG4Vt7rGyFVtxaAUAiRuECR2GYPypHxHxBvMFx8zcDqkiAFj55I/wAOKDU0mlt2tQk7QJ8x3unqUCYiAQOqBAE8DiaNrb9i6bt69duXkPwLJtqACBIUGSO3Hea8543rUuXWYSZAj0GBgewz+tbZ02kcsbm1QFDQnTC+hjkmRQZPhlhr9xLe9/JBY5krbETHzMD6054Y1u5fbzXcT8A3RMkiTuxMRiO59KPob1y7Zu+SRbtqY24CxtgGSJmPX096yPDjaaDcdy4aVUYB+vqYiMUG/wCC2LNrVtctAlbLgksYUKwKwoglmkj59qN/5jyi1tLVw/nubQSJbu0iZwM15/Va0hwGIAYyQBCrJzIkfvz65rX0ha4G+7uxBYea7jphRwoHPPC8e0ipYo32f8eui4yPZZvMJuLAO6AoEKDyOkcehrlrxnU/ipaQFbbs7+ZKkBzIADwR+bBFL/fBuY2rly5cceVuQRsWc9sTnv3mjeGeHXEtxAbzJNxm/KqzAcMO4kxJ5yRQZF3w9yjXX2+YWLyCWYwcggdPNPeINqHsWVcWgC3mYYK1wmCCwwvf1zR1vWURURupCdwIILhg35T6AjHoKV8KG8XtoLMvSrEsuxYEARBGRn2oBajxnybv4JDysFmGDuIOApnt9fStLQXG8ub+Q67N8zt25X58HHqc0j4RoyXcLpwJELcaSiYMzuJk/LNa1q95W22ZZdu0MQCsjB/f5/tSjJLgEvdQMs5MmWGYG3+ntVtLo7ZdnHm2WQhsqQhXuJnB/biuPrAvUbJuEsVtvyDtjCySRnP/AFTliy9y0GDSWHBwJzHuc+3agTa7p1dl2uAQCBubB9907txPaOKPau2XJ3IxbEFiVAafQjsPWq37rhVUoXvg9oYRwTnI7H9KXdG3zdhgQQANxXEZYR/Ogrq/EkCbIBBJBA7euD70HSuzEXNw2Ke4ySF46R2Herfe7bK5a3vCmAwAJj9ZA96YW6tsbUt9JEncpIBgZmCNuBniqhe2we4hYBgdxAOQcdweKnityxuVEUqVyf4Zg8Z9YrovOx+BRxBBER9Pf0pfUXgGAcLjOcx6VFWWxdgQwOAczOR3g12krwef9wf/AK9q5VQFbUgknAiT3+QolrUdQiR2Ujt86EirMsfpFMpqE4VOcUCnltk5nvzJp25Ji2FC7Rk7cnGTMSZ/zvQrmoJYAY6sAf5JNajOFYGQpAzMSJ7DETQZ/khYEZORcMqIjOPWoLJ2wbkI07ZnqIPoOAT39q7rdcSFgD1zmf1zFC0bC5cRbrdPHMCM/wBaBq/ce2du3JACQQVggRBHOKe8RZBcTcZ8uF9cgTx3zSVxlZwdypbtYHfgkgKJ6if7mlrxuNLsIE7pjE+3z/tQNqXN020UWxcjkRIGc949q7qbV20DbVAHUdbIOsqYjPIkHgQYoR8RwHUQyEMTH0yfStI6rdbUk7jclrnbiMYGSc8mgT0epAQW1tF2zv6ZJJPB9B7e1aPhvg964ymVVVIZl7AySobgHIiP5kUpodWSz2rIAkHqJPPqZ5yQJpn7Pai7ZvXgWWDtFxjJAlvi6RPE4x2qVWp4p4oFtw7WmOQwlgwjEZ/oTzWHoNKhW5duRDkKgb4jmSQPTt+tVfRG5de7vUW7TDLHLxBJgdzz+1I+Ma1Ll1nA7zuyC0e0mkiPRXmthUD20btMCQI7f2/7rF1lq3cK2rCbSOpiek7fcMc4M4rKfUMcSeeKd0ukv3FZlJgzyY3dzHft+1XQJotA7FrZuEJG7pJ2FgR8XaRz9IrV8J0ltfMKurEY3dIhQuSM4JOPp70x4beW1atoWCuFPPqWOflSAvrYsMvlMxuSrXGESCMbRyB849am9qY0yWW1AZmtsAVCgDcXhXgEzA7cjMD6m8U1CG8qqoRVRrl0IfLG5zHVs5wBj3rzuh0dxgHVYTfl4wII4nmJr0up0yC4rbN7kQwBIUqAJlRyKUW8NsHUNtuXmFoQQowWI/KW5HE+uT7Vf7X+E2rNqbN1+sgLa+IEzJk8nHY+3rSek0alLqi5ttM+AM7ZAMGeDntNJ+L6IkILJMJnZuPSSRlC3rj9MVOwlodKWKH8RHYki43wgoCRt7sTEc1qWLF57b2y3lEdciesNwvrj9sYoWm0eq6dzAKksAWwT/CYyScxWnd1Ny5btNAQSCVkyw/h9sZ+lW0ZnhX4Sub9sEidhLkHfG2CEMke/NdsaRkIe9KWpjaWG6WzkgcfoazNV4pcN7e0AqxIUcD29+Kfv6pb79QKqBuKmRuYHaP2+uKqF/E76hkFshlWCYmF6uD65zPeac090EHzNyAE7ACVBEkz7jt6ULwi8qI2CwLtAGTHT2J9xxNJ67UvdCyIBJC+hg/5+lA34ZZe5f3I5ZE5JOYxj9Y9sVr39YybYtbp7lgI+eKyLdpFlrTMjKu2Rnee+Dz9KBcuXiVBIfE9/rM/zqKrqb5a64I23GbGw9H0j19aa1L3Bbh4GYJGRB9aqGIIDCGGc5B9wacttutk8yDK8+oiPpQJ6TVQDcIBJXaB2GeY71laxmMFuWJJ+n/FFvXA+1EBXPUIx+g9K7qAe67jxJzj6GqhRbBIkCu1dR7H6GpTYXprTxt+Z/apUpRcqNpYcjjJkf4KCb55/wCa5Uqjly0wy3z+dX0enLnHC9TH0A/nUqVBoqtty1x/hnAg9gKW8R1+7oTCD6TXKlAsvUVVRGQAJ7mMmtO9dYWhbUAhQSz8H6Z9+alSlCHh1lmeEbafXI/lRNRo3t9Uz3JHuY785qVKdjZteIqmjB2jc263AUQWiNx+mfnWXqfA7iKpwZAkA5UtwDOD9K7UoH7uqVbyW7CqFVAtxiI3sF6mjkfKmW1QCkkEAAwcdQ9vTNSpUCngyG873rjRt7Afmjn6Ulqbj37pW2SRzBIHHrXalPseh1rI9u3naFJUQDgiQcfPE1nHxO8++2qqSuWYnlcAY9f8xUqUkVXwfUH8YMv5gxAPc+/0pmzbe45dro/DfaqlZmSpgkcRP86lSlFr3iPlg7p6cGOJ4Pf1pIW7pCXFuS38PYSO04JqVKIFobb+Y6XEUseok7TH6c/IU7b09zYwlZ3ZngyOcZGO2RUqVNqQ01ny7oLQCskDO2Or4Y9x3FF1t9GthrgJzIExHGMevr71ypWkCvXzBaAqCFCj1gnHp865a1XSXAgdp9e5xUqVBNb4gfwyySAS2ThvQ44+tU0mugvBZZMj2mpUq9DultDcSCZGWJySDTFxo+v8q5UqAAtJUqVKD//Z"/>
          <p:cNvSpPr>
            <a:spLocks noChangeAspect="1" noChangeArrowheads="1"/>
          </p:cNvSpPr>
          <p:nvPr/>
        </p:nvSpPr>
        <p:spPr bwMode="auto">
          <a:xfrm>
            <a:off x="307975" y="-2003425"/>
            <a:ext cx="676275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s3-eu-west-1.amazonaws.com/rankia/images/valoraciones/0015/4381/carbon.jpg?14006698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96752"/>
            <a:ext cx="2760241" cy="183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3.gstatic.com/images?q=tbn:ANd9GcSPQnhK4uTOioHtfssLWQVwO-fsFmHtUY1kN4XXWsvTLqnA6N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40768"/>
            <a:ext cx="1531316" cy="27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osverdes.org.ar/nuevo/wp-content/uploads/2012/08/1743983_3_f939_la-centrale-nucleaire-de-tihange-en-belgique_1f8c6b72697121d26802a18d7accea8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02" y="3140968"/>
            <a:ext cx="3395586" cy="169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ecoticias.com/userfiles/extra/PJIY_biodiesel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79627"/>
            <a:ext cx="29146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ista aérea de una pres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378111" cy="23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93" y="4978467"/>
            <a:ext cx="5674691" cy="177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695749" y="0"/>
            <a:ext cx="3752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REPASO CLASE PREVIA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287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81050" y="0"/>
            <a:ext cx="55272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/>
              <a:t>Baterías comerciales</a:t>
            </a:r>
            <a:endParaRPr lang="en-GB" sz="5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3" y="1737562"/>
            <a:ext cx="7799455" cy="408752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18457" y="930336"/>
            <a:ext cx="34499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Plomo-ácido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760296"/>
            <a:ext cx="8412098" cy="411799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82880" y="898522"/>
            <a:ext cx="39896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err="1" smtClean="0">
                <a:solidFill>
                  <a:srgbClr val="FF0000"/>
                </a:solidFill>
              </a:rPr>
              <a:t>Niquel</a:t>
            </a:r>
            <a:r>
              <a:rPr lang="es-ES" sz="5000" dirty="0" smtClean="0">
                <a:solidFill>
                  <a:srgbClr val="FF0000"/>
                </a:solidFill>
              </a:rPr>
              <a:t>-cadmio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2880" y="60322"/>
            <a:ext cx="32426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Zinc-carbón</a:t>
            </a:r>
            <a:endParaRPr lang="en-GB" sz="50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1" y="1150640"/>
            <a:ext cx="7776864" cy="401739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92100" y="5396580"/>
            <a:ext cx="4775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b="1" i="1" dirty="0" smtClean="0">
                <a:solidFill>
                  <a:schemeClr val="accent2">
                    <a:lumMod val="75000"/>
                  </a:schemeClr>
                </a:solidFill>
              </a:rPr>
              <a:t>Estas son las </a:t>
            </a:r>
            <a:r>
              <a:rPr lang="es-ES" sz="2500" b="1" i="1" smtClean="0">
                <a:solidFill>
                  <a:schemeClr val="accent2">
                    <a:lumMod val="75000"/>
                  </a:schemeClr>
                </a:solidFill>
              </a:rPr>
              <a:t>baterías alcalinas AA</a:t>
            </a:r>
            <a:r>
              <a:rPr lang="es-ES" sz="2500" b="1" i="1" dirty="0" smtClean="0">
                <a:solidFill>
                  <a:schemeClr val="accent2">
                    <a:lumMod val="75000"/>
                  </a:schemeClr>
                </a:solidFill>
              </a:rPr>
              <a:t>, AAA, las baterías descartables por excelencia!</a:t>
            </a:r>
            <a:endParaRPr lang="en-GB" sz="25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522715" y="61491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https://www.energizer.com/about-batteries/battery-chemistry</a:t>
            </a:r>
          </a:p>
        </p:txBody>
      </p:sp>
    </p:spTree>
    <p:extLst>
      <p:ext uri="{BB962C8B-B14F-4D97-AF65-F5344CB8AC3E}">
        <p14:creationId xmlns:p14="http://schemas.microsoft.com/office/powerpoint/2010/main" val="161615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260648"/>
            <a:ext cx="8496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/>
              <a:t>¿Cuánta carga me puede entregar </a:t>
            </a:r>
            <a:r>
              <a:rPr lang="es-ES" sz="2500" b="1" dirty="0" smtClean="0"/>
              <a:t>1 gramo de cátodo </a:t>
            </a:r>
            <a:r>
              <a:rPr lang="es-ES" sz="2500" dirty="0" smtClean="0"/>
              <a:t>y </a:t>
            </a:r>
            <a:r>
              <a:rPr lang="es-ES" sz="2500" b="1" dirty="0" smtClean="0"/>
              <a:t>1 gramo de ánodo</a:t>
            </a:r>
            <a:r>
              <a:rPr lang="es-ES" sz="2500" dirty="0" smtClean="0"/>
              <a:t> en una celda </a:t>
            </a:r>
            <a:r>
              <a:rPr lang="es-ES" sz="2500" smtClean="0"/>
              <a:t>de </a:t>
            </a:r>
            <a:r>
              <a:rPr lang="es-ES" sz="2500" b="1" smtClean="0"/>
              <a:t>plomo</a:t>
            </a:r>
            <a:r>
              <a:rPr lang="es-ES" sz="2500" smtClean="0"/>
              <a:t>?</a:t>
            </a:r>
            <a:endParaRPr lang="en-GB" sz="2500" dirty="0"/>
          </a:p>
        </p:txBody>
      </p:sp>
      <p:sp>
        <p:nvSpPr>
          <p:cNvPr id="3" name="CuadroTexto 2"/>
          <p:cNvSpPr txBox="1"/>
          <p:nvPr/>
        </p:nvSpPr>
        <p:spPr>
          <a:xfrm>
            <a:off x="-6388" y="1539572"/>
            <a:ext cx="4769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CÁTODO</a:t>
            </a:r>
          </a:p>
          <a:p>
            <a:r>
              <a:rPr lang="es-ES" dirty="0" smtClean="0"/>
              <a:t>PbO</a:t>
            </a:r>
            <a:r>
              <a:rPr lang="es-ES" baseline="-25000" dirty="0" smtClean="0"/>
              <a:t>2</a:t>
            </a:r>
            <a:r>
              <a:rPr lang="es-ES" dirty="0" smtClean="0"/>
              <a:t>  +2</a:t>
            </a:r>
            <a:r>
              <a:rPr lang="es-ES" i="1" dirty="0" smtClean="0"/>
              <a:t>e-</a:t>
            </a:r>
            <a:r>
              <a:rPr lang="es-ES" dirty="0" smtClean="0"/>
              <a:t>  </a:t>
            </a:r>
            <a:r>
              <a:rPr lang="es-ES" dirty="0" smtClean="0">
                <a:sym typeface="Wingdings" panose="05000000000000000000" pitchFamily="2" charset="2"/>
              </a:rPr>
              <a:t>  PbSO</a:t>
            </a:r>
            <a:r>
              <a:rPr lang="es-ES" baseline="-25000" dirty="0" smtClean="0">
                <a:sym typeface="Wingdings" panose="05000000000000000000" pitchFamily="2" charset="2"/>
              </a:rPr>
              <a:t>4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1 gramo?  </a:t>
            </a:r>
          </a:p>
          <a:p>
            <a:r>
              <a:rPr lang="es-ES" dirty="0" err="1" smtClean="0">
                <a:sym typeface="Wingdings" panose="05000000000000000000" pitchFamily="2" charset="2"/>
              </a:rPr>
              <a:t>Mr</a:t>
            </a:r>
            <a:r>
              <a:rPr lang="es-ES" dirty="0" smtClean="0">
                <a:sym typeface="Wingdings" panose="05000000000000000000" pitchFamily="2" charset="2"/>
              </a:rPr>
              <a:t> PbO</a:t>
            </a:r>
            <a:r>
              <a:rPr lang="es-ES" baseline="-25000" dirty="0" smtClean="0">
                <a:sym typeface="Wingdings" panose="05000000000000000000" pitchFamily="2" charset="2"/>
              </a:rPr>
              <a:t>2</a:t>
            </a:r>
            <a:r>
              <a:rPr lang="es-ES" dirty="0" smtClean="0">
                <a:sym typeface="Wingdings" panose="05000000000000000000" pitchFamily="2" charset="2"/>
              </a:rPr>
              <a:t> = 239.2 g 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n moles = 1 g / 239.2 g 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  <a:r>
              <a:rPr lang="es-ES" dirty="0" smtClean="0">
                <a:sym typeface="Wingdings" panose="05000000000000000000" pitchFamily="2" charset="2"/>
              </a:rPr>
              <a:t>  =  4.2 x 10</a:t>
            </a:r>
            <a:r>
              <a:rPr lang="es-ES" baseline="30000" dirty="0" smtClean="0">
                <a:sym typeface="Wingdings" panose="05000000000000000000" pitchFamily="2" charset="2"/>
              </a:rPr>
              <a:t>-3</a:t>
            </a:r>
            <a:r>
              <a:rPr lang="es-ES" dirty="0" smtClean="0">
                <a:sym typeface="Wingdings" panose="05000000000000000000" pitchFamily="2" charset="2"/>
              </a:rPr>
              <a:t> moles</a:t>
            </a:r>
          </a:p>
          <a:p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 gramo PbO</a:t>
            </a:r>
            <a:r>
              <a:rPr lang="es-ES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8.4 x 10</a:t>
            </a:r>
            <a:r>
              <a:rPr lang="es-E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-3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moles e-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 flipH="1">
            <a:off x="4711948" y="1507143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ÁNODO</a:t>
            </a:r>
          </a:p>
          <a:p>
            <a:r>
              <a:rPr lang="es-ES" dirty="0" smtClean="0"/>
              <a:t>Pb </a:t>
            </a:r>
            <a:r>
              <a:rPr lang="es-ES" dirty="0" smtClean="0">
                <a:sym typeface="Wingdings" panose="05000000000000000000" pitchFamily="2" charset="2"/>
              </a:rPr>
              <a:t> PbSO</a:t>
            </a:r>
            <a:r>
              <a:rPr lang="es-ES" baseline="-25000" dirty="0" smtClean="0">
                <a:sym typeface="Wingdings" panose="05000000000000000000" pitchFamily="2" charset="2"/>
              </a:rPr>
              <a:t>4</a:t>
            </a:r>
            <a:r>
              <a:rPr lang="es-ES" dirty="0" smtClean="0">
                <a:sym typeface="Wingdings" panose="05000000000000000000" pitchFamily="2" charset="2"/>
              </a:rPr>
              <a:t>  + </a:t>
            </a:r>
            <a:r>
              <a:rPr lang="es-ES" i="1" dirty="0" smtClean="0">
                <a:sym typeface="Wingdings" panose="05000000000000000000" pitchFamily="2" charset="2"/>
              </a:rPr>
              <a:t>2e-</a:t>
            </a:r>
          </a:p>
          <a:p>
            <a:r>
              <a:rPr lang="es-ES" dirty="0" err="1" smtClean="0">
                <a:sym typeface="Wingdings" panose="05000000000000000000" pitchFamily="2" charset="2"/>
              </a:rPr>
              <a:t>Mr</a:t>
            </a:r>
            <a:r>
              <a:rPr lang="es-ES" dirty="0" smtClean="0">
                <a:sym typeface="Wingdings" panose="05000000000000000000" pitchFamily="2" charset="2"/>
              </a:rPr>
              <a:t> Pb = 207.2 gmol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N moles = 1 g / 207.2 gmol</a:t>
            </a:r>
            <a:r>
              <a:rPr lang="es-ES" baseline="30000" dirty="0">
                <a:sym typeface="Wingdings" panose="05000000000000000000" pitchFamily="2" charset="2"/>
              </a:rPr>
              <a:t>-1</a:t>
            </a:r>
            <a:r>
              <a:rPr lang="es-ES" dirty="0" smtClean="0">
                <a:sym typeface="Wingdings" panose="05000000000000000000" pitchFamily="2" charset="2"/>
              </a:rPr>
              <a:t> = 4.8 x 10</a:t>
            </a:r>
            <a:r>
              <a:rPr lang="es-ES" baseline="30000" dirty="0" smtClean="0">
                <a:sym typeface="Wingdings" panose="05000000000000000000" pitchFamily="2" charset="2"/>
              </a:rPr>
              <a:t>-3</a:t>
            </a:r>
            <a:r>
              <a:rPr lang="es-ES" dirty="0" smtClean="0">
                <a:sym typeface="Wingdings" panose="05000000000000000000" pitchFamily="2" charset="2"/>
              </a:rPr>
              <a:t> moles</a:t>
            </a:r>
          </a:p>
          <a:p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 gramo Pb = 9.6 x 10</a:t>
            </a:r>
            <a:r>
              <a:rPr lang="es-E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-3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moles e-</a:t>
            </a:r>
          </a:p>
        </p:txBody>
      </p:sp>
    </p:spTree>
    <p:extLst>
      <p:ext uri="{BB962C8B-B14F-4D97-AF65-F5344CB8AC3E}">
        <p14:creationId xmlns:p14="http://schemas.microsoft.com/office/powerpoint/2010/main" val="266903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1425104"/>
            <a:ext cx="856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/>
              <a:t>Son un componente fundamental de los dispositivos portátiles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/>
              <a:t>Movilidad eléctrica</a:t>
            </a:r>
            <a:endParaRPr lang="en-GB" sz="25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smtClean="0"/>
              <a:t>Son </a:t>
            </a:r>
            <a:r>
              <a:rPr lang="en-GB" sz="2500" dirty="0" err="1" smtClean="0"/>
              <a:t>una</a:t>
            </a:r>
            <a:r>
              <a:rPr lang="en-GB" sz="2500" dirty="0" smtClean="0"/>
              <a:t> </a:t>
            </a:r>
            <a:r>
              <a:rPr lang="en-GB" sz="2500" dirty="0" err="1" smtClean="0"/>
              <a:t>solución</a:t>
            </a:r>
            <a:r>
              <a:rPr lang="en-GB" sz="2500" dirty="0" smtClean="0"/>
              <a:t> </a:t>
            </a:r>
            <a:r>
              <a:rPr lang="en-GB" sz="2500" dirty="0" err="1" smtClean="0"/>
              <a:t>donde</a:t>
            </a:r>
            <a:r>
              <a:rPr lang="en-GB" sz="2500" dirty="0" smtClean="0"/>
              <a:t> no hay </a:t>
            </a:r>
            <a:r>
              <a:rPr lang="en-GB" sz="2500" dirty="0" err="1" smtClean="0"/>
              <a:t>una</a:t>
            </a:r>
            <a:r>
              <a:rPr lang="en-GB" sz="2500" dirty="0" smtClean="0"/>
              <a:t> </a:t>
            </a:r>
            <a:r>
              <a:rPr lang="en-GB" sz="2500" dirty="0" err="1" smtClean="0"/>
              <a:t>fuente</a:t>
            </a:r>
            <a:r>
              <a:rPr lang="en-GB" sz="2500" dirty="0" smtClean="0"/>
              <a:t> </a:t>
            </a:r>
            <a:r>
              <a:rPr lang="en-GB" sz="2500" dirty="0" err="1" smtClean="0"/>
              <a:t>primaria</a:t>
            </a:r>
            <a:r>
              <a:rPr lang="en-GB" sz="2500" dirty="0" smtClean="0"/>
              <a:t> de </a:t>
            </a:r>
            <a:r>
              <a:rPr lang="en-GB" sz="2500" dirty="0" err="1" smtClean="0"/>
              <a:t>energía</a:t>
            </a:r>
            <a:endParaRPr lang="en-GB" sz="25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/>
              <a:t>Son una forma de acumular la energía proveniente de fuentes renovables no permanentes (energía solar, eólica, de olas, etc.)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/>
              <a:t>Son una forma de acumular energía en momentos de baja demanda para su utilización posterior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2500" dirty="0"/>
          </a:p>
          <a:p>
            <a:pPr algn="ctr"/>
            <a:r>
              <a:rPr lang="es-AR" sz="2500" b="1" i="1" dirty="0" smtClean="0">
                <a:solidFill>
                  <a:srgbClr val="FF0000"/>
                </a:solidFill>
              </a:rPr>
              <a:t>SMART GRIDS</a:t>
            </a:r>
            <a:r>
              <a:rPr lang="es-AR" sz="2500" b="1" dirty="0" smtClean="0">
                <a:solidFill>
                  <a:srgbClr val="FF0000"/>
                </a:solidFill>
              </a:rPr>
              <a:t> (redes inteligentes)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93277" y="586408"/>
            <a:ext cx="495744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500" dirty="0" err="1"/>
              <a:t>Baterías</a:t>
            </a:r>
            <a:r>
              <a:rPr lang="en-GB" sz="4500" dirty="0"/>
              <a:t>, ¿para </a:t>
            </a:r>
            <a:r>
              <a:rPr lang="en-GB" sz="4500" dirty="0" err="1"/>
              <a:t>qué</a:t>
            </a:r>
            <a:r>
              <a:rPr lang="en-GB" sz="4500" dirty="0"/>
              <a:t>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695749" y="0"/>
            <a:ext cx="3752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REPASO CLASE PREVIA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199012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080" y="0"/>
            <a:ext cx="5269841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 err="1" smtClean="0"/>
              <a:t>Celdas</a:t>
            </a:r>
            <a:r>
              <a:rPr lang="en-GB" sz="5500" dirty="0" smtClean="0"/>
              <a:t> </a:t>
            </a:r>
            <a:r>
              <a:rPr lang="es-AR" sz="5500" dirty="0" smtClean="0"/>
              <a:t>vs baterías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44824"/>
            <a:ext cx="871296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err="1" smtClean="0"/>
              <a:t>Celda</a:t>
            </a:r>
            <a:r>
              <a:rPr lang="en-GB" sz="2500" dirty="0" smtClean="0"/>
              <a:t>: </a:t>
            </a:r>
            <a:r>
              <a:rPr lang="en-GB" sz="2500" dirty="0" err="1" smtClean="0"/>
              <a:t>unidad</a:t>
            </a:r>
            <a:r>
              <a:rPr lang="en-GB" sz="2500" dirty="0" smtClean="0"/>
              <a:t> </a:t>
            </a:r>
            <a:r>
              <a:rPr lang="en-GB" sz="2500" dirty="0" err="1" smtClean="0"/>
              <a:t>electroqu</a:t>
            </a:r>
            <a:r>
              <a:rPr lang="es-AR" sz="2500" dirty="0" err="1" smtClean="0"/>
              <a:t>ímica</a:t>
            </a:r>
            <a:r>
              <a:rPr lang="es-AR" sz="2500" dirty="0" smtClean="0"/>
              <a:t> fundamental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AR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sz="2500" dirty="0" smtClean="0"/>
              <a:t>Batería: un conjunto de celdas más componentes electrónicos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500" dirty="0"/>
          </a:p>
          <a:p>
            <a:pPr algn="ctr"/>
            <a:endParaRPr lang="en-GB" sz="25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192084" y="3645024"/>
            <a:ext cx="4188404" cy="2943599"/>
            <a:chOff x="192084" y="3645024"/>
            <a:chExt cx="4188404" cy="2943599"/>
          </a:xfrm>
        </p:grpSpPr>
        <p:pic>
          <p:nvPicPr>
            <p:cNvPr id="16386" name="Picture 2" descr="http://www.splung.com/fields/images/batteries/CuZncell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84" y="3645024"/>
              <a:ext cx="4188404" cy="2943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>
              <a:off x="1800165" y="6021288"/>
              <a:ext cx="648072" cy="2034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652085" y="6093296"/>
              <a:ext cx="648072" cy="1440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5868144" y="3573016"/>
            <a:ext cx="648072" cy="1440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tc.gc.ca/media/documents/tdg-eng/lb-battery-and-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3816424" cy="268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calsol.berkeley.edu/images/sponsorship/BatteryCells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32985"/>
            <a:ext cx="4176464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5" y="33265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BATERÍA: </a:t>
            </a:r>
            <a:endParaRPr lang="en-GB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Obtener</a:t>
            </a:r>
            <a:r>
              <a:rPr lang="en-GB" dirty="0" smtClean="0"/>
              <a:t> el </a:t>
            </a:r>
            <a:r>
              <a:rPr lang="en-GB" dirty="0" err="1" smtClean="0"/>
              <a:t>voltaje</a:t>
            </a:r>
            <a:r>
              <a:rPr lang="en-GB" dirty="0" smtClean="0"/>
              <a:t>/</a:t>
            </a:r>
            <a:r>
              <a:rPr lang="en-GB" dirty="0" err="1" smtClean="0"/>
              <a:t>corriente</a:t>
            </a:r>
            <a:r>
              <a:rPr lang="en-GB" dirty="0" smtClean="0"/>
              <a:t> </a:t>
            </a:r>
            <a:r>
              <a:rPr lang="en-GB" dirty="0" err="1" smtClean="0"/>
              <a:t>requerido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/>
              <a:t>Incorporar otros componentes electrónicos (seguridad, capacidad constante, estado de carga, etc.)</a:t>
            </a:r>
            <a:endParaRPr lang="en-GB" dirty="0" smtClean="0"/>
          </a:p>
        </p:txBody>
      </p:sp>
      <p:pic>
        <p:nvPicPr>
          <p:cNvPr id="17414" name="Picture 6" descr="http://www.wizcrafts.net/articles/batterycell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4" y="1802458"/>
            <a:ext cx="2513880" cy="213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139952" y="4594293"/>
            <a:ext cx="4824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¿Qué les parece tecnológicamente más difícil, fabricar celdas individuales, o ensamblar baterías?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610100" y="5596632"/>
            <a:ext cx="4185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Entender la diferencia entre celda y batería es FUNDAMENTAL!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(para el parcial, para el final, y sobre todo, para la vida)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6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9282" y="0"/>
            <a:ext cx="7685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 smtClean="0"/>
              <a:t>Componentes</a:t>
            </a:r>
            <a:r>
              <a:rPr lang="en-GB" sz="4000" dirty="0" smtClean="0"/>
              <a:t> </a:t>
            </a:r>
            <a:r>
              <a:rPr lang="en-GB" sz="4000" dirty="0" err="1" smtClean="0"/>
              <a:t>internos</a:t>
            </a:r>
            <a:r>
              <a:rPr lang="en-GB" sz="4000" dirty="0" smtClean="0"/>
              <a:t> de </a:t>
            </a:r>
            <a:r>
              <a:rPr lang="en-GB" sz="4000" dirty="0" err="1" smtClean="0"/>
              <a:t>una</a:t>
            </a:r>
            <a:r>
              <a:rPr lang="en-GB" sz="4000" dirty="0" smtClean="0"/>
              <a:t> </a:t>
            </a:r>
            <a:r>
              <a:rPr lang="en-GB" sz="4000" dirty="0" err="1" smtClean="0"/>
              <a:t>celda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980728"/>
            <a:ext cx="3653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1- </a:t>
            </a:r>
            <a:r>
              <a:rPr lang="en-GB" b="1" u="sng" dirty="0" err="1" smtClean="0"/>
              <a:t>Ánodo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2- </a:t>
            </a:r>
            <a:r>
              <a:rPr lang="en-GB" b="1" u="sng" dirty="0" err="1" smtClean="0"/>
              <a:t>Cátodo</a:t>
            </a:r>
            <a:endParaRPr lang="en-GB" b="1" u="sng" dirty="0" smtClean="0"/>
          </a:p>
          <a:p>
            <a:endParaRPr lang="en-GB" dirty="0"/>
          </a:p>
          <a:p>
            <a:r>
              <a:rPr lang="en-GB" dirty="0" smtClean="0"/>
              <a:t>3- </a:t>
            </a:r>
            <a:r>
              <a:rPr lang="en-GB" b="1" u="sng" dirty="0" err="1" smtClean="0"/>
              <a:t>Electrolito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4- </a:t>
            </a:r>
            <a:r>
              <a:rPr lang="en-GB" b="1" u="sng" dirty="0" err="1" smtClean="0"/>
              <a:t>Separador</a:t>
            </a:r>
            <a:endParaRPr lang="en-GB" dirty="0" smtClean="0"/>
          </a:p>
        </p:txBody>
      </p:sp>
      <p:pic>
        <p:nvPicPr>
          <p:cNvPr id="18434" name="Picture 2" descr="http://batteryuniversity.com/_img/content/pack1%28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004" y="980728"/>
            <a:ext cx="420462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3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891" y="0"/>
            <a:ext cx="43010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 smtClean="0"/>
              <a:t>Auto-</a:t>
            </a:r>
            <a:r>
              <a:rPr lang="en-GB" sz="5500" dirty="0" err="1" smtClean="0"/>
              <a:t>descarga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209301" y="1507331"/>
            <a:ext cx="835703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 smtClean="0"/>
              <a:t>Pérdida de capacidad cuando no se usa la batería (pérdidas internas)</a:t>
            </a:r>
            <a:endParaRPr lang="en-GB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AR" sz="2200" dirty="0" smtClean="0"/>
              <a:t>Todas las baterías (excepto reserva) sufren auto-descarga</a:t>
            </a:r>
            <a:endParaRPr lang="en-GB" sz="22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2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200" dirty="0" err="1" smtClean="0"/>
              <a:t>Es</a:t>
            </a:r>
            <a:r>
              <a:rPr lang="en-GB" sz="2200" dirty="0" smtClean="0"/>
              <a:t> </a:t>
            </a:r>
            <a:r>
              <a:rPr lang="en-GB" sz="2200" dirty="0" err="1" smtClean="0"/>
              <a:t>acelerada</a:t>
            </a:r>
            <a:r>
              <a:rPr lang="en-GB" sz="2200" dirty="0" smtClean="0"/>
              <a:t> </a:t>
            </a:r>
            <a:r>
              <a:rPr lang="en-GB" sz="2200" dirty="0" err="1" smtClean="0"/>
              <a:t>por</a:t>
            </a:r>
            <a:r>
              <a:rPr lang="en-GB" sz="2200" dirty="0" smtClean="0"/>
              <a:t> la </a:t>
            </a:r>
            <a:r>
              <a:rPr lang="en-GB" sz="2200" dirty="0" err="1" smtClean="0"/>
              <a:t>temperatura</a:t>
            </a:r>
            <a:endParaRPr lang="en-GB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92235"/>
            <a:ext cx="2376264" cy="273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7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189" y="0"/>
            <a:ext cx="704962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 err="1" smtClean="0"/>
              <a:t>Clasificación</a:t>
            </a:r>
            <a:r>
              <a:rPr lang="en-GB" sz="5500" dirty="0" smtClean="0"/>
              <a:t> de </a:t>
            </a:r>
            <a:r>
              <a:rPr lang="en-GB" sz="5500" dirty="0" err="1" smtClean="0"/>
              <a:t>baterías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7768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1-</a:t>
            </a:r>
            <a:r>
              <a:rPr lang="en-GB" sz="2200" b="1" u="sng" dirty="0" smtClean="0"/>
              <a:t>Primarias</a:t>
            </a:r>
            <a:r>
              <a:rPr lang="en-GB" sz="2200" dirty="0" smtClean="0"/>
              <a:t> – </a:t>
            </a:r>
            <a:r>
              <a:rPr lang="en-GB" sz="2200" dirty="0" err="1" smtClean="0"/>
              <a:t>Uso</a:t>
            </a:r>
            <a:r>
              <a:rPr lang="en-GB" sz="2200" dirty="0" smtClean="0"/>
              <a:t> </a:t>
            </a:r>
            <a:r>
              <a:rPr lang="en-GB" sz="2200" dirty="0" err="1" smtClean="0"/>
              <a:t>único</a:t>
            </a:r>
            <a:r>
              <a:rPr lang="en-GB" sz="2200" dirty="0" smtClean="0"/>
              <a:t> (y </a:t>
            </a:r>
            <a:r>
              <a:rPr lang="en-GB" sz="2200" dirty="0" err="1" smtClean="0"/>
              <a:t>todavía</a:t>
            </a:r>
            <a:r>
              <a:rPr lang="en-GB" sz="2200" dirty="0" smtClean="0"/>
              <a:t> </a:t>
            </a:r>
            <a:r>
              <a:rPr lang="en-GB" sz="2200" dirty="0" err="1" smtClean="0"/>
              <a:t>populares</a:t>
            </a:r>
            <a:r>
              <a:rPr lang="en-GB" sz="2200" dirty="0" smtClean="0"/>
              <a:t>)</a:t>
            </a:r>
          </a:p>
          <a:p>
            <a:endParaRPr lang="en-GB" sz="2200" dirty="0"/>
          </a:p>
          <a:p>
            <a:r>
              <a:rPr lang="en-GB" sz="2200" dirty="0" smtClean="0"/>
              <a:t>2- </a:t>
            </a:r>
            <a:r>
              <a:rPr lang="en-GB" sz="2200" b="1" u="sng" dirty="0" err="1" smtClean="0"/>
              <a:t>Secundarias</a:t>
            </a:r>
            <a:r>
              <a:rPr lang="en-GB" sz="2200" dirty="0" smtClean="0"/>
              <a:t> – </a:t>
            </a:r>
            <a:r>
              <a:rPr lang="en-GB" sz="2200" dirty="0" err="1" smtClean="0"/>
              <a:t>Recargables</a:t>
            </a:r>
            <a:r>
              <a:rPr lang="en-GB" sz="2200" dirty="0" smtClean="0"/>
              <a:t>, </a:t>
            </a:r>
            <a:r>
              <a:rPr lang="en-GB" sz="2200" dirty="0" err="1" smtClean="0"/>
              <a:t>multiuso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3- </a:t>
            </a:r>
            <a:r>
              <a:rPr lang="en-GB" sz="2200" b="1" u="sng" dirty="0" err="1" smtClean="0"/>
              <a:t>Reserva</a:t>
            </a:r>
            <a:r>
              <a:rPr lang="en-GB" sz="2200" dirty="0" smtClean="0"/>
              <a:t> – </a:t>
            </a:r>
            <a:r>
              <a:rPr lang="en-GB" sz="2200" dirty="0" err="1" smtClean="0"/>
              <a:t>Uso</a:t>
            </a:r>
            <a:r>
              <a:rPr lang="en-GB" sz="2200" dirty="0" smtClean="0"/>
              <a:t> </a:t>
            </a:r>
            <a:r>
              <a:rPr lang="en-GB" sz="2200" dirty="0" err="1" smtClean="0"/>
              <a:t>único</a:t>
            </a:r>
            <a:r>
              <a:rPr lang="en-GB" sz="2200" dirty="0" smtClean="0"/>
              <a:t>, </a:t>
            </a:r>
            <a:r>
              <a:rPr lang="en-GB" sz="2200" dirty="0" err="1" smtClean="0"/>
              <a:t>necesitan</a:t>
            </a:r>
            <a:r>
              <a:rPr lang="en-GB" sz="2200" dirty="0" smtClean="0"/>
              <a:t> un </a:t>
            </a:r>
            <a:r>
              <a:rPr lang="en-GB" sz="2200" dirty="0" err="1" smtClean="0"/>
              <a:t>paso</a:t>
            </a:r>
            <a:r>
              <a:rPr lang="en-GB" sz="2200" dirty="0" smtClean="0"/>
              <a:t> de </a:t>
            </a:r>
            <a:r>
              <a:rPr lang="en-GB" sz="2200" dirty="0" err="1" smtClean="0"/>
              <a:t>activación</a:t>
            </a:r>
            <a:r>
              <a:rPr lang="en-GB" sz="2200" dirty="0" smtClean="0"/>
              <a:t> para </a:t>
            </a:r>
            <a:r>
              <a:rPr lang="en-GB" sz="2200" dirty="0" err="1" smtClean="0"/>
              <a:t>empezar</a:t>
            </a:r>
            <a:r>
              <a:rPr lang="en-GB" sz="2200" dirty="0" smtClean="0"/>
              <a:t> el </a:t>
            </a:r>
            <a:r>
              <a:rPr lang="en-GB" sz="2200" dirty="0" err="1" smtClean="0"/>
              <a:t>proceso</a:t>
            </a:r>
            <a:r>
              <a:rPr lang="en-GB" sz="2200" dirty="0" smtClean="0"/>
              <a:t> de </a:t>
            </a:r>
            <a:r>
              <a:rPr lang="en-GB" sz="2200" dirty="0" err="1" smtClean="0"/>
              <a:t>descarga</a:t>
            </a:r>
            <a:r>
              <a:rPr lang="en-GB" sz="2200" dirty="0" smtClean="0"/>
              <a:t> (</a:t>
            </a:r>
            <a:r>
              <a:rPr lang="en-GB" sz="2200" dirty="0" err="1" smtClean="0"/>
              <a:t>ánodo</a:t>
            </a:r>
            <a:r>
              <a:rPr lang="en-GB" sz="2200" dirty="0" smtClean="0"/>
              <a:t> y </a:t>
            </a:r>
            <a:r>
              <a:rPr lang="en-GB" sz="2200" dirty="0" err="1" smtClean="0"/>
              <a:t>cátodo</a:t>
            </a:r>
            <a:r>
              <a:rPr lang="en-GB" sz="2200" dirty="0" smtClean="0"/>
              <a:t> </a:t>
            </a:r>
            <a:r>
              <a:rPr lang="en-GB" sz="2200" dirty="0" err="1" smtClean="0"/>
              <a:t>completamente</a:t>
            </a:r>
            <a:r>
              <a:rPr lang="en-GB" sz="2200" dirty="0" smtClean="0"/>
              <a:t> </a:t>
            </a:r>
            <a:r>
              <a:rPr lang="en-GB" sz="2200" dirty="0" err="1" smtClean="0"/>
              <a:t>separados</a:t>
            </a:r>
            <a:r>
              <a:rPr lang="en-GB" sz="2200" dirty="0" smtClean="0"/>
              <a:t>), no hay self-discharge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002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4161" y="0"/>
            <a:ext cx="323954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500" b="1" u="sng" dirty="0" err="1" smtClean="0"/>
              <a:t>Temperatura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92696"/>
            <a:ext cx="88924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500" dirty="0" smtClean="0"/>
              <a:t>La performance de </a:t>
            </a:r>
            <a:r>
              <a:rPr lang="en-GB" sz="2500" dirty="0" err="1" smtClean="0"/>
              <a:t>una</a:t>
            </a:r>
            <a:r>
              <a:rPr lang="en-GB" sz="2500" dirty="0" smtClean="0"/>
              <a:t> </a:t>
            </a:r>
            <a:r>
              <a:rPr lang="en-GB" sz="2500" dirty="0" err="1" smtClean="0"/>
              <a:t>celda</a:t>
            </a:r>
            <a:r>
              <a:rPr lang="en-GB" sz="2500" dirty="0" smtClean="0"/>
              <a:t> cambia con la </a:t>
            </a:r>
            <a:r>
              <a:rPr lang="en-GB" sz="2500" dirty="0" err="1" smtClean="0"/>
              <a:t>temperatura</a:t>
            </a:r>
            <a:endParaRPr lang="en-GB" sz="2500" dirty="0"/>
          </a:p>
        </p:txBody>
      </p:sp>
      <p:pic>
        <p:nvPicPr>
          <p:cNvPr id="20482" name="Picture 2" descr="Ag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3840361" cy="287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251520" y="1224822"/>
            <a:ext cx="8352928" cy="260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500" dirty="0"/>
              <a:t>La </a:t>
            </a:r>
            <a:r>
              <a:rPr lang="en-GB" sz="2500" dirty="0" err="1"/>
              <a:t>velocidad</a:t>
            </a:r>
            <a:r>
              <a:rPr lang="en-GB" sz="2500" dirty="0"/>
              <a:t> de </a:t>
            </a:r>
            <a:r>
              <a:rPr lang="en-GB" sz="2500" dirty="0" err="1"/>
              <a:t>reacción</a:t>
            </a:r>
            <a:r>
              <a:rPr lang="en-GB" sz="2500" dirty="0"/>
              <a:t> </a:t>
            </a:r>
            <a:r>
              <a:rPr lang="en-GB" sz="2500" dirty="0" err="1"/>
              <a:t>aumenenta</a:t>
            </a:r>
            <a:r>
              <a:rPr lang="en-GB" sz="2500" dirty="0"/>
              <a:t> con T, PERO, </a:t>
            </a:r>
            <a:r>
              <a:rPr lang="en-GB" sz="2500" dirty="0" err="1"/>
              <a:t>también</a:t>
            </a:r>
            <a:r>
              <a:rPr lang="en-GB" sz="2500" dirty="0"/>
              <a:t> la </a:t>
            </a:r>
            <a:r>
              <a:rPr lang="en-GB" sz="2500" dirty="0" err="1"/>
              <a:t>velocidad</a:t>
            </a:r>
            <a:r>
              <a:rPr lang="en-GB" sz="2500" dirty="0"/>
              <a:t> de las </a:t>
            </a:r>
            <a:r>
              <a:rPr lang="en-GB" sz="2500" dirty="0" err="1"/>
              <a:t>reacciones</a:t>
            </a:r>
            <a:r>
              <a:rPr lang="en-GB" sz="2500" dirty="0"/>
              <a:t> </a:t>
            </a:r>
            <a:r>
              <a:rPr lang="en-GB" sz="2500" dirty="0" err="1"/>
              <a:t>parásitas</a:t>
            </a:r>
            <a:endParaRPr lang="en-GB" sz="2500" dirty="0"/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500" dirty="0" err="1"/>
              <a:t>Aumento</a:t>
            </a:r>
            <a:r>
              <a:rPr lang="en-GB" sz="2500" dirty="0"/>
              <a:t> de T, </a:t>
            </a:r>
            <a:r>
              <a:rPr lang="en-GB" sz="2500" dirty="0" err="1"/>
              <a:t>los</a:t>
            </a:r>
            <a:r>
              <a:rPr lang="en-GB" sz="2500" dirty="0"/>
              <a:t> </a:t>
            </a:r>
            <a:r>
              <a:rPr lang="en-GB" sz="2500" dirty="0" err="1"/>
              <a:t>reactivos</a:t>
            </a:r>
            <a:r>
              <a:rPr lang="en-GB" sz="2500" dirty="0"/>
              <a:t> </a:t>
            </a:r>
            <a:r>
              <a:rPr lang="en-GB" sz="2500" dirty="0" err="1"/>
              <a:t>químicos</a:t>
            </a:r>
            <a:r>
              <a:rPr lang="en-GB" sz="2500" dirty="0"/>
              <a:t> </a:t>
            </a:r>
            <a:r>
              <a:rPr lang="en-GB" sz="2500" dirty="0" err="1"/>
              <a:t>pueden</a:t>
            </a:r>
            <a:r>
              <a:rPr lang="en-GB" sz="2500" dirty="0"/>
              <a:t> </a:t>
            </a:r>
            <a:r>
              <a:rPr lang="en-GB" sz="2500" dirty="0" err="1"/>
              <a:t>romperse</a:t>
            </a:r>
            <a:r>
              <a:rPr lang="en-GB" sz="2500" dirty="0"/>
              <a:t> (</a:t>
            </a:r>
            <a:r>
              <a:rPr lang="en-GB" sz="2500" dirty="0" err="1"/>
              <a:t>moléculas</a:t>
            </a:r>
            <a:r>
              <a:rPr lang="en-GB" sz="2500" dirty="0"/>
              <a:t> </a:t>
            </a:r>
            <a:r>
              <a:rPr lang="en-GB" sz="2500" dirty="0" err="1"/>
              <a:t>orgánicas</a:t>
            </a:r>
            <a:r>
              <a:rPr lang="en-GB" sz="2500" dirty="0"/>
              <a:t>), </a:t>
            </a:r>
            <a:r>
              <a:rPr lang="en-GB" sz="2500" dirty="0" err="1"/>
              <a:t>los</a:t>
            </a:r>
            <a:r>
              <a:rPr lang="en-GB" sz="2500" dirty="0"/>
              <a:t> </a:t>
            </a:r>
            <a:r>
              <a:rPr lang="en-GB" sz="2500" dirty="0" err="1"/>
              <a:t>electrodos</a:t>
            </a:r>
            <a:r>
              <a:rPr lang="en-GB" sz="2500" dirty="0"/>
              <a:t> </a:t>
            </a:r>
            <a:r>
              <a:rPr lang="en-GB" sz="2500" dirty="0" err="1"/>
              <a:t>pueden</a:t>
            </a:r>
            <a:r>
              <a:rPr lang="en-GB" sz="2500" dirty="0"/>
              <a:t> </a:t>
            </a:r>
            <a:r>
              <a:rPr lang="en-GB" sz="2500" dirty="0" err="1"/>
              <a:t>pasivarse</a:t>
            </a:r>
            <a:r>
              <a:rPr lang="en-GB" sz="2500" dirty="0"/>
              <a:t>, </a:t>
            </a:r>
            <a:r>
              <a:rPr lang="en-GB" sz="2500" dirty="0" err="1"/>
              <a:t>evolución</a:t>
            </a:r>
            <a:r>
              <a:rPr lang="en-GB" sz="2500" dirty="0"/>
              <a:t> de gases, etc.</a:t>
            </a:r>
          </a:p>
          <a:p>
            <a:pPr marL="285750" indent="-28575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GB" sz="2500" dirty="0" err="1"/>
              <a:t>Además</a:t>
            </a:r>
            <a:r>
              <a:rPr lang="en-GB" sz="2500" dirty="0"/>
              <a:t> a </a:t>
            </a:r>
            <a:r>
              <a:rPr lang="en-GB" sz="2500" dirty="0" err="1"/>
              <a:t>bajas</a:t>
            </a:r>
            <a:r>
              <a:rPr lang="en-GB" sz="2500" dirty="0"/>
              <a:t> </a:t>
            </a:r>
            <a:r>
              <a:rPr lang="en-GB" sz="2500" dirty="0" err="1"/>
              <a:t>temperaturas</a:t>
            </a:r>
            <a:r>
              <a:rPr lang="en-GB" sz="2500" dirty="0"/>
              <a:t> se </a:t>
            </a:r>
            <a:r>
              <a:rPr lang="en-GB" sz="2500" dirty="0" err="1"/>
              <a:t>congelan</a:t>
            </a:r>
            <a:r>
              <a:rPr lang="en-GB" sz="2500" dirty="0"/>
              <a:t> </a:t>
            </a:r>
            <a:r>
              <a:rPr lang="en-GB" sz="2500" dirty="0" err="1"/>
              <a:t>los</a:t>
            </a:r>
            <a:r>
              <a:rPr lang="en-GB" sz="2500" dirty="0"/>
              <a:t> </a:t>
            </a:r>
            <a:r>
              <a:rPr lang="en-GB" sz="2500" dirty="0" err="1"/>
              <a:t>electrolitos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307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128" y="0"/>
            <a:ext cx="894475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/>
              <a:t>¿</a:t>
            </a:r>
            <a:r>
              <a:rPr lang="en-GB" sz="5500" dirty="0" err="1" smtClean="0"/>
              <a:t>Por</a:t>
            </a:r>
            <a:r>
              <a:rPr lang="en-GB" sz="5500" dirty="0" smtClean="0"/>
              <a:t> </a:t>
            </a:r>
            <a:r>
              <a:rPr lang="en-GB" sz="5500" dirty="0" err="1" smtClean="0"/>
              <a:t>qué</a:t>
            </a:r>
            <a:r>
              <a:rPr lang="en-GB" sz="5500" dirty="0" smtClean="0"/>
              <a:t> </a:t>
            </a:r>
            <a:r>
              <a:rPr lang="en-GB" sz="5500" dirty="0" err="1" smtClean="0"/>
              <a:t>baterías</a:t>
            </a:r>
            <a:r>
              <a:rPr lang="en-GB" sz="5500" dirty="0" smtClean="0"/>
              <a:t> </a:t>
            </a:r>
            <a:r>
              <a:rPr lang="en-GB" sz="5500" dirty="0" err="1" smtClean="0"/>
              <a:t>recargables</a:t>
            </a:r>
            <a:r>
              <a:rPr lang="en-GB" sz="5500" dirty="0" smtClean="0"/>
              <a:t>?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07668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err="1" smtClean="0"/>
              <a:t>Bajo</a:t>
            </a:r>
            <a:r>
              <a:rPr lang="en-GB" sz="2500" dirty="0" smtClean="0"/>
              <a:t> </a:t>
            </a:r>
            <a:r>
              <a:rPr lang="en-GB" sz="2500" dirty="0" err="1" smtClean="0"/>
              <a:t>costo</a:t>
            </a:r>
            <a:r>
              <a:rPr lang="en-GB" sz="2500" dirty="0" smtClean="0"/>
              <a:t> a </a:t>
            </a:r>
            <a:r>
              <a:rPr lang="en-GB" sz="2500" dirty="0" err="1" smtClean="0"/>
              <a:t>tiempos</a:t>
            </a:r>
            <a:r>
              <a:rPr lang="en-GB" sz="2500" dirty="0" smtClean="0"/>
              <a:t> largos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smtClean="0"/>
              <a:t>No (</a:t>
            </a:r>
            <a:r>
              <a:rPr lang="en-GB" sz="2500" dirty="0" err="1" smtClean="0"/>
              <a:t>menos</a:t>
            </a:r>
            <a:r>
              <a:rPr lang="en-GB" sz="2500" dirty="0" smtClean="0"/>
              <a:t>) </a:t>
            </a:r>
            <a:r>
              <a:rPr lang="en-GB" sz="2500" dirty="0" err="1" smtClean="0"/>
              <a:t>contaminantes</a:t>
            </a:r>
            <a:endParaRPr lang="en-GB" sz="25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smtClean="0"/>
              <a:t>Se </a:t>
            </a:r>
            <a:r>
              <a:rPr lang="en-GB" sz="2500" dirty="0" err="1" smtClean="0"/>
              <a:t>requieren</a:t>
            </a:r>
            <a:r>
              <a:rPr lang="en-GB" sz="2500" dirty="0" smtClean="0"/>
              <a:t> </a:t>
            </a:r>
            <a:r>
              <a:rPr lang="en-GB" sz="2500" dirty="0" err="1" smtClean="0"/>
              <a:t>reacciones</a:t>
            </a:r>
            <a:r>
              <a:rPr lang="en-GB" sz="2500" dirty="0" smtClean="0"/>
              <a:t> </a:t>
            </a:r>
            <a:r>
              <a:rPr lang="en-GB" sz="2500" dirty="0" err="1" smtClean="0"/>
              <a:t>químicas</a:t>
            </a:r>
            <a:r>
              <a:rPr lang="en-GB" sz="2500" dirty="0" smtClean="0"/>
              <a:t> 100% </a:t>
            </a:r>
            <a:r>
              <a:rPr lang="en-GB" sz="2500" dirty="0" err="1" smtClean="0"/>
              <a:t>reversibles</a:t>
            </a:r>
            <a:endParaRPr lang="en-GB" sz="25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25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500" dirty="0" err="1" smtClean="0"/>
              <a:t>Precauciones</a:t>
            </a:r>
            <a:r>
              <a:rPr lang="en-GB" sz="2500" dirty="0" smtClean="0"/>
              <a:t> de </a:t>
            </a:r>
            <a:r>
              <a:rPr lang="en-GB" sz="2500" dirty="0" err="1" smtClean="0"/>
              <a:t>seguridad</a:t>
            </a:r>
            <a:r>
              <a:rPr lang="en-GB" sz="2500" dirty="0" smtClean="0"/>
              <a:t> </a:t>
            </a:r>
            <a:r>
              <a:rPr lang="en-GB" sz="2500" dirty="0" err="1" smtClean="0"/>
              <a:t>durante</a:t>
            </a:r>
            <a:r>
              <a:rPr lang="en-GB" sz="2500" dirty="0" smtClean="0"/>
              <a:t> la </a:t>
            </a:r>
            <a:r>
              <a:rPr lang="en-GB" sz="2500" dirty="0" err="1" smtClean="0"/>
              <a:t>recarga</a:t>
            </a:r>
            <a:endParaRPr lang="en-GB" sz="2500" dirty="0" smtClean="0"/>
          </a:p>
          <a:p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19522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463</Words>
  <Application>Microsoft Office PowerPoint</Application>
  <PresentationFormat>Presentación en pantalla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15</cp:revision>
  <dcterms:created xsi:type="dcterms:W3CDTF">2020-09-24T01:55:06Z</dcterms:created>
  <dcterms:modified xsi:type="dcterms:W3CDTF">2021-09-22T22:16:33Z</dcterms:modified>
</cp:coreProperties>
</file>