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4"/>
  </p:notesMasterIdLst>
  <p:sldIdLst>
    <p:sldId id="256" r:id="rId2"/>
    <p:sldId id="384" r:id="rId3"/>
    <p:sldId id="385" r:id="rId4"/>
    <p:sldId id="386" r:id="rId5"/>
    <p:sldId id="387" r:id="rId6"/>
    <p:sldId id="388" r:id="rId7"/>
    <p:sldId id="389" r:id="rId8"/>
    <p:sldId id="390" r:id="rId9"/>
    <p:sldId id="391" r:id="rId10"/>
    <p:sldId id="393" r:id="rId11"/>
    <p:sldId id="394" r:id="rId12"/>
    <p:sldId id="395" r:id="rId13"/>
    <p:sldId id="397" r:id="rId14"/>
    <p:sldId id="398" r:id="rId15"/>
    <p:sldId id="399" r:id="rId16"/>
    <p:sldId id="426" r:id="rId17"/>
    <p:sldId id="430" r:id="rId18"/>
    <p:sldId id="427" r:id="rId19"/>
    <p:sldId id="400" r:id="rId20"/>
    <p:sldId id="401" r:id="rId21"/>
    <p:sldId id="431" r:id="rId22"/>
    <p:sldId id="402" r:id="rId23"/>
    <p:sldId id="429" r:id="rId24"/>
    <p:sldId id="408" r:id="rId25"/>
    <p:sldId id="409" r:id="rId26"/>
    <p:sldId id="410" r:id="rId27"/>
    <p:sldId id="405" r:id="rId28"/>
    <p:sldId id="406" r:id="rId29"/>
    <p:sldId id="407" r:id="rId30"/>
    <p:sldId id="392" r:id="rId31"/>
    <p:sldId id="411" r:id="rId32"/>
    <p:sldId id="412" r:id="rId33"/>
    <p:sldId id="422" r:id="rId34"/>
    <p:sldId id="413" r:id="rId35"/>
    <p:sldId id="423" r:id="rId36"/>
    <p:sldId id="414" r:id="rId37"/>
    <p:sldId id="421" r:id="rId38"/>
    <p:sldId id="424" r:id="rId39"/>
    <p:sldId id="415" r:id="rId40"/>
    <p:sldId id="425" r:id="rId41"/>
    <p:sldId id="417" r:id="rId42"/>
    <p:sldId id="41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D6"/>
    <a:srgbClr val="A697DD"/>
    <a:srgbClr val="9BC9D9"/>
    <a:srgbClr val="BCBCBC"/>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11/6/2020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3B8724C-E03E-46DC-BFF0-BA3FD5125791}" type="slidenum">
              <a:rPr lang="en-US" smtClean="0"/>
              <a:t>24</a:t>
            </a:fld>
            <a:endParaRPr lang="en-US"/>
          </a:p>
        </p:txBody>
      </p:sp>
    </p:spTree>
    <p:extLst>
      <p:ext uri="{BB962C8B-B14F-4D97-AF65-F5344CB8AC3E}">
        <p14:creationId xmlns:p14="http://schemas.microsoft.com/office/powerpoint/2010/main" val="126666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11/6/2020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11/6/2020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6126" y="5360950"/>
            <a:ext cx="8915399" cy="699802"/>
          </a:xfrm>
        </p:spPr>
        <p:txBody>
          <a:bodyPr anchor="ctr">
            <a:normAutofit/>
          </a:bodyPr>
          <a:lstStyle/>
          <a:p>
            <a:pPr algn="ctr"/>
            <a:r>
              <a:rPr lang="es-ES" sz="2800" b="1" dirty="0" smtClean="0"/>
              <a:t>PROCESAMIENTO DE MINERALES II</a:t>
            </a:r>
            <a:endParaRPr lang="en-US" sz="2800" b="1" dirty="0"/>
          </a:p>
        </p:txBody>
      </p:sp>
      <p:sp>
        <p:nvSpPr>
          <p:cNvPr id="3" name="Subtítulo 2"/>
          <p:cNvSpPr>
            <a:spLocks noGrp="1"/>
          </p:cNvSpPr>
          <p:nvPr>
            <p:ph type="subTitle" idx="1"/>
          </p:nvPr>
        </p:nvSpPr>
        <p:spPr>
          <a:xfrm>
            <a:off x="415632" y="303658"/>
            <a:ext cx="993528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352"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956039" y="5934531"/>
            <a:ext cx="5937844" cy="461665"/>
          </a:xfrm>
          <a:prstGeom prst="rect">
            <a:avLst/>
          </a:prstGeom>
        </p:spPr>
        <p:txBody>
          <a:bodyPr wrap="none">
            <a:spAutoFit/>
          </a:bodyPr>
          <a:lstStyle/>
          <a:p>
            <a:r>
              <a:rPr lang="en-US" sz="2400" b="1" dirty="0" smtClean="0">
                <a:solidFill>
                  <a:srgbClr val="FF0000"/>
                </a:solidFill>
              </a:rPr>
              <a:t>TEMA: CONCENTRACIÓN MAGNETICA</a:t>
            </a:r>
            <a:endParaRPr lang="en-US" sz="24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451" y="1435261"/>
            <a:ext cx="6338432" cy="393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01" y="589525"/>
            <a:ext cx="4979826" cy="611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5" name="4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3" name="2 Rectángulo"/>
          <p:cNvSpPr/>
          <p:nvPr/>
        </p:nvSpPr>
        <p:spPr>
          <a:xfrm>
            <a:off x="1625588" y="3983437"/>
            <a:ext cx="6096000" cy="646331"/>
          </a:xfrm>
          <a:prstGeom prst="rect">
            <a:avLst/>
          </a:prstGeom>
        </p:spPr>
        <p:txBody>
          <a:bodyPr>
            <a:spAutoFit/>
          </a:bodyPr>
          <a:lstStyle/>
          <a:p>
            <a:r>
              <a:rPr lang="es-AR" b="1" dirty="0" smtClean="0">
                <a:solidFill>
                  <a:srgbClr val="FF0000"/>
                </a:solidFill>
              </a:rPr>
              <a:t>Saturación </a:t>
            </a:r>
            <a:r>
              <a:rPr lang="es-AR" b="1" dirty="0">
                <a:solidFill>
                  <a:srgbClr val="FF0000"/>
                </a:solidFill>
              </a:rPr>
              <a:t>del </a:t>
            </a:r>
            <a:r>
              <a:rPr lang="es-AR" b="1" dirty="0" smtClean="0">
                <a:solidFill>
                  <a:srgbClr val="FF0000"/>
                </a:solidFill>
              </a:rPr>
              <a:t>Material</a:t>
            </a:r>
            <a:endParaRPr lang="es-AR" dirty="0"/>
          </a:p>
          <a:p>
            <a:endParaRPr lang="es-AR" dirty="0" smtClean="0"/>
          </a:p>
        </p:txBody>
      </p:sp>
      <p:sp>
        <p:nvSpPr>
          <p:cNvPr id="6" name="5 Rectángulo"/>
          <p:cNvSpPr/>
          <p:nvPr/>
        </p:nvSpPr>
        <p:spPr>
          <a:xfrm>
            <a:off x="441511" y="1895183"/>
            <a:ext cx="6096000" cy="1477328"/>
          </a:xfrm>
          <a:prstGeom prst="rect">
            <a:avLst/>
          </a:prstGeom>
        </p:spPr>
        <p:txBody>
          <a:bodyPr wrap="square">
            <a:spAutoFit/>
          </a:bodyPr>
          <a:lstStyle/>
          <a:p>
            <a:r>
              <a:rPr lang="es-AR" b="1" dirty="0" smtClean="0">
                <a:solidFill>
                  <a:srgbClr val="FF0000"/>
                </a:solidFill>
              </a:rPr>
              <a:t>Incremento de B aplicado mayor ordenamiento de los dominios.</a:t>
            </a:r>
          </a:p>
          <a:p>
            <a:endParaRPr lang="es-AR" dirty="0" smtClean="0"/>
          </a:p>
          <a:p>
            <a:r>
              <a:rPr lang="es-AR" b="1" dirty="0" smtClean="0">
                <a:solidFill>
                  <a:srgbClr val="FF0000"/>
                </a:solidFill>
              </a:rPr>
              <a:t>Mayores Incrementos de B ya no hay aumentos de la magnetización </a:t>
            </a:r>
          </a:p>
        </p:txBody>
      </p:sp>
      <p:sp>
        <p:nvSpPr>
          <p:cNvPr id="7" name="6 Rectángulo"/>
          <p:cNvSpPr/>
          <p:nvPr/>
        </p:nvSpPr>
        <p:spPr>
          <a:xfrm>
            <a:off x="1213319" y="4998535"/>
            <a:ext cx="5631743" cy="1477328"/>
          </a:xfrm>
          <a:prstGeom prst="rect">
            <a:avLst/>
          </a:prstGeom>
        </p:spPr>
        <p:txBody>
          <a:bodyPr wrap="square">
            <a:spAutoFit/>
          </a:bodyPr>
          <a:lstStyle/>
          <a:p>
            <a:r>
              <a:rPr lang="es-AR" dirty="0" smtClean="0"/>
              <a:t>Resumen Teoría,  </a:t>
            </a:r>
            <a:r>
              <a:rPr lang="es-AR" dirty="0"/>
              <a:t>el campo magnético que exhiben los imanes es originado </a:t>
            </a:r>
            <a:r>
              <a:rPr lang="es-AR" dirty="0" smtClean="0"/>
              <a:t>en corrientes </a:t>
            </a:r>
            <a:r>
              <a:rPr lang="es-AR" dirty="0"/>
              <a:t>sub-microscópicas que hacen las veces de pequeñas bobinas que combinan aditivamente</a:t>
            </a:r>
          </a:p>
          <a:p>
            <a:r>
              <a:rPr lang="es-AR" dirty="0"/>
              <a:t>sus campos individuales</a:t>
            </a:r>
          </a:p>
        </p:txBody>
      </p:sp>
      <p:sp>
        <p:nvSpPr>
          <p:cNvPr id="8" name="7 Flecha abajo"/>
          <p:cNvSpPr/>
          <p:nvPr/>
        </p:nvSpPr>
        <p:spPr>
          <a:xfrm>
            <a:off x="3079826" y="3472850"/>
            <a:ext cx="121325" cy="48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549567" y="1321135"/>
            <a:ext cx="4637808" cy="369332"/>
          </a:xfrm>
          <a:prstGeom prst="rect">
            <a:avLst/>
          </a:prstGeom>
        </p:spPr>
        <p:txBody>
          <a:bodyPr wrap="none">
            <a:spAutoFit/>
          </a:bodyPr>
          <a:lstStyle/>
          <a:p>
            <a:r>
              <a:rPr lang="es-AR" b="1" dirty="0" smtClean="0">
                <a:solidFill>
                  <a:srgbClr val="FF0000"/>
                </a:solidFill>
              </a:rPr>
              <a:t>5. La Teoría </a:t>
            </a:r>
            <a:r>
              <a:rPr lang="es-AR" b="1" dirty="0">
                <a:solidFill>
                  <a:srgbClr val="FF0000"/>
                </a:solidFill>
              </a:rPr>
              <a:t>de los </a:t>
            </a:r>
            <a:r>
              <a:rPr lang="es-AR" b="1" dirty="0" smtClean="0">
                <a:solidFill>
                  <a:srgbClr val="FF0000"/>
                </a:solidFill>
              </a:rPr>
              <a:t>Dominios Magnéticos</a:t>
            </a:r>
            <a:endParaRPr lang="es-AR" b="1" dirty="0">
              <a:solidFill>
                <a:srgbClr val="FF0000"/>
              </a:solidFill>
            </a:endParaRPr>
          </a:p>
        </p:txBody>
      </p:sp>
    </p:spTree>
    <p:extLst>
      <p:ext uri="{BB962C8B-B14F-4D97-AF65-F5344CB8AC3E}">
        <p14:creationId xmlns:p14="http://schemas.microsoft.com/office/powerpoint/2010/main" val="346371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191" y="1076066"/>
            <a:ext cx="5471754" cy="558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5" name="4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70" y="1928028"/>
            <a:ext cx="3670034" cy="38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49567" y="1321135"/>
            <a:ext cx="4637808" cy="369332"/>
          </a:xfrm>
          <a:prstGeom prst="rect">
            <a:avLst/>
          </a:prstGeom>
        </p:spPr>
        <p:txBody>
          <a:bodyPr wrap="none">
            <a:spAutoFit/>
          </a:bodyPr>
          <a:lstStyle/>
          <a:p>
            <a:r>
              <a:rPr lang="es-AR" b="1" dirty="0" smtClean="0">
                <a:solidFill>
                  <a:srgbClr val="FF0000"/>
                </a:solidFill>
              </a:rPr>
              <a:t>5. La Teoría </a:t>
            </a:r>
            <a:r>
              <a:rPr lang="es-AR" b="1" dirty="0">
                <a:solidFill>
                  <a:srgbClr val="FF0000"/>
                </a:solidFill>
              </a:rPr>
              <a:t>de los </a:t>
            </a:r>
            <a:r>
              <a:rPr lang="es-AR" b="1" dirty="0" smtClean="0">
                <a:solidFill>
                  <a:srgbClr val="FF0000"/>
                </a:solidFill>
              </a:rPr>
              <a:t>Dominios Magnéticos</a:t>
            </a:r>
            <a:endParaRPr lang="es-AR" b="1" dirty="0">
              <a:solidFill>
                <a:srgbClr val="FF0000"/>
              </a:solidFill>
            </a:endParaRPr>
          </a:p>
        </p:txBody>
      </p:sp>
    </p:spTree>
    <p:extLst>
      <p:ext uri="{BB962C8B-B14F-4D97-AF65-F5344CB8AC3E}">
        <p14:creationId xmlns:p14="http://schemas.microsoft.com/office/powerpoint/2010/main" val="15662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2" name="1 Rectángulo"/>
          <p:cNvSpPr/>
          <p:nvPr/>
        </p:nvSpPr>
        <p:spPr>
          <a:xfrm>
            <a:off x="577755" y="1277035"/>
            <a:ext cx="6096000" cy="646331"/>
          </a:xfrm>
          <a:prstGeom prst="rect">
            <a:avLst/>
          </a:prstGeom>
        </p:spPr>
        <p:txBody>
          <a:bodyPr>
            <a:spAutoFit/>
          </a:bodyPr>
          <a:lstStyle/>
          <a:p>
            <a:r>
              <a:rPr lang="es-AR" b="1" dirty="0" smtClean="0">
                <a:solidFill>
                  <a:srgbClr val="FF0000"/>
                </a:solidFill>
              </a:rPr>
              <a:t>6. Ecuación </a:t>
            </a:r>
            <a:r>
              <a:rPr lang="es-AR" b="1" dirty="0">
                <a:solidFill>
                  <a:srgbClr val="FF0000"/>
                </a:solidFill>
              </a:rPr>
              <a:t>de la </a:t>
            </a:r>
            <a:r>
              <a:rPr lang="es-AR" b="1" dirty="0" smtClean="0">
                <a:solidFill>
                  <a:srgbClr val="FF0000"/>
                </a:solidFill>
              </a:rPr>
              <a:t>Magnetización</a:t>
            </a:r>
          </a:p>
          <a:p>
            <a:endParaRPr lang="es-A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55" y="1076066"/>
            <a:ext cx="4703782" cy="7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556527" y="410582"/>
            <a:ext cx="6096000" cy="8956298"/>
          </a:xfrm>
          <a:prstGeom prst="rect">
            <a:avLst/>
          </a:prstGeom>
        </p:spPr>
        <p:txBody>
          <a:bodyPr>
            <a:spAutoFit/>
          </a:bodyPr>
          <a:lstStyle/>
          <a:p>
            <a:r>
              <a:rPr lang="es-AR" dirty="0"/>
              <a:t>Esta ecuación expresa que la magnetización de un material es proporcional al campo aplicado y a un</a:t>
            </a:r>
          </a:p>
          <a:p>
            <a:r>
              <a:rPr lang="es-AR" dirty="0"/>
              <a:t>parámetro denominado susceptibilidad (χ) que es característico de cada material. La ecuación anterior </a:t>
            </a:r>
            <a:r>
              <a:rPr lang="es-AR" dirty="0" smtClean="0"/>
              <a:t>es vectorial </a:t>
            </a:r>
            <a:r>
              <a:rPr lang="es-AR" dirty="0"/>
              <a:t>pudiendo adoptar el parámetro adimensional </a:t>
            </a:r>
            <a:r>
              <a:rPr lang="el-GR" dirty="0"/>
              <a:t>χ </a:t>
            </a:r>
            <a:r>
              <a:rPr lang="es-AR" dirty="0"/>
              <a:t>valores positivos o </a:t>
            </a:r>
            <a:r>
              <a:rPr lang="es-AR" dirty="0" smtClean="0"/>
              <a:t>negativos. </a:t>
            </a:r>
            <a:r>
              <a:rPr lang="es-AR" dirty="0"/>
              <a:t>Si se representa en </a:t>
            </a:r>
            <a:r>
              <a:rPr lang="es-AR" dirty="0" smtClean="0"/>
              <a:t>un sistema </a:t>
            </a:r>
            <a:r>
              <a:rPr lang="es-AR" dirty="0"/>
              <a:t>de coordenadas cartesianas la magnetización del material vs. el campo aplicado, la susceptibilidad</a:t>
            </a:r>
          </a:p>
          <a:p>
            <a:r>
              <a:rPr lang="es-AR" dirty="0"/>
              <a:t>magnética χ resulta ser la pendiente de la curva M vs. H. Cabe aclarar que </a:t>
            </a:r>
            <a:r>
              <a:rPr lang="es-AR" b="1" dirty="0">
                <a:solidFill>
                  <a:srgbClr val="FF0000"/>
                </a:solidFill>
              </a:rPr>
              <a:t>M es la magnetización propia </a:t>
            </a:r>
            <a:r>
              <a:rPr lang="es-AR" b="1" dirty="0" smtClean="0">
                <a:solidFill>
                  <a:srgbClr val="FF0000"/>
                </a:solidFill>
              </a:rPr>
              <a:t>o intrínseca </a:t>
            </a:r>
            <a:r>
              <a:rPr lang="es-AR" b="1" dirty="0">
                <a:solidFill>
                  <a:srgbClr val="FF0000"/>
                </a:solidFill>
              </a:rPr>
              <a:t>del material. Es el campo que genera el material como producto de la modificación de </a:t>
            </a:r>
            <a:r>
              <a:rPr lang="es-AR" b="1" dirty="0" smtClean="0">
                <a:solidFill>
                  <a:srgbClr val="FF0000"/>
                </a:solidFill>
              </a:rPr>
              <a:t>la orientación </a:t>
            </a:r>
            <a:r>
              <a:rPr lang="es-AR" b="1" dirty="0">
                <a:solidFill>
                  <a:srgbClr val="FF0000"/>
                </a:solidFill>
              </a:rPr>
              <a:t>de los orbitales electrónicos de los átomos y moléculas que lo componen. </a:t>
            </a:r>
            <a:endParaRPr lang="es-AR" b="1" dirty="0" smtClean="0">
              <a:solidFill>
                <a:srgbClr val="FF0000"/>
              </a:solidFill>
            </a:endParaRPr>
          </a:p>
          <a:p>
            <a:r>
              <a:rPr lang="es-AR" dirty="0" smtClean="0"/>
              <a:t>Así</a:t>
            </a:r>
            <a:r>
              <a:rPr lang="es-AR" dirty="0"/>
              <a:t>, por ejemplo, </a:t>
            </a:r>
            <a:r>
              <a:rPr lang="es-AR" dirty="0" smtClean="0"/>
              <a:t>la </a:t>
            </a:r>
            <a:r>
              <a:rPr lang="es-AR" b="1" dirty="0" smtClean="0"/>
              <a:t>susceptibilidad </a:t>
            </a:r>
            <a:r>
              <a:rPr lang="es-AR" b="1" dirty="0"/>
              <a:t>del vacío es nula</a:t>
            </a:r>
            <a:r>
              <a:rPr lang="es-AR" dirty="0"/>
              <a:t>, ya que cualquiera sea el campo aplicado, el vacío no puede reforzarlo </a:t>
            </a:r>
            <a:r>
              <a:rPr lang="es-AR" dirty="0" smtClean="0"/>
              <a:t>ni disminuirlo.</a:t>
            </a:r>
          </a:p>
          <a:p>
            <a:endParaRPr lang="es-AR" dirty="0" smtClean="0"/>
          </a:p>
          <a:p>
            <a:r>
              <a:rPr lang="es-AR" dirty="0"/>
              <a:t>La susceptibilidad de los materiales ferromagnéticos, por estar ligada a otros mecanismos, presenta un</a:t>
            </a:r>
          </a:p>
          <a:p>
            <a:r>
              <a:rPr lang="es-AR" dirty="0"/>
              <a:t>comportamiento </a:t>
            </a:r>
            <a:r>
              <a:rPr lang="es-AR" dirty="0" err="1"/>
              <a:t>alineal</a:t>
            </a:r>
            <a:r>
              <a:rPr lang="es-AR" dirty="0"/>
              <a:t>. Como se observa en la figura, para valores bajos de H, χ (pendiente de la curva MH</a:t>
            </a:r>
            <a:r>
              <a:rPr lang="es-AR" dirty="0" smtClean="0"/>
              <a:t>) es </a:t>
            </a:r>
            <a:r>
              <a:rPr lang="es-AR" dirty="0"/>
              <a:t>pequeña, luego aumenta y finalmente llega a una saturación, es decir que ya no aumenta más frente </a:t>
            </a:r>
            <a:r>
              <a:rPr lang="es-AR" dirty="0" smtClean="0"/>
              <a:t>a ulteriores </a:t>
            </a:r>
            <a:r>
              <a:rPr lang="es-AR" dirty="0"/>
              <a:t>aumentos de H. En este punto ya se han alineado con el campo H todos los dominios del material </a:t>
            </a:r>
            <a:r>
              <a:rPr lang="es-AR" dirty="0" smtClean="0"/>
              <a:t>y la </a:t>
            </a:r>
            <a:r>
              <a:rPr lang="es-AR" dirty="0"/>
              <a:t>magnetización llega a la llamada magnetización de saturación que es un parámetro característico de </a:t>
            </a:r>
            <a:r>
              <a:rPr lang="es-AR" dirty="0" smtClean="0"/>
              <a:t>cada material </a:t>
            </a:r>
            <a:r>
              <a:rPr lang="es-AR" dirty="0"/>
              <a:t>ferromagnético.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537" y="2059844"/>
            <a:ext cx="3293766" cy="195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880" y="2059844"/>
            <a:ext cx="2713502" cy="195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538" y="4394579"/>
            <a:ext cx="3293766" cy="222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3382" y="4394579"/>
            <a:ext cx="26670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577756" y="1656798"/>
            <a:ext cx="5082584" cy="2893100"/>
          </a:xfrm>
          <a:prstGeom prst="rect">
            <a:avLst/>
          </a:prstGeom>
        </p:spPr>
        <p:txBody>
          <a:bodyPr wrap="square">
            <a:spAutoFit/>
          </a:bodyPr>
          <a:lstStyle/>
          <a:p>
            <a:r>
              <a:rPr lang="es-AR" b="1" dirty="0" smtClean="0">
                <a:solidFill>
                  <a:srgbClr val="FF0000"/>
                </a:solidFill>
              </a:rPr>
              <a:t>M</a:t>
            </a:r>
            <a:r>
              <a:rPr lang="es-AR" b="1" dirty="0" smtClean="0"/>
              <a:t>: </a:t>
            </a:r>
            <a:r>
              <a:rPr lang="es-AR" dirty="0" smtClean="0"/>
              <a:t>Magnetización de un material</a:t>
            </a:r>
          </a:p>
          <a:p>
            <a:r>
              <a:rPr lang="es-AR" b="1" dirty="0" smtClean="0">
                <a:solidFill>
                  <a:srgbClr val="FF0000"/>
                </a:solidFill>
              </a:rPr>
              <a:t>H</a:t>
            </a:r>
            <a:r>
              <a:rPr lang="es-AR" b="1" dirty="0" smtClean="0"/>
              <a:t>: </a:t>
            </a:r>
            <a:r>
              <a:rPr lang="es-AR" dirty="0" smtClean="0"/>
              <a:t>Campo magnético aplicado</a:t>
            </a:r>
          </a:p>
          <a:p>
            <a:r>
              <a:rPr lang="es-AR" b="1" dirty="0">
                <a:solidFill>
                  <a:srgbClr val="FF0000"/>
                </a:solidFill>
                <a:latin typeface="Gigi" panose="04040504061007020D02" pitchFamily="82" charset="0"/>
              </a:rPr>
              <a:t>X </a:t>
            </a:r>
            <a:r>
              <a:rPr lang="es-AR" b="1" dirty="0" smtClean="0"/>
              <a:t>:</a:t>
            </a:r>
            <a:r>
              <a:rPr lang="es-AR" dirty="0" smtClean="0"/>
              <a:t> Parámetro adimensional, </a:t>
            </a:r>
            <a:r>
              <a:rPr lang="es-AR" dirty="0" smtClean="0">
                <a:solidFill>
                  <a:srgbClr val="FF0000"/>
                </a:solidFill>
              </a:rPr>
              <a:t>Susceptibilidad del material</a:t>
            </a:r>
          </a:p>
          <a:p>
            <a:endParaRPr lang="es-AR" dirty="0"/>
          </a:p>
          <a:p>
            <a:r>
              <a:rPr lang="es-AR" dirty="0" smtClean="0"/>
              <a:t>Es una Ecuación vectorial donde </a:t>
            </a:r>
            <a:r>
              <a:rPr lang="es-AR" b="1" dirty="0">
                <a:solidFill>
                  <a:srgbClr val="FF0000"/>
                </a:solidFill>
                <a:latin typeface="Gigi" panose="04040504061007020D02" pitchFamily="82" charset="0"/>
              </a:rPr>
              <a:t>X </a:t>
            </a:r>
            <a:r>
              <a:rPr lang="es-AR" dirty="0" smtClean="0"/>
              <a:t> </a:t>
            </a:r>
          </a:p>
          <a:p>
            <a:endParaRPr lang="es-AR" dirty="0"/>
          </a:p>
          <a:p>
            <a:r>
              <a:rPr lang="es-AR" dirty="0" smtClean="0"/>
              <a:t>Representa la pendiente y puede tener valores + o –</a:t>
            </a:r>
          </a:p>
          <a:p>
            <a:endParaRPr lang="es-AR" b="1" dirty="0"/>
          </a:p>
        </p:txBody>
      </p:sp>
      <p:sp>
        <p:nvSpPr>
          <p:cNvPr id="7" name="6 Rectángulo"/>
          <p:cNvSpPr/>
          <p:nvPr/>
        </p:nvSpPr>
        <p:spPr>
          <a:xfrm>
            <a:off x="577756" y="4352946"/>
            <a:ext cx="4949587" cy="646331"/>
          </a:xfrm>
          <a:prstGeom prst="rect">
            <a:avLst/>
          </a:prstGeom>
        </p:spPr>
        <p:txBody>
          <a:bodyPr wrap="square">
            <a:spAutoFit/>
          </a:bodyPr>
          <a:lstStyle/>
          <a:p>
            <a:r>
              <a:rPr lang="es-AR" dirty="0"/>
              <a:t>La </a:t>
            </a:r>
            <a:r>
              <a:rPr lang="es-AR" b="1" dirty="0">
                <a:solidFill>
                  <a:srgbClr val="FF0000"/>
                </a:solidFill>
                <a:latin typeface="Gigi" panose="04040504061007020D02" pitchFamily="82" charset="0"/>
              </a:rPr>
              <a:t>X </a:t>
            </a:r>
            <a:r>
              <a:rPr lang="es-AR" dirty="0" smtClean="0"/>
              <a:t> de </a:t>
            </a:r>
            <a:r>
              <a:rPr lang="es-AR" dirty="0"/>
              <a:t>los materiales diamagnéticos es pequeña y </a:t>
            </a:r>
            <a:r>
              <a:rPr lang="es-AR" dirty="0" smtClean="0"/>
              <a:t>negativa</a:t>
            </a:r>
            <a:endParaRPr lang="es-AR" sz="1200" dirty="0"/>
          </a:p>
        </p:txBody>
      </p:sp>
      <p:sp>
        <p:nvSpPr>
          <p:cNvPr id="8" name="7 Rectángulo"/>
          <p:cNvSpPr/>
          <p:nvPr/>
        </p:nvSpPr>
        <p:spPr>
          <a:xfrm>
            <a:off x="577755" y="4999277"/>
            <a:ext cx="5082584" cy="646331"/>
          </a:xfrm>
          <a:prstGeom prst="rect">
            <a:avLst/>
          </a:prstGeom>
        </p:spPr>
        <p:txBody>
          <a:bodyPr wrap="square">
            <a:spAutoFit/>
          </a:bodyPr>
          <a:lstStyle/>
          <a:p>
            <a:r>
              <a:rPr lang="es-AR" dirty="0"/>
              <a:t>La </a:t>
            </a:r>
            <a:r>
              <a:rPr lang="es-AR" b="1" dirty="0" smtClean="0">
                <a:solidFill>
                  <a:srgbClr val="FF0000"/>
                </a:solidFill>
                <a:latin typeface="Gigi" panose="04040504061007020D02" pitchFamily="82" charset="0"/>
              </a:rPr>
              <a:t>X</a:t>
            </a:r>
            <a:r>
              <a:rPr lang="es-AR" dirty="0" smtClean="0"/>
              <a:t> de </a:t>
            </a:r>
            <a:r>
              <a:rPr lang="es-AR" dirty="0"/>
              <a:t>los materiales paramagnéticos es pequeña y </a:t>
            </a:r>
            <a:r>
              <a:rPr lang="es-AR" dirty="0" smtClean="0"/>
              <a:t>positiva</a:t>
            </a:r>
            <a:endParaRPr lang="es-AR" dirty="0"/>
          </a:p>
        </p:txBody>
      </p:sp>
      <p:sp>
        <p:nvSpPr>
          <p:cNvPr id="9" name="8 Rectángulo"/>
          <p:cNvSpPr/>
          <p:nvPr/>
        </p:nvSpPr>
        <p:spPr>
          <a:xfrm>
            <a:off x="577756" y="5737822"/>
            <a:ext cx="4813111" cy="646331"/>
          </a:xfrm>
          <a:prstGeom prst="rect">
            <a:avLst/>
          </a:prstGeom>
        </p:spPr>
        <p:txBody>
          <a:bodyPr wrap="square">
            <a:spAutoFit/>
          </a:bodyPr>
          <a:lstStyle/>
          <a:p>
            <a:r>
              <a:rPr lang="es-AR" dirty="0"/>
              <a:t>La </a:t>
            </a:r>
            <a:r>
              <a:rPr lang="es-AR" b="1" dirty="0" smtClean="0">
                <a:solidFill>
                  <a:srgbClr val="FF0000"/>
                </a:solidFill>
                <a:latin typeface="Gigi" panose="04040504061007020D02" pitchFamily="82" charset="0"/>
              </a:rPr>
              <a:t>X</a:t>
            </a:r>
            <a:r>
              <a:rPr lang="es-AR" dirty="0" smtClean="0"/>
              <a:t> de </a:t>
            </a:r>
            <a:r>
              <a:rPr lang="es-AR" dirty="0"/>
              <a:t>los materiales ferromagnéticos es grande y positiva</a:t>
            </a:r>
          </a:p>
        </p:txBody>
      </p:sp>
      <p:sp>
        <p:nvSpPr>
          <p:cNvPr id="10" name="9 Rectángulo"/>
          <p:cNvSpPr/>
          <p:nvPr/>
        </p:nvSpPr>
        <p:spPr>
          <a:xfrm>
            <a:off x="9843999" y="2480059"/>
            <a:ext cx="1669047" cy="276999"/>
          </a:xfrm>
          <a:prstGeom prst="rect">
            <a:avLst/>
          </a:prstGeom>
        </p:spPr>
        <p:txBody>
          <a:bodyPr wrap="none">
            <a:spAutoFit/>
          </a:bodyPr>
          <a:lstStyle/>
          <a:p>
            <a:r>
              <a:rPr lang="es-AR" sz="1200" b="1" dirty="0" smtClean="0"/>
              <a:t>Au,  </a:t>
            </a:r>
            <a:r>
              <a:rPr lang="es-AR" sz="1200" b="1" dirty="0" smtClean="0">
                <a:solidFill>
                  <a:srgbClr val="FF0000"/>
                </a:solidFill>
              </a:rPr>
              <a:t>X</a:t>
            </a:r>
            <a:r>
              <a:rPr lang="es-AR" sz="1200" b="1" dirty="0" smtClean="0"/>
              <a:t> </a:t>
            </a:r>
            <a:r>
              <a:rPr lang="es-AR" sz="1200" b="1" dirty="0"/>
              <a:t>= -2,74 x 10-6</a:t>
            </a:r>
          </a:p>
        </p:txBody>
      </p:sp>
      <p:sp>
        <p:nvSpPr>
          <p:cNvPr id="18" name="17 Rectángulo"/>
          <p:cNvSpPr/>
          <p:nvPr/>
        </p:nvSpPr>
        <p:spPr>
          <a:xfrm>
            <a:off x="10091933" y="4537612"/>
            <a:ext cx="1075936" cy="276999"/>
          </a:xfrm>
          <a:prstGeom prst="rect">
            <a:avLst/>
          </a:prstGeom>
        </p:spPr>
        <p:txBody>
          <a:bodyPr wrap="none">
            <a:spAutoFit/>
          </a:bodyPr>
          <a:lstStyle/>
          <a:p>
            <a:r>
              <a:rPr lang="es-AR" sz="1200" b="1" dirty="0" smtClean="0"/>
              <a:t>Co,  </a:t>
            </a:r>
            <a:r>
              <a:rPr lang="es-AR" sz="1200" b="1" dirty="0" smtClean="0">
                <a:solidFill>
                  <a:srgbClr val="FF0000"/>
                </a:solidFill>
              </a:rPr>
              <a:t>X</a:t>
            </a:r>
            <a:r>
              <a:rPr lang="es-AR" sz="1200" b="1" dirty="0" smtClean="0"/>
              <a:t> </a:t>
            </a:r>
            <a:r>
              <a:rPr lang="es-AR" sz="1200" b="1" dirty="0"/>
              <a:t>= </a:t>
            </a:r>
            <a:r>
              <a:rPr lang="es-AR" sz="1200" b="1" dirty="0" smtClean="0"/>
              <a:t>250</a:t>
            </a:r>
            <a:endParaRPr lang="es-AR" sz="1200" b="1" dirty="0"/>
          </a:p>
        </p:txBody>
      </p:sp>
      <p:sp>
        <p:nvSpPr>
          <p:cNvPr id="19" name="18 Rectángulo"/>
          <p:cNvSpPr/>
          <p:nvPr/>
        </p:nvSpPr>
        <p:spPr>
          <a:xfrm>
            <a:off x="6702537" y="5183942"/>
            <a:ext cx="1401346" cy="276999"/>
          </a:xfrm>
          <a:prstGeom prst="rect">
            <a:avLst/>
          </a:prstGeom>
        </p:spPr>
        <p:txBody>
          <a:bodyPr wrap="none">
            <a:spAutoFit/>
          </a:bodyPr>
          <a:lstStyle/>
          <a:p>
            <a:r>
              <a:rPr lang="es-AR" sz="1200" b="1" dirty="0" smtClean="0"/>
              <a:t>Pt,  </a:t>
            </a:r>
            <a:r>
              <a:rPr lang="es-AR" sz="1200" b="1" dirty="0" smtClean="0">
                <a:solidFill>
                  <a:srgbClr val="FF0000"/>
                </a:solidFill>
              </a:rPr>
              <a:t>X</a:t>
            </a:r>
            <a:r>
              <a:rPr lang="es-AR" sz="1200" b="1" dirty="0" smtClean="0"/>
              <a:t> </a:t>
            </a:r>
            <a:r>
              <a:rPr lang="es-AR" sz="1200" b="1" dirty="0"/>
              <a:t>= </a:t>
            </a:r>
            <a:r>
              <a:rPr lang="es-AR" sz="1200" b="1" dirty="0" smtClean="0"/>
              <a:t>21 </a:t>
            </a:r>
            <a:r>
              <a:rPr lang="es-AR" sz="1200" b="1" dirty="0"/>
              <a:t>x 10-6</a:t>
            </a:r>
          </a:p>
        </p:txBody>
      </p:sp>
    </p:spTree>
    <p:extLst>
      <p:ext uri="{BB962C8B-B14F-4D97-AF65-F5344CB8AC3E}">
        <p14:creationId xmlns:p14="http://schemas.microsoft.com/office/powerpoint/2010/main" val="16384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7" grpId="0"/>
      <p:bldP spid="8" grpId="0"/>
      <p:bldP spid="9" grpId="0"/>
      <p:bldP spid="10"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2" name="1 Rectángulo"/>
          <p:cNvSpPr/>
          <p:nvPr/>
        </p:nvSpPr>
        <p:spPr>
          <a:xfrm>
            <a:off x="550460" y="1312412"/>
            <a:ext cx="6096000" cy="646331"/>
          </a:xfrm>
          <a:prstGeom prst="rect">
            <a:avLst/>
          </a:prstGeom>
        </p:spPr>
        <p:txBody>
          <a:bodyPr>
            <a:spAutoFit/>
          </a:bodyPr>
          <a:lstStyle/>
          <a:p>
            <a:r>
              <a:rPr lang="es-AR" b="1" dirty="0" smtClean="0">
                <a:solidFill>
                  <a:srgbClr val="FF0000"/>
                </a:solidFill>
              </a:rPr>
              <a:t>7. Ecuaciones </a:t>
            </a:r>
            <a:r>
              <a:rPr lang="es-AR" b="1" dirty="0">
                <a:solidFill>
                  <a:srgbClr val="FF0000"/>
                </a:solidFill>
              </a:rPr>
              <a:t>de la inducción magnética </a:t>
            </a:r>
            <a:endParaRPr lang="es-AR" b="1" dirty="0" smtClean="0">
              <a:solidFill>
                <a:srgbClr val="FF0000"/>
              </a:solidFill>
            </a:endParaRPr>
          </a:p>
          <a:p>
            <a:endParaRPr lang="es-A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349" y="1312412"/>
            <a:ext cx="4505895" cy="42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683318" y="891398"/>
            <a:ext cx="6096000" cy="5078313"/>
          </a:xfrm>
          <a:prstGeom prst="rect">
            <a:avLst/>
          </a:prstGeom>
        </p:spPr>
        <p:txBody>
          <a:bodyPr>
            <a:spAutoFit/>
          </a:bodyPr>
          <a:lstStyle/>
          <a:p>
            <a:r>
              <a:rPr lang="es-AR" dirty="0"/>
              <a:t>Si bien la idea de la magnetización intrínseca del material es simple, resulta que en la práctica dicha magnitud no puede ser medida directamente. Como para que el material se magnetice es necesario aplicarle un campo magnético, resulta que cuando aparece la magnetización intrínseca, ésta está necesariamente superpuesta al</a:t>
            </a:r>
          </a:p>
          <a:p>
            <a:r>
              <a:rPr lang="es-AR" dirty="0"/>
              <a:t>campo inductor. Como ambas magnitudes son físicamente iguales, no es posible en este estado distinguir una de la otra. Por tal motivo se define la inducción magnética B, como el campo total resultante dentro de la muestra, que resulta de la suma del campo H inductor, más la magnetización que el campo H induce en el material. Como el campo H aplicado es conocido y el campo B puede ser medido, la magnetización M se calcula a partir de la diferencia de ambos valores.</a:t>
            </a:r>
          </a:p>
          <a:p>
            <a:r>
              <a:rPr lang="es-AR" dirty="0"/>
              <a:t>Expresando la idea anterior en una ecuación:</a:t>
            </a:r>
          </a:p>
        </p:txBody>
      </p:sp>
      <p:sp>
        <p:nvSpPr>
          <p:cNvPr id="6" name="5 Rectángulo"/>
          <p:cNvSpPr/>
          <p:nvPr/>
        </p:nvSpPr>
        <p:spPr>
          <a:xfrm>
            <a:off x="749063" y="1865842"/>
            <a:ext cx="5236102" cy="5078313"/>
          </a:xfrm>
          <a:prstGeom prst="rect">
            <a:avLst/>
          </a:prstGeom>
        </p:spPr>
        <p:txBody>
          <a:bodyPr wrap="square">
            <a:spAutoFit/>
          </a:bodyPr>
          <a:lstStyle/>
          <a:p>
            <a:r>
              <a:rPr lang="es-AR" b="1" dirty="0">
                <a:solidFill>
                  <a:srgbClr val="FF0000"/>
                </a:solidFill>
              </a:rPr>
              <a:t>B =</a:t>
            </a:r>
            <a:r>
              <a:rPr lang="es-AR" b="1" dirty="0"/>
              <a:t> </a:t>
            </a:r>
            <a:r>
              <a:rPr lang="es-AR" dirty="0">
                <a:solidFill>
                  <a:srgbClr val="FF0000"/>
                </a:solidFill>
              </a:rPr>
              <a:t>Densidad de flujo magnético, Inducción Magnética</a:t>
            </a:r>
            <a:r>
              <a:rPr lang="es-AR" dirty="0"/>
              <a:t>, Campo B, es el campo total dentro </a:t>
            </a:r>
            <a:r>
              <a:rPr lang="es-AR" dirty="0" smtClean="0"/>
              <a:t>del Material. </a:t>
            </a:r>
            <a:r>
              <a:rPr lang="es-AR" b="1" dirty="0" smtClean="0"/>
              <a:t>(Tesla)</a:t>
            </a:r>
          </a:p>
          <a:p>
            <a:endParaRPr lang="es-AR" dirty="0" smtClean="0"/>
          </a:p>
          <a:p>
            <a:r>
              <a:rPr lang="es-AR" b="1" dirty="0" smtClean="0">
                <a:solidFill>
                  <a:srgbClr val="FF0000"/>
                </a:solidFill>
              </a:rPr>
              <a:t>H </a:t>
            </a:r>
            <a:r>
              <a:rPr lang="es-AR" dirty="0">
                <a:solidFill>
                  <a:srgbClr val="FF0000"/>
                </a:solidFill>
              </a:rPr>
              <a:t>=</a:t>
            </a:r>
            <a:r>
              <a:rPr lang="es-AR" dirty="0"/>
              <a:t> </a:t>
            </a:r>
            <a:r>
              <a:rPr lang="es-AR" dirty="0">
                <a:solidFill>
                  <a:srgbClr val="FF0000"/>
                </a:solidFill>
              </a:rPr>
              <a:t>Campo magnético, Intensidad de Campo Magnético, Fuerza </a:t>
            </a:r>
            <a:r>
              <a:rPr lang="es-AR" dirty="0" err="1">
                <a:solidFill>
                  <a:srgbClr val="FF0000"/>
                </a:solidFill>
              </a:rPr>
              <a:t>magnetizante</a:t>
            </a:r>
            <a:r>
              <a:rPr lang="es-AR" dirty="0"/>
              <a:t>, Campo H, es </a:t>
            </a:r>
            <a:r>
              <a:rPr lang="es-AR" dirty="0" smtClean="0"/>
              <a:t>el campo </a:t>
            </a:r>
            <a:r>
              <a:rPr lang="es-AR" dirty="0"/>
              <a:t>magnético inductor originado, por ejemplo, en la corriente que circula por una bobina o </a:t>
            </a:r>
            <a:r>
              <a:rPr lang="es-AR" dirty="0" smtClean="0"/>
              <a:t>por un conductor </a:t>
            </a:r>
            <a:r>
              <a:rPr lang="es-AR" b="1" dirty="0" smtClean="0"/>
              <a:t>(A/m)</a:t>
            </a:r>
          </a:p>
          <a:p>
            <a:endParaRPr lang="es-AR" dirty="0"/>
          </a:p>
          <a:p>
            <a:r>
              <a:rPr lang="es-AR" b="1" dirty="0">
                <a:solidFill>
                  <a:srgbClr val="FF0000"/>
                </a:solidFill>
              </a:rPr>
              <a:t>M</a:t>
            </a:r>
            <a:r>
              <a:rPr lang="es-AR" dirty="0">
                <a:solidFill>
                  <a:srgbClr val="FF0000"/>
                </a:solidFill>
              </a:rPr>
              <a:t> =</a:t>
            </a:r>
            <a:r>
              <a:rPr lang="es-AR" dirty="0"/>
              <a:t> </a:t>
            </a:r>
            <a:r>
              <a:rPr lang="es-AR" dirty="0">
                <a:solidFill>
                  <a:srgbClr val="FF0000"/>
                </a:solidFill>
              </a:rPr>
              <a:t>Magnetización,</a:t>
            </a:r>
            <a:r>
              <a:rPr lang="es-AR" dirty="0"/>
              <a:t> es el campo magnético generado por el material, por la orientación de </a:t>
            </a:r>
            <a:r>
              <a:rPr lang="es-AR" dirty="0" smtClean="0"/>
              <a:t>los campos </a:t>
            </a:r>
            <a:r>
              <a:rPr lang="es-AR" dirty="0"/>
              <a:t>magnéticos generados por corrientes a nivel atómico o molecular, por el movimiento </a:t>
            </a:r>
            <a:r>
              <a:rPr lang="es-AR" dirty="0" smtClean="0"/>
              <a:t>de electrones </a:t>
            </a:r>
            <a:r>
              <a:rPr lang="es-AR" dirty="0"/>
              <a:t>en su órbitas o por el giro sobre sí mismos (spin</a:t>
            </a:r>
            <a:r>
              <a:rPr lang="es-AR" dirty="0" smtClean="0"/>
              <a:t>)</a:t>
            </a:r>
            <a:r>
              <a:rPr lang="es-AR" dirty="0"/>
              <a:t> </a:t>
            </a:r>
            <a:r>
              <a:rPr lang="es-AR" b="1" dirty="0"/>
              <a:t>(A/m</a:t>
            </a:r>
            <a:r>
              <a:rPr lang="es-AR" b="1" dirty="0" smtClean="0"/>
              <a:t>)</a:t>
            </a:r>
            <a:endParaRPr lang="es-AR" b="1" dirty="0"/>
          </a:p>
          <a:p>
            <a:endParaRPr lang="es-AR" dirty="0"/>
          </a:p>
        </p:txBody>
      </p:sp>
      <p:sp>
        <p:nvSpPr>
          <p:cNvPr id="7" name="6 Rectángulo"/>
          <p:cNvSpPr/>
          <p:nvPr/>
        </p:nvSpPr>
        <p:spPr>
          <a:xfrm>
            <a:off x="6845062" y="2266884"/>
            <a:ext cx="5499815" cy="3170099"/>
          </a:xfrm>
          <a:prstGeom prst="rect">
            <a:avLst/>
          </a:prstGeom>
        </p:spPr>
        <p:txBody>
          <a:bodyPr wrap="square">
            <a:spAutoFit/>
          </a:bodyPr>
          <a:lstStyle/>
          <a:p>
            <a:r>
              <a:rPr lang="es-AR" dirty="0"/>
              <a:t>Considerando que </a:t>
            </a:r>
            <a:r>
              <a:rPr lang="es-AR" b="1" dirty="0" smtClean="0"/>
              <a:t>M= </a:t>
            </a:r>
            <a:r>
              <a:rPr lang="es-AR" b="1" dirty="0">
                <a:solidFill>
                  <a:srgbClr val="FF0000"/>
                </a:solidFill>
                <a:latin typeface="Gigi" panose="04040504061007020D02" pitchFamily="82" charset="0"/>
              </a:rPr>
              <a:t>X </a:t>
            </a:r>
            <a:r>
              <a:rPr lang="es-AR" b="1" dirty="0" smtClean="0"/>
              <a:t> H</a:t>
            </a:r>
          </a:p>
          <a:p>
            <a:endParaRPr lang="es-AR" dirty="0"/>
          </a:p>
          <a:p>
            <a:r>
              <a:rPr lang="pt-BR" b="1" dirty="0"/>
              <a:t>B = H + M = H + </a:t>
            </a:r>
            <a:r>
              <a:rPr lang="es-AR" b="1" dirty="0">
                <a:solidFill>
                  <a:srgbClr val="FF0000"/>
                </a:solidFill>
                <a:latin typeface="Gigi" panose="04040504061007020D02" pitchFamily="82" charset="0"/>
              </a:rPr>
              <a:t>X </a:t>
            </a:r>
            <a:r>
              <a:rPr lang="pt-BR" b="1" dirty="0" smtClean="0"/>
              <a:t>H </a:t>
            </a:r>
            <a:r>
              <a:rPr lang="pt-BR" b="1" dirty="0"/>
              <a:t>= (1</a:t>
            </a:r>
            <a:r>
              <a:rPr lang="pt-BR" b="1" dirty="0" smtClean="0"/>
              <a:t>+</a:t>
            </a:r>
            <a:r>
              <a:rPr lang="es-AR" b="1" dirty="0">
                <a:solidFill>
                  <a:srgbClr val="FF0000"/>
                </a:solidFill>
                <a:latin typeface="Gigi" panose="04040504061007020D02" pitchFamily="82" charset="0"/>
              </a:rPr>
              <a:t> X </a:t>
            </a:r>
            <a:r>
              <a:rPr lang="pt-BR" b="1" dirty="0" smtClean="0"/>
              <a:t>) H</a:t>
            </a:r>
          </a:p>
          <a:p>
            <a:endParaRPr lang="pt-BR" dirty="0"/>
          </a:p>
          <a:p>
            <a:r>
              <a:rPr lang="es-AR" dirty="0"/>
              <a:t>El parámetro (1</a:t>
            </a:r>
            <a:r>
              <a:rPr lang="es-AR" dirty="0" smtClean="0"/>
              <a:t>+</a:t>
            </a:r>
            <a:r>
              <a:rPr lang="es-AR" b="1" dirty="0">
                <a:solidFill>
                  <a:srgbClr val="FF0000"/>
                </a:solidFill>
                <a:latin typeface="Gigi" panose="04040504061007020D02" pitchFamily="82" charset="0"/>
              </a:rPr>
              <a:t> X </a:t>
            </a:r>
            <a:r>
              <a:rPr lang="es-AR" dirty="0" smtClean="0"/>
              <a:t>) </a:t>
            </a:r>
            <a:r>
              <a:rPr lang="es-AR" dirty="0"/>
              <a:t>es lo que se denomina permeabilidad magnética del </a:t>
            </a:r>
            <a:r>
              <a:rPr lang="es-AR" dirty="0" smtClean="0"/>
              <a:t>material</a:t>
            </a:r>
          </a:p>
          <a:p>
            <a:endParaRPr lang="es-AR" dirty="0"/>
          </a:p>
          <a:p>
            <a:r>
              <a:rPr lang="el-GR" b="1" dirty="0"/>
              <a:t>(1</a:t>
            </a:r>
            <a:r>
              <a:rPr lang="el-GR" b="1" dirty="0" smtClean="0"/>
              <a:t>+</a:t>
            </a:r>
            <a:r>
              <a:rPr lang="es-AR" b="1" dirty="0">
                <a:solidFill>
                  <a:srgbClr val="FF0000"/>
                </a:solidFill>
                <a:latin typeface="Gigi" panose="04040504061007020D02" pitchFamily="82" charset="0"/>
              </a:rPr>
              <a:t> X </a:t>
            </a:r>
            <a:r>
              <a:rPr lang="el-GR" b="1" dirty="0" smtClean="0"/>
              <a:t>) </a:t>
            </a:r>
            <a:r>
              <a:rPr lang="el-GR" b="1" dirty="0"/>
              <a:t>= </a:t>
            </a:r>
            <a:r>
              <a:rPr lang="el-GR" b="1" dirty="0" smtClean="0"/>
              <a:t>μ</a:t>
            </a:r>
            <a:endParaRPr lang="es-AR" b="1" dirty="0" smtClean="0"/>
          </a:p>
          <a:p>
            <a:endParaRPr lang="el-GR" dirty="0"/>
          </a:p>
          <a:p>
            <a:r>
              <a:rPr lang="es-AR" dirty="0"/>
              <a:t>Por lo que la ecuación anterior </a:t>
            </a:r>
            <a:r>
              <a:rPr lang="es-AR" dirty="0" smtClean="0"/>
              <a:t>queda</a:t>
            </a:r>
            <a:endParaRPr lang="es-AR" dirty="0"/>
          </a:p>
          <a:p>
            <a:r>
              <a:rPr lang="es-AR" b="1" dirty="0"/>
              <a:t>B = </a:t>
            </a:r>
            <a:r>
              <a:rPr lang="el-GR" b="1" dirty="0"/>
              <a:t>μ.</a:t>
            </a:r>
            <a:r>
              <a:rPr lang="es-AR" b="1" dirty="0"/>
              <a:t>H</a:t>
            </a:r>
          </a:p>
        </p:txBody>
      </p:sp>
      <p:sp>
        <p:nvSpPr>
          <p:cNvPr id="8" name="7 Rectángulo"/>
          <p:cNvSpPr/>
          <p:nvPr/>
        </p:nvSpPr>
        <p:spPr>
          <a:xfrm>
            <a:off x="6405349" y="7118419"/>
            <a:ext cx="6096000" cy="1477328"/>
          </a:xfrm>
          <a:prstGeom prst="rect">
            <a:avLst/>
          </a:prstGeom>
        </p:spPr>
        <p:txBody>
          <a:bodyPr>
            <a:spAutoFit/>
          </a:bodyPr>
          <a:lstStyle/>
          <a:p>
            <a:r>
              <a:rPr lang="es-AR" dirty="0"/>
              <a:t>en un campo magnético de magnitud H, se introduce un material con permeabilidad μ,</a:t>
            </a:r>
          </a:p>
          <a:p>
            <a:r>
              <a:rPr lang="es-AR" dirty="0"/>
              <a:t>por lo que dentro de dicho material se establece un campo magnético total B cuya magnitud es μ veces </a:t>
            </a:r>
            <a:r>
              <a:rPr lang="es-AR" dirty="0" smtClean="0"/>
              <a:t>el campo </a:t>
            </a:r>
            <a:r>
              <a:rPr lang="es-AR" dirty="0"/>
              <a:t>H aplicado.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385" y="5509239"/>
            <a:ext cx="5955615" cy="116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52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885" y="1076066"/>
            <a:ext cx="3366783" cy="424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668" y="1076066"/>
            <a:ext cx="3298109" cy="424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87854" y="1958743"/>
            <a:ext cx="4812194" cy="2862322"/>
          </a:xfrm>
          <a:prstGeom prst="rect">
            <a:avLst/>
          </a:prstGeom>
        </p:spPr>
        <p:txBody>
          <a:bodyPr wrap="square">
            <a:spAutoFit/>
          </a:bodyPr>
          <a:lstStyle/>
          <a:p>
            <a:r>
              <a:rPr lang="es-AR" sz="1600" b="1" dirty="0" smtClean="0"/>
              <a:t>Mineral Paramagnético </a:t>
            </a:r>
            <a:r>
              <a:rPr lang="es-AR" sz="1600" dirty="0"/>
              <a:t>(</a:t>
            </a:r>
            <a:r>
              <a:rPr lang="es-AR" sz="1600" dirty="0" err="1"/>
              <a:t>hematita</a:t>
            </a:r>
            <a:r>
              <a:rPr lang="es-AR" sz="1600" dirty="0" smtClean="0"/>
              <a:t>), </a:t>
            </a:r>
            <a:r>
              <a:rPr lang="es-AR" sz="1600" b="1" dirty="0" smtClean="0"/>
              <a:t>0,01</a:t>
            </a:r>
          </a:p>
          <a:p>
            <a:r>
              <a:rPr lang="es-AR" sz="1600" dirty="0" smtClean="0"/>
              <a:t> </a:t>
            </a:r>
          </a:p>
          <a:p>
            <a:endParaRPr lang="es-AR" sz="1600" dirty="0" smtClean="0"/>
          </a:p>
          <a:p>
            <a:r>
              <a:rPr lang="es-AR" sz="1600" b="1" dirty="0" smtClean="0"/>
              <a:t>Mineral Diamagnético </a:t>
            </a:r>
            <a:r>
              <a:rPr lang="es-AR" sz="1600" dirty="0" smtClean="0"/>
              <a:t>(Cuarzo), </a:t>
            </a:r>
            <a:r>
              <a:rPr lang="es-AR" sz="1600" b="1" dirty="0" smtClean="0"/>
              <a:t>-0,01</a:t>
            </a:r>
            <a:endParaRPr lang="es-AR" sz="1600" dirty="0" smtClean="0"/>
          </a:p>
          <a:p>
            <a:endParaRPr lang="es-AR" sz="1600" dirty="0" smtClean="0"/>
          </a:p>
          <a:p>
            <a:endParaRPr lang="es-AR" sz="1600" dirty="0"/>
          </a:p>
          <a:p>
            <a:r>
              <a:rPr lang="es-AR" sz="1600" b="1" dirty="0" smtClean="0"/>
              <a:t>Mineral Ferromagnético </a:t>
            </a:r>
            <a:r>
              <a:rPr lang="es-AR" sz="1600" dirty="0" smtClean="0"/>
              <a:t>(Magnetita) , la </a:t>
            </a:r>
            <a:r>
              <a:rPr lang="es-AR" sz="1600" b="1" dirty="0">
                <a:solidFill>
                  <a:srgbClr val="FF0000"/>
                </a:solidFill>
                <a:latin typeface="Gigi" panose="04040504061007020D02" pitchFamily="82" charset="0"/>
              </a:rPr>
              <a:t>X </a:t>
            </a:r>
            <a:r>
              <a:rPr lang="es-AR" sz="1600" dirty="0" smtClean="0"/>
              <a:t> depende del  </a:t>
            </a:r>
            <a:r>
              <a:rPr lang="es-AR" sz="1600" dirty="0"/>
              <a:t>campo </a:t>
            </a:r>
            <a:r>
              <a:rPr lang="es-AR" sz="1600" dirty="0" smtClean="0"/>
              <a:t>magnético aplicado. Para un  H </a:t>
            </a:r>
            <a:r>
              <a:rPr lang="es-AR" sz="1600" dirty="0"/>
              <a:t>de 1 T la </a:t>
            </a:r>
            <a:r>
              <a:rPr lang="es-AR" sz="1600" b="1" dirty="0">
                <a:solidFill>
                  <a:srgbClr val="FF0000"/>
                </a:solidFill>
                <a:latin typeface="Gigi" panose="04040504061007020D02" pitchFamily="82" charset="0"/>
              </a:rPr>
              <a:t>X </a:t>
            </a:r>
            <a:r>
              <a:rPr lang="es-AR" sz="1600" dirty="0" smtClean="0"/>
              <a:t> es aproximadamente </a:t>
            </a:r>
            <a:r>
              <a:rPr lang="es-AR" sz="1600" dirty="0"/>
              <a:t>0.35, y la saturación ocurre aproximadamente</a:t>
            </a:r>
          </a:p>
          <a:p>
            <a:r>
              <a:rPr lang="es-AR" sz="1600" dirty="0"/>
              <a:t>1,5 T.</a:t>
            </a:r>
          </a:p>
        </p:txBody>
      </p:sp>
      <p:sp>
        <p:nvSpPr>
          <p:cNvPr id="7" name="6 Rectángulo"/>
          <p:cNvSpPr/>
          <p:nvPr/>
        </p:nvSpPr>
        <p:spPr>
          <a:xfrm>
            <a:off x="749062" y="1312412"/>
            <a:ext cx="6096000" cy="369332"/>
          </a:xfrm>
          <a:prstGeom prst="rect">
            <a:avLst/>
          </a:prstGeom>
        </p:spPr>
        <p:txBody>
          <a:bodyPr>
            <a:spAutoFit/>
          </a:bodyPr>
          <a:lstStyle/>
          <a:p>
            <a:r>
              <a:rPr lang="es-AR" b="1" dirty="0" smtClean="0">
                <a:solidFill>
                  <a:srgbClr val="FF0000"/>
                </a:solidFill>
              </a:rPr>
              <a:t>8. Curvas de Magnetización</a:t>
            </a:r>
            <a:endParaRPr lang="es-AR" b="1" dirty="0"/>
          </a:p>
        </p:txBody>
      </p:sp>
    </p:spTree>
    <p:extLst>
      <p:ext uri="{BB962C8B-B14F-4D97-AF65-F5344CB8AC3E}">
        <p14:creationId xmlns:p14="http://schemas.microsoft.com/office/powerpoint/2010/main" val="21896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83" y="736979"/>
            <a:ext cx="11519210" cy="586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06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319" y="1798800"/>
            <a:ext cx="5648063" cy="438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38" y="2412255"/>
            <a:ext cx="5955615" cy="116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830858" y="1155537"/>
            <a:ext cx="7149360" cy="369332"/>
          </a:xfrm>
          <a:prstGeom prst="rect">
            <a:avLst/>
          </a:prstGeom>
        </p:spPr>
        <p:txBody>
          <a:bodyPr wrap="square">
            <a:spAutoFit/>
          </a:bodyPr>
          <a:lstStyle/>
          <a:p>
            <a:r>
              <a:rPr lang="es-AR" b="1" dirty="0" smtClean="0">
                <a:solidFill>
                  <a:srgbClr val="FF0000"/>
                </a:solidFill>
              </a:rPr>
              <a:t>9. Curvas </a:t>
            </a:r>
            <a:r>
              <a:rPr lang="es-AR" b="1" dirty="0">
                <a:solidFill>
                  <a:srgbClr val="FF0000"/>
                </a:solidFill>
              </a:rPr>
              <a:t>de </a:t>
            </a:r>
            <a:r>
              <a:rPr lang="es-AR" b="1" dirty="0" smtClean="0">
                <a:solidFill>
                  <a:srgbClr val="FF0000"/>
                </a:solidFill>
              </a:rPr>
              <a:t>Magnetización </a:t>
            </a:r>
            <a:r>
              <a:rPr lang="es-AR" b="1" dirty="0">
                <a:solidFill>
                  <a:srgbClr val="FF0000"/>
                </a:solidFill>
              </a:rPr>
              <a:t>de </a:t>
            </a:r>
            <a:r>
              <a:rPr lang="es-AR" b="1" dirty="0" smtClean="0">
                <a:solidFill>
                  <a:srgbClr val="FF0000"/>
                </a:solidFill>
              </a:rPr>
              <a:t>Materiales Ferromagnéticos</a:t>
            </a:r>
            <a:endParaRPr lang="es-AR" dirty="0"/>
          </a:p>
        </p:txBody>
      </p:sp>
      <p:sp>
        <p:nvSpPr>
          <p:cNvPr id="2" name="1 Rectángulo"/>
          <p:cNvSpPr/>
          <p:nvPr/>
        </p:nvSpPr>
        <p:spPr>
          <a:xfrm>
            <a:off x="12696967" y="191913"/>
            <a:ext cx="12214746" cy="2800767"/>
          </a:xfrm>
          <a:prstGeom prst="rect">
            <a:avLst/>
          </a:prstGeom>
        </p:spPr>
        <p:txBody>
          <a:bodyPr wrap="square">
            <a:spAutoFit/>
          </a:bodyPr>
          <a:lstStyle/>
          <a:p>
            <a:r>
              <a:rPr lang="es-AR" sz="1600" dirty="0"/>
              <a:t>En rojo se observa la curva de polarización magnética J, típica de un material ferromagnético. Esta </a:t>
            </a:r>
            <a:r>
              <a:rPr lang="es-AR" sz="1600" dirty="0" smtClean="0"/>
              <a:t>curva representa </a:t>
            </a:r>
            <a:r>
              <a:rPr lang="es-AR" sz="1600" dirty="0"/>
              <a:t>la magnetización propia del material frente al campo aplicado H. Se observa que el material</a:t>
            </a:r>
          </a:p>
          <a:p>
            <a:r>
              <a:rPr lang="es-AR" sz="1600" dirty="0"/>
              <a:t>ferromagnético adquiere una polarización significativamente mayor que la que </a:t>
            </a:r>
            <a:r>
              <a:rPr lang="es-AR" sz="1600" dirty="0" smtClean="0"/>
              <a:t>correspondería </a:t>
            </a:r>
            <a:r>
              <a:rPr lang="es-AR" sz="1600" dirty="0"/>
              <a:t>al vacío (curva</a:t>
            </a:r>
          </a:p>
          <a:p>
            <a:r>
              <a:rPr lang="es-AR" sz="1600" dirty="0"/>
              <a:t>en negro). Se observa además, que la polarización magnética no aumenta indefinidamente con el campo</a:t>
            </a:r>
          </a:p>
          <a:p>
            <a:r>
              <a:rPr lang="es-AR" sz="1600" dirty="0"/>
              <a:t>aplicado, sino que llega a un máximo denominado polarización de saturación, cuando ya todos los dominios</a:t>
            </a:r>
          </a:p>
          <a:p>
            <a:r>
              <a:rPr lang="es-AR" sz="1600" dirty="0"/>
              <a:t>se reorientaron según la dirección del campo aplicado.</a:t>
            </a:r>
          </a:p>
          <a:p>
            <a:r>
              <a:rPr lang="es-AR" sz="1600" dirty="0"/>
              <a:t>En azul puede observarse la curva B = </a:t>
            </a:r>
            <a:r>
              <a:rPr lang="es-AR" sz="1600" dirty="0" err="1"/>
              <a:t>μo</a:t>
            </a:r>
            <a:r>
              <a:rPr lang="es-AR" sz="1600" dirty="0"/>
              <a:t> H + J (Sistema Internacional). que representa la inducción</a:t>
            </a:r>
          </a:p>
          <a:p>
            <a:r>
              <a:rPr lang="es-AR" sz="1600" dirty="0"/>
              <a:t>magnética, o sea el campo total que existe dentro del material, que es la suma del campo aplicado más la</a:t>
            </a:r>
          </a:p>
          <a:p>
            <a:r>
              <a:rPr lang="es-AR" sz="1600" dirty="0"/>
              <a:t>polarización. Se observa que la inducción B aumenta rápidamente al principio por la contribución de la</a:t>
            </a:r>
          </a:p>
          <a:p>
            <a:r>
              <a:rPr lang="es-AR" sz="1600" dirty="0"/>
              <a:t>polarización J, pero una vez que el material llega a saturación, sólo puede seguir aumentando por el aporte del</a:t>
            </a:r>
          </a:p>
          <a:p>
            <a:r>
              <a:rPr lang="es-AR" sz="1600" dirty="0"/>
              <a:t>campo aplicado H, razón por la cual continúa paralela a la curva de polarización magnética del vacío.</a:t>
            </a:r>
          </a:p>
        </p:txBody>
      </p:sp>
    </p:spTree>
    <p:extLst>
      <p:ext uri="{BB962C8B-B14F-4D97-AF65-F5344CB8AC3E}">
        <p14:creationId xmlns:p14="http://schemas.microsoft.com/office/powerpoint/2010/main" val="21331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5867" y="1606098"/>
            <a:ext cx="5154305" cy="923330"/>
          </a:xfrm>
          <a:prstGeom prst="rect">
            <a:avLst/>
          </a:prstGeom>
        </p:spPr>
        <p:txBody>
          <a:bodyPr wrap="square">
            <a:spAutoFit/>
          </a:bodyPr>
          <a:lstStyle/>
          <a:p>
            <a:r>
              <a:rPr lang="es-AR" dirty="0"/>
              <a:t>Los materiales ferromagnéticos presentan la propiedad de “retener” en mayor o menor medida </a:t>
            </a:r>
            <a:r>
              <a:rPr lang="es-AR" dirty="0" smtClean="0"/>
              <a:t>la magnetización</a:t>
            </a:r>
            <a:r>
              <a:rPr lang="es-AR" dirty="0"/>
              <a:t>. </a:t>
            </a:r>
          </a:p>
        </p:txBody>
      </p:sp>
      <p:sp>
        <p:nvSpPr>
          <p:cNvPr id="4" name="3 Rectángulo"/>
          <p:cNvSpPr/>
          <p:nvPr/>
        </p:nvSpPr>
        <p:spPr>
          <a:xfrm>
            <a:off x="495868" y="1219438"/>
            <a:ext cx="1582484" cy="369332"/>
          </a:xfrm>
          <a:prstGeom prst="rect">
            <a:avLst/>
          </a:prstGeom>
        </p:spPr>
        <p:txBody>
          <a:bodyPr wrap="none">
            <a:spAutoFit/>
          </a:bodyPr>
          <a:lstStyle/>
          <a:p>
            <a:r>
              <a:rPr lang="es-AR" b="1" dirty="0" smtClean="0">
                <a:solidFill>
                  <a:srgbClr val="FF0000"/>
                </a:solidFill>
              </a:rPr>
              <a:t>10. Histéresis</a:t>
            </a:r>
            <a:endParaRPr lang="es-AR" dirty="0">
              <a:solidFill>
                <a:srgbClr val="FF0000"/>
              </a:solidFill>
            </a:endParaRPr>
          </a:p>
        </p:txBody>
      </p:sp>
      <p:sp>
        <p:nvSpPr>
          <p:cNvPr id="5"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6" name="5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914" y="1404104"/>
            <a:ext cx="6026533" cy="42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2528644" y="189415"/>
            <a:ext cx="10129683" cy="3785652"/>
          </a:xfrm>
          <a:prstGeom prst="rect">
            <a:avLst/>
          </a:prstGeom>
        </p:spPr>
        <p:txBody>
          <a:bodyPr wrap="square">
            <a:spAutoFit/>
          </a:bodyPr>
          <a:lstStyle/>
          <a:p>
            <a:r>
              <a:rPr lang="es-AR" sz="1600" dirty="0"/>
              <a:t>Se observa, que la curva parte del origen del sistema de coordenadas con campo aplicado nulo y campo</a:t>
            </a:r>
          </a:p>
          <a:p>
            <a:r>
              <a:rPr lang="es-AR" sz="1600" dirty="0"/>
              <a:t>inducido nulo. Al aumentar el campo aplicado, la inducción magnética B va creciendo según una típica </a:t>
            </a:r>
            <a:r>
              <a:rPr lang="es-AR" sz="1600" dirty="0" smtClean="0"/>
              <a:t>forma de </a:t>
            </a:r>
            <a:r>
              <a:rPr lang="es-AR" sz="1600" dirty="0"/>
              <a:t>“S”. Luego de la saturación, la inducción sigue aumentando sólo por el aporte de H, puesto que el </a:t>
            </a:r>
            <a:r>
              <a:rPr lang="es-AR" sz="1600" dirty="0" smtClean="0"/>
              <a:t>material ya </a:t>
            </a:r>
            <a:r>
              <a:rPr lang="es-AR" sz="1600" dirty="0"/>
              <a:t>no puede aumentar más su polarización intrínseca. Al disminuir el campo aplicado, se observa que </a:t>
            </a:r>
            <a:r>
              <a:rPr lang="es-AR" sz="1600" dirty="0" smtClean="0"/>
              <a:t>la inducción </a:t>
            </a:r>
            <a:r>
              <a:rPr lang="es-AR" sz="1600" dirty="0"/>
              <a:t>no retorna por la misma curva, sino que sigue un camino distinto. Se observa además, que </a:t>
            </a:r>
            <a:r>
              <a:rPr lang="es-AR" sz="1600" dirty="0" smtClean="0"/>
              <a:t>al suspender </a:t>
            </a:r>
            <a:r>
              <a:rPr lang="es-AR" sz="1600" dirty="0"/>
              <a:t>totalmente el campo aplicado (cuando H=0), sigue existiendo una inducción residual </a:t>
            </a:r>
            <a:r>
              <a:rPr lang="es-AR" sz="1600" dirty="0" smtClean="0"/>
              <a:t>llamada </a:t>
            </a:r>
            <a:r>
              <a:rPr lang="es-AR" sz="1600" dirty="0"/>
              <a:t>remanencia, o inducción remanente y se representa como Br. Cuando el material se </a:t>
            </a:r>
            <a:r>
              <a:rPr lang="es-AR" sz="1600" dirty="0" smtClean="0"/>
              <a:t>magnetizó hasta </a:t>
            </a:r>
            <a:r>
              <a:rPr lang="es-AR" sz="1600" dirty="0"/>
              <a:t>la saturación, la remanencia se denomina remanencia de saturación y es un parámetro característico </a:t>
            </a:r>
            <a:r>
              <a:rPr lang="es-AR" sz="1600" dirty="0" smtClean="0"/>
              <a:t>de cada </a:t>
            </a:r>
            <a:r>
              <a:rPr lang="es-AR" sz="1600" dirty="0"/>
              <a:t>material.</a:t>
            </a:r>
          </a:p>
          <a:p>
            <a:r>
              <a:rPr lang="es-AR" sz="1600" dirty="0"/>
              <a:t>Los materiales que presentan una remanencia baja se denominan </a:t>
            </a:r>
            <a:r>
              <a:rPr lang="es-AR" sz="1600" b="1" dirty="0"/>
              <a:t>materiales magnéticos “blandos”, </a:t>
            </a:r>
            <a:r>
              <a:rPr lang="es-AR" sz="1600" dirty="0" smtClean="0"/>
              <a:t>dado que </a:t>
            </a:r>
            <a:r>
              <a:rPr lang="es-AR" sz="1600" dirty="0"/>
              <a:t>oponen poca resistencia a la magnetización y </a:t>
            </a:r>
            <a:r>
              <a:rPr lang="es-AR" sz="1600" dirty="0" err="1"/>
              <a:t>desmagnetización</a:t>
            </a:r>
            <a:r>
              <a:rPr lang="es-AR" sz="1600" dirty="0"/>
              <a:t>. </a:t>
            </a:r>
            <a:endParaRPr lang="es-AR" sz="1600" dirty="0" smtClean="0"/>
          </a:p>
          <a:p>
            <a:r>
              <a:rPr lang="es-AR" sz="1600" dirty="0" smtClean="0"/>
              <a:t>Los </a:t>
            </a:r>
            <a:r>
              <a:rPr lang="es-AR" sz="1600" dirty="0"/>
              <a:t>materiales que presentan una remanencia alta, se denominan materiales magnéticos duros, o </a:t>
            </a:r>
            <a:r>
              <a:rPr lang="es-AR" sz="1600" dirty="0" smtClean="0"/>
              <a:t>imanes permanentes</a:t>
            </a:r>
            <a:r>
              <a:rPr lang="es-AR" sz="1600" dirty="0"/>
              <a:t>. En estos materiales la remanencia es una propiedad buscada y por lo general resulta de </a:t>
            </a:r>
            <a:r>
              <a:rPr lang="es-AR" sz="1600" dirty="0" smtClean="0"/>
              <a:t>interés práctico </a:t>
            </a:r>
            <a:r>
              <a:rPr lang="es-AR" sz="1600" dirty="0"/>
              <a:t>que sea lo más alta </a:t>
            </a:r>
            <a:r>
              <a:rPr lang="es-AR" sz="1600" dirty="0" smtClean="0"/>
              <a:t>posible.</a:t>
            </a:r>
            <a:endParaRPr lang="es-AR" sz="1600" dirty="0"/>
          </a:p>
        </p:txBody>
      </p:sp>
      <p:sp>
        <p:nvSpPr>
          <p:cNvPr id="9" name="8 Rectángulo"/>
          <p:cNvSpPr/>
          <p:nvPr/>
        </p:nvSpPr>
        <p:spPr>
          <a:xfrm>
            <a:off x="441510" y="2654055"/>
            <a:ext cx="5597404" cy="3693319"/>
          </a:xfrm>
          <a:prstGeom prst="rect">
            <a:avLst/>
          </a:prstGeom>
        </p:spPr>
        <p:txBody>
          <a:bodyPr wrap="square">
            <a:spAutoFit/>
          </a:bodyPr>
          <a:lstStyle/>
          <a:p>
            <a:r>
              <a:rPr lang="es-AR" dirty="0" smtClean="0"/>
              <a:t>La Remanencia </a:t>
            </a:r>
            <a:r>
              <a:rPr lang="es-AR" dirty="0"/>
              <a:t>de saturación </a:t>
            </a:r>
            <a:r>
              <a:rPr lang="es-AR" dirty="0" smtClean="0"/>
              <a:t>es </a:t>
            </a:r>
            <a:r>
              <a:rPr lang="es-AR" dirty="0"/>
              <a:t>un parámetro característico de cada material</a:t>
            </a:r>
            <a:r>
              <a:rPr lang="es-AR" dirty="0" smtClean="0"/>
              <a:t>.</a:t>
            </a:r>
          </a:p>
          <a:p>
            <a:endParaRPr lang="es-AR" dirty="0"/>
          </a:p>
          <a:p>
            <a:r>
              <a:rPr lang="es-AR" b="1" dirty="0" smtClean="0"/>
              <a:t>Materiales </a:t>
            </a:r>
            <a:r>
              <a:rPr lang="es-AR" b="1" dirty="0"/>
              <a:t>magnéticos “blandos”, </a:t>
            </a:r>
            <a:r>
              <a:rPr lang="es-AR" dirty="0" smtClean="0"/>
              <a:t>presentan </a:t>
            </a:r>
            <a:r>
              <a:rPr lang="es-AR" dirty="0"/>
              <a:t>una remanencia baja </a:t>
            </a:r>
            <a:r>
              <a:rPr lang="es-AR" dirty="0" smtClean="0"/>
              <a:t>ya que </a:t>
            </a:r>
            <a:r>
              <a:rPr lang="es-AR" dirty="0"/>
              <a:t>oponen poca resistencia a la magnetización y </a:t>
            </a:r>
            <a:r>
              <a:rPr lang="es-AR" dirty="0" smtClean="0"/>
              <a:t>des-magnetización</a:t>
            </a:r>
            <a:r>
              <a:rPr lang="es-AR" dirty="0"/>
              <a:t>. </a:t>
            </a:r>
            <a:endParaRPr lang="es-AR" dirty="0" smtClean="0"/>
          </a:p>
          <a:p>
            <a:endParaRPr lang="es-AR" dirty="0"/>
          </a:p>
          <a:p>
            <a:r>
              <a:rPr lang="es-AR" b="1" dirty="0" smtClean="0"/>
              <a:t>Materiales </a:t>
            </a:r>
            <a:r>
              <a:rPr lang="es-AR" b="1" dirty="0"/>
              <a:t>magnéticos </a:t>
            </a:r>
            <a:r>
              <a:rPr lang="es-AR" b="1" dirty="0" smtClean="0"/>
              <a:t>duros,</a:t>
            </a:r>
            <a:r>
              <a:rPr lang="es-AR" dirty="0" smtClean="0"/>
              <a:t> presentan </a:t>
            </a:r>
            <a:r>
              <a:rPr lang="es-AR" dirty="0"/>
              <a:t>una remanencia </a:t>
            </a:r>
            <a:r>
              <a:rPr lang="es-AR" dirty="0" smtClean="0"/>
              <a:t>alta o </a:t>
            </a:r>
            <a:r>
              <a:rPr lang="es-AR" b="1" dirty="0"/>
              <a:t>imanes permanentes</a:t>
            </a:r>
            <a:r>
              <a:rPr lang="es-AR" dirty="0"/>
              <a:t>. En estos materiales la remanencia es una propiedad buscada y por lo general resulta de interés práctico que sea lo más alta posible.</a:t>
            </a:r>
          </a:p>
        </p:txBody>
      </p:sp>
    </p:spTree>
    <p:extLst>
      <p:ext uri="{BB962C8B-B14F-4D97-AF65-F5344CB8AC3E}">
        <p14:creationId xmlns:p14="http://schemas.microsoft.com/office/powerpoint/2010/main" val="38193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5" name="4 Rectángulo"/>
          <p:cNvSpPr/>
          <p:nvPr/>
        </p:nvSpPr>
        <p:spPr>
          <a:xfrm>
            <a:off x="625434" y="1253284"/>
            <a:ext cx="6594232" cy="923330"/>
          </a:xfrm>
          <a:prstGeom prst="rect">
            <a:avLst/>
          </a:prstGeom>
        </p:spPr>
        <p:txBody>
          <a:bodyPr wrap="square">
            <a:spAutoFit/>
          </a:bodyPr>
          <a:lstStyle/>
          <a:p>
            <a:r>
              <a:rPr lang="es-AR" b="1" dirty="0" smtClean="0">
                <a:solidFill>
                  <a:srgbClr val="FF0000"/>
                </a:solidFill>
              </a:rPr>
              <a:t>11. Comportamiento </a:t>
            </a:r>
            <a:r>
              <a:rPr lang="es-AR" b="1" dirty="0">
                <a:solidFill>
                  <a:srgbClr val="FF0000"/>
                </a:solidFill>
              </a:rPr>
              <a:t>de </a:t>
            </a:r>
            <a:r>
              <a:rPr lang="es-AR" b="1" dirty="0" smtClean="0">
                <a:solidFill>
                  <a:srgbClr val="FF0000"/>
                </a:solidFill>
              </a:rPr>
              <a:t>Materiales Ferromagnéticos Duros</a:t>
            </a:r>
          </a:p>
          <a:p>
            <a:endParaRPr lang="es-AR" b="1"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96" y="2501358"/>
            <a:ext cx="5720775" cy="426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510" y="2540447"/>
            <a:ext cx="5524615" cy="426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987887" y="1198389"/>
            <a:ext cx="5759123" cy="646331"/>
          </a:xfrm>
          <a:prstGeom prst="rect">
            <a:avLst/>
          </a:prstGeom>
        </p:spPr>
        <p:txBody>
          <a:bodyPr wrap="square">
            <a:spAutoFit/>
          </a:bodyPr>
          <a:lstStyle/>
          <a:p>
            <a:r>
              <a:rPr lang="es-AR" b="1" dirty="0" smtClean="0">
                <a:solidFill>
                  <a:srgbClr val="FF0000"/>
                </a:solidFill>
              </a:rPr>
              <a:t>12. Curva </a:t>
            </a:r>
            <a:r>
              <a:rPr lang="es-AR" b="1" dirty="0">
                <a:solidFill>
                  <a:srgbClr val="FF0000"/>
                </a:solidFill>
              </a:rPr>
              <a:t>de </a:t>
            </a:r>
            <a:r>
              <a:rPr lang="es-AR" b="1" dirty="0" smtClean="0">
                <a:solidFill>
                  <a:srgbClr val="FF0000"/>
                </a:solidFill>
              </a:rPr>
              <a:t>Magnetización </a:t>
            </a:r>
            <a:r>
              <a:rPr lang="es-AR" b="1" dirty="0">
                <a:solidFill>
                  <a:srgbClr val="FF0000"/>
                </a:solidFill>
              </a:rPr>
              <a:t>en los cuatro cuadrantes</a:t>
            </a:r>
            <a:endParaRPr lang="es-AR" dirty="0">
              <a:solidFill>
                <a:srgbClr val="FF0000"/>
              </a:solidFill>
            </a:endParaRPr>
          </a:p>
        </p:txBody>
      </p:sp>
      <p:sp>
        <p:nvSpPr>
          <p:cNvPr id="9" name="8 Rectángulo"/>
          <p:cNvSpPr/>
          <p:nvPr/>
        </p:nvSpPr>
        <p:spPr>
          <a:xfrm>
            <a:off x="6786353" y="2029386"/>
            <a:ext cx="5405647" cy="461665"/>
          </a:xfrm>
          <a:prstGeom prst="rect">
            <a:avLst/>
          </a:prstGeom>
        </p:spPr>
        <p:txBody>
          <a:bodyPr wrap="none">
            <a:spAutoFit/>
          </a:bodyPr>
          <a:lstStyle/>
          <a:p>
            <a:r>
              <a:rPr lang="es-AR" sz="1200" b="1" dirty="0" err="1" smtClean="0">
                <a:solidFill>
                  <a:srgbClr val="FF0000"/>
                </a:solidFill>
              </a:rPr>
              <a:t>Hc</a:t>
            </a:r>
            <a:r>
              <a:rPr lang="es-AR" sz="1200" b="1" dirty="0" smtClean="0">
                <a:solidFill>
                  <a:srgbClr val="FF0000"/>
                </a:solidFill>
              </a:rPr>
              <a:t>, campo aplicado que vence la remanencia y la Inducción es nula.</a:t>
            </a:r>
          </a:p>
          <a:p>
            <a:r>
              <a:rPr lang="es-AR" sz="1200" b="1" dirty="0" err="1" smtClean="0">
                <a:solidFill>
                  <a:srgbClr val="FF0000"/>
                </a:solidFill>
              </a:rPr>
              <a:t>Hci</a:t>
            </a:r>
            <a:r>
              <a:rPr lang="es-AR" sz="1200" b="1" dirty="0" smtClean="0">
                <a:solidFill>
                  <a:srgbClr val="FF0000"/>
                </a:solidFill>
              </a:rPr>
              <a:t>, campo aplicado que vence la polarización magnética </a:t>
            </a:r>
            <a:endParaRPr lang="es-AR" sz="1200" dirty="0">
              <a:solidFill>
                <a:srgbClr val="FF0000"/>
              </a:solidFill>
            </a:endParaRPr>
          </a:p>
        </p:txBody>
      </p:sp>
      <p:sp>
        <p:nvSpPr>
          <p:cNvPr id="2" name="1 Rectángulo"/>
          <p:cNvSpPr/>
          <p:nvPr/>
        </p:nvSpPr>
        <p:spPr>
          <a:xfrm>
            <a:off x="687248" y="1844720"/>
            <a:ext cx="6470604" cy="646331"/>
          </a:xfrm>
          <a:prstGeom prst="rect">
            <a:avLst/>
          </a:prstGeom>
        </p:spPr>
        <p:txBody>
          <a:bodyPr wrap="square">
            <a:spAutoFit/>
          </a:bodyPr>
          <a:lstStyle/>
          <a:p>
            <a:r>
              <a:rPr lang="es-AR" dirty="0" smtClean="0"/>
              <a:t>La </a:t>
            </a:r>
            <a:r>
              <a:rPr lang="es-AR" dirty="0"/>
              <a:t>remanencia es próxima a la polarización de </a:t>
            </a:r>
            <a:r>
              <a:rPr lang="es-AR" dirty="0" smtClean="0"/>
              <a:t>saturación</a:t>
            </a:r>
            <a:endParaRPr lang="es-AR" dirty="0"/>
          </a:p>
        </p:txBody>
      </p:sp>
      <p:sp>
        <p:nvSpPr>
          <p:cNvPr id="6" name="5 Rectángulo"/>
          <p:cNvSpPr/>
          <p:nvPr/>
        </p:nvSpPr>
        <p:spPr>
          <a:xfrm>
            <a:off x="12747010" y="-494383"/>
            <a:ext cx="10053851" cy="4031873"/>
          </a:xfrm>
          <a:prstGeom prst="rect">
            <a:avLst/>
          </a:prstGeom>
        </p:spPr>
        <p:txBody>
          <a:bodyPr wrap="square">
            <a:spAutoFit/>
          </a:bodyPr>
          <a:lstStyle/>
          <a:p>
            <a:r>
              <a:rPr lang="es-AR" sz="1600" dirty="0"/>
              <a:t>En las curvas anteriores puede </a:t>
            </a:r>
            <a:r>
              <a:rPr lang="es-AR" sz="1600" dirty="0" smtClean="0"/>
              <a:t>verse la </a:t>
            </a:r>
            <a:r>
              <a:rPr lang="es-AR" sz="1600" dirty="0"/>
              <a:t>evolución de B y J en función de H, cuando éste partiendo de </a:t>
            </a:r>
            <a:r>
              <a:rPr lang="es-AR" sz="1600" dirty="0" smtClean="0"/>
              <a:t>cero llega </a:t>
            </a:r>
            <a:r>
              <a:rPr lang="es-AR" sz="1600" dirty="0"/>
              <a:t>a un máximo positivo (suficiente como para saturar el material), vuelve a cero, adquiere un </a:t>
            </a:r>
            <a:r>
              <a:rPr lang="es-AR" sz="1600" dirty="0" smtClean="0"/>
              <a:t>valor negativo </a:t>
            </a:r>
            <a:r>
              <a:rPr lang="es-AR" sz="1600" dirty="0"/>
              <a:t>para saturar la muestra en sentido contrario y nuevamente llega a un máximo positivo </a:t>
            </a:r>
            <a:r>
              <a:rPr lang="es-AR" sz="1600" dirty="0" smtClean="0"/>
              <a:t>completando el </a:t>
            </a:r>
            <a:r>
              <a:rPr lang="es-AR" sz="1600" dirty="0"/>
              <a:t>ciclo. El diagrama parte de las coordenadas [0;0], es decir, campo aplicado nulo y material </a:t>
            </a:r>
            <a:r>
              <a:rPr lang="es-AR" sz="1600" dirty="0" smtClean="0"/>
              <a:t>totalmente desmagnetizado </a:t>
            </a:r>
            <a:r>
              <a:rPr lang="es-AR" sz="1600" dirty="0"/>
              <a:t>(magnetización remanente nula). Al aumentar el campo aplicado, la inducción describe </a:t>
            </a:r>
            <a:r>
              <a:rPr lang="es-AR" sz="1600" dirty="0" smtClean="0"/>
              <a:t>la </a:t>
            </a:r>
            <a:r>
              <a:rPr lang="es-AR" sz="1600" dirty="0" err="1" smtClean="0"/>
              <a:t>forrma</a:t>
            </a:r>
            <a:r>
              <a:rPr lang="es-AR" sz="1600" dirty="0" smtClean="0"/>
              <a:t> </a:t>
            </a:r>
            <a:r>
              <a:rPr lang="es-AR" sz="1600" dirty="0"/>
              <a:t>de “S” hasta llegar a la saturación. Cuando el campo aplicado disminuye a cero, el </a:t>
            </a:r>
            <a:r>
              <a:rPr lang="es-AR" sz="1600" dirty="0" smtClean="0"/>
              <a:t>material retiene </a:t>
            </a:r>
            <a:r>
              <a:rPr lang="es-AR" sz="1600" dirty="0"/>
              <a:t>una magnetización que se denomina remanencia. Si se empieza a aplicar campo en sentido contrario,</a:t>
            </a:r>
          </a:p>
          <a:p>
            <a:r>
              <a:rPr lang="es-AR" sz="1600" dirty="0"/>
              <a:t>el material aún permanece magnetizado en el mismo sentido. Si se continúa aumentando el campo en </a:t>
            </a:r>
            <a:r>
              <a:rPr lang="es-AR" sz="1600" dirty="0" smtClean="0"/>
              <a:t>sentido contrario</a:t>
            </a:r>
            <a:r>
              <a:rPr lang="es-AR" sz="1600" dirty="0"/>
              <a:t>, se comienzan a reordenar los dominios en sentido contrario, comenzando por los más débiles, </a:t>
            </a:r>
            <a:r>
              <a:rPr lang="es-AR" sz="1600" dirty="0" smtClean="0"/>
              <a:t>hasta que</a:t>
            </a:r>
            <a:r>
              <a:rPr lang="es-AR" sz="1600" dirty="0"/>
              <a:t>, aplicado un campo suficientemente grande (denominado campo coercitivo o coercitividad), dicho </a:t>
            </a:r>
            <a:r>
              <a:rPr lang="es-AR" sz="1600" dirty="0" smtClean="0"/>
              <a:t>campo vence </a:t>
            </a:r>
            <a:r>
              <a:rPr lang="es-AR" sz="1600" dirty="0"/>
              <a:t>la remanencia y el material queda con una inducción nula. Se observa que hay una sola </a:t>
            </a:r>
            <a:r>
              <a:rPr lang="es-AR" sz="1600" dirty="0" smtClean="0"/>
              <a:t>remanencia (</a:t>
            </a:r>
            <a:r>
              <a:rPr lang="es-AR" sz="1600" dirty="0"/>
              <a:t>con H = 0 las curvas de B y J se cruzan), pero dos coercitividades. La denominada </a:t>
            </a:r>
            <a:r>
              <a:rPr lang="es-AR" sz="1600" dirty="0" err="1"/>
              <a:t>Hci</a:t>
            </a:r>
            <a:r>
              <a:rPr lang="es-AR" sz="1600" dirty="0"/>
              <a:t> (a veces </a:t>
            </a:r>
            <a:r>
              <a:rPr lang="es-AR" sz="1600" dirty="0" err="1"/>
              <a:t>HcJ</a:t>
            </a:r>
            <a:r>
              <a:rPr lang="es-AR" sz="1600" dirty="0"/>
              <a:t>) </a:t>
            </a:r>
            <a:r>
              <a:rPr lang="es-AR" sz="1600" dirty="0" smtClean="0"/>
              <a:t>o coercitividad </a:t>
            </a:r>
            <a:r>
              <a:rPr lang="es-AR" sz="1600" dirty="0"/>
              <a:t>intrínseca, es el campo aplicado que anula la polarización magnética. La </a:t>
            </a:r>
            <a:r>
              <a:rPr lang="es-AR" sz="1600" dirty="0" err="1"/>
              <a:t>Hc</a:t>
            </a:r>
            <a:r>
              <a:rPr lang="es-AR" sz="1600" dirty="0"/>
              <a:t>, a veces</a:t>
            </a:r>
          </a:p>
          <a:p>
            <a:r>
              <a:rPr lang="es-AR" sz="1600" dirty="0"/>
              <a:t>denominada </a:t>
            </a:r>
            <a:r>
              <a:rPr lang="es-AR" sz="1600" dirty="0" err="1"/>
              <a:t>HcB</a:t>
            </a:r>
            <a:r>
              <a:rPr lang="es-AR" sz="1600" dirty="0"/>
              <a:t>, es el campo aplicado que anula la inducción magnética B.</a:t>
            </a:r>
          </a:p>
        </p:txBody>
      </p:sp>
    </p:spTree>
    <p:extLst>
      <p:ext uri="{BB962C8B-B14F-4D97-AF65-F5344CB8AC3E}">
        <p14:creationId xmlns:p14="http://schemas.microsoft.com/office/powerpoint/2010/main" val="38232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469805" y="1375512"/>
            <a:ext cx="5618328" cy="2308324"/>
          </a:xfrm>
          <a:prstGeom prst="rect">
            <a:avLst/>
          </a:prstGeom>
        </p:spPr>
        <p:txBody>
          <a:bodyPr wrap="square">
            <a:spAutoFit/>
          </a:bodyPr>
          <a:lstStyle/>
          <a:p>
            <a:endParaRPr lang="es-AR" dirty="0"/>
          </a:p>
          <a:p>
            <a:r>
              <a:rPr lang="es-AR" dirty="0" smtClean="0"/>
              <a:t>La </a:t>
            </a:r>
            <a:r>
              <a:rPr lang="es-AR" dirty="0"/>
              <a:t>capacidad de un magneto para elevar un mineral </a:t>
            </a:r>
            <a:r>
              <a:rPr lang="es-AR" dirty="0" smtClean="0"/>
              <a:t>depende </a:t>
            </a:r>
            <a:r>
              <a:rPr lang="es-AR" dirty="0"/>
              <a:t>no solamente del valor de la intensidad de campo, sino también del gradiente de campo, es decir, la velocidad a la cual aumenta la intensidad de campo hacia la superficie magnética. </a:t>
            </a:r>
            <a:endParaRPr lang="es-AR" dirty="0" smtClean="0"/>
          </a:p>
          <a:p>
            <a:endParaRPr lang="es-AR" dirty="0" smtClean="0"/>
          </a:p>
        </p:txBody>
      </p:sp>
      <p:sp>
        <p:nvSpPr>
          <p:cNvPr id="5" name="4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279" y="1233897"/>
            <a:ext cx="4354569" cy="118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964" y="3261815"/>
            <a:ext cx="2762152" cy="263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564" y="3261815"/>
            <a:ext cx="2895784" cy="263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41510" y="3663665"/>
            <a:ext cx="5768454" cy="2585323"/>
          </a:xfrm>
          <a:prstGeom prst="rect">
            <a:avLst/>
          </a:prstGeom>
        </p:spPr>
        <p:txBody>
          <a:bodyPr wrap="square">
            <a:spAutoFit/>
          </a:bodyPr>
          <a:lstStyle/>
          <a:p>
            <a:endParaRPr lang="es-AR" dirty="0"/>
          </a:p>
          <a:p>
            <a:r>
              <a:rPr lang="es-AR" dirty="0"/>
              <a:t>En </a:t>
            </a:r>
            <a:r>
              <a:rPr lang="es-AR" dirty="0" smtClean="0"/>
              <a:t>los </a:t>
            </a:r>
            <a:r>
              <a:rPr lang="es-AR" dirty="0"/>
              <a:t>separadores magnéticos, ya sean de alta o de baja intensidad, o para trabajar en seco o en húmedo, se </a:t>
            </a:r>
            <a:r>
              <a:rPr lang="es-AR" dirty="0" smtClean="0"/>
              <a:t>incorporan elementos </a:t>
            </a:r>
            <a:r>
              <a:rPr lang="es-AR" dirty="0"/>
              <a:t>de diseño. Una partícula magnética que entra al campo no solo </a:t>
            </a:r>
            <a:r>
              <a:rPr lang="es-AR" dirty="0" smtClean="0"/>
              <a:t>será atraída </a:t>
            </a:r>
            <a:r>
              <a:rPr lang="es-AR" dirty="0"/>
              <a:t>a las líneas de fuerzas, sino que también </a:t>
            </a:r>
            <a:r>
              <a:rPr lang="es-AR" dirty="0" smtClean="0"/>
              <a:t>migrará a </a:t>
            </a:r>
            <a:r>
              <a:rPr lang="es-AR" dirty="0"/>
              <a:t>la región de mayor densidad de flujo, lo cual ocurre al final del punto. </a:t>
            </a:r>
            <a:r>
              <a:rPr lang="es-AR" b="1" dirty="0">
                <a:solidFill>
                  <a:srgbClr val="FF0000"/>
                </a:solidFill>
              </a:rPr>
              <a:t>Esta es la base de la separación magnética.</a:t>
            </a:r>
          </a:p>
        </p:txBody>
      </p:sp>
      <p:sp>
        <p:nvSpPr>
          <p:cNvPr id="6" name="5 Rectángulo"/>
          <p:cNvSpPr/>
          <p:nvPr/>
        </p:nvSpPr>
        <p:spPr>
          <a:xfrm>
            <a:off x="6209964" y="5847138"/>
            <a:ext cx="6236794" cy="830997"/>
          </a:xfrm>
          <a:prstGeom prst="rect">
            <a:avLst/>
          </a:prstGeom>
        </p:spPr>
        <p:txBody>
          <a:bodyPr wrap="square">
            <a:spAutoFit/>
          </a:bodyPr>
          <a:lstStyle/>
          <a:p>
            <a:r>
              <a:rPr lang="es-AR" sz="1600" b="1" dirty="0"/>
              <a:t>El </a:t>
            </a:r>
            <a:r>
              <a:rPr lang="es-AR" sz="1600" b="1" dirty="0" err="1" smtClean="0"/>
              <a:t>dH</a:t>
            </a:r>
            <a:r>
              <a:rPr lang="es-AR" sz="1600" b="1" dirty="0" smtClean="0"/>
              <a:t>/dl está asociado a la convergencia </a:t>
            </a:r>
            <a:r>
              <a:rPr lang="es-AR" sz="1600" b="1" dirty="0"/>
              <a:t>del campo magnético. Donde las líneas de fuerza convergen se induce un alto gradiente.</a:t>
            </a:r>
          </a:p>
        </p:txBody>
      </p:sp>
      <p:sp>
        <p:nvSpPr>
          <p:cNvPr id="10" name="9 Rectángulo"/>
          <p:cNvSpPr/>
          <p:nvPr/>
        </p:nvSpPr>
        <p:spPr>
          <a:xfrm>
            <a:off x="495869" y="1182127"/>
            <a:ext cx="6086668" cy="369332"/>
          </a:xfrm>
          <a:prstGeom prst="rect">
            <a:avLst/>
          </a:prstGeom>
        </p:spPr>
        <p:txBody>
          <a:bodyPr wrap="square">
            <a:spAutoFit/>
          </a:bodyPr>
          <a:lstStyle/>
          <a:p>
            <a:r>
              <a:rPr lang="es-AR" b="1" dirty="0" smtClean="0">
                <a:solidFill>
                  <a:srgbClr val="FF0000"/>
                </a:solidFill>
              </a:rPr>
              <a:t>13. Diseños de Magnetos, Fuerzas Magnéticas</a:t>
            </a:r>
            <a:endParaRPr lang="es-AR" dirty="0">
              <a:solidFill>
                <a:srgbClr val="FF0000"/>
              </a:solidFill>
            </a:endParaRPr>
          </a:p>
        </p:txBody>
      </p:sp>
    </p:spTree>
    <p:extLst>
      <p:ext uri="{BB962C8B-B14F-4D97-AF65-F5344CB8AC3E}">
        <p14:creationId xmlns:p14="http://schemas.microsoft.com/office/powerpoint/2010/main" val="18302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4"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23" y="1031656"/>
            <a:ext cx="9254836" cy="55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Arco"/>
          <p:cNvSpPr/>
          <p:nvPr/>
        </p:nvSpPr>
        <p:spPr>
          <a:xfrm>
            <a:off x="5115494" y="5290803"/>
            <a:ext cx="2031539" cy="441258"/>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 name="3 Rectángulo"/>
          <p:cNvSpPr/>
          <p:nvPr/>
        </p:nvSpPr>
        <p:spPr>
          <a:xfrm>
            <a:off x="7507691" y="3782399"/>
            <a:ext cx="1199408" cy="2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1654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549" y="1419803"/>
            <a:ext cx="8441922" cy="543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774209" y="816930"/>
            <a:ext cx="9744502" cy="615553"/>
          </a:xfrm>
          <a:prstGeom prst="rect">
            <a:avLst/>
          </a:prstGeom>
        </p:spPr>
        <p:txBody>
          <a:bodyPr wrap="square">
            <a:spAutoFit/>
          </a:bodyPr>
          <a:lstStyle/>
          <a:p>
            <a:endParaRPr lang="es-AR" dirty="0"/>
          </a:p>
          <a:p>
            <a:r>
              <a:rPr lang="es-AR" sz="1600" b="1" dirty="0">
                <a:solidFill>
                  <a:srgbClr val="FF0000"/>
                </a:solidFill>
              </a:rPr>
              <a:t>INTENSIDAD MAGNÉTICA REQUERIDA EN LA SEPARACIÓN MAGNÉTICA DE DIFERENTES MINERALES</a:t>
            </a:r>
            <a:endParaRPr lang="es-AR" sz="1600" dirty="0">
              <a:solidFill>
                <a:srgbClr val="FF0000"/>
              </a:solidFill>
            </a:endParaRPr>
          </a:p>
        </p:txBody>
      </p:sp>
    </p:spTree>
    <p:extLst>
      <p:ext uri="{BB962C8B-B14F-4D97-AF65-F5344CB8AC3E}">
        <p14:creationId xmlns:p14="http://schemas.microsoft.com/office/powerpoint/2010/main" val="3918462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265" y="1323832"/>
            <a:ext cx="9974696" cy="499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739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5" name="4 Rectángulo"/>
          <p:cNvSpPr/>
          <p:nvPr/>
        </p:nvSpPr>
        <p:spPr>
          <a:xfrm>
            <a:off x="495869" y="1660646"/>
            <a:ext cx="5345140" cy="3416320"/>
          </a:xfrm>
          <a:prstGeom prst="rect">
            <a:avLst/>
          </a:prstGeom>
        </p:spPr>
        <p:txBody>
          <a:bodyPr wrap="square">
            <a:spAutoFit/>
          </a:bodyPr>
          <a:lstStyle/>
          <a:p>
            <a:r>
              <a:rPr lang="es-AR" dirty="0"/>
              <a:t>La selectividad de la separación magnética está determinada por el </a:t>
            </a:r>
            <a:r>
              <a:rPr lang="es-AR" dirty="0" smtClean="0"/>
              <a:t>balance </a:t>
            </a:r>
            <a:r>
              <a:rPr lang="es-AR" dirty="0"/>
              <a:t>de las fuerzas que interactúan sobre cada una de </a:t>
            </a:r>
            <a:r>
              <a:rPr lang="es-AR" dirty="0" smtClean="0"/>
              <a:t>las partículas </a:t>
            </a:r>
            <a:r>
              <a:rPr lang="es-AR" dirty="0"/>
              <a:t>a separar, estas son:</a:t>
            </a:r>
          </a:p>
          <a:p>
            <a:endParaRPr lang="es-AR" dirty="0"/>
          </a:p>
          <a:p>
            <a:r>
              <a:rPr lang="es-AR" b="1" dirty="0">
                <a:solidFill>
                  <a:srgbClr val="FF0000"/>
                </a:solidFill>
              </a:rPr>
              <a:t>Fuerza magnética</a:t>
            </a:r>
          </a:p>
          <a:p>
            <a:endParaRPr lang="es-AR" b="1" dirty="0">
              <a:solidFill>
                <a:srgbClr val="FF0000"/>
              </a:solidFill>
            </a:endParaRPr>
          </a:p>
          <a:p>
            <a:r>
              <a:rPr lang="es-AR" b="1" dirty="0" smtClean="0">
                <a:solidFill>
                  <a:srgbClr val="FF0000"/>
                </a:solidFill>
              </a:rPr>
              <a:t>Fuerza </a:t>
            </a:r>
            <a:r>
              <a:rPr lang="es-AR" b="1" dirty="0">
                <a:solidFill>
                  <a:srgbClr val="FF0000"/>
                </a:solidFill>
              </a:rPr>
              <a:t>de gravedad</a:t>
            </a:r>
          </a:p>
          <a:p>
            <a:endParaRPr lang="es-AR" b="1" dirty="0">
              <a:solidFill>
                <a:srgbClr val="FF0000"/>
              </a:solidFill>
            </a:endParaRPr>
          </a:p>
          <a:p>
            <a:r>
              <a:rPr lang="es-AR" b="1" dirty="0">
                <a:solidFill>
                  <a:srgbClr val="FF0000"/>
                </a:solidFill>
              </a:rPr>
              <a:t>Fuerza centrífuga</a:t>
            </a:r>
          </a:p>
          <a:p>
            <a:endParaRPr lang="es-AR" b="1" dirty="0">
              <a:solidFill>
                <a:srgbClr val="FF0000"/>
              </a:solidFill>
            </a:endParaRPr>
          </a:p>
          <a:p>
            <a:r>
              <a:rPr lang="es-AR" b="1" dirty="0">
                <a:solidFill>
                  <a:srgbClr val="FF0000"/>
                </a:solidFill>
              </a:rPr>
              <a:t>Fuerzas hidrodinámicas</a:t>
            </a:r>
          </a:p>
        </p:txBody>
      </p:sp>
      <p:sp>
        <p:nvSpPr>
          <p:cNvPr id="6" name="5 Rectángulo"/>
          <p:cNvSpPr/>
          <p:nvPr/>
        </p:nvSpPr>
        <p:spPr>
          <a:xfrm>
            <a:off x="4081549" y="5550806"/>
            <a:ext cx="3563796" cy="677108"/>
          </a:xfrm>
          <a:prstGeom prst="rect">
            <a:avLst/>
          </a:prstGeom>
        </p:spPr>
        <p:txBody>
          <a:bodyPr wrap="none">
            <a:spAutoFit/>
          </a:bodyPr>
          <a:lstStyle/>
          <a:p>
            <a:r>
              <a:rPr lang="es-AR" b="1" dirty="0" smtClean="0">
                <a:solidFill>
                  <a:srgbClr val="FF0000"/>
                </a:solidFill>
              </a:rPr>
              <a:t>Para partículas </a:t>
            </a:r>
            <a:r>
              <a:rPr lang="es-AR" b="1" dirty="0" err="1" smtClean="0">
                <a:solidFill>
                  <a:srgbClr val="FF0000"/>
                </a:solidFill>
              </a:rPr>
              <a:t>magnetizantes</a:t>
            </a:r>
            <a:endParaRPr lang="es-AR" b="1" dirty="0" smtClean="0">
              <a:solidFill>
                <a:srgbClr val="FF0000"/>
              </a:solidFill>
            </a:endParaRPr>
          </a:p>
          <a:p>
            <a:r>
              <a:rPr lang="es-AR" sz="2000" b="1" dirty="0">
                <a:solidFill>
                  <a:srgbClr val="FF0000"/>
                </a:solidFill>
              </a:rPr>
              <a:t> </a:t>
            </a:r>
            <a:r>
              <a:rPr lang="es-AR" sz="2000" b="1" dirty="0" smtClean="0">
                <a:solidFill>
                  <a:srgbClr val="FF0000"/>
                </a:solidFill>
              </a:rPr>
              <a:t>  F m  &gt;  ∑  F competencia </a:t>
            </a:r>
            <a:endParaRPr lang="es-AR" sz="2000" b="1" dirty="0">
              <a:solidFill>
                <a:srgbClr val="FF0000"/>
              </a:solidFill>
            </a:endParaRPr>
          </a:p>
        </p:txBody>
      </p:sp>
      <p:sp>
        <p:nvSpPr>
          <p:cNvPr id="9" name="8 Rectángulo"/>
          <p:cNvSpPr/>
          <p:nvPr/>
        </p:nvSpPr>
        <p:spPr>
          <a:xfrm>
            <a:off x="8451107" y="5569607"/>
            <a:ext cx="3512500" cy="646331"/>
          </a:xfrm>
          <a:prstGeom prst="rect">
            <a:avLst/>
          </a:prstGeom>
        </p:spPr>
        <p:txBody>
          <a:bodyPr wrap="none">
            <a:spAutoFit/>
          </a:bodyPr>
          <a:lstStyle/>
          <a:p>
            <a:r>
              <a:rPr lang="es-AR" sz="1600" b="1" dirty="0">
                <a:solidFill>
                  <a:srgbClr val="FF0000"/>
                </a:solidFill>
              </a:rPr>
              <a:t>Para partículas </a:t>
            </a:r>
            <a:r>
              <a:rPr lang="es-AR" sz="1600" b="1" dirty="0" smtClean="0">
                <a:solidFill>
                  <a:srgbClr val="FF0000"/>
                </a:solidFill>
              </a:rPr>
              <a:t>no </a:t>
            </a:r>
            <a:r>
              <a:rPr lang="es-AR" sz="1600" b="1" dirty="0" err="1" smtClean="0">
                <a:solidFill>
                  <a:srgbClr val="FF0000"/>
                </a:solidFill>
              </a:rPr>
              <a:t>magnetizantes</a:t>
            </a:r>
            <a:endParaRPr lang="es-AR" sz="1600" b="1" dirty="0">
              <a:solidFill>
                <a:srgbClr val="FF0000"/>
              </a:solidFill>
            </a:endParaRPr>
          </a:p>
          <a:p>
            <a:r>
              <a:rPr lang="es-AR" sz="2000" b="1" dirty="0" smtClean="0">
                <a:solidFill>
                  <a:srgbClr val="FF0000"/>
                </a:solidFill>
              </a:rPr>
              <a:t>F m &lt; ∑  F competencia </a:t>
            </a:r>
            <a:endParaRPr lang="es-AR" sz="2000" b="1" dirty="0">
              <a:solidFill>
                <a:srgbClr val="FF0000"/>
              </a:solidFill>
            </a:endParaRPr>
          </a:p>
        </p:txBody>
      </p:sp>
      <p:sp>
        <p:nvSpPr>
          <p:cNvPr id="7" name="6 Rectángulo"/>
          <p:cNvSpPr/>
          <p:nvPr/>
        </p:nvSpPr>
        <p:spPr>
          <a:xfrm>
            <a:off x="747052" y="5076966"/>
            <a:ext cx="5553123" cy="369332"/>
          </a:xfrm>
          <a:prstGeom prst="rect">
            <a:avLst/>
          </a:prstGeom>
        </p:spPr>
        <p:txBody>
          <a:bodyPr wrap="none">
            <a:spAutoFit/>
          </a:bodyPr>
          <a:lstStyle/>
          <a:p>
            <a:r>
              <a:rPr lang="es-AR" dirty="0" smtClean="0"/>
              <a:t>Para una separación efectiva se debe cumplir</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75" y="1253550"/>
            <a:ext cx="3075181" cy="368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306" y="1243367"/>
            <a:ext cx="2429301" cy="366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450842" y="1251787"/>
            <a:ext cx="6086668" cy="369332"/>
          </a:xfrm>
          <a:prstGeom prst="rect">
            <a:avLst/>
          </a:prstGeom>
        </p:spPr>
        <p:txBody>
          <a:bodyPr wrap="square">
            <a:spAutoFit/>
          </a:bodyPr>
          <a:lstStyle/>
          <a:p>
            <a:r>
              <a:rPr lang="es-AR" b="1" dirty="0" smtClean="0">
                <a:solidFill>
                  <a:srgbClr val="FF0000"/>
                </a:solidFill>
              </a:rPr>
              <a:t>14. Fuerzas presentes en la Separación Magnética</a:t>
            </a:r>
            <a:endParaRPr lang="es-AR" dirty="0">
              <a:solidFill>
                <a:srgbClr val="FF0000"/>
              </a:solidFill>
            </a:endParaRPr>
          </a:p>
        </p:txBody>
      </p:sp>
    </p:spTree>
    <p:extLst>
      <p:ext uri="{BB962C8B-B14F-4D97-AF65-F5344CB8AC3E}">
        <p14:creationId xmlns:p14="http://schemas.microsoft.com/office/powerpoint/2010/main" val="11419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804" y="224822"/>
            <a:ext cx="3930554" cy="659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5" name="4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9" name="8 Rectángulo"/>
          <p:cNvSpPr/>
          <p:nvPr/>
        </p:nvSpPr>
        <p:spPr>
          <a:xfrm>
            <a:off x="1812305" y="6205673"/>
            <a:ext cx="1681871" cy="400110"/>
          </a:xfrm>
          <a:prstGeom prst="rect">
            <a:avLst/>
          </a:prstGeom>
        </p:spPr>
        <p:txBody>
          <a:bodyPr wrap="none">
            <a:spAutoFit/>
          </a:bodyPr>
          <a:lstStyle/>
          <a:p>
            <a:r>
              <a:rPr lang="es-AR" sz="2000" b="1" dirty="0" err="1" smtClean="0">
                <a:solidFill>
                  <a:srgbClr val="FF0000"/>
                </a:solidFill>
              </a:rPr>
              <a:t>Fg</a:t>
            </a:r>
            <a:r>
              <a:rPr lang="es-AR" sz="2000" b="1" dirty="0" smtClean="0">
                <a:solidFill>
                  <a:srgbClr val="FF0000"/>
                </a:solidFill>
              </a:rPr>
              <a:t>          b</a:t>
            </a:r>
            <a:r>
              <a:rPr lang="es-AR" sz="2000" b="1" baseline="30000" dirty="0" smtClean="0">
                <a:solidFill>
                  <a:srgbClr val="FF0000"/>
                </a:solidFill>
              </a:rPr>
              <a:t>3</a:t>
            </a:r>
            <a:r>
              <a:rPr lang="es-AR" sz="2000" b="1" dirty="0" smtClean="0">
                <a:solidFill>
                  <a:srgbClr val="FF0000"/>
                </a:solidFill>
              </a:rPr>
              <a:t>   </a:t>
            </a:r>
            <a:endParaRPr lang="es-AR" sz="2000" b="1" dirty="0">
              <a:solidFill>
                <a:srgbClr val="FF0000"/>
              </a:solidFill>
            </a:endParaRPr>
          </a:p>
        </p:txBody>
      </p:sp>
      <p:sp>
        <p:nvSpPr>
          <p:cNvPr id="10" name="9 Rectángulo"/>
          <p:cNvSpPr/>
          <p:nvPr/>
        </p:nvSpPr>
        <p:spPr>
          <a:xfrm>
            <a:off x="4502019" y="6205673"/>
            <a:ext cx="1585690" cy="400110"/>
          </a:xfrm>
          <a:prstGeom prst="rect">
            <a:avLst/>
          </a:prstGeom>
        </p:spPr>
        <p:txBody>
          <a:bodyPr wrap="none">
            <a:spAutoFit/>
          </a:bodyPr>
          <a:lstStyle/>
          <a:p>
            <a:r>
              <a:rPr lang="es-AR" sz="2000" b="1" dirty="0" err="1" smtClean="0">
                <a:solidFill>
                  <a:srgbClr val="FF0000"/>
                </a:solidFill>
              </a:rPr>
              <a:t>Fd</a:t>
            </a:r>
            <a:r>
              <a:rPr lang="es-AR" sz="2000" b="1" dirty="0" smtClean="0">
                <a:solidFill>
                  <a:srgbClr val="FF0000"/>
                </a:solidFill>
              </a:rPr>
              <a:t>           b  </a:t>
            </a:r>
            <a:endParaRPr lang="es-AR" sz="2000" b="1" dirty="0">
              <a:solidFill>
                <a:srgbClr val="FF0000"/>
              </a:solidFill>
            </a:endParaRPr>
          </a:p>
        </p:txBody>
      </p:sp>
      <p:sp>
        <p:nvSpPr>
          <p:cNvPr id="11" name="10 Flecha derecha"/>
          <p:cNvSpPr/>
          <p:nvPr/>
        </p:nvSpPr>
        <p:spPr>
          <a:xfrm>
            <a:off x="5096219" y="6391450"/>
            <a:ext cx="397289" cy="10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2439314" y="6411240"/>
            <a:ext cx="397289" cy="10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804" y="2161103"/>
            <a:ext cx="4354569" cy="118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817696" y="3351014"/>
            <a:ext cx="6341195" cy="646331"/>
          </a:xfrm>
          <a:prstGeom prst="rect">
            <a:avLst/>
          </a:prstGeom>
        </p:spPr>
        <p:txBody>
          <a:bodyPr wrap="square">
            <a:spAutoFit/>
          </a:bodyPr>
          <a:lstStyle/>
          <a:p>
            <a:r>
              <a:rPr lang="es-AR" dirty="0"/>
              <a:t>Para una partícula esférica de radio 𝑏 y densidad 𝜌𝑝 la fuerza gravitacional </a:t>
            </a:r>
            <a:r>
              <a:rPr lang="es-AR" dirty="0" smtClean="0"/>
              <a:t>está dada por</a:t>
            </a:r>
            <a:endParaRPr lang="es-AR" dirty="0"/>
          </a:p>
        </p:txBody>
      </p:sp>
      <p:sp>
        <p:nvSpPr>
          <p:cNvPr id="8" name="7 Rectángulo"/>
          <p:cNvSpPr/>
          <p:nvPr/>
        </p:nvSpPr>
        <p:spPr>
          <a:xfrm>
            <a:off x="2246864" y="4220172"/>
            <a:ext cx="6096000" cy="369332"/>
          </a:xfrm>
          <a:prstGeom prst="rect">
            <a:avLst/>
          </a:prstGeom>
        </p:spPr>
        <p:txBody>
          <a:bodyPr>
            <a:spAutoFit/>
          </a:bodyPr>
          <a:lstStyle/>
          <a:p>
            <a:r>
              <a:rPr lang="es-AR" dirty="0" smtClean="0"/>
              <a:t>F𝑔 = 4/3𝜋</a:t>
            </a:r>
            <a:r>
              <a:rPr lang="es-AR" b="1" dirty="0" smtClean="0">
                <a:solidFill>
                  <a:srgbClr val="FF0000"/>
                </a:solidFill>
              </a:rPr>
              <a:t>𝑏</a:t>
            </a:r>
            <a:r>
              <a:rPr lang="es-AR" b="1" baseline="30000" dirty="0">
                <a:solidFill>
                  <a:srgbClr val="FF0000"/>
                </a:solidFill>
              </a:rPr>
              <a:t>3</a:t>
            </a:r>
            <a:r>
              <a:rPr lang="es-AR" dirty="0"/>
              <a:t>(𝜌𝑝 − 𝜌𝑓 )𝑔</a:t>
            </a:r>
          </a:p>
        </p:txBody>
      </p:sp>
      <p:sp>
        <p:nvSpPr>
          <p:cNvPr id="14" name="13 Rectángulo"/>
          <p:cNvSpPr/>
          <p:nvPr/>
        </p:nvSpPr>
        <p:spPr>
          <a:xfrm>
            <a:off x="1009934" y="4798123"/>
            <a:ext cx="6711654" cy="1200329"/>
          </a:xfrm>
          <a:prstGeom prst="rect">
            <a:avLst/>
          </a:prstGeom>
        </p:spPr>
        <p:txBody>
          <a:bodyPr wrap="square">
            <a:spAutoFit/>
          </a:bodyPr>
          <a:lstStyle/>
          <a:p>
            <a:r>
              <a:rPr lang="es-AR" dirty="0"/>
              <a:t>La fuerza de arrastre hidrodinámico se puede obtener de la ecuación de </a:t>
            </a:r>
            <a:r>
              <a:rPr lang="es-AR" dirty="0" smtClean="0"/>
              <a:t>Stokes</a:t>
            </a:r>
          </a:p>
          <a:p>
            <a:endParaRPr lang="es-AR" dirty="0"/>
          </a:p>
          <a:p>
            <a:r>
              <a:rPr lang="es-AR" dirty="0" smtClean="0"/>
              <a:t>                𝐹𝑑 </a:t>
            </a:r>
            <a:r>
              <a:rPr lang="es-AR" dirty="0"/>
              <a:t>= 6𝜋𝜂</a:t>
            </a:r>
            <a:r>
              <a:rPr lang="es-AR" b="1" dirty="0">
                <a:solidFill>
                  <a:srgbClr val="FF0000"/>
                </a:solidFill>
              </a:rPr>
              <a:t>𝑏</a:t>
            </a:r>
            <a:r>
              <a:rPr lang="es-AR" dirty="0"/>
              <a:t>(</a:t>
            </a:r>
            <a:r>
              <a:rPr lang="es-AR" dirty="0" smtClean="0"/>
              <a:t>𝑣𝑝 </a:t>
            </a:r>
            <a:r>
              <a:rPr lang="es-AR" dirty="0"/>
              <a:t>− </a:t>
            </a:r>
            <a:r>
              <a:rPr lang="es-AR" dirty="0" smtClean="0"/>
              <a:t>𝑣𝑓 </a:t>
            </a:r>
            <a:r>
              <a:rPr lang="es-AR" dirty="0"/>
              <a:t>)</a:t>
            </a:r>
          </a:p>
        </p:txBody>
      </p:sp>
      <p:sp>
        <p:nvSpPr>
          <p:cNvPr id="15" name="14 Rectángulo"/>
          <p:cNvSpPr/>
          <p:nvPr/>
        </p:nvSpPr>
        <p:spPr>
          <a:xfrm>
            <a:off x="450842" y="1251787"/>
            <a:ext cx="6086668" cy="369332"/>
          </a:xfrm>
          <a:prstGeom prst="rect">
            <a:avLst/>
          </a:prstGeom>
        </p:spPr>
        <p:txBody>
          <a:bodyPr wrap="square">
            <a:spAutoFit/>
          </a:bodyPr>
          <a:lstStyle/>
          <a:p>
            <a:r>
              <a:rPr lang="es-AR" b="1" dirty="0" smtClean="0">
                <a:solidFill>
                  <a:srgbClr val="FF0000"/>
                </a:solidFill>
              </a:rPr>
              <a:t>14. Fuerzas presentes en la Separación Magnética</a:t>
            </a:r>
            <a:endParaRPr lang="es-AR" dirty="0">
              <a:solidFill>
                <a:srgbClr val="FF0000"/>
              </a:solidFill>
            </a:endParaRPr>
          </a:p>
        </p:txBody>
      </p:sp>
      <p:sp>
        <p:nvSpPr>
          <p:cNvPr id="16" name="15 Rectángulo"/>
          <p:cNvSpPr/>
          <p:nvPr/>
        </p:nvSpPr>
        <p:spPr>
          <a:xfrm>
            <a:off x="695100" y="1615189"/>
            <a:ext cx="6341195" cy="369332"/>
          </a:xfrm>
          <a:prstGeom prst="rect">
            <a:avLst/>
          </a:prstGeom>
        </p:spPr>
        <p:txBody>
          <a:bodyPr wrap="square">
            <a:spAutoFit/>
          </a:bodyPr>
          <a:lstStyle/>
          <a:p>
            <a:r>
              <a:rPr lang="es-AR" dirty="0" smtClean="0"/>
              <a:t>Consideramos para una partícula paramagnética</a:t>
            </a:r>
            <a:endParaRPr lang="es-AR" dirty="0"/>
          </a:p>
        </p:txBody>
      </p:sp>
    </p:spTree>
    <p:extLst>
      <p:ext uri="{BB962C8B-B14F-4D97-AF65-F5344CB8AC3E}">
        <p14:creationId xmlns:p14="http://schemas.microsoft.com/office/powerpoint/2010/main" val="42170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8"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46531" y="774089"/>
            <a:ext cx="6433171" cy="369332"/>
          </a:xfrm>
          <a:prstGeom prst="rect">
            <a:avLst/>
          </a:prstGeom>
        </p:spPr>
        <p:txBody>
          <a:bodyPr wrap="none">
            <a:spAutoFit/>
          </a:bodyPr>
          <a:lstStyle/>
          <a:p>
            <a:r>
              <a:rPr lang="es-AR" b="1" dirty="0" smtClean="0"/>
              <a:t>Clasificación de los Procesos de Separación Magnética</a:t>
            </a:r>
            <a:endParaRPr lang="es-AR" b="1" dirty="0"/>
          </a:p>
        </p:txBody>
      </p:sp>
      <p:sp>
        <p:nvSpPr>
          <p:cNvPr id="5" name="4 Rectángulo"/>
          <p:cNvSpPr/>
          <p:nvPr/>
        </p:nvSpPr>
        <p:spPr>
          <a:xfrm>
            <a:off x="544346" y="1471643"/>
            <a:ext cx="6096000" cy="1231106"/>
          </a:xfrm>
          <a:prstGeom prst="rect">
            <a:avLst/>
          </a:prstGeom>
        </p:spPr>
        <p:txBody>
          <a:bodyPr>
            <a:spAutoFit/>
          </a:bodyPr>
          <a:lstStyle/>
          <a:p>
            <a:r>
              <a:rPr lang="es-AR" dirty="0" smtClean="0"/>
              <a:t>En función de la influencia </a:t>
            </a:r>
            <a:r>
              <a:rPr lang="es-AR" dirty="0"/>
              <a:t>de la </a:t>
            </a:r>
            <a:r>
              <a:rPr lang="es-AR" b="1" dirty="0">
                <a:solidFill>
                  <a:srgbClr val="FF0000"/>
                </a:solidFill>
                <a:latin typeface="Gigi" panose="04040504061007020D02" pitchFamily="82" charset="0"/>
              </a:rPr>
              <a:t>X </a:t>
            </a:r>
            <a:r>
              <a:rPr lang="es-AR" b="1" dirty="0" smtClean="0">
                <a:solidFill>
                  <a:srgbClr val="FF0000"/>
                </a:solidFill>
              </a:rPr>
              <a:t> </a:t>
            </a:r>
            <a:r>
              <a:rPr lang="es-AR" dirty="0"/>
              <a:t>en la magnitud de </a:t>
            </a:r>
            <a:r>
              <a:rPr lang="es-AR" dirty="0" smtClean="0"/>
              <a:t>las </a:t>
            </a:r>
            <a:r>
              <a:rPr lang="es-AR" dirty="0"/>
              <a:t>fuerzas </a:t>
            </a:r>
            <a:r>
              <a:rPr lang="es-AR" dirty="0" smtClean="0"/>
              <a:t>magnéticas que  </a:t>
            </a:r>
            <a:r>
              <a:rPr lang="es-AR" dirty="0"/>
              <a:t>interactúan sobre </a:t>
            </a:r>
            <a:r>
              <a:rPr lang="es-AR" dirty="0" smtClean="0"/>
              <a:t>las </a:t>
            </a:r>
            <a:r>
              <a:rPr lang="es-AR" dirty="0"/>
              <a:t>partículas </a:t>
            </a:r>
            <a:r>
              <a:rPr lang="es-AR" dirty="0" smtClean="0"/>
              <a:t>a separar</a:t>
            </a:r>
            <a:r>
              <a:rPr lang="es-AR" dirty="0"/>
              <a:t>, se </a:t>
            </a:r>
            <a:r>
              <a:rPr lang="es-AR" dirty="0" smtClean="0"/>
              <a:t>tienen dos </a:t>
            </a:r>
            <a:r>
              <a:rPr lang="es-AR" dirty="0"/>
              <a:t>procesos de </a:t>
            </a:r>
            <a:r>
              <a:rPr lang="es-AR" dirty="0" smtClean="0"/>
              <a:t>separación</a:t>
            </a:r>
            <a:endParaRPr lang="es-AR" dirty="0"/>
          </a:p>
        </p:txBody>
      </p:sp>
      <p:sp>
        <p:nvSpPr>
          <p:cNvPr id="6" name="5 Rectángulo"/>
          <p:cNvSpPr/>
          <p:nvPr/>
        </p:nvSpPr>
        <p:spPr>
          <a:xfrm>
            <a:off x="661062" y="2917631"/>
            <a:ext cx="6096000" cy="646331"/>
          </a:xfrm>
          <a:prstGeom prst="rect">
            <a:avLst/>
          </a:prstGeom>
        </p:spPr>
        <p:txBody>
          <a:bodyPr>
            <a:spAutoFit/>
          </a:bodyPr>
          <a:lstStyle/>
          <a:p>
            <a:r>
              <a:rPr lang="es-AR" b="1" dirty="0">
                <a:solidFill>
                  <a:srgbClr val="FF0000"/>
                </a:solidFill>
              </a:rPr>
              <a:t>Separación de baja intensidad</a:t>
            </a:r>
          </a:p>
          <a:p>
            <a:endParaRPr lang="es-AR" b="1" dirty="0">
              <a:solidFill>
                <a:srgbClr val="FF0000"/>
              </a:solidFill>
            </a:endParaRPr>
          </a:p>
        </p:txBody>
      </p:sp>
      <p:sp>
        <p:nvSpPr>
          <p:cNvPr id="7" name="6 Rectángulo"/>
          <p:cNvSpPr/>
          <p:nvPr/>
        </p:nvSpPr>
        <p:spPr>
          <a:xfrm>
            <a:off x="4318109" y="2502132"/>
            <a:ext cx="7623682" cy="1477328"/>
          </a:xfrm>
          <a:prstGeom prst="rect">
            <a:avLst/>
          </a:prstGeom>
        </p:spPr>
        <p:txBody>
          <a:bodyPr wrap="square">
            <a:spAutoFit/>
          </a:bodyPr>
          <a:lstStyle/>
          <a:p>
            <a:r>
              <a:rPr lang="es-AR" dirty="0" smtClean="0"/>
              <a:t>Se usa </a:t>
            </a:r>
            <a:r>
              <a:rPr lang="es-AR" dirty="0"/>
              <a:t>para separar especies ferromagnéticas </a:t>
            </a:r>
            <a:r>
              <a:rPr lang="es-AR" dirty="0" smtClean="0"/>
              <a:t>o paramagnéticas de </a:t>
            </a:r>
            <a:r>
              <a:rPr lang="es-AR" dirty="0"/>
              <a:t>las especies diamagnéticas</a:t>
            </a:r>
            <a:r>
              <a:rPr lang="es-AR" dirty="0" smtClean="0"/>
              <a:t>. Generalmente </a:t>
            </a:r>
            <a:r>
              <a:rPr lang="es-AR" dirty="0"/>
              <a:t>se realiza en medio húmedo </a:t>
            </a:r>
            <a:r>
              <a:rPr lang="es-AR" dirty="0" smtClean="0"/>
              <a:t>y </a:t>
            </a:r>
            <a:r>
              <a:rPr lang="es-AR" dirty="0"/>
              <a:t>en equipos de tambor rotatorio</a:t>
            </a:r>
            <a:r>
              <a:rPr lang="es-AR" dirty="0" smtClean="0"/>
              <a:t>. La </a:t>
            </a:r>
            <a:r>
              <a:rPr lang="es-AR" dirty="0"/>
              <a:t>intensidad de </a:t>
            </a:r>
            <a:r>
              <a:rPr lang="es-AR" dirty="0" smtClean="0"/>
              <a:t>campo  magnético  (  a </a:t>
            </a:r>
            <a:r>
              <a:rPr lang="es-AR" dirty="0"/>
              <a:t>5 cm de la </a:t>
            </a:r>
            <a:r>
              <a:rPr lang="es-AR" dirty="0" smtClean="0"/>
              <a:t>superficie del tambor</a:t>
            </a:r>
            <a:r>
              <a:rPr lang="es-AR" dirty="0"/>
              <a:t>) generalmente </a:t>
            </a:r>
            <a:r>
              <a:rPr lang="es-AR" dirty="0" smtClean="0"/>
              <a:t>es de </a:t>
            </a:r>
            <a:r>
              <a:rPr lang="es-AR" dirty="0"/>
              <a:t>0,05 T.</a:t>
            </a:r>
          </a:p>
        </p:txBody>
      </p:sp>
      <p:sp>
        <p:nvSpPr>
          <p:cNvPr id="8" name="7 Rectángulo"/>
          <p:cNvSpPr/>
          <p:nvPr/>
        </p:nvSpPr>
        <p:spPr>
          <a:xfrm>
            <a:off x="661062" y="4810370"/>
            <a:ext cx="3555782" cy="369332"/>
          </a:xfrm>
          <a:prstGeom prst="rect">
            <a:avLst/>
          </a:prstGeom>
        </p:spPr>
        <p:txBody>
          <a:bodyPr wrap="none">
            <a:spAutoFit/>
          </a:bodyPr>
          <a:lstStyle/>
          <a:p>
            <a:r>
              <a:rPr lang="es-AR" b="1" dirty="0">
                <a:solidFill>
                  <a:srgbClr val="FF0000"/>
                </a:solidFill>
              </a:rPr>
              <a:t>Separación de alta intensidad</a:t>
            </a:r>
          </a:p>
        </p:txBody>
      </p:sp>
      <p:sp>
        <p:nvSpPr>
          <p:cNvPr id="9" name="8 Rectángulo"/>
          <p:cNvSpPr/>
          <p:nvPr/>
        </p:nvSpPr>
        <p:spPr>
          <a:xfrm>
            <a:off x="4318109" y="4597020"/>
            <a:ext cx="7623682" cy="923330"/>
          </a:xfrm>
          <a:prstGeom prst="rect">
            <a:avLst/>
          </a:prstGeom>
        </p:spPr>
        <p:txBody>
          <a:bodyPr wrap="square">
            <a:spAutoFit/>
          </a:bodyPr>
          <a:lstStyle/>
          <a:p>
            <a:r>
              <a:rPr lang="es-AR" dirty="0" smtClean="0"/>
              <a:t>Se usa para </a:t>
            </a:r>
            <a:r>
              <a:rPr lang="es-AR" dirty="0"/>
              <a:t>separar </a:t>
            </a:r>
            <a:r>
              <a:rPr lang="es-AR" dirty="0" smtClean="0"/>
              <a:t>especies paramagnéticas </a:t>
            </a:r>
            <a:r>
              <a:rPr lang="es-AR" dirty="0"/>
              <a:t>de especies diamagnéticas</a:t>
            </a:r>
            <a:r>
              <a:rPr lang="es-AR" dirty="0" smtClean="0"/>
              <a:t>. La </a:t>
            </a:r>
            <a:r>
              <a:rPr lang="es-AR" dirty="0"/>
              <a:t>intensidad de campo (a 5 cm de la superficie del tambor</a:t>
            </a:r>
            <a:r>
              <a:rPr lang="es-AR" dirty="0" smtClean="0"/>
              <a:t>) generalmente </a:t>
            </a:r>
            <a:r>
              <a:rPr lang="es-AR" dirty="0"/>
              <a:t>es de 2 T</a:t>
            </a:r>
          </a:p>
        </p:txBody>
      </p:sp>
    </p:spTree>
    <p:extLst>
      <p:ext uri="{BB962C8B-B14F-4D97-AF65-F5344CB8AC3E}">
        <p14:creationId xmlns:p14="http://schemas.microsoft.com/office/powerpoint/2010/main" val="21748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87689" y="589525"/>
            <a:ext cx="6096000" cy="646331"/>
          </a:xfrm>
          <a:prstGeom prst="rect">
            <a:avLst/>
          </a:prstGeom>
        </p:spPr>
        <p:txBody>
          <a:bodyPr>
            <a:spAutoFit/>
          </a:bodyPr>
          <a:lstStyle/>
          <a:p>
            <a:endParaRPr lang="es-AR" dirty="0"/>
          </a:p>
          <a:p>
            <a:r>
              <a:rPr lang="es-AR" b="1" dirty="0" smtClean="0"/>
              <a:t>División de los Usos de la Separación Magnética</a:t>
            </a:r>
            <a:endParaRPr lang="es-AR" dirty="0"/>
          </a:p>
        </p:txBody>
      </p:sp>
      <p:sp>
        <p:nvSpPr>
          <p:cNvPr id="5" name="4 Rectángulo"/>
          <p:cNvSpPr/>
          <p:nvPr/>
        </p:nvSpPr>
        <p:spPr>
          <a:xfrm>
            <a:off x="881571" y="1235856"/>
            <a:ext cx="5963491" cy="2308324"/>
          </a:xfrm>
          <a:prstGeom prst="rect">
            <a:avLst/>
          </a:prstGeom>
        </p:spPr>
        <p:txBody>
          <a:bodyPr wrap="square">
            <a:spAutoFit/>
          </a:bodyPr>
          <a:lstStyle/>
          <a:p>
            <a:endParaRPr lang="es-AR" dirty="0"/>
          </a:p>
          <a:p>
            <a:r>
              <a:rPr lang="es-AR" b="1" dirty="0" smtClean="0">
                <a:solidFill>
                  <a:srgbClr val="FF0000"/>
                </a:solidFill>
              </a:rPr>
              <a:t>Separación </a:t>
            </a:r>
            <a:r>
              <a:rPr lang="es-AR" b="1" dirty="0">
                <a:solidFill>
                  <a:srgbClr val="FF0000"/>
                </a:solidFill>
              </a:rPr>
              <a:t>de fragmentos metálicos </a:t>
            </a:r>
            <a:endParaRPr lang="es-AR" b="1" dirty="0" smtClean="0">
              <a:solidFill>
                <a:srgbClr val="FF0000"/>
              </a:solidFill>
            </a:endParaRPr>
          </a:p>
          <a:p>
            <a:r>
              <a:rPr lang="es-AR" dirty="0"/>
              <a:t>Se usan para proteger equipos, tales como trituradoras, pulverizadores, etc. Son aplicados sobre materiales secos o materiales con humedad superficial. Los separadores más usados </a:t>
            </a:r>
            <a:r>
              <a:rPr lang="es-AR" dirty="0" smtClean="0"/>
              <a:t>son</a:t>
            </a:r>
            <a:endParaRPr lang="es-AR" b="1" dirty="0" smtClean="0">
              <a:solidFill>
                <a:srgbClr val="FF0000"/>
              </a:solidFill>
            </a:endParaRPr>
          </a:p>
          <a:p>
            <a:endParaRPr lang="es-AR" b="1" dirty="0" smtClean="0">
              <a:solidFill>
                <a:srgbClr val="FF0000"/>
              </a:solidFill>
            </a:endParaRPr>
          </a:p>
          <a:p>
            <a:endParaRPr lang="es-AR" b="1" dirty="0" smtClean="0">
              <a:solidFill>
                <a:srgbClr val="FF0000"/>
              </a:solidFill>
            </a:endParaRPr>
          </a:p>
        </p:txBody>
      </p:sp>
      <p:sp>
        <p:nvSpPr>
          <p:cNvPr id="2" name="1 Rectángulo"/>
          <p:cNvSpPr/>
          <p:nvPr/>
        </p:nvSpPr>
        <p:spPr>
          <a:xfrm>
            <a:off x="1014481" y="4324185"/>
            <a:ext cx="6177887" cy="1477328"/>
          </a:xfrm>
          <a:prstGeom prst="rect">
            <a:avLst/>
          </a:prstGeom>
        </p:spPr>
        <p:txBody>
          <a:bodyPr wrap="square">
            <a:spAutoFit/>
          </a:bodyPr>
          <a:lstStyle/>
          <a:p>
            <a:r>
              <a:rPr lang="es-AR" b="1" dirty="0">
                <a:solidFill>
                  <a:srgbClr val="FF0000"/>
                </a:solidFill>
              </a:rPr>
              <a:t>Procesos de concentración y purificación magnética</a:t>
            </a:r>
          </a:p>
          <a:p>
            <a:r>
              <a:rPr lang="es-AR" dirty="0"/>
              <a:t>La purificación implica la eliminación de pequeñas cantidades de partículas magnéticas desde una gran cantidad de material de alimentación no magnético. </a:t>
            </a:r>
          </a:p>
        </p:txBody>
      </p:sp>
      <p:sp>
        <p:nvSpPr>
          <p:cNvPr id="6" name="5 Rectángulo"/>
          <p:cNvSpPr/>
          <p:nvPr/>
        </p:nvSpPr>
        <p:spPr>
          <a:xfrm>
            <a:off x="8033980" y="1507024"/>
            <a:ext cx="4030641" cy="1477328"/>
          </a:xfrm>
          <a:prstGeom prst="rect">
            <a:avLst/>
          </a:prstGeom>
        </p:spPr>
        <p:txBody>
          <a:bodyPr wrap="square">
            <a:spAutoFit/>
          </a:bodyPr>
          <a:lstStyle/>
          <a:p>
            <a:r>
              <a:rPr lang="es-AR" dirty="0" smtClean="0">
                <a:solidFill>
                  <a:srgbClr val="FF0000"/>
                </a:solidFill>
              </a:rPr>
              <a:t>Tambores </a:t>
            </a:r>
            <a:r>
              <a:rPr lang="es-AR" dirty="0">
                <a:solidFill>
                  <a:srgbClr val="FF0000"/>
                </a:solidFill>
              </a:rPr>
              <a:t>o poleas magnéticas, electroimanes suspendidos, placas magnéticas, parrillas magnéticas y detectores de metales</a:t>
            </a:r>
            <a:endParaRPr lang="es-AR" b="1" dirty="0">
              <a:solidFill>
                <a:srgbClr val="FF0000"/>
              </a:solidFill>
            </a:endParaRPr>
          </a:p>
        </p:txBody>
      </p:sp>
      <p:sp>
        <p:nvSpPr>
          <p:cNvPr id="7" name="6 Flecha derecha"/>
          <p:cNvSpPr/>
          <p:nvPr/>
        </p:nvSpPr>
        <p:spPr>
          <a:xfrm>
            <a:off x="7035888" y="2026966"/>
            <a:ext cx="524972" cy="21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8033980" y="4656481"/>
            <a:ext cx="4030641" cy="646331"/>
          </a:xfrm>
          <a:prstGeom prst="rect">
            <a:avLst/>
          </a:prstGeom>
        </p:spPr>
        <p:txBody>
          <a:bodyPr wrap="square">
            <a:spAutoFit/>
          </a:bodyPr>
          <a:lstStyle/>
          <a:p>
            <a:r>
              <a:rPr lang="es-AR" dirty="0" smtClean="0">
                <a:solidFill>
                  <a:srgbClr val="FF0000"/>
                </a:solidFill>
              </a:rPr>
              <a:t>a</a:t>
            </a:r>
            <a:r>
              <a:rPr lang="es-AR" dirty="0">
                <a:solidFill>
                  <a:srgbClr val="FF0000"/>
                </a:solidFill>
              </a:rPr>
              <a:t>) separadores por vía húmedo y b) separadores por vía seca</a:t>
            </a:r>
            <a:r>
              <a:rPr lang="es-AR" dirty="0"/>
              <a:t>.</a:t>
            </a:r>
          </a:p>
        </p:txBody>
      </p:sp>
      <p:sp>
        <p:nvSpPr>
          <p:cNvPr id="9" name="8 Flecha derecha"/>
          <p:cNvSpPr/>
          <p:nvPr/>
        </p:nvSpPr>
        <p:spPr>
          <a:xfrm>
            <a:off x="7192368" y="4870285"/>
            <a:ext cx="524972" cy="21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2052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animBg="1"/>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14985" y="589525"/>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5" name="4 Rectángulo"/>
          <p:cNvSpPr/>
          <p:nvPr/>
        </p:nvSpPr>
        <p:spPr>
          <a:xfrm>
            <a:off x="881570" y="1252175"/>
            <a:ext cx="6942161" cy="2031325"/>
          </a:xfrm>
          <a:prstGeom prst="rect">
            <a:avLst/>
          </a:prstGeom>
        </p:spPr>
        <p:txBody>
          <a:bodyPr wrap="square">
            <a:spAutoFit/>
          </a:bodyPr>
          <a:lstStyle/>
          <a:p>
            <a:endParaRPr lang="es-AR" b="1" dirty="0">
              <a:solidFill>
                <a:srgbClr val="FF0000"/>
              </a:solidFill>
            </a:endParaRPr>
          </a:p>
          <a:p>
            <a:r>
              <a:rPr lang="es-AR" b="1" dirty="0" smtClean="0">
                <a:solidFill>
                  <a:srgbClr val="FF0000"/>
                </a:solidFill>
              </a:rPr>
              <a:t>Electroimanes</a:t>
            </a:r>
            <a:endParaRPr lang="es-AR" dirty="0" smtClean="0"/>
          </a:p>
          <a:p>
            <a:r>
              <a:rPr lang="es-AR" dirty="0" smtClean="0"/>
              <a:t>Utilizan </a:t>
            </a:r>
            <a:r>
              <a:rPr lang="es-AR" dirty="0"/>
              <a:t>vueltas de alambre de cobre o de aluminio alrededor de un núcleo de hierro dotado de energía con corriente </a:t>
            </a:r>
            <a:r>
              <a:rPr lang="es-AR" dirty="0" smtClean="0"/>
              <a:t>directa para regular la Intensidad de campo.</a:t>
            </a:r>
          </a:p>
          <a:p>
            <a:endParaRPr lang="es-AR" dirty="0" smtClean="0"/>
          </a:p>
          <a:p>
            <a:endParaRPr lang="es-AR" dirty="0" smtClean="0"/>
          </a:p>
        </p:txBody>
      </p:sp>
      <p:sp>
        <p:nvSpPr>
          <p:cNvPr id="2" name="1 Rectángulo"/>
          <p:cNvSpPr/>
          <p:nvPr/>
        </p:nvSpPr>
        <p:spPr>
          <a:xfrm>
            <a:off x="881570" y="3844786"/>
            <a:ext cx="6096000" cy="2031325"/>
          </a:xfrm>
          <a:prstGeom prst="rect">
            <a:avLst/>
          </a:prstGeom>
        </p:spPr>
        <p:txBody>
          <a:bodyPr>
            <a:spAutoFit/>
          </a:bodyPr>
          <a:lstStyle/>
          <a:p>
            <a:r>
              <a:rPr lang="es-AR" b="1" dirty="0">
                <a:solidFill>
                  <a:srgbClr val="FF0000"/>
                </a:solidFill>
              </a:rPr>
              <a:t>Imanes Permanentes </a:t>
            </a:r>
          </a:p>
          <a:p>
            <a:r>
              <a:rPr lang="es-AR" dirty="0"/>
              <a:t>No requieren de energía exterior, las aleaciones especiales de estos imanes continúan produciendo un campo magnético a un nivel constante en forma indefinida después de su </a:t>
            </a:r>
            <a:r>
              <a:rPr lang="es-AR" dirty="0" smtClean="0"/>
              <a:t>carga. </a:t>
            </a:r>
            <a:r>
              <a:rPr lang="es-AR" dirty="0"/>
              <a:t>La intensidad de campo se regula variando la distancia interpolar.</a:t>
            </a:r>
          </a:p>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803" y="1128571"/>
            <a:ext cx="30765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038" y="3647061"/>
            <a:ext cx="3724104" cy="242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7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295701" y="2339396"/>
            <a:ext cx="3675798" cy="1754326"/>
          </a:xfrm>
          <a:prstGeom prst="rect">
            <a:avLst/>
          </a:prstGeom>
        </p:spPr>
        <p:txBody>
          <a:bodyPr wrap="square">
            <a:spAutoFit/>
          </a:bodyPr>
          <a:lstStyle/>
          <a:p>
            <a:endParaRPr lang="es-AR" dirty="0"/>
          </a:p>
          <a:p>
            <a:r>
              <a:rPr lang="es-AR" dirty="0"/>
              <a:t>Configuraciones de magnetos permanentes especiales pueden ser utilizados para dar campos magnéticos de alta intensidad. </a:t>
            </a:r>
          </a:p>
        </p:txBody>
      </p:sp>
      <p:sp>
        <p:nvSpPr>
          <p:cNvPr id="4" name="3 Rectángulo"/>
          <p:cNvSpPr/>
          <p:nvPr/>
        </p:nvSpPr>
        <p:spPr>
          <a:xfrm>
            <a:off x="1614985" y="431552"/>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5" name="4 Rectángulo"/>
          <p:cNvSpPr/>
          <p:nvPr/>
        </p:nvSpPr>
        <p:spPr>
          <a:xfrm>
            <a:off x="749062" y="1490008"/>
            <a:ext cx="2592376" cy="369332"/>
          </a:xfrm>
          <a:prstGeom prst="rect">
            <a:avLst/>
          </a:prstGeom>
        </p:spPr>
        <p:txBody>
          <a:bodyPr wrap="none">
            <a:spAutoFit/>
          </a:bodyPr>
          <a:lstStyle/>
          <a:p>
            <a:r>
              <a:rPr lang="es-AR" b="1" dirty="0">
                <a:solidFill>
                  <a:srgbClr val="FF0000"/>
                </a:solidFill>
              </a:rPr>
              <a:t>Imanes Permanentes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316" y="1061564"/>
            <a:ext cx="7306643" cy="554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564108" y="2140429"/>
            <a:ext cx="3691803" cy="2862322"/>
          </a:xfrm>
          <a:prstGeom prst="rect">
            <a:avLst/>
          </a:prstGeom>
        </p:spPr>
        <p:txBody>
          <a:bodyPr wrap="square">
            <a:spAutoFit/>
          </a:bodyPr>
          <a:lstStyle/>
          <a:p>
            <a:endParaRPr lang="es-AR" dirty="0"/>
          </a:p>
          <a:p>
            <a:r>
              <a:rPr lang="es-AR" b="1" dirty="0" smtClean="0">
                <a:solidFill>
                  <a:srgbClr val="FF0000"/>
                </a:solidFill>
              </a:rPr>
              <a:t>Ferritas</a:t>
            </a:r>
          </a:p>
          <a:p>
            <a:endParaRPr lang="es-AR" b="1" dirty="0" smtClean="0">
              <a:solidFill>
                <a:srgbClr val="FF0000"/>
              </a:solidFill>
            </a:endParaRPr>
          </a:p>
          <a:p>
            <a:r>
              <a:rPr lang="es-AR" dirty="0" smtClean="0"/>
              <a:t>Son materiales cerámicos y fueron introducidos en </a:t>
            </a:r>
            <a:r>
              <a:rPr lang="es-AR" dirty="0"/>
              <a:t>el año 1952. </a:t>
            </a:r>
            <a:r>
              <a:rPr lang="es-AR" dirty="0" smtClean="0"/>
              <a:t>Poseen </a:t>
            </a:r>
            <a:r>
              <a:rPr lang="es-AR" dirty="0"/>
              <a:t>costos menores. Son resistentes a la corrosión, ácidos, sales lubricantes y gases. La máxima temperatura de trabajo es de 250 </a:t>
            </a:r>
            <a:r>
              <a:rPr lang="es-AR" dirty="0" err="1"/>
              <a:t>ºC</a:t>
            </a:r>
            <a:r>
              <a:rPr lang="es-AR" dirty="0"/>
              <a:t>.</a:t>
            </a:r>
          </a:p>
        </p:txBody>
      </p:sp>
      <p:sp>
        <p:nvSpPr>
          <p:cNvPr id="5" name="4 Rectángulo"/>
          <p:cNvSpPr/>
          <p:nvPr/>
        </p:nvSpPr>
        <p:spPr>
          <a:xfrm>
            <a:off x="1614985" y="431552"/>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6" name="5 Rectángulo"/>
          <p:cNvSpPr/>
          <p:nvPr/>
        </p:nvSpPr>
        <p:spPr>
          <a:xfrm>
            <a:off x="1000836" y="1279779"/>
            <a:ext cx="2592376" cy="369332"/>
          </a:xfrm>
          <a:prstGeom prst="rect">
            <a:avLst/>
          </a:prstGeom>
        </p:spPr>
        <p:txBody>
          <a:bodyPr wrap="none">
            <a:spAutoFit/>
          </a:bodyPr>
          <a:lstStyle/>
          <a:p>
            <a:r>
              <a:rPr lang="es-AR" b="1" dirty="0">
                <a:solidFill>
                  <a:srgbClr val="FF0000"/>
                </a:solidFill>
              </a:rPr>
              <a:t>Imanes Permanentes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511" y="2705528"/>
            <a:ext cx="7596947" cy="379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464" y="645594"/>
            <a:ext cx="2640202" cy="200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791655" y="1279779"/>
            <a:ext cx="4591821" cy="1200329"/>
          </a:xfrm>
          <a:prstGeom prst="rect">
            <a:avLst/>
          </a:prstGeom>
        </p:spPr>
        <p:txBody>
          <a:bodyPr wrap="square">
            <a:spAutoFit/>
          </a:bodyPr>
          <a:lstStyle/>
          <a:p>
            <a:r>
              <a:rPr lang="pt-BR" b="1" dirty="0" err="1">
                <a:solidFill>
                  <a:srgbClr val="FF0000"/>
                </a:solidFill>
              </a:rPr>
              <a:t>Ferrita</a:t>
            </a:r>
            <a:r>
              <a:rPr lang="pt-BR" b="1" dirty="0">
                <a:solidFill>
                  <a:srgbClr val="FF0000"/>
                </a:solidFill>
              </a:rPr>
              <a:t> de </a:t>
            </a:r>
            <a:r>
              <a:rPr lang="pt-BR" b="1" dirty="0" err="1" smtClean="0">
                <a:solidFill>
                  <a:srgbClr val="FF0000"/>
                </a:solidFill>
              </a:rPr>
              <a:t>Bario</a:t>
            </a:r>
            <a:r>
              <a:rPr lang="pt-BR" b="1" dirty="0" smtClean="0">
                <a:solidFill>
                  <a:srgbClr val="FF0000"/>
                </a:solidFill>
              </a:rPr>
              <a:t>  BaO.6Fe2O3</a:t>
            </a:r>
          </a:p>
          <a:p>
            <a:r>
              <a:rPr lang="pt-BR" b="1" dirty="0">
                <a:solidFill>
                  <a:srgbClr val="FF0000"/>
                </a:solidFill>
              </a:rPr>
              <a:t> </a:t>
            </a:r>
            <a:r>
              <a:rPr lang="pt-BR" b="1" dirty="0" smtClean="0">
                <a:solidFill>
                  <a:srgbClr val="FF0000"/>
                </a:solidFill>
              </a:rPr>
              <a:t>(</a:t>
            </a:r>
            <a:r>
              <a:rPr lang="pt-BR" b="1" dirty="0">
                <a:solidFill>
                  <a:srgbClr val="FF0000"/>
                </a:solidFill>
              </a:rPr>
              <a:t>13,8 % </a:t>
            </a:r>
            <a:r>
              <a:rPr lang="pt-BR" b="1" dirty="0" err="1">
                <a:solidFill>
                  <a:srgbClr val="FF0000"/>
                </a:solidFill>
              </a:rPr>
              <a:t>BaO</a:t>
            </a:r>
            <a:r>
              <a:rPr lang="pt-BR" b="1" dirty="0">
                <a:solidFill>
                  <a:srgbClr val="FF0000"/>
                </a:solidFill>
              </a:rPr>
              <a:t>, 86,2 % Fe2O3</a:t>
            </a:r>
            <a:r>
              <a:rPr lang="pt-BR" b="1" dirty="0" smtClean="0">
                <a:solidFill>
                  <a:srgbClr val="FF0000"/>
                </a:solidFill>
              </a:rPr>
              <a:t>)</a:t>
            </a:r>
          </a:p>
          <a:p>
            <a:endParaRPr lang="pt-BR" b="1" dirty="0">
              <a:solidFill>
                <a:srgbClr val="FF0000"/>
              </a:solidFill>
            </a:endParaRPr>
          </a:p>
          <a:p>
            <a:r>
              <a:rPr lang="es-AR" b="1" dirty="0">
                <a:solidFill>
                  <a:srgbClr val="FF0000"/>
                </a:solidFill>
              </a:rPr>
              <a:t>Ferrita de </a:t>
            </a:r>
            <a:r>
              <a:rPr lang="es-AR" b="1" dirty="0" smtClean="0">
                <a:solidFill>
                  <a:srgbClr val="FF0000"/>
                </a:solidFill>
              </a:rPr>
              <a:t>Estroncio  </a:t>
            </a:r>
            <a:r>
              <a:rPr lang="es-AR" b="1" dirty="0">
                <a:solidFill>
                  <a:srgbClr val="FF0000"/>
                </a:solidFill>
              </a:rPr>
              <a:t>SrFe12O19</a:t>
            </a:r>
          </a:p>
        </p:txBody>
      </p:sp>
    </p:spTree>
    <p:extLst>
      <p:ext uri="{BB962C8B-B14F-4D97-AF65-F5344CB8AC3E}">
        <p14:creationId xmlns:p14="http://schemas.microsoft.com/office/powerpoint/2010/main" val="4864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14985" y="431552"/>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5" name="4 Rectángulo"/>
          <p:cNvSpPr/>
          <p:nvPr/>
        </p:nvSpPr>
        <p:spPr>
          <a:xfrm>
            <a:off x="1000836" y="1279779"/>
            <a:ext cx="2592376" cy="369332"/>
          </a:xfrm>
          <a:prstGeom prst="rect">
            <a:avLst/>
          </a:prstGeom>
        </p:spPr>
        <p:txBody>
          <a:bodyPr wrap="none">
            <a:spAutoFit/>
          </a:bodyPr>
          <a:lstStyle/>
          <a:p>
            <a:r>
              <a:rPr lang="es-AR" b="1" dirty="0">
                <a:solidFill>
                  <a:srgbClr val="FF0000"/>
                </a:solidFill>
              </a:rPr>
              <a:t>Imanes Permanentes </a:t>
            </a:r>
          </a:p>
        </p:txBody>
      </p:sp>
      <p:sp>
        <p:nvSpPr>
          <p:cNvPr id="2" name="1 Rectángulo"/>
          <p:cNvSpPr/>
          <p:nvPr/>
        </p:nvSpPr>
        <p:spPr>
          <a:xfrm>
            <a:off x="881571" y="1917974"/>
            <a:ext cx="5373654" cy="2862322"/>
          </a:xfrm>
          <a:prstGeom prst="rect">
            <a:avLst/>
          </a:prstGeom>
        </p:spPr>
        <p:txBody>
          <a:bodyPr wrap="square">
            <a:spAutoFit/>
          </a:bodyPr>
          <a:lstStyle/>
          <a:p>
            <a:endParaRPr lang="es-AR" dirty="0"/>
          </a:p>
          <a:p>
            <a:r>
              <a:rPr lang="es-AR" b="1" dirty="0" smtClean="0">
                <a:solidFill>
                  <a:srgbClr val="FF0000"/>
                </a:solidFill>
              </a:rPr>
              <a:t>Alnicos</a:t>
            </a:r>
          </a:p>
          <a:p>
            <a:r>
              <a:rPr lang="es-AR" dirty="0" smtClean="0"/>
              <a:t>Los </a:t>
            </a:r>
            <a:r>
              <a:rPr lang="es-AR" dirty="0"/>
              <a:t>imanes </a:t>
            </a:r>
            <a:r>
              <a:rPr lang="es-AR" dirty="0" err="1"/>
              <a:t>AlNICo</a:t>
            </a:r>
            <a:r>
              <a:rPr lang="es-AR" dirty="0"/>
              <a:t>(aleación de </a:t>
            </a:r>
            <a:r>
              <a:rPr lang="es-AR" dirty="0" smtClean="0"/>
              <a:t>Al, Ni, Co y Fe) </a:t>
            </a:r>
            <a:r>
              <a:rPr lang="es-AR" dirty="0"/>
              <a:t>son fabricados a través de un proceso de fundición. Los primeros </a:t>
            </a:r>
            <a:r>
              <a:rPr lang="es-AR" dirty="0" err="1" smtClean="0"/>
              <a:t>imánes</a:t>
            </a:r>
            <a:r>
              <a:rPr lang="es-AR" dirty="0" smtClean="0"/>
              <a:t> fueron </a:t>
            </a:r>
            <a:r>
              <a:rPr lang="es-AR" dirty="0"/>
              <a:t>desarrollados en 1930. </a:t>
            </a:r>
            <a:r>
              <a:rPr lang="es-AR" dirty="0" smtClean="0"/>
              <a:t>Tienen </a:t>
            </a:r>
            <a:r>
              <a:rPr lang="es-AR" dirty="0"/>
              <a:t>buena resistencia a la corrosión </a:t>
            </a:r>
            <a:r>
              <a:rPr lang="es-AR" dirty="0" smtClean="0"/>
              <a:t>y son usadas en </a:t>
            </a:r>
            <a:r>
              <a:rPr lang="es-AR" dirty="0"/>
              <a:t>ambientes con temperatura de hasta 500-550 </a:t>
            </a:r>
            <a:r>
              <a:rPr lang="es-AR" dirty="0" err="1"/>
              <a:t>ºC</a:t>
            </a:r>
            <a:r>
              <a:rPr lang="es-AR" dirty="0"/>
              <a:t>, manteniendo a estas temperaturas buena estabilidad.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588" y="865718"/>
            <a:ext cx="3154838" cy="248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255225" y="3354905"/>
            <a:ext cx="6096000" cy="1477328"/>
          </a:xfrm>
          <a:prstGeom prst="rect">
            <a:avLst/>
          </a:prstGeom>
        </p:spPr>
        <p:txBody>
          <a:bodyPr>
            <a:spAutoFit/>
          </a:bodyPr>
          <a:lstStyle/>
          <a:p>
            <a:r>
              <a:rPr lang="es-AR" b="1" dirty="0">
                <a:solidFill>
                  <a:srgbClr val="FF0000"/>
                </a:solidFill>
              </a:rPr>
              <a:t>Alnico 1 59 % Fe, 21 % Ni, 12 % Al, 5 % Co, 3 % </a:t>
            </a:r>
            <a:r>
              <a:rPr lang="es-AR" b="1" dirty="0" smtClean="0">
                <a:solidFill>
                  <a:srgbClr val="FF0000"/>
                </a:solidFill>
              </a:rPr>
              <a:t>Cu</a:t>
            </a:r>
          </a:p>
          <a:p>
            <a:endParaRPr lang="es-AR" b="1" dirty="0">
              <a:solidFill>
                <a:srgbClr val="FF0000"/>
              </a:solidFill>
            </a:endParaRPr>
          </a:p>
          <a:p>
            <a:r>
              <a:rPr lang="es-AR" b="1" dirty="0">
                <a:solidFill>
                  <a:srgbClr val="FF0000"/>
                </a:solidFill>
              </a:rPr>
              <a:t>Alnico 4 56 % Fe, 27 % Ni, 12 % Al, 5 % </a:t>
            </a:r>
            <a:r>
              <a:rPr lang="es-AR" b="1" dirty="0" smtClean="0">
                <a:solidFill>
                  <a:srgbClr val="FF0000"/>
                </a:solidFill>
              </a:rPr>
              <a:t>Co</a:t>
            </a:r>
          </a:p>
          <a:p>
            <a:endParaRPr lang="es-AR" b="1" dirty="0">
              <a:solidFill>
                <a:srgbClr val="FF0000"/>
              </a:solidFill>
            </a:endParaRPr>
          </a:p>
          <a:p>
            <a:r>
              <a:rPr lang="es-AR" b="1" dirty="0">
                <a:solidFill>
                  <a:srgbClr val="FF0000"/>
                </a:solidFill>
              </a:rPr>
              <a:t>Alnico 5A 50 % Fe, 15 % Ni, 8 % Al, 24 % Co, 3 % </a:t>
            </a:r>
            <a:r>
              <a:rPr lang="es-AR" b="1" dirty="0" smtClean="0">
                <a:solidFill>
                  <a:srgbClr val="FF0000"/>
                </a:solidFill>
              </a:rPr>
              <a:t>Cu</a:t>
            </a:r>
            <a:endParaRPr lang="es-AR" b="1" dirty="0">
              <a:solidFill>
                <a:srgbClr val="FF0000"/>
              </a:solidFill>
            </a:endParaRPr>
          </a:p>
        </p:txBody>
      </p:sp>
    </p:spTree>
    <p:extLst>
      <p:ext uri="{BB962C8B-B14F-4D97-AF65-F5344CB8AC3E}">
        <p14:creationId xmlns:p14="http://schemas.microsoft.com/office/powerpoint/2010/main" val="10977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413982" y="1409975"/>
            <a:ext cx="6232478" cy="2893100"/>
          </a:xfrm>
          <a:prstGeom prst="rect">
            <a:avLst/>
          </a:prstGeom>
        </p:spPr>
        <p:txBody>
          <a:bodyPr wrap="square">
            <a:spAutoFit/>
          </a:bodyPr>
          <a:lstStyle/>
          <a:p>
            <a:r>
              <a:rPr lang="es-AR" dirty="0" smtClean="0"/>
              <a:t>La separación Magnética aprovecha </a:t>
            </a:r>
            <a:r>
              <a:rPr lang="es-AR" dirty="0"/>
              <a:t>la diferencia </a:t>
            </a:r>
            <a:r>
              <a:rPr lang="es-AR" dirty="0" smtClean="0"/>
              <a:t>en las propiedades </a:t>
            </a:r>
            <a:r>
              <a:rPr lang="es-AR" dirty="0"/>
              <a:t>magnéticas entre </a:t>
            </a:r>
            <a:r>
              <a:rPr lang="es-AR" dirty="0" smtClean="0"/>
              <a:t>las menas </a:t>
            </a:r>
            <a:r>
              <a:rPr lang="es-AR" dirty="0"/>
              <a:t>minerales </a:t>
            </a:r>
            <a:r>
              <a:rPr lang="es-AR" dirty="0" smtClean="0"/>
              <a:t>y la ganga p</a:t>
            </a:r>
            <a:r>
              <a:rPr lang="es-AR" dirty="0"/>
              <a:t>. ej. magnetita </a:t>
            </a:r>
            <a:r>
              <a:rPr lang="es-AR" dirty="0" smtClean="0"/>
              <a:t>del cuarzo</a:t>
            </a:r>
            <a:r>
              <a:rPr lang="es-AR" dirty="0"/>
              <a:t>, contaminantes magnéticos u otros </a:t>
            </a:r>
            <a:r>
              <a:rPr lang="es-AR" dirty="0" smtClean="0"/>
              <a:t>valiosos minerales </a:t>
            </a:r>
            <a:r>
              <a:rPr lang="es-AR" dirty="0"/>
              <a:t>de los valores no magnéticos. </a:t>
            </a:r>
            <a:endParaRPr lang="es-AR" dirty="0" smtClean="0"/>
          </a:p>
          <a:p>
            <a:endParaRPr lang="es-AR" dirty="0" smtClean="0"/>
          </a:p>
          <a:p>
            <a:r>
              <a:rPr lang="es-AR" dirty="0" smtClean="0"/>
              <a:t>La respuesta de un material al ser sometida a un campo magnético es la </a:t>
            </a:r>
            <a:r>
              <a:rPr lang="es-AR" b="1" dirty="0" smtClean="0">
                <a:solidFill>
                  <a:srgbClr val="FF0000"/>
                </a:solidFill>
              </a:rPr>
              <a:t>Susceptibilidad Magnética </a:t>
            </a:r>
            <a:r>
              <a:rPr lang="es-AR" sz="2000" b="1" dirty="0" smtClean="0">
                <a:solidFill>
                  <a:srgbClr val="FF0000"/>
                </a:solidFill>
                <a:latin typeface="Gigi" panose="04040504061007020D02" pitchFamily="82" charset="0"/>
              </a:rPr>
              <a:t>X</a:t>
            </a:r>
            <a:r>
              <a:rPr lang="es-AR" b="1" dirty="0" smtClean="0">
                <a:solidFill>
                  <a:srgbClr val="FF0000"/>
                </a:solidFill>
              </a:rPr>
              <a:t> </a:t>
            </a:r>
            <a:r>
              <a:rPr lang="es-AR" dirty="0" smtClean="0"/>
              <a:t>y en base a esta propiedad los materiales se dividen en:</a:t>
            </a:r>
            <a:endParaRPr lang="es-A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641" y="1228298"/>
            <a:ext cx="4970539" cy="27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81570" y="4472632"/>
            <a:ext cx="2327881" cy="1477328"/>
          </a:xfrm>
          <a:prstGeom prst="rect">
            <a:avLst/>
          </a:prstGeom>
        </p:spPr>
        <p:txBody>
          <a:bodyPr wrap="none">
            <a:spAutoFit/>
          </a:bodyPr>
          <a:lstStyle/>
          <a:p>
            <a:pPr marL="342900" indent="-342900">
              <a:buAutoNum type="arabicPeriod"/>
            </a:pPr>
            <a:r>
              <a:rPr lang="es-AR" b="1" dirty="0" smtClean="0">
                <a:solidFill>
                  <a:srgbClr val="FF0000"/>
                </a:solidFill>
              </a:rPr>
              <a:t>Diamagnéticos</a:t>
            </a:r>
          </a:p>
          <a:p>
            <a:endParaRPr lang="es-AR" b="1" dirty="0" smtClean="0">
              <a:solidFill>
                <a:srgbClr val="FF0000"/>
              </a:solidFill>
            </a:endParaRPr>
          </a:p>
          <a:p>
            <a:r>
              <a:rPr lang="es-AR" b="1" dirty="0" smtClean="0">
                <a:solidFill>
                  <a:srgbClr val="FF0000"/>
                </a:solidFill>
              </a:rPr>
              <a:t>2. Paramagnéticos</a:t>
            </a:r>
          </a:p>
          <a:p>
            <a:endParaRPr lang="es-AR" b="1" dirty="0" smtClean="0">
              <a:solidFill>
                <a:srgbClr val="FF0000"/>
              </a:solidFill>
            </a:endParaRPr>
          </a:p>
          <a:p>
            <a:r>
              <a:rPr lang="es-AR" b="1" dirty="0" smtClean="0">
                <a:solidFill>
                  <a:srgbClr val="FF0000"/>
                </a:solidFill>
              </a:rPr>
              <a:t>3. Ferromagnéticos</a:t>
            </a:r>
            <a:endParaRPr lang="es-AR"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973" y="4717256"/>
            <a:ext cx="1842803" cy="18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982" y="4822194"/>
            <a:ext cx="2564355" cy="161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9363" y="4822194"/>
            <a:ext cx="276281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631134" y="841485"/>
            <a:ext cx="5634876" cy="369332"/>
          </a:xfrm>
          <a:prstGeom prst="rect">
            <a:avLst/>
          </a:prstGeom>
        </p:spPr>
        <p:txBody>
          <a:bodyPr wrap="none">
            <a:spAutoFit/>
          </a:bodyPr>
          <a:lstStyle/>
          <a:p>
            <a:r>
              <a:rPr lang="es-AR" b="1" dirty="0" smtClean="0"/>
              <a:t>Características de la Concentración Magnética</a:t>
            </a:r>
            <a:endParaRPr lang="es-AR" b="1" dirty="0"/>
          </a:p>
        </p:txBody>
      </p:sp>
      <p:sp>
        <p:nvSpPr>
          <p:cNvPr id="9" name="8 Rectángulo"/>
          <p:cNvSpPr/>
          <p:nvPr/>
        </p:nvSpPr>
        <p:spPr>
          <a:xfrm>
            <a:off x="7286251" y="4435381"/>
            <a:ext cx="1011815" cy="369332"/>
          </a:xfrm>
          <a:prstGeom prst="rect">
            <a:avLst/>
          </a:prstGeom>
        </p:spPr>
        <p:txBody>
          <a:bodyPr wrap="none">
            <a:spAutoFit/>
          </a:bodyPr>
          <a:lstStyle/>
          <a:p>
            <a:r>
              <a:rPr lang="es-AR" dirty="0" smtClean="0">
                <a:solidFill>
                  <a:srgbClr val="FF0000"/>
                </a:solidFill>
              </a:rPr>
              <a:t>Siderita</a:t>
            </a:r>
            <a:endParaRPr lang="es-AR" dirty="0"/>
          </a:p>
        </p:txBody>
      </p:sp>
      <p:sp>
        <p:nvSpPr>
          <p:cNvPr id="14" name="13 Rectángulo"/>
          <p:cNvSpPr/>
          <p:nvPr/>
        </p:nvSpPr>
        <p:spPr>
          <a:xfrm>
            <a:off x="10018077" y="4435381"/>
            <a:ext cx="1361270" cy="369332"/>
          </a:xfrm>
          <a:prstGeom prst="rect">
            <a:avLst/>
          </a:prstGeom>
        </p:spPr>
        <p:txBody>
          <a:bodyPr wrap="none">
            <a:spAutoFit/>
          </a:bodyPr>
          <a:lstStyle/>
          <a:p>
            <a:r>
              <a:rPr lang="es-AR" dirty="0" smtClean="0">
                <a:solidFill>
                  <a:srgbClr val="FF0000"/>
                </a:solidFill>
              </a:rPr>
              <a:t>Magnetita</a:t>
            </a:r>
            <a:endParaRPr lang="es-AR" dirty="0"/>
          </a:p>
        </p:txBody>
      </p:sp>
    </p:spTree>
    <p:extLst>
      <p:ext uri="{BB962C8B-B14F-4D97-AF65-F5344CB8AC3E}">
        <p14:creationId xmlns:p14="http://schemas.microsoft.com/office/powerpoint/2010/main" val="4814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6" name="5 Rectángulo"/>
          <p:cNvSpPr/>
          <p:nvPr/>
        </p:nvSpPr>
        <p:spPr>
          <a:xfrm>
            <a:off x="1614985" y="431552"/>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7" name="6 Rectángulo"/>
          <p:cNvSpPr/>
          <p:nvPr/>
        </p:nvSpPr>
        <p:spPr>
          <a:xfrm>
            <a:off x="712669" y="1708414"/>
            <a:ext cx="5586532" cy="3139321"/>
          </a:xfrm>
          <a:prstGeom prst="rect">
            <a:avLst/>
          </a:prstGeom>
        </p:spPr>
        <p:txBody>
          <a:bodyPr wrap="square">
            <a:spAutoFit/>
          </a:bodyPr>
          <a:lstStyle/>
          <a:p>
            <a:endParaRPr lang="es-AR" dirty="0"/>
          </a:p>
          <a:p>
            <a:r>
              <a:rPr lang="es-AR" b="1" dirty="0" err="1">
                <a:solidFill>
                  <a:srgbClr val="FF0000"/>
                </a:solidFill>
              </a:rPr>
              <a:t>Sámario</a:t>
            </a:r>
            <a:r>
              <a:rPr lang="es-AR" b="1" dirty="0">
                <a:solidFill>
                  <a:srgbClr val="FF0000"/>
                </a:solidFill>
              </a:rPr>
              <a:t>-Cobalto (</a:t>
            </a:r>
            <a:r>
              <a:rPr lang="es-AR" b="1" dirty="0" err="1">
                <a:solidFill>
                  <a:srgbClr val="FF0000"/>
                </a:solidFill>
              </a:rPr>
              <a:t>SmCo</a:t>
            </a:r>
            <a:r>
              <a:rPr lang="es-AR" b="1" dirty="0" smtClean="0">
                <a:solidFill>
                  <a:srgbClr val="FF0000"/>
                </a:solidFill>
              </a:rPr>
              <a:t>)</a:t>
            </a:r>
          </a:p>
          <a:p>
            <a:endParaRPr lang="es-AR" b="1" dirty="0">
              <a:solidFill>
                <a:srgbClr val="FF0000"/>
              </a:solidFill>
            </a:endParaRPr>
          </a:p>
          <a:p>
            <a:r>
              <a:rPr lang="es-AR" dirty="0" smtClean="0"/>
              <a:t>Se introdujeron en los años1960</a:t>
            </a:r>
            <a:r>
              <a:rPr lang="es-AR" dirty="0"/>
              <a:t>, como resultado de investigaciones de nuevos materiales magnéticos basados en aleaciones de Fe, </a:t>
            </a:r>
            <a:r>
              <a:rPr lang="es-AR" dirty="0" smtClean="0"/>
              <a:t>Co</a:t>
            </a:r>
            <a:r>
              <a:rPr lang="es-AR" dirty="0"/>
              <a:t> </a:t>
            </a:r>
            <a:r>
              <a:rPr lang="es-AR" dirty="0" smtClean="0"/>
              <a:t>y Sm. </a:t>
            </a:r>
            <a:r>
              <a:rPr lang="es-AR" dirty="0"/>
              <a:t>A pesar de las excelentes propiedades magnéticas y resistencia a la temperatura (hasta 250 </a:t>
            </a:r>
            <a:r>
              <a:rPr lang="es-AR" dirty="0" err="1"/>
              <a:t>ºC</a:t>
            </a:r>
            <a:r>
              <a:rPr lang="es-AR" dirty="0"/>
              <a:t>), el alto costo puede limitar </a:t>
            </a:r>
            <a:r>
              <a:rPr lang="es-AR" dirty="0" smtClean="0"/>
              <a:t>sus aplicaciones. Poseen razonable </a:t>
            </a:r>
            <a:r>
              <a:rPr lang="es-AR" dirty="0"/>
              <a:t>resistencia a la </a:t>
            </a:r>
            <a:r>
              <a:rPr lang="es-AR" dirty="0" smtClean="0"/>
              <a:t>corrosión.  </a:t>
            </a:r>
            <a:endParaRPr lang="es-AR" dirty="0"/>
          </a:p>
        </p:txBody>
      </p:sp>
      <p:sp>
        <p:nvSpPr>
          <p:cNvPr id="8" name="7 Rectángulo"/>
          <p:cNvSpPr/>
          <p:nvPr/>
        </p:nvSpPr>
        <p:spPr>
          <a:xfrm>
            <a:off x="712668" y="1276668"/>
            <a:ext cx="2592376" cy="369332"/>
          </a:xfrm>
          <a:prstGeom prst="rect">
            <a:avLst/>
          </a:prstGeom>
        </p:spPr>
        <p:txBody>
          <a:bodyPr wrap="none">
            <a:spAutoFit/>
          </a:bodyPr>
          <a:lstStyle/>
          <a:p>
            <a:r>
              <a:rPr lang="es-AR" b="1" dirty="0">
                <a:solidFill>
                  <a:srgbClr val="FF0000"/>
                </a:solidFill>
              </a:rPr>
              <a:t>Imanes Permanentes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151" y="1441931"/>
            <a:ext cx="3776210" cy="214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091069" y="5360537"/>
            <a:ext cx="4954786" cy="646331"/>
          </a:xfrm>
          <a:prstGeom prst="rect">
            <a:avLst/>
          </a:prstGeom>
        </p:spPr>
        <p:txBody>
          <a:bodyPr wrap="square">
            <a:spAutoFit/>
          </a:bodyPr>
          <a:lstStyle/>
          <a:p>
            <a:r>
              <a:rPr lang="es-AR" b="1" dirty="0">
                <a:solidFill>
                  <a:srgbClr val="FF0000"/>
                </a:solidFill>
              </a:rPr>
              <a:t>Hay dos familias de materiales de </a:t>
            </a:r>
            <a:r>
              <a:rPr lang="es-AR" b="1" dirty="0" err="1" smtClean="0">
                <a:solidFill>
                  <a:srgbClr val="FF0000"/>
                </a:solidFill>
              </a:rPr>
              <a:t>SmCo</a:t>
            </a:r>
            <a:r>
              <a:rPr lang="es-AR" b="1" dirty="0">
                <a:solidFill>
                  <a:srgbClr val="FF0000"/>
                </a:solidFill>
              </a:rPr>
              <a:t>,</a:t>
            </a:r>
            <a:r>
              <a:rPr lang="es-AR" b="1" dirty="0" smtClean="0">
                <a:solidFill>
                  <a:srgbClr val="FF0000"/>
                </a:solidFill>
              </a:rPr>
              <a:t> la </a:t>
            </a:r>
            <a:r>
              <a:rPr lang="es-AR" b="1" dirty="0">
                <a:solidFill>
                  <a:srgbClr val="FF0000"/>
                </a:solidFill>
              </a:rPr>
              <a:t>serie </a:t>
            </a:r>
            <a:r>
              <a:rPr lang="es-AR" b="1" dirty="0" smtClean="0">
                <a:solidFill>
                  <a:srgbClr val="FF0000"/>
                </a:solidFill>
              </a:rPr>
              <a:t>SmCo5 y la serie Sm</a:t>
            </a:r>
            <a:r>
              <a:rPr lang="es-AR" b="1" baseline="-25000" dirty="0" smtClean="0">
                <a:solidFill>
                  <a:srgbClr val="FF0000"/>
                </a:solidFill>
              </a:rPr>
              <a:t>2</a:t>
            </a:r>
            <a:r>
              <a:rPr lang="es-AR" b="1" dirty="0" smtClean="0">
                <a:solidFill>
                  <a:srgbClr val="FF0000"/>
                </a:solidFill>
              </a:rPr>
              <a:t>Co</a:t>
            </a:r>
            <a:r>
              <a:rPr lang="es-AR" b="1" baseline="-25000" dirty="0" smtClean="0">
                <a:solidFill>
                  <a:srgbClr val="FF0000"/>
                </a:solidFill>
              </a:rPr>
              <a:t>17</a:t>
            </a:r>
            <a:endParaRPr lang="es-AR" b="1" dirty="0">
              <a:solidFill>
                <a:srgbClr val="FF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444" y="4110687"/>
            <a:ext cx="6039556" cy="200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1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14985" y="431552"/>
            <a:ext cx="6096000" cy="646331"/>
          </a:xfrm>
          <a:prstGeom prst="rect">
            <a:avLst/>
          </a:prstGeom>
        </p:spPr>
        <p:txBody>
          <a:bodyPr>
            <a:spAutoFit/>
          </a:bodyPr>
          <a:lstStyle/>
          <a:p>
            <a:endParaRPr lang="es-AR" dirty="0"/>
          </a:p>
          <a:p>
            <a:r>
              <a:rPr lang="es-AR" b="1" dirty="0" smtClean="0"/>
              <a:t>Tipos de Separadores Magnéticos</a:t>
            </a:r>
            <a:endParaRPr lang="es-AR" dirty="0"/>
          </a:p>
        </p:txBody>
      </p:sp>
      <p:sp>
        <p:nvSpPr>
          <p:cNvPr id="5" name="4 Rectángulo"/>
          <p:cNvSpPr/>
          <p:nvPr/>
        </p:nvSpPr>
        <p:spPr>
          <a:xfrm>
            <a:off x="712668" y="1276668"/>
            <a:ext cx="2592376" cy="369332"/>
          </a:xfrm>
          <a:prstGeom prst="rect">
            <a:avLst/>
          </a:prstGeom>
        </p:spPr>
        <p:txBody>
          <a:bodyPr wrap="none">
            <a:spAutoFit/>
          </a:bodyPr>
          <a:lstStyle/>
          <a:p>
            <a:r>
              <a:rPr lang="es-AR" b="1" dirty="0">
                <a:solidFill>
                  <a:srgbClr val="FF0000"/>
                </a:solidFill>
              </a:rPr>
              <a:t>Imanes Permanentes </a:t>
            </a:r>
          </a:p>
        </p:txBody>
      </p:sp>
      <p:sp>
        <p:nvSpPr>
          <p:cNvPr id="6" name="5 Rectángulo"/>
          <p:cNvSpPr/>
          <p:nvPr/>
        </p:nvSpPr>
        <p:spPr>
          <a:xfrm>
            <a:off x="545862" y="1757738"/>
            <a:ext cx="4624449" cy="4247317"/>
          </a:xfrm>
          <a:prstGeom prst="rect">
            <a:avLst/>
          </a:prstGeom>
        </p:spPr>
        <p:txBody>
          <a:bodyPr wrap="square">
            <a:spAutoFit/>
          </a:bodyPr>
          <a:lstStyle/>
          <a:p>
            <a:endParaRPr lang="es-AR" dirty="0"/>
          </a:p>
          <a:p>
            <a:r>
              <a:rPr lang="es-AR" b="1" dirty="0" err="1">
                <a:solidFill>
                  <a:srgbClr val="FF0000"/>
                </a:solidFill>
              </a:rPr>
              <a:t>Neodímio</a:t>
            </a:r>
            <a:r>
              <a:rPr lang="es-AR" b="1" dirty="0">
                <a:solidFill>
                  <a:srgbClr val="FF0000"/>
                </a:solidFill>
              </a:rPr>
              <a:t>-Hierro-Boro (</a:t>
            </a:r>
            <a:r>
              <a:rPr lang="es-AR" b="1" dirty="0" err="1">
                <a:solidFill>
                  <a:srgbClr val="FF0000"/>
                </a:solidFill>
              </a:rPr>
              <a:t>NdFeB</a:t>
            </a:r>
            <a:r>
              <a:rPr lang="es-AR" b="1" dirty="0" smtClean="0">
                <a:solidFill>
                  <a:srgbClr val="FF0000"/>
                </a:solidFill>
              </a:rPr>
              <a:t>)</a:t>
            </a:r>
          </a:p>
          <a:p>
            <a:endParaRPr lang="es-AR" b="1" dirty="0" smtClean="0"/>
          </a:p>
          <a:p>
            <a:r>
              <a:rPr lang="es-AR" dirty="0" smtClean="0"/>
              <a:t>Conocidos </a:t>
            </a:r>
            <a:r>
              <a:rPr lang="es-AR" dirty="0"/>
              <a:t>como tierras Raras o “</a:t>
            </a:r>
            <a:r>
              <a:rPr lang="es-AR" dirty="0" err="1"/>
              <a:t>Super</a:t>
            </a:r>
            <a:r>
              <a:rPr lang="es-AR" dirty="0"/>
              <a:t>-Imanes”, entraron en el mercado en 1980. Es el material magnético más moderno actualmente. Poseen las mejores propiedades de todos </a:t>
            </a:r>
            <a:r>
              <a:rPr lang="es-AR" dirty="0" smtClean="0"/>
              <a:t>los </a:t>
            </a:r>
            <a:r>
              <a:rPr lang="es-AR" dirty="0" err="1" smtClean="0"/>
              <a:t>imánes</a:t>
            </a:r>
            <a:r>
              <a:rPr lang="es-AR" dirty="0" smtClean="0"/>
              <a:t> y </a:t>
            </a:r>
            <a:r>
              <a:rPr lang="es-AR" dirty="0"/>
              <a:t>una </a:t>
            </a:r>
            <a:r>
              <a:rPr lang="es-AR" dirty="0" err="1" smtClean="0"/>
              <a:t>increible</a:t>
            </a:r>
            <a:r>
              <a:rPr lang="es-AR" dirty="0" smtClean="0"/>
              <a:t> relación </a:t>
            </a:r>
            <a:r>
              <a:rPr lang="es-AR" dirty="0"/>
              <a:t>inducción/peso. </a:t>
            </a:r>
            <a:r>
              <a:rPr lang="es-AR" dirty="0" smtClean="0"/>
              <a:t>Son susceptibles </a:t>
            </a:r>
            <a:r>
              <a:rPr lang="es-AR" dirty="0"/>
              <a:t>a la corrosión </a:t>
            </a:r>
            <a:r>
              <a:rPr lang="es-AR" dirty="0" smtClean="0"/>
              <a:t>y </a:t>
            </a:r>
            <a:r>
              <a:rPr lang="es-AR" dirty="0"/>
              <a:t>deben casi siempre poseer revestimiento. Son normalmente niquelados, </a:t>
            </a:r>
            <a:r>
              <a:rPr lang="es-AR" dirty="0" err="1" smtClean="0"/>
              <a:t>zincados</a:t>
            </a:r>
            <a:r>
              <a:rPr lang="es-AR" dirty="0" smtClean="0"/>
              <a:t> o </a:t>
            </a:r>
            <a:r>
              <a:rPr lang="es-AR" dirty="0"/>
              <a:t>revestidos con resina epoxi. La máxima temperatura de trabajo es 180 </a:t>
            </a:r>
            <a:r>
              <a:rPr lang="es-AR" dirty="0" err="1"/>
              <a:t>ªC</a:t>
            </a:r>
            <a:r>
              <a:rPr lang="es-AR" dirty="0"/>
              <a:t>.</a:t>
            </a:r>
          </a:p>
        </p:txBody>
      </p:sp>
      <p:sp>
        <p:nvSpPr>
          <p:cNvPr id="7" name="6 Rectángulo"/>
          <p:cNvSpPr/>
          <p:nvPr/>
        </p:nvSpPr>
        <p:spPr>
          <a:xfrm>
            <a:off x="5495042" y="3285579"/>
            <a:ext cx="7382934" cy="369332"/>
          </a:xfrm>
          <a:prstGeom prst="rect">
            <a:avLst/>
          </a:prstGeom>
        </p:spPr>
        <p:txBody>
          <a:bodyPr wrap="square">
            <a:spAutoFit/>
          </a:bodyPr>
          <a:lstStyle/>
          <a:p>
            <a:r>
              <a:rPr lang="es-AR" b="1" dirty="0">
                <a:solidFill>
                  <a:srgbClr val="FF0000"/>
                </a:solidFill>
              </a:rPr>
              <a:t>El compuesto básico del </a:t>
            </a:r>
            <a:r>
              <a:rPr lang="es-AR" b="1" dirty="0" smtClean="0">
                <a:solidFill>
                  <a:srgbClr val="FF0000"/>
                </a:solidFill>
              </a:rPr>
              <a:t>Neodimio-Hierro-Boro (</a:t>
            </a:r>
            <a:r>
              <a:rPr lang="es-AR" b="1" dirty="0">
                <a:solidFill>
                  <a:srgbClr val="FF0000"/>
                </a:solidFill>
              </a:rPr>
              <a:t>Nd2Fe14B</a:t>
            </a:r>
            <a:r>
              <a:rPr lang="es-AR" b="1" dirty="0" smtClean="0">
                <a:solidFill>
                  <a:srgbClr val="FF0000"/>
                </a:solidFill>
              </a:rPr>
              <a:t>)</a:t>
            </a:r>
            <a:endParaRPr lang="es-AR"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899" y="924023"/>
            <a:ext cx="4097605" cy="236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130" y="3763450"/>
            <a:ext cx="7139869" cy="289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5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3" name="2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4" name="3 Rectángulo"/>
          <p:cNvSpPr/>
          <p:nvPr/>
        </p:nvSpPr>
        <p:spPr>
          <a:xfrm>
            <a:off x="749062" y="1440303"/>
            <a:ext cx="4546269" cy="3693319"/>
          </a:xfrm>
          <a:prstGeom prst="rect">
            <a:avLst/>
          </a:prstGeom>
        </p:spPr>
        <p:txBody>
          <a:bodyPr wrap="square">
            <a:spAutoFit/>
          </a:bodyPr>
          <a:lstStyle/>
          <a:p>
            <a:endParaRPr lang="es-AR" dirty="0"/>
          </a:p>
          <a:p>
            <a:r>
              <a:rPr lang="es-AR" b="1" dirty="0">
                <a:solidFill>
                  <a:srgbClr val="FF0000"/>
                </a:solidFill>
              </a:rPr>
              <a:t>Placas </a:t>
            </a:r>
            <a:r>
              <a:rPr lang="es-AR" b="1" dirty="0" smtClean="0">
                <a:solidFill>
                  <a:srgbClr val="FF0000"/>
                </a:solidFill>
              </a:rPr>
              <a:t>magnéticas</a:t>
            </a:r>
          </a:p>
          <a:p>
            <a:endParaRPr lang="es-AR" b="1" dirty="0" smtClean="0"/>
          </a:p>
          <a:p>
            <a:r>
              <a:rPr lang="es-AR" dirty="0" smtClean="0"/>
              <a:t>Los </a:t>
            </a:r>
            <a:r>
              <a:rPr lang="es-AR" dirty="0"/>
              <a:t>fragmentos o piezas metálicas que van por conductos y canaletas inclinadas (chutes), son eliminados adhiriéndose en una placa magnética a medida que el </a:t>
            </a:r>
            <a:r>
              <a:rPr lang="es-AR" dirty="0" smtClean="0"/>
              <a:t>material </a:t>
            </a:r>
            <a:r>
              <a:rPr lang="es-AR" dirty="0"/>
              <a:t>se desliza por el canal o conducto. Este equipo debe ser limpiado periódicamente. </a:t>
            </a:r>
            <a:r>
              <a:rPr lang="es-AR" dirty="0">
                <a:solidFill>
                  <a:srgbClr val="FF0000"/>
                </a:solidFill>
              </a:rPr>
              <a:t>Estas placas funcionan en forma electromagnética o mediante imanes permanentes.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576" y="5199476"/>
            <a:ext cx="25717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343" y="1440303"/>
            <a:ext cx="6428962" cy="481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7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2856932" y="2614516"/>
            <a:ext cx="6599450" cy="369332"/>
          </a:xfrm>
          <a:prstGeom prst="rect">
            <a:avLst/>
          </a:prstGeom>
        </p:spPr>
        <p:txBody>
          <a:bodyPr wrap="square">
            <a:spAutoFit/>
          </a:bodyPr>
          <a:lstStyle/>
          <a:p>
            <a:r>
              <a:rPr lang="es-AR" b="1" dirty="0">
                <a:solidFill>
                  <a:srgbClr val="FF0000"/>
                </a:solidFill>
              </a:rPr>
              <a:t>https://www.youtube.com/watch?v=lkvyG1v8qLM&amp;t=5s</a:t>
            </a:r>
          </a:p>
        </p:txBody>
      </p:sp>
    </p:spTree>
    <p:extLst>
      <p:ext uri="{BB962C8B-B14F-4D97-AF65-F5344CB8AC3E}">
        <p14:creationId xmlns:p14="http://schemas.microsoft.com/office/powerpoint/2010/main" val="3843766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5" name="4 Rectángulo"/>
          <p:cNvSpPr/>
          <p:nvPr/>
        </p:nvSpPr>
        <p:spPr>
          <a:xfrm>
            <a:off x="815316" y="1687479"/>
            <a:ext cx="5708314" cy="4524315"/>
          </a:xfrm>
          <a:prstGeom prst="rect">
            <a:avLst/>
          </a:prstGeom>
        </p:spPr>
        <p:txBody>
          <a:bodyPr wrap="square">
            <a:spAutoFit/>
          </a:bodyPr>
          <a:lstStyle/>
          <a:p>
            <a:endParaRPr lang="es-AR" dirty="0"/>
          </a:p>
          <a:p>
            <a:endParaRPr lang="es-AR" b="1" dirty="0"/>
          </a:p>
          <a:p>
            <a:r>
              <a:rPr lang="es-AR" dirty="0" smtClean="0"/>
              <a:t>Son usadas </a:t>
            </a:r>
            <a:r>
              <a:rPr lang="es-AR" dirty="0"/>
              <a:t>en la separación automática de impurezas ferrosas que contaminan productos transportados por correas transportadoras u otros sistemas. </a:t>
            </a:r>
            <a:r>
              <a:rPr lang="es-AR" dirty="0" smtClean="0"/>
              <a:t>Protegen </a:t>
            </a:r>
            <a:r>
              <a:rPr lang="es-AR" dirty="0"/>
              <a:t>trituradoras, molinos, y otras máquinas en el tratamiento de minerales, </a:t>
            </a:r>
            <a:r>
              <a:rPr lang="es-AR" dirty="0" smtClean="0"/>
              <a:t>así como </a:t>
            </a:r>
            <a:r>
              <a:rPr lang="es-AR" dirty="0"/>
              <a:t>a las propias correas transportadoras. </a:t>
            </a:r>
            <a:endParaRPr lang="es-AR" dirty="0" smtClean="0"/>
          </a:p>
          <a:p>
            <a:endParaRPr lang="es-AR" dirty="0" smtClean="0"/>
          </a:p>
          <a:p>
            <a:r>
              <a:rPr lang="es-AR" dirty="0" smtClean="0"/>
              <a:t>Son </a:t>
            </a:r>
            <a:r>
              <a:rPr lang="es-AR" dirty="0"/>
              <a:t>montadas en un cilindro de acero inoxidable de gran resistencia mecánica, en cuyo interior se encaja la bobina, en el caso de las poleas electromagnéticas, o el conjunto de imanes permanentes, en el caso de las poleas magnéticas. El campo magnético es generado a lo largo de toda la superficie de la polea.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062" y="2796646"/>
            <a:ext cx="2419000" cy="384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499" y="2796646"/>
            <a:ext cx="2307325" cy="384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592" y="1428172"/>
            <a:ext cx="3334569" cy="119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963457" y="1502813"/>
            <a:ext cx="2307042" cy="369332"/>
          </a:xfrm>
          <a:prstGeom prst="rect">
            <a:avLst/>
          </a:prstGeom>
        </p:spPr>
        <p:txBody>
          <a:bodyPr wrap="none">
            <a:spAutoFit/>
          </a:bodyPr>
          <a:lstStyle/>
          <a:p>
            <a:r>
              <a:rPr lang="es-AR" b="1" dirty="0">
                <a:solidFill>
                  <a:srgbClr val="FF0000"/>
                </a:solidFill>
              </a:rPr>
              <a:t>Poleas Magnéticas</a:t>
            </a:r>
          </a:p>
        </p:txBody>
      </p:sp>
    </p:spTree>
    <p:extLst>
      <p:ext uri="{BB962C8B-B14F-4D97-AF65-F5344CB8AC3E}">
        <p14:creationId xmlns:p14="http://schemas.microsoft.com/office/powerpoint/2010/main" val="26917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3212839" y="3244334"/>
            <a:ext cx="5766322" cy="369332"/>
          </a:xfrm>
          <a:prstGeom prst="rect">
            <a:avLst/>
          </a:prstGeom>
        </p:spPr>
        <p:txBody>
          <a:bodyPr wrap="none">
            <a:spAutoFit/>
          </a:bodyPr>
          <a:lstStyle/>
          <a:p>
            <a:r>
              <a:rPr lang="es-AR" b="1" dirty="0">
                <a:solidFill>
                  <a:srgbClr val="FF0000"/>
                </a:solidFill>
              </a:rPr>
              <a:t>https://www.youtube.com/watch?v=Dfqe_fSOvf4</a:t>
            </a:r>
          </a:p>
        </p:txBody>
      </p:sp>
    </p:spTree>
    <p:extLst>
      <p:ext uri="{BB962C8B-B14F-4D97-AF65-F5344CB8AC3E}">
        <p14:creationId xmlns:p14="http://schemas.microsoft.com/office/powerpoint/2010/main" val="2003435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5" name="4 Rectángulo"/>
          <p:cNvSpPr/>
          <p:nvPr/>
        </p:nvSpPr>
        <p:spPr>
          <a:xfrm>
            <a:off x="749063" y="1674673"/>
            <a:ext cx="5774568" cy="2031325"/>
          </a:xfrm>
          <a:prstGeom prst="rect">
            <a:avLst/>
          </a:prstGeom>
        </p:spPr>
        <p:txBody>
          <a:bodyPr wrap="square">
            <a:spAutoFit/>
          </a:bodyPr>
          <a:lstStyle/>
          <a:p>
            <a:endParaRPr lang="es-AR" dirty="0"/>
          </a:p>
          <a:p>
            <a:endParaRPr lang="es-AR" b="1" dirty="0"/>
          </a:p>
          <a:p>
            <a:r>
              <a:rPr lang="es-AR" dirty="0" smtClean="0"/>
              <a:t>Son </a:t>
            </a:r>
            <a:r>
              <a:rPr lang="es-AR" dirty="0"/>
              <a:t>instalados exteriormente a la correa transportadora. </a:t>
            </a:r>
            <a:r>
              <a:rPr lang="es-AR" dirty="0">
                <a:solidFill>
                  <a:srgbClr val="FF0000"/>
                </a:solidFill>
              </a:rPr>
              <a:t>Se aplican para la limpieza automática de productos transportados por cintas o en caída libre.</a:t>
            </a:r>
            <a:r>
              <a:rPr lang="es-AR" dirty="0"/>
              <a:t> </a:t>
            </a:r>
            <a:endParaRPr lang="es-AR" dirty="0" smtClean="0"/>
          </a:p>
          <a:p>
            <a:endParaRPr lang="es-A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0728" y="1755206"/>
            <a:ext cx="2342228" cy="407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062" y="1755206"/>
            <a:ext cx="2488016" cy="408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49063" y="1385874"/>
            <a:ext cx="2654894" cy="369332"/>
          </a:xfrm>
          <a:prstGeom prst="rect">
            <a:avLst/>
          </a:prstGeom>
        </p:spPr>
        <p:txBody>
          <a:bodyPr wrap="none">
            <a:spAutoFit/>
          </a:bodyPr>
          <a:lstStyle/>
          <a:p>
            <a:r>
              <a:rPr lang="es-AR" b="1" dirty="0">
                <a:solidFill>
                  <a:srgbClr val="FF0000"/>
                </a:solidFill>
              </a:rPr>
              <a:t>Tambores Magnéticos</a:t>
            </a:r>
          </a:p>
        </p:txBody>
      </p:sp>
      <p:sp>
        <p:nvSpPr>
          <p:cNvPr id="6" name="5 Rectángulo"/>
          <p:cNvSpPr/>
          <p:nvPr/>
        </p:nvSpPr>
        <p:spPr>
          <a:xfrm>
            <a:off x="881570" y="3705998"/>
            <a:ext cx="5833129" cy="1200329"/>
          </a:xfrm>
          <a:prstGeom prst="rect">
            <a:avLst/>
          </a:prstGeom>
        </p:spPr>
        <p:txBody>
          <a:bodyPr wrap="square">
            <a:spAutoFit/>
          </a:bodyPr>
          <a:lstStyle/>
          <a:p>
            <a:r>
              <a:rPr lang="es-AR" dirty="0"/>
              <a:t>Igual que en el caso de las poleas, el campo magnético se puede originar de dos formas: mediante una bobina electromagnética o a través de un conjunto de imanes permanentes. </a:t>
            </a:r>
          </a:p>
        </p:txBody>
      </p:sp>
    </p:spTree>
    <p:extLst>
      <p:ext uri="{BB962C8B-B14F-4D97-AF65-F5344CB8AC3E}">
        <p14:creationId xmlns:p14="http://schemas.microsoft.com/office/powerpoint/2010/main" val="36669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5" name="4 Rectángulo"/>
          <p:cNvSpPr/>
          <p:nvPr/>
        </p:nvSpPr>
        <p:spPr>
          <a:xfrm>
            <a:off x="690501" y="1493586"/>
            <a:ext cx="2654894" cy="369332"/>
          </a:xfrm>
          <a:prstGeom prst="rect">
            <a:avLst/>
          </a:prstGeom>
        </p:spPr>
        <p:txBody>
          <a:bodyPr wrap="none">
            <a:spAutoFit/>
          </a:bodyPr>
          <a:lstStyle/>
          <a:p>
            <a:r>
              <a:rPr lang="es-AR" b="1" dirty="0">
                <a:solidFill>
                  <a:srgbClr val="FF0000"/>
                </a:solidFill>
              </a:rPr>
              <a:t>Tambores Magnéticos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99" y="1539894"/>
            <a:ext cx="7300989" cy="411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77756" y="2114400"/>
            <a:ext cx="3995243" cy="1477328"/>
          </a:xfrm>
          <a:prstGeom prst="rect">
            <a:avLst/>
          </a:prstGeom>
        </p:spPr>
        <p:txBody>
          <a:bodyPr wrap="square">
            <a:spAutoFit/>
          </a:bodyPr>
          <a:lstStyle/>
          <a:p>
            <a:r>
              <a:rPr lang="es-AR" dirty="0"/>
              <a:t>Los tambores pueden captar pedazos de hierro de peso y tamaños considerables. Son los separadores ideales para materiales finos.</a:t>
            </a:r>
          </a:p>
        </p:txBody>
      </p:sp>
    </p:spTree>
    <p:extLst>
      <p:ext uri="{BB962C8B-B14F-4D97-AF65-F5344CB8AC3E}">
        <p14:creationId xmlns:p14="http://schemas.microsoft.com/office/powerpoint/2010/main" val="10527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3189595" y="3244334"/>
            <a:ext cx="5812810" cy="369332"/>
          </a:xfrm>
          <a:prstGeom prst="rect">
            <a:avLst/>
          </a:prstGeom>
        </p:spPr>
        <p:txBody>
          <a:bodyPr wrap="none">
            <a:spAutoFit/>
          </a:bodyPr>
          <a:lstStyle/>
          <a:p>
            <a:r>
              <a:rPr lang="es-AR" b="1" dirty="0">
                <a:solidFill>
                  <a:srgbClr val="FF0000"/>
                </a:solidFill>
              </a:rPr>
              <a:t>https://www.youtube.com/watch?v=9ti5Heso6Wo</a:t>
            </a:r>
          </a:p>
        </p:txBody>
      </p:sp>
    </p:spTree>
    <p:extLst>
      <p:ext uri="{BB962C8B-B14F-4D97-AF65-F5344CB8AC3E}">
        <p14:creationId xmlns:p14="http://schemas.microsoft.com/office/powerpoint/2010/main" val="2776973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468573" y="1184029"/>
            <a:ext cx="5677469" cy="4247317"/>
          </a:xfrm>
          <a:prstGeom prst="rect">
            <a:avLst/>
          </a:prstGeom>
        </p:spPr>
        <p:txBody>
          <a:bodyPr wrap="square">
            <a:spAutoFit/>
          </a:bodyPr>
          <a:lstStyle/>
          <a:p>
            <a:endParaRPr lang="es-AR" dirty="0"/>
          </a:p>
          <a:p>
            <a:r>
              <a:rPr lang="es-AR" b="1" dirty="0">
                <a:solidFill>
                  <a:srgbClr val="FF0000"/>
                </a:solidFill>
              </a:rPr>
              <a:t>Separadores </a:t>
            </a:r>
            <a:r>
              <a:rPr lang="es-AR" b="1" dirty="0" smtClean="0">
                <a:solidFill>
                  <a:srgbClr val="FF0000"/>
                </a:solidFill>
              </a:rPr>
              <a:t>Magnéticos Suspendidos</a:t>
            </a:r>
          </a:p>
          <a:p>
            <a:endParaRPr lang="es-AR" b="1" dirty="0" smtClean="0"/>
          </a:p>
          <a:p>
            <a:r>
              <a:rPr lang="es-AR" dirty="0" smtClean="0"/>
              <a:t>Separan </a:t>
            </a:r>
            <a:r>
              <a:rPr lang="es-AR" dirty="0"/>
              <a:t>las impurezas o piezas ferrosas del material no magnético transportado por correas, alimentadores vibratorios, etc., sin ninguna necesidad de intervención manual y sin la interrupción del flujo. </a:t>
            </a:r>
            <a:endParaRPr lang="es-AR" dirty="0" smtClean="0"/>
          </a:p>
          <a:p>
            <a:endParaRPr lang="es-AR" dirty="0" smtClean="0"/>
          </a:p>
          <a:p>
            <a:r>
              <a:rPr lang="es-AR" dirty="0" smtClean="0"/>
              <a:t>La </a:t>
            </a:r>
            <a:r>
              <a:rPr lang="es-AR" dirty="0"/>
              <a:t>limpieza puede ser </a:t>
            </a:r>
            <a:r>
              <a:rPr lang="es-AR" dirty="0" smtClean="0"/>
              <a:t>manual o automática. </a:t>
            </a:r>
          </a:p>
          <a:p>
            <a:r>
              <a:rPr lang="es-AR" dirty="0" smtClean="0"/>
              <a:t>El </a:t>
            </a:r>
            <a:r>
              <a:rPr lang="es-AR" dirty="0"/>
              <a:t>campo magnético puede ser generado de dos formas distintas: a través de una bobina energizada (separadores electromagnéticos) o, a través de imanes permanentes (separadores magnéticos). </a:t>
            </a:r>
          </a:p>
        </p:txBody>
      </p:sp>
      <p:sp>
        <p:nvSpPr>
          <p:cNvPr id="5" name="4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042" y="1362644"/>
            <a:ext cx="58769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564151" y="1246090"/>
            <a:ext cx="6901174" cy="3693319"/>
          </a:xfrm>
          <a:prstGeom prst="rect">
            <a:avLst/>
          </a:prstGeom>
        </p:spPr>
        <p:txBody>
          <a:bodyPr wrap="square">
            <a:spAutoFit/>
          </a:bodyPr>
          <a:lstStyle/>
          <a:p>
            <a:pPr lvl="0"/>
            <a:r>
              <a:rPr lang="es-AR" b="1" dirty="0" smtClean="0">
                <a:solidFill>
                  <a:srgbClr val="FF0000"/>
                </a:solidFill>
              </a:rPr>
              <a:t>Diamagnéticos</a:t>
            </a:r>
          </a:p>
          <a:p>
            <a:pPr lvl="0"/>
            <a:r>
              <a:rPr lang="es-AR" dirty="0" smtClean="0"/>
              <a:t>Son </a:t>
            </a:r>
            <a:r>
              <a:rPr lang="es-AR" dirty="0"/>
              <a:t>repelidos a lo largo de las líneas de  fuerza </a:t>
            </a:r>
            <a:r>
              <a:rPr lang="es-AR" dirty="0" smtClean="0"/>
              <a:t>magnética. Tienen </a:t>
            </a:r>
            <a:r>
              <a:rPr lang="es-AR" dirty="0"/>
              <a:t>una </a:t>
            </a:r>
            <a:r>
              <a:rPr lang="es-AR" b="1" dirty="0" smtClean="0">
                <a:solidFill>
                  <a:srgbClr val="FF0000"/>
                </a:solidFill>
                <a:latin typeface="Gigi" panose="04040504061007020D02" pitchFamily="82" charset="0"/>
              </a:rPr>
              <a:t>X</a:t>
            </a:r>
            <a:r>
              <a:rPr lang="es-AR" b="1" dirty="0" smtClean="0">
                <a:solidFill>
                  <a:srgbClr val="FF0000"/>
                </a:solidFill>
              </a:rPr>
              <a:t> </a:t>
            </a:r>
            <a:r>
              <a:rPr lang="es-AR" dirty="0" smtClean="0"/>
              <a:t>negativa  ya que  </a:t>
            </a:r>
            <a:r>
              <a:rPr lang="es-AR" dirty="0"/>
              <a:t>no mantienen el campo magnético cuando se somete a la acción de un imán que luego se </a:t>
            </a:r>
            <a:r>
              <a:rPr lang="es-AR" dirty="0" smtClean="0"/>
              <a:t>quita.</a:t>
            </a:r>
          </a:p>
          <a:p>
            <a:pPr lvl="0"/>
            <a:endParaRPr lang="es-AR" dirty="0"/>
          </a:p>
          <a:p>
            <a:pPr lvl="0"/>
            <a:r>
              <a:rPr lang="es-AR" b="1" dirty="0" smtClean="0">
                <a:solidFill>
                  <a:srgbClr val="FF0000"/>
                </a:solidFill>
              </a:rPr>
              <a:t>Paramagnéticos </a:t>
            </a:r>
          </a:p>
          <a:p>
            <a:r>
              <a:rPr lang="es-AR" dirty="0" smtClean="0"/>
              <a:t>Se </a:t>
            </a:r>
            <a:r>
              <a:rPr lang="es-AR" dirty="0"/>
              <a:t>atraen a lo largo de las líneas de fuerza </a:t>
            </a:r>
            <a:r>
              <a:rPr lang="es-AR" dirty="0" smtClean="0"/>
              <a:t>magnética. Tienen </a:t>
            </a:r>
            <a:r>
              <a:rPr lang="es-AR" dirty="0"/>
              <a:t>una </a:t>
            </a:r>
            <a:r>
              <a:rPr lang="es-AR" b="1" dirty="0">
                <a:solidFill>
                  <a:srgbClr val="FF0000"/>
                </a:solidFill>
                <a:latin typeface="Gigi" panose="04040504061007020D02" pitchFamily="82" charset="0"/>
              </a:rPr>
              <a:t>X </a:t>
            </a:r>
            <a:r>
              <a:rPr lang="el-GR" b="1" dirty="0" smtClean="0">
                <a:solidFill>
                  <a:srgbClr val="FF0000"/>
                </a:solidFill>
              </a:rPr>
              <a:t> </a:t>
            </a:r>
            <a:r>
              <a:rPr lang="es-AR" dirty="0" smtClean="0"/>
              <a:t>positiva pequeña (concentran </a:t>
            </a:r>
            <a:r>
              <a:rPr lang="es-AR" dirty="0"/>
              <a:t>las líneas de fuerza de un campo </a:t>
            </a:r>
            <a:r>
              <a:rPr lang="es-AR" dirty="0" smtClean="0"/>
              <a:t>magnético) pero no </a:t>
            </a:r>
            <a:r>
              <a:rPr lang="es-AR" dirty="0"/>
              <a:t>conservan las propiedades magnéticas cuando se quita el </a:t>
            </a:r>
            <a:r>
              <a:rPr lang="es-AR" dirty="0" smtClean="0"/>
              <a:t>imán. Se  concentran en </a:t>
            </a:r>
            <a:r>
              <a:rPr lang="es-AR" dirty="0"/>
              <a:t>separadores magnéticos de alta intensidad</a:t>
            </a:r>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430" y="408031"/>
            <a:ext cx="4674361" cy="169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463" y="2711883"/>
            <a:ext cx="4681327" cy="126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206" y="4753043"/>
            <a:ext cx="3353102" cy="145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918384" y="4780508"/>
            <a:ext cx="5926678" cy="1785104"/>
          </a:xfrm>
          <a:prstGeom prst="rect">
            <a:avLst/>
          </a:prstGeom>
        </p:spPr>
        <p:txBody>
          <a:bodyPr wrap="square">
            <a:spAutoFit/>
          </a:bodyPr>
          <a:lstStyle/>
          <a:p>
            <a:pPr lvl="0"/>
            <a:r>
              <a:rPr lang="es-AR" b="1" dirty="0" smtClean="0">
                <a:solidFill>
                  <a:srgbClr val="FF0000"/>
                </a:solidFill>
              </a:rPr>
              <a:t>Ferromagnéticos </a:t>
            </a:r>
            <a:endParaRPr lang="es-AR" b="1" dirty="0">
              <a:solidFill>
                <a:srgbClr val="FF0000"/>
              </a:solidFill>
            </a:endParaRPr>
          </a:p>
          <a:p>
            <a:r>
              <a:rPr lang="es-AR" dirty="0" smtClean="0"/>
              <a:t>Tienen </a:t>
            </a:r>
            <a:r>
              <a:rPr lang="es-AR" dirty="0"/>
              <a:t>muy alta </a:t>
            </a:r>
            <a:r>
              <a:rPr lang="es-AR" b="1" dirty="0">
                <a:solidFill>
                  <a:srgbClr val="FF0000"/>
                </a:solidFill>
                <a:latin typeface="Gigi" panose="04040504061007020D02" pitchFamily="82" charset="0"/>
              </a:rPr>
              <a:t>X </a:t>
            </a:r>
            <a:r>
              <a:rPr lang="el-GR" b="1" dirty="0" smtClean="0">
                <a:solidFill>
                  <a:srgbClr val="FF0000"/>
                </a:solidFill>
              </a:rPr>
              <a:t> </a:t>
            </a:r>
            <a:r>
              <a:rPr lang="es-AR" dirty="0" smtClean="0"/>
              <a:t>a </a:t>
            </a:r>
            <a:r>
              <a:rPr lang="es-AR" dirty="0"/>
              <a:t>las fuerzas magnéticas y retienen </a:t>
            </a:r>
            <a:r>
              <a:rPr lang="es-AR" dirty="0" smtClean="0"/>
              <a:t>el magnetismo </a:t>
            </a:r>
            <a:r>
              <a:rPr lang="es-AR" dirty="0"/>
              <a:t>cuando se retira del campo (remanencia</a:t>
            </a:r>
            <a:r>
              <a:rPr lang="es-AR" dirty="0" smtClean="0"/>
              <a:t>).</a:t>
            </a:r>
            <a:r>
              <a:rPr lang="es-AR" dirty="0"/>
              <a:t> </a:t>
            </a:r>
            <a:r>
              <a:rPr lang="es-AR" dirty="0" smtClean="0"/>
              <a:t>Se </a:t>
            </a:r>
            <a:r>
              <a:rPr lang="es-AR" dirty="0"/>
              <a:t>pueden concentrar en los separadores magnéticos de baja </a:t>
            </a:r>
            <a:r>
              <a:rPr lang="es-AR" dirty="0" smtClean="0"/>
              <a:t>intensidad</a:t>
            </a:r>
            <a:r>
              <a:rPr lang="es-AR" b="1" dirty="0"/>
              <a:t>.</a:t>
            </a:r>
            <a:endParaRPr lang="es-AR" dirty="0"/>
          </a:p>
          <a:p>
            <a:endParaRPr lang="es-AR" dirty="0"/>
          </a:p>
        </p:txBody>
      </p:sp>
      <p:sp>
        <p:nvSpPr>
          <p:cNvPr id="9" name="8 Rectángulo"/>
          <p:cNvSpPr/>
          <p:nvPr/>
        </p:nvSpPr>
        <p:spPr>
          <a:xfrm>
            <a:off x="1625588" y="706734"/>
            <a:ext cx="5634876" cy="369332"/>
          </a:xfrm>
          <a:prstGeom prst="rect">
            <a:avLst/>
          </a:prstGeom>
        </p:spPr>
        <p:txBody>
          <a:bodyPr wrap="none">
            <a:spAutoFit/>
          </a:bodyPr>
          <a:lstStyle/>
          <a:p>
            <a:r>
              <a:rPr lang="es-AR" b="1" dirty="0" smtClean="0"/>
              <a:t>Características de la Concentración Magnética</a:t>
            </a:r>
            <a:endParaRPr lang="es-AR" b="1" dirty="0"/>
          </a:p>
        </p:txBody>
      </p:sp>
      <p:sp>
        <p:nvSpPr>
          <p:cNvPr id="2" name="1 Rectángulo"/>
          <p:cNvSpPr/>
          <p:nvPr/>
        </p:nvSpPr>
        <p:spPr>
          <a:xfrm>
            <a:off x="7715534" y="3974421"/>
            <a:ext cx="6096000" cy="276999"/>
          </a:xfrm>
          <a:prstGeom prst="rect">
            <a:avLst/>
          </a:prstGeom>
        </p:spPr>
        <p:txBody>
          <a:bodyPr>
            <a:spAutoFit/>
          </a:bodyPr>
          <a:lstStyle/>
          <a:p>
            <a:r>
              <a:rPr lang="es-AR" sz="1200" b="1" dirty="0" smtClean="0"/>
              <a:t>Ej. Ilmenita </a:t>
            </a:r>
            <a:r>
              <a:rPr lang="es-AR" sz="1200" b="1" dirty="0"/>
              <a:t>(FeTiO3), rutilo (TiO2), wolframita ((Fe, Mn) </a:t>
            </a:r>
            <a:r>
              <a:rPr lang="es-AR" sz="1200" b="1" dirty="0" smtClean="0"/>
              <a:t>WO4</a:t>
            </a:r>
            <a:endParaRPr lang="es-AR" sz="1200" b="1" dirty="0"/>
          </a:p>
        </p:txBody>
      </p:sp>
      <p:sp>
        <p:nvSpPr>
          <p:cNvPr id="6" name="5 Rectángulo"/>
          <p:cNvSpPr/>
          <p:nvPr/>
        </p:nvSpPr>
        <p:spPr>
          <a:xfrm>
            <a:off x="7087736" y="6211669"/>
            <a:ext cx="5158854" cy="646331"/>
          </a:xfrm>
          <a:prstGeom prst="rect">
            <a:avLst/>
          </a:prstGeom>
        </p:spPr>
        <p:txBody>
          <a:bodyPr wrap="square">
            <a:spAutoFit/>
          </a:bodyPr>
          <a:lstStyle/>
          <a:p>
            <a:r>
              <a:rPr lang="es-AR" sz="1200" b="1" dirty="0"/>
              <a:t>Los principales minerales separado es magnetita (Fe304) (</a:t>
            </a:r>
            <a:r>
              <a:rPr lang="es-AR" sz="1200" b="1" dirty="0" err="1"/>
              <a:t>hematita</a:t>
            </a:r>
            <a:r>
              <a:rPr lang="es-AR" sz="1200" b="1" dirty="0"/>
              <a:t> (Fe203) y siderita (FeCO3) previa tostación para producir magnetita). </a:t>
            </a:r>
          </a:p>
        </p:txBody>
      </p:sp>
    </p:spTree>
    <p:extLst>
      <p:ext uri="{BB962C8B-B14F-4D97-AF65-F5344CB8AC3E}">
        <p14:creationId xmlns:p14="http://schemas.microsoft.com/office/powerpoint/2010/main" val="18956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2" name="1 Rectángulo"/>
          <p:cNvSpPr/>
          <p:nvPr/>
        </p:nvSpPr>
        <p:spPr>
          <a:xfrm>
            <a:off x="3116659" y="3244334"/>
            <a:ext cx="5958682" cy="369332"/>
          </a:xfrm>
          <a:prstGeom prst="rect">
            <a:avLst/>
          </a:prstGeom>
        </p:spPr>
        <p:txBody>
          <a:bodyPr wrap="none">
            <a:spAutoFit/>
          </a:bodyPr>
          <a:lstStyle/>
          <a:p>
            <a:r>
              <a:rPr lang="es-AR" b="1" dirty="0">
                <a:solidFill>
                  <a:srgbClr val="FF0000"/>
                </a:solidFill>
              </a:rPr>
              <a:t>https://www.youtube.com/watch?v=0Kloq5ogDGc</a:t>
            </a:r>
          </a:p>
        </p:txBody>
      </p:sp>
    </p:spTree>
    <p:extLst>
      <p:ext uri="{BB962C8B-B14F-4D97-AF65-F5344CB8AC3E}">
        <p14:creationId xmlns:p14="http://schemas.microsoft.com/office/powerpoint/2010/main" val="194467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5" name="4 Rectángulo"/>
          <p:cNvSpPr/>
          <p:nvPr/>
        </p:nvSpPr>
        <p:spPr>
          <a:xfrm>
            <a:off x="749062" y="1586384"/>
            <a:ext cx="5556204" cy="3693319"/>
          </a:xfrm>
          <a:prstGeom prst="rect">
            <a:avLst/>
          </a:prstGeom>
        </p:spPr>
        <p:txBody>
          <a:bodyPr wrap="square">
            <a:spAutoFit/>
          </a:bodyPr>
          <a:lstStyle/>
          <a:p>
            <a:endParaRPr lang="es-AR" dirty="0"/>
          </a:p>
          <a:p>
            <a:r>
              <a:rPr lang="es-AR" b="1" dirty="0">
                <a:solidFill>
                  <a:srgbClr val="FF0000"/>
                </a:solidFill>
              </a:rPr>
              <a:t>Parrillas </a:t>
            </a:r>
            <a:r>
              <a:rPr lang="es-AR" b="1" dirty="0" smtClean="0">
                <a:solidFill>
                  <a:srgbClr val="FF0000"/>
                </a:solidFill>
              </a:rPr>
              <a:t>Magnéticas</a:t>
            </a:r>
          </a:p>
          <a:p>
            <a:endParaRPr lang="es-AR" b="1" dirty="0" smtClean="0"/>
          </a:p>
          <a:p>
            <a:r>
              <a:rPr lang="es-AR" dirty="0" smtClean="0"/>
              <a:t>Consiste </a:t>
            </a:r>
            <a:r>
              <a:rPr lang="es-AR" dirty="0"/>
              <a:t>en una serie de barras magnetizadoras y se utiliza para eliminar tanto partículas finas de hierro como fragmentos metálicos. </a:t>
            </a:r>
            <a:endParaRPr lang="es-AR" dirty="0" smtClean="0"/>
          </a:p>
          <a:p>
            <a:r>
              <a:rPr lang="es-AR" dirty="0" smtClean="0"/>
              <a:t>Debe </a:t>
            </a:r>
            <a:r>
              <a:rPr lang="es-AR" dirty="0"/>
              <a:t>ser periódicamente limpiado. Las parrillas magnéticas están disponibles en el mercado con imanes convencionales o con imanes de tierras raras, estos últimos son de alta intensidad y pueden extraer del producto, contaminaciones ferrosas finas y débilmente magnéticas.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229" y="3256117"/>
            <a:ext cx="5120824" cy="337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749062" y="5299122"/>
            <a:ext cx="6096000" cy="923330"/>
          </a:xfrm>
          <a:prstGeom prst="rect">
            <a:avLst/>
          </a:prstGeom>
        </p:spPr>
        <p:txBody>
          <a:bodyPr>
            <a:spAutoFit/>
          </a:bodyPr>
          <a:lstStyle/>
          <a:p>
            <a:r>
              <a:rPr lang="es-AR" dirty="0" smtClean="0"/>
              <a:t>Son usadas donde </a:t>
            </a:r>
            <a:r>
              <a:rPr lang="es-AR" dirty="0"/>
              <a:t>se procesan productos de granulometría muy fina y de poca humedad contenida.</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61" y="1257946"/>
            <a:ext cx="5312878" cy="185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1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574042" y="584319"/>
            <a:ext cx="9144000" cy="646331"/>
          </a:xfrm>
          <a:prstGeom prst="rect">
            <a:avLst/>
          </a:prstGeom>
        </p:spPr>
        <p:txBody>
          <a:bodyPr wrap="square">
            <a:spAutoFit/>
          </a:bodyPr>
          <a:lstStyle/>
          <a:p>
            <a:endParaRPr lang="es-AR" dirty="0"/>
          </a:p>
          <a:p>
            <a:r>
              <a:rPr lang="es-AR" b="1" dirty="0" smtClean="0"/>
              <a:t>Equipos Magnéticos Usados para la Separación de FRAGMENTOS </a:t>
            </a:r>
            <a:r>
              <a:rPr lang="es-AR" b="1" dirty="0"/>
              <a:t>METÁLICOS</a:t>
            </a:r>
            <a:endParaRPr lang="es-AR" dirty="0"/>
          </a:p>
        </p:txBody>
      </p:sp>
      <p:sp>
        <p:nvSpPr>
          <p:cNvPr id="5" name="4 Rectángulo"/>
          <p:cNvSpPr/>
          <p:nvPr/>
        </p:nvSpPr>
        <p:spPr>
          <a:xfrm>
            <a:off x="550459" y="1432216"/>
            <a:ext cx="6096000" cy="923330"/>
          </a:xfrm>
          <a:prstGeom prst="rect">
            <a:avLst/>
          </a:prstGeom>
        </p:spPr>
        <p:txBody>
          <a:bodyPr>
            <a:spAutoFit/>
          </a:bodyPr>
          <a:lstStyle/>
          <a:p>
            <a:endParaRPr lang="es-AR" dirty="0"/>
          </a:p>
          <a:p>
            <a:r>
              <a:rPr lang="es-AR" b="1" dirty="0">
                <a:solidFill>
                  <a:srgbClr val="FF0000"/>
                </a:solidFill>
              </a:rPr>
              <a:t>Detectores de </a:t>
            </a:r>
            <a:r>
              <a:rPr lang="es-AR" b="1" dirty="0" smtClean="0">
                <a:solidFill>
                  <a:srgbClr val="FF0000"/>
                </a:solidFill>
              </a:rPr>
              <a:t>metales</a:t>
            </a:r>
          </a:p>
          <a:p>
            <a:endParaRPr lang="es-AR"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895" y="1432216"/>
            <a:ext cx="4676135" cy="417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50459" y="2087309"/>
            <a:ext cx="6096000" cy="2862322"/>
          </a:xfrm>
          <a:prstGeom prst="rect">
            <a:avLst/>
          </a:prstGeom>
        </p:spPr>
        <p:txBody>
          <a:bodyPr>
            <a:spAutoFit/>
          </a:bodyPr>
          <a:lstStyle/>
          <a:p>
            <a:r>
              <a:rPr lang="es-AR" dirty="0" smtClean="0"/>
              <a:t>Se usan  para detectar piezas de metal de la materia prima que transporta las cintas. </a:t>
            </a:r>
          </a:p>
          <a:p>
            <a:endParaRPr lang="es-AR" dirty="0" smtClean="0"/>
          </a:p>
          <a:p>
            <a:r>
              <a:rPr lang="es-AR" dirty="0" smtClean="0"/>
              <a:t>Se utilizan para prevenir  daños a trituradoras, molinos, rodillos, prensas y otro equipos de procesamiento.</a:t>
            </a:r>
          </a:p>
          <a:p>
            <a:endParaRPr lang="es-AR" dirty="0" smtClean="0"/>
          </a:p>
          <a:p>
            <a:r>
              <a:rPr lang="es-AR" dirty="0" smtClean="0"/>
              <a:t>Son necesarios en las plantas de  </a:t>
            </a:r>
            <a:r>
              <a:rPr lang="es-AR" dirty="0"/>
              <a:t>CEMENTO, ARENA Y GRAVA, PLÁSTICOS, MADERA </a:t>
            </a:r>
            <a:r>
              <a:rPr lang="es-AR" dirty="0" smtClean="0"/>
              <a:t>y  </a:t>
            </a:r>
            <a:r>
              <a:rPr lang="es-AR" dirty="0"/>
              <a:t>PRODUCTOS QUÍMICOS.</a:t>
            </a:r>
          </a:p>
        </p:txBody>
      </p:sp>
    </p:spTree>
    <p:extLst>
      <p:ext uri="{BB962C8B-B14F-4D97-AF65-F5344CB8AC3E}">
        <p14:creationId xmlns:p14="http://schemas.microsoft.com/office/powerpoint/2010/main" val="12549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988" y="1514268"/>
            <a:ext cx="5402342" cy="317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41510" y="1668735"/>
            <a:ext cx="6096000" cy="2862322"/>
          </a:xfrm>
          <a:prstGeom prst="rect">
            <a:avLst/>
          </a:prstGeom>
        </p:spPr>
        <p:txBody>
          <a:bodyPr>
            <a:spAutoFit/>
          </a:bodyPr>
          <a:lstStyle/>
          <a:p>
            <a:r>
              <a:rPr lang="es-AR" b="1" dirty="0" smtClean="0">
                <a:solidFill>
                  <a:srgbClr val="FF0000"/>
                </a:solidFill>
              </a:rPr>
              <a:t>1. Experiencia </a:t>
            </a:r>
            <a:r>
              <a:rPr lang="es-AR" b="1" dirty="0">
                <a:solidFill>
                  <a:srgbClr val="FF0000"/>
                </a:solidFill>
              </a:rPr>
              <a:t>de </a:t>
            </a:r>
            <a:r>
              <a:rPr lang="es-AR" b="1" dirty="0" smtClean="0">
                <a:solidFill>
                  <a:srgbClr val="FF0000"/>
                </a:solidFill>
              </a:rPr>
              <a:t>Oersted </a:t>
            </a:r>
            <a:r>
              <a:rPr lang="es-AR" dirty="0" smtClean="0"/>
              <a:t>(año 1821), </a:t>
            </a:r>
            <a:r>
              <a:rPr lang="es-AR" dirty="0"/>
              <a:t>mientras realizaba experiencias con </a:t>
            </a:r>
            <a:r>
              <a:rPr lang="es-AR" dirty="0" smtClean="0"/>
              <a:t>electricidad, descubrió </a:t>
            </a:r>
            <a:r>
              <a:rPr lang="es-AR" dirty="0"/>
              <a:t>que cuando hacía circular una corriente eléctrica por un </a:t>
            </a:r>
            <a:r>
              <a:rPr lang="es-AR" dirty="0" smtClean="0"/>
              <a:t>conductor provocaba </a:t>
            </a:r>
            <a:r>
              <a:rPr lang="es-AR" dirty="0"/>
              <a:t>la deflexión de una brújula que se encontraba en las proximidades. </a:t>
            </a:r>
            <a:endParaRPr lang="es-AR" dirty="0" smtClean="0"/>
          </a:p>
          <a:p>
            <a:endParaRPr lang="es-AR" dirty="0" smtClean="0"/>
          </a:p>
          <a:p>
            <a:r>
              <a:rPr lang="es-AR" dirty="0" smtClean="0">
                <a:solidFill>
                  <a:srgbClr val="FF0000"/>
                </a:solidFill>
              </a:rPr>
              <a:t>Comprobó que la circulación </a:t>
            </a:r>
            <a:r>
              <a:rPr lang="es-AR" dirty="0">
                <a:solidFill>
                  <a:srgbClr val="FF0000"/>
                </a:solidFill>
              </a:rPr>
              <a:t>de una corriente eléctrica </a:t>
            </a:r>
            <a:r>
              <a:rPr lang="es-AR" b="1" dirty="0" smtClean="0">
                <a:solidFill>
                  <a:srgbClr val="FF0000"/>
                </a:solidFill>
              </a:rPr>
              <a:t>induce </a:t>
            </a:r>
            <a:r>
              <a:rPr lang="es-AR" b="1" dirty="0">
                <a:solidFill>
                  <a:srgbClr val="FF0000"/>
                </a:solidFill>
              </a:rPr>
              <a:t>un campo magnético </a:t>
            </a:r>
            <a:r>
              <a:rPr lang="es-AR" dirty="0">
                <a:solidFill>
                  <a:srgbClr val="FF0000"/>
                </a:solidFill>
              </a:rPr>
              <a:t>en el espacio y que </a:t>
            </a:r>
            <a:r>
              <a:rPr lang="es-AR" dirty="0" smtClean="0">
                <a:solidFill>
                  <a:srgbClr val="FF0000"/>
                </a:solidFill>
              </a:rPr>
              <a:t>este campo </a:t>
            </a:r>
            <a:r>
              <a:rPr lang="es-AR" dirty="0">
                <a:solidFill>
                  <a:srgbClr val="FF0000"/>
                </a:solidFill>
              </a:rPr>
              <a:t>magnético tiene efectos mecánicos sobre cuerpos magnetizados.</a:t>
            </a:r>
          </a:p>
        </p:txBody>
      </p:sp>
      <p:sp>
        <p:nvSpPr>
          <p:cNvPr id="5" name="4 Rectángulo"/>
          <p:cNvSpPr/>
          <p:nvPr/>
        </p:nvSpPr>
        <p:spPr>
          <a:xfrm>
            <a:off x="1205785" y="4960408"/>
            <a:ext cx="6096000" cy="646331"/>
          </a:xfrm>
          <a:prstGeom prst="rect">
            <a:avLst/>
          </a:prstGeom>
        </p:spPr>
        <p:txBody>
          <a:bodyPr>
            <a:spAutoFit/>
          </a:bodyPr>
          <a:lstStyle/>
          <a:p>
            <a:r>
              <a:rPr lang="es-AR" dirty="0"/>
              <a:t>Cuando en el conductor no circula corriente las brújulas indican la dirección del campo terrestre. </a:t>
            </a:r>
          </a:p>
        </p:txBody>
      </p:sp>
    </p:spTree>
    <p:extLst>
      <p:ext uri="{BB962C8B-B14F-4D97-AF65-F5344CB8AC3E}">
        <p14:creationId xmlns:p14="http://schemas.microsoft.com/office/powerpoint/2010/main" val="27656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007" y="891400"/>
            <a:ext cx="4788826" cy="537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41510" y="1323539"/>
            <a:ext cx="6096000" cy="1477328"/>
          </a:xfrm>
          <a:prstGeom prst="rect">
            <a:avLst/>
          </a:prstGeom>
        </p:spPr>
        <p:txBody>
          <a:bodyPr>
            <a:spAutoFit/>
          </a:bodyPr>
          <a:lstStyle/>
          <a:p>
            <a:r>
              <a:rPr lang="es-AR" b="1" dirty="0" smtClean="0">
                <a:solidFill>
                  <a:srgbClr val="FF0000"/>
                </a:solidFill>
              </a:rPr>
              <a:t>2. Experiencia </a:t>
            </a:r>
            <a:r>
              <a:rPr lang="es-AR" b="1" dirty="0">
                <a:solidFill>
                  <a:srgbClr val="FF0000"/>
                </a:solidFill>
              </a:rPr>
              <a:t>de Ampere: </a:t>
            </a:r>
            <a:r>
              <a:rPr lang="es-AR" dirty="0"/>
              <a:t>Poco tiempo después Ampere descubrió que también existía un efecto</a:t>
            </a:r>
          </a:p>
          <a:p>
            <a:r>
              <a:rPr lang="es-AR" dirty="0"/>
              <a:t>mecánico de atracción o repulsión entre dos conductores recorridos por corrientes del mismo sentido o </a:t>
            </a:r>
            <a:r>
              <a:rPr lang="es-AR" dirty="0" smtClean="0"/>
              <a:t>de sentidos </a:t>
            </a:r>
            <a:r>
              <a:rPr lang="es-AR" dirty="0"/>
              <a:t>opuestos respectivamente:</a:t>
            </a:r>
          </a:p>
        </p:txBody>
      </p:sp>
      <p:sp>
        <p:nvSpPr>
          <p:cNvPr id="5" name="4 Rectángulo"/>
          <p:cNvSpPr/>
          <p:nvPr/>
        </p:nvSpPr>
        <p:spPr>
          <a:xfrm>
            <a:off x="441510" y="3298128"/>
            <a:ext cx="6096000" cy="1477328"/>
          </a:xfrm>
          <a:prstGeom prst="rect">
            <a:avLst/>
          </a:prstGeom>
        </p:spPr>
        <p:txBody>
          <a:bodyPr>
            <a:spAutoFit/>
          </a:bodyPr>
          <a:lstStyle/>
          <a:p>
            <a:r>
              <a:rPr lang="es-AR" dirty="0" smtClean="0">
                <a:solidFill>
                  <a:srgbClr val="FF0000"/>
                </a:solidFill>
              </a:rPr>
              <a:t>La </a:t>
            </a:r>
            <a:r>
              <a:rPr lang="es-AR" dirty="0">
                <a:solidFill>
                  <a:srgbClr val="FF0000"/>
                </a:solidFill>
              </a:rPr>
              <a:t>vinculación entre magnetismo y electricidad. La</a:t>
            </a:r>
          </a:p>
          <a:p>
            <a:r>
              <a:rPr lang="es-AR" dirty="0">
                <a:solidFill>
                  <a:srgbClr val="FF0000"/>
                </a:solidFill>
              </a:rPr>
              <a:t>circulación de corriente genera un campo magnético el cual interacciona mecánicamente, no sólo </a:t>
            </a:r>
            <a:r>
              <a:rPr lang="es-AR" dirty="0" smtClean="0">
                <a:solidFill>
                  <a:srgbClr val="FF0000"/>
                </a:solidFill>
              </a:rPr>
              <a:t>con cuerpos </a:t>
            </a:r>
            <a:r>
              <a:rPr lang="es-AR" dirty="0">
                <a:solidFill>
                  <a:srgbClr val="FF0000"/>
                </a:solidFill>
              </a:rPr>
              <a:t>magnetizados, sino también con otro campo magnético generado por otra corriente.</a:t>
            </a:r>
          </a:p>
        </p:txBody>
      </p:sp>
    </p:spTree>
    <p:extLst>
      <p:ext uri="{BB962C8B-B14F-4D97-AF65-F5344CB8AC3E}">
        <p14:creationId xmlns:p14="http://schemas.microsoft.com/office/powerpoint/2010/main" val="34641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2" name="1 Rectángulo"/>
          <p:cNvSpPr/>
          <p:nvPr/>
        </p:nvSpPr>
        <p:spPr>
          <a:xfrm>
            <a:off x="441510" y="1285629"/>
            <a:ext cx="6096000" cy="3970318"/>
          </a:xfrm>
          <a:prstGeom prst="rect">
            <a:avLst/>
          </a:prstGeom>
        </p:spPr>
        <p:txBody>
          <a:bodyPr wrap="square">
            <a:spAutoFit/>
          </a:bodyPr>
          <a:lstStyle/>
          <a:p>
            <a:r>
              <a:rPr lang="es-AR" b="1" dirty="0" smtClean="0">
                <a:solidFill>
                  <a:srgbClr val="FF0000"/>
                </a:solidFill>
              </a:rPr>
              <a:t>3. El </a:t>
            </a:r>
            <a:r>
              <a:rPr lang="es-AR" b="1" dirty="0">
                <a:solidFill>
                  <a:srgbClr val="FF0000"/>
                </a:solidFill>
              </a:rPr>
              <a:t>magnetismo y la teoría </a:t>
            </a:r>
            <a:r>
              <a:rPr lang="es-AR" b="1" dirty="0" smtClean="0">
                <a:solidFill>
                  <a:srgbClr val="FF0000"/>
                </a:solidFill>
              </a:rPr>
              <a:t>atómica</a:t>
            </a:r>
          </a:p>
          <a:p>
            <a:endParaRPr lang="es-AR" b="1" dirty="0"/>
          </a:p>
          <a:p>
            <a:r>
              <a:rPr lang="es-AR" dirty="0" smtClean="0"/>
              <a:t>Con las relaciones </a:t>
            </a:r>
            <a:r>
              <a:rPr lang="es-AR" dirty="0"/>
              <a:t>entre corrientes eléctricas y </a:t>
            </a:r>
            <a:r>
              <a:rPr lang="es-AR" dirty="0" smtClean="0"/>
              <a:t>magnetismo </a:t>
            </a:r>
            <a:r>
              <a:rPr lang="es-AR" dirty="0"/>
              <a:t>complementados </a:t>
            </a:r>
            <a:r>
              <a:rPr lang="es-AR" dirty="0" smtClean="0"/>
              <a:t>con el conocimiento de la estructura </a:t>
            </a:r>
            <a:r>
              <a:rPr lang="es-AR" dirty="0"/>
              <a:t>interna del átomo </a:t>
            </a:r>
            <a:r>
              <a:rPr lang="es-AR" dirty="0" smtClean="0"/>
              <a:t>(siglos </a:t>
            </a:r>
            <a:r>
              <a:rPr lang="es-AR" dirty="0"/>
              <a:t>XIX y </a:t>
            </a:r>
            <a:r>
              <a:rPr lang="es-AR" dirty="0" smtClean="0"/>
              <a:t>XX)  sirvieron para explicar </a:t>
            </a:r>
            <a:r>
              <a:rPr lang="es-AR" dirty="0"/>
              <a:t>el magnetismo que presentaban </a:t>
            </a:r>
            <a:r>
              <a:rPr lang="es-AR" dirty="0" smtClean="0"/>
              <a:t>los  </a:t>
            </a:r>
            <a:r>
              <a:rPr lang="es-AR" dirty="0"/>
              <a:t>materiales</a:t>
            </a:r>
            <a:r>
              <a:rPr lang="es-AR" dirty="0" smtClean="0"/>
              <a:t>.</a:t>
            </a:r>
          </a:p>
          <a:p>
            <a:endParaRPr lang="es-AR" dirty="0"/>
          </a:p>
          <a:p>
            <a:r>
              <a:rPr lang="es-AR" dirty="0" smtClean="0"/>
              <a:t>Los </a:t>
            </a:r>
            <a:r>
              <a:rPr lang="es-AR" dirty="0"/>
              <a:t>electrones que </a:t>
            </a:r>
            <a:r>
              <a:rPr lang="es-AR" dirty="0" smtClean="0"/>
              <a:t>giran </a:t>
            </a:r>
            <a:r>
              <a:rPr lang="es-AR" dirty="0"/>
              <a:t>el núcleo de un átomo pueden ser considerados como </a:t>
            </a:r>
            <a:r>
              <a:rPr lang="es-AR" dirty="0" smtClean="0"/>
              <a:t>una corriente </a:t>
            </a:r>
            <a:r>
              <a:rPr lang="es-AR" dirty="0"/>
              <a:t>que circula por una espira </a:t>
            </a:r>
            <a:r>
              <a:rPr lang="es-AR" dirty="0" smtClean="0"/>
              <a:t>microscópica y por lo tanto que dicha </a:t>
            </a:r>
            <a:r>
              <a:rPr lang="es-AR" dirty="0"/>
              <a:t>corriente genere un </a:t>
            </a:r>
            <a:r>
              <a:rPr lang="es-AR" dirty="0" smtClean="0"/>
              <a:t>campo magnético. </a:t>
            </a:r>
            <a:r>
              <a:rPr lang="es-AR" dirty="0"/>
              <a:t>También el spin de </a:t>
            </a:r>
            <a:r>
              <a:rPr lang="es-AR" dirty="0" smtClean="0"/>
              <a:t>los electrones </a:t>
            </a:r>
            <a:r>
              <a:rPr lang="es-AR" dirty="0"/>
              <a:t>(giro sobre sí mismos) generaría un campo magnético.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680" y="1678415"/>
            <a:ext cx="5234486" cy="251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537510" y="4986741"/>
            <a:ext cx="5616840" cy="1754326"/>
          </a:xfrm>
          <a:prstGeom prst="rect">
            <a:avLst/>
          </a:prstGeom>
        </p:spPr>
        <p:txBody>
          <a:bodyPr wrap="square">
            <a:spAutoFit/>
          </a:bodyPr>
          <a:lstStyle/>
          <a:p>
            <a:r>
              <a:rPr lang="es-AR" b="1" dirty="0" smtClean="0">
                <a:solidFill>
                  <a:srgbClr val="FF0000"/>
                </a:solidFill>
              </a:rPr>
              <a:t>Resumen de Teoría</a:t>
            </a:r>
          </a:p>
          <a:p>
            <a:r>
              <a:rPr lang="es-AR" dirty="0" smtClean="0"/>
              <a:t>Cada electrón generaría 2 campos magnéticos.</a:t>
            </a:r>
          </a:p>
          <a:p>
            <a:r>
              <a:rPr lang="es-AR" dirty="0" smtClean="0"/>
              <a:t>Un campo magnético por traslación del e.</a:t>
            </a:r>
          </a:p>
          <a:p>
            <a:r>
              <a:rPr lang="es-AR" dirty="0" smtClean="0"/>
              <a:t>Un campo magnético debido al giro sobre si mismo.</a:t>
            </a:r>
          </a:p>
          <a:p>
            <a:r>
              <a:rPr lang="es-AR" dirty="0" smtClean="0"/>
              <a:t> </a:t>
            </a:r>
            <a:endParaRPr lang="es-AR" dirty="0"/>
          </a:p>
        </p:txBody>
      </p:sp>
    </p:spTree>
    <p:extLst>
      <p:ext uri="{BB962C8B-B14F-4D97-AF65-F5344CB8AC3E}">
        <p14:creationId xmlns:p14="http://schemas.microsoft.com/office/powerpoint/2010/main" val="177634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5" name="4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678" y="1349021"/>
            <a:ext cx="5343249" cy="239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41087" y="1342661"/>
            <a:ext cx="6096000" cy="2308324"/>
          </a:xfrm>
          <a:prstGeom prst="rect">
            <a:avLst/>
          </a:prstGeom>
        </p:spPr>
        <p:txBody>
          <a:bodyPr>
            <a:spAutoFit/>
          </a:bodyPr>
          <a:lstStyle/>
          <a:p>
            <a:r>
              <a:rPr lang="es-AR" b="1" dirty="0" smtClean="0">
                <a:solidFill>
                  <a:srgbClr val="FF0000"/>
                </a:solidFill>
              </a:rPr>
              <a:t>4. Electrones </a:t>
            </a:r>
            <a:r>
              <a:rPr lang="es-AR" b="1" dirty="0">
                <a:solidFill>
                  <a:srgbClr val="FF0000"/>
                </a:solidFill>
              </a:rPr>
              <a:t>apareados y </a:t>
            </a:r>
            <a:r>
              <a:rPr lang="es-AR" b="1" dirty="0" smtClean="0">
                <a:solidFill>
                  <a:srgbClr val="FF0000"/>
                </a:solidFill>
              </a:rPr>
              <a:t>desapareados</a:t>
            </a:r>
          </a:p>
          <a:p>
            <a:endParaRPr lang="es-AR" b="1" dirty="0"/>
          </a:p>
          <a:p>
            <a:r>
              <a:rPr lang="es-AR" dirty="0"/>
              <a:t>Cuando dos </a:t>
            </a:r>
            <a:r>
              <a:rPr lang="es-AR" dirty="0" smtClean="0"/>
              <a:t>electrones  (átomo </a:t>
            </a:r>
            <a:r>
              <a:rPr lang="es-AR" dirty="0"/>
              <a:t>o en </a:t>
            </a:r>
            <a:r>
              <a:rPr lang="es-AR" dirty="0" smtClean="0"/>
              <a:t>molécula) </a:t>
            </a:r>
            <a:r>
              <a:rPr lang="es-AR" dirty="0"/>
              <a:t>se agrupan de forma tal que giran en </a:t>
            </a:r>
            <a:r>
              <a:rPr lang="es-AR" dirty="0" smtClean="0"/>
              <a:t>sentido contrario </a:t>
            </a:r>
            <a:r>
              <a:rPr lang="es-AR" dirty="0"/>
              <a:t>en sus órbitas y sus spines son opuestos, provocando que el campo magnético resultante </a:t>
            </a:r>
            <a:r>
              <a:rPr lang="es-AR" dirty="0" smtClean="0"/>
              <a:t>sea prácticamente </a:t>
            </a:r>
            <a:r>
              <a:rPr lang="es-AR" dirty="0"/>
              <a:t>nulo, se dice que son “</a:t>
            </a:r>
            <a:r>
              <a:rPr lang="es-AR" b="1" dirty="0"/>
              <a:t>electrones apareados”</a:t>
            </a:r>
            <a:r>
              <a:rPr lang="es-AR" dirty="0"/>
              <a:t>:</a:t>
            </a:r>
          </a:p>
        </p:txBody>
      </p:sp>
      <p:sp>
        <p:nvSpPr>
          <p:cNvPr id="3" name="2 Rectángulo"/>
          <p:cNvSpPr/>
          <p:nvPr/>
        </p:nvSpPr>
        <p:spPr>
          <a:xfrm>
            <a:off x="641087" y="3637755"/>
            <a:ext cx="6096000" cy="2862322"/>
          </a:xfrm>
          <a:prstGeom prst="rect">
            <a:avLst/>
          </a:prstGeom>
        </p:spPr>
        <p:txBody>
          <a:bodyPr>
            <a:spAutoFit/>
          </a:bodyPr>
          <a:lstStyle/>
          <a:p>
            <a:r>
              <a:rPr lang="es-AR" b="1" dirty="0">
                <a:solidFill>
                  <a:srgbClr val="FF0000"/>
                </a:solidFill>
              </a:rPr>
              <a:t>Los materiales que poseen la totalidad de sus electrones apareados se denominan </a:t>
            </a:r>
            <a:r>
              <a:rPr lang="es-AR" b="1" dirty="0" smtClean="0">
                <a:solidFill>
                  <a:srgbClr val="FF0000"/>
                </a:solidFill>
              </a:rPr>
              <a:t>Diamagnéticos</a:t>
            </a:r>
            <a:r>
              <a:rPr lang="es-AR" b="1" dirty="0" smtClean="0"/>
              <a:t>.</a:t>
            </a:r>
          </a:p>
          <a:p>
            <a:r>
              <a:rPr lang="es-AR" b="1" dirty="0" smtClean="0"/>
              <a:t> </a:t>
            </a:r>
          </a:p>
          <a:p>
            <a:r>
              <a:rPr lang="es-AR" b="1" dirty="0" smtClean="0">
                <a:solidFill>
                  <a:srgbClr val="FF0000"/>
                </a:solidFill>
              </a:rPr>
              <a:t>Materiales Paramagnéticos, Ferromagnéticos, </a:t>
            </a:r>
            <a:r>
              <a:rPr lang="es-AR" dirty="0" smtClean="0"/>
              <a:t>tienen en sus moléculas “</a:t>
            </a:r>
            <a:r>
              <a:rPr lang="es-AR" b="1" dirty="0" smtClean="0"/>
              <a:t>electrones desapareados” </a:t>
            </a:r>
            <a:r>
              <a:rPr lang="es-AR" dirty="0" smtClean="0"/>
              <a:t>y  </a:t>
            </a:r>
            <a:r>
              <a:rPr lang="es-AR" dirty="0"/>
              <a:t>la misma posee un campo neto </a:t>
            </a:r>
            <a:r>
              <a:rPr lang="es-AR" dirty="0" smtClean="0"/>
              <a:t>resultante</a:t>
            </a:r>
            <a:r>
              <a:rPr lang="es-AR" dirty="0"/>
              <a:t> y</a:t>
            </a:r>
            <a:r>
              <a:rPr lang="es-AR" dirty="0" smtClean="0"/>
              <a:t> tienen en mayor </a:t>
            </a:r>
            <a:r>
              <a:rPr lang="es-AR" dirty="0"/>
              <a:t>o menor </a:t>
            </a:r>
            <a:r>
              <a:rPr lang="es-AR" dirty="0" smtClean="0"/>
              <a:t>medida </a:t>
            </a:r>
            <a:r>
              <a:rPr lang="es-AR" dirty="0"/>
              <a:t>la posibilidad de magnetizarse en el mismo sentido del campo externo</a:t>
            </a:r>
            <a:r>
              <a:rPr lang="es-AR" dirty="0" smtClean="0"/>
              <a:t>.</a:t>
            </a:r>
          </a:p>
          <a:p>
            <a:endParaRPr lang="es-AR" dirty="0"/>
          </a:p>
        </p:txBody>
      </p:sp>
      <p:sp>
        <p:nvSpPr>
          <p:cNvPr id="8" name="7 Rectángulo"/>
          <p:cNvSpPr/>
          <p:nvPr/>
        </p:nvSpPr>
        <p:spPr>
          <a:xfrm>
            <a:off x="12533194" y="812076"/>
            <a:ext cx="6096000" cy="4247317"/>
          </a:xfrm>
          <a:prstGeom prst="rect">
            <a:avLst/>
          </a:prstGeom>
        </p:spPr>
        <p:txBody>
          <a:bodyPr>
            <a:spAutoFit/>
          </a:bodyPr>
          <a:lstStyle/>
          <a:p>
            <a:r>
              <a:rPr lang="es-AR" dirty="0"/>
              <a:t>Si bien todos los elementos de la tabla periódica tienen la propiedad de orientar sus campos</a:t>
            </a:r>
          </a:p>
          <a:p>
            <a:r>
              <a:rPr lang="es-AR" dirty="0"/>
              <a:t>magnéticos en alguna medida en relación a un campo externo, la inmensa mayoría (entre diamagnéticos y paramagnéticos) sólo presenta efectos muy débiles. Únicamente los elementos ferromagnéticos (hierro, cobalto y níquel) tienen la propiedad de magnetizarse muy por encima del campo aplicado. Esto se debe a que además de presentar electrones desapareados, </a:t>
            </a:r>
            <a:r>
              <a:rPr lang="es-AR" b="1" dirty="0"/>
              <a:t>estos </a:t>
            </a:r>
            <a:r>
              <a:rPr lang="es-AR" b="1" dirty="0" smtClean="0"/>
              <a:t> materiales </a:t>
            </a:r>
            <a:r>
              <a:rPr lang="es-AR" b="1" dirty="0"/>
              <a:t>tienen la propiedad de agrupar </a:t>
            </a:r>
            <a:r>
              <a:rPr lang="es-AR" b="1" dirty="0" smtClean="0"/>
              <a:t>grandes cantidades </a:t>
            </a:r>
            <a:r>
              <a:rPr lang="es-AR" b="1" dirty="0"/>
              <a:t>de moléculas con sus orbitales ordenados de forma tal, que los campos de los mismas se combinan aditivamente </a:t>
            </a:r>
            <a:r>
              <a:rPr lang="es-AR" dirty="0"/>
              <a:t>dando </a:t>
            </a:r>
            <a:r>
              <a:rPr lang="es-AR" dirty="0" smtClean="0"/>
              <a:t>un </a:t>
            </a:r>
            <a:r>
              <a:rPr lang="es-AR" dirty="0"/>
              <a:t>una resultante a nivel macroscópico</a:t>
            </a:r>
          </a:p>
        </p:txBody>
      </p:sp>
    </p:spTree>
    <p:extLst>
      <p:ext uri="{BB962C8B-B14F-4D97-AF65-F5344CB8AC3E}">
        <p14:creationId xmlns:p14="http://schemas.microsoft.com/office/powerpoint/2010/main" val="42383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5963492" cy="400110"/>
          </a:xfrm>
          <a:prstGeom prst="rect">
            <a:avLst/>
          </a:prstGeom>
        </p:spPr>
        <p:txBody>
          <a:bodyPr wrap="none">
            <a:spAutoFit/>
          </a:bodyPr>
          <a:lstStyle/>
          <a:p>
            <a:r>
              <a:rPr lang="en-US" sz="2000" b="1" dirty="0" smtClean="0"/>
              <a:t>CONCENTRACIÓN MAGNÉTICA DE MINERALES</a:t>
            </a:r>
            <a:endParaRPr lang="en-US" sz="2000" b="1" dirty="0"/>
          </a:p>
        </p:txBody>
      </p:sp>
      <p:sp>
        <p:nvSpPr>
          <p:cNvPr id="4" name="3 Rectángulo"/>
          <p:cNvSpPr/>
          <p:nvPr/>
        </p:nvSpPr>
        <p:spPr>
          <a:xfrm>
            <a:off x="1625588" y="706734"/>
            <a:ext cx="4911922" cy="369332"/>
          </a:xfrm>
          <a:prstGeom prst="rect">
            <a:avLst/>
          </a:prstGeom>
        </p:spPr>
        <p:txBody>
          <a:bodyPr wrap="none">
            <a:spAutoFit/>
          </a:bodyPr>
          <a:lstStyle/>
          <a:p>
            <a:r>
              <a:rPr lang="es-AR" b="1" dirty="0" smtClean="0"/>
              <a:t>Principios de la Concentración Magnética</a:t>
            </a:r>
            <a:endParaRPr lang="es-AR" b="1" dirty="0"/>
          </a:p>
        </p:txBody>
      </p:sp>
      <p:sp>
        <p:nvSpPr>
          <p:cNvPr id="2" name="1 Rectángulo"/>
          <p:cNvSpPr/>
          <p:nvPr/>
        </p:nvSpPr>
        <p:spPr>
          <a:xfrm>
            <a:off x="741526" y="1608246"/>
            <a:ext cx="5372669" cy="3416320"/>
          </a:xfrm>
          <a:prstGeom prst="rect">
            <a:avLst/>
          </a:prstGeom>
        </p:spPr>
        <p:txBody>
          <a:bodyPr wrap="square">
            <a:spAutoFit/>
          </a:bodyPr>
          <a:lstStyle/>
          <a:p>
            <a:endParaRPr lang="es-AR" b="1" dirty="0"/>
          </a:p>
          <a:p>
            <a:r>
              <a:rPr lang="es-AR" dirty="0"/>
              <a:t>El ferromagnetismo no se explica sólo por las propiedades de átomos individuales</a:t>
            </a:r>
            <a:r>
              <a:rPr lang="es-AR" b="1" dirty="0"/>
              <a:t>, sino por </a:t>
            </a:r>
            <a:r>
              <a:rPr lang="es-AR" b="1" dirty="0" smtClean="0"/>
              <a:t>su comportamiento </a:t>
            </a:r>
            <a:r>
              <a:rPr lang="es-AR" b="1" dirty="0"/>
              <a:t>macroscópico dentro del </a:t>
            </a:r>
            <a:r>
              <a:rPr lang="es-AR" b="1" dirty="0" smtClean="0"/>
              <a:t>material </a:t>
            </a:r>
            <a:r>
              <a:rPr lang="es-AR" dirty="0" smtClean="0"/>
              <a:t>llamada</a:t>
            </a:r>
            <a:r>
              <a:rPr lang="es-AR" b="1" dirty="0" smtClean="0"/>
              <a:t> </a:t>
            </a:r>
            <a:r>
              <a:rPr lang="es-AR" dirty="0" smtClean="0"/>
              <a:t>la </a:t>
            </a:r>
            <a:r>
              <a:rPr lang="es-AR" dirty="0"/>
              <a:t>teoría de los </a:t>
            </a:r>
            <a:r>
              <a:rPr lang="es-AR" b="1" dirty="0">
                <a:solidFill>
                  <a:srgbClr val="FF0000"/>
                </a:solidFill>
              </a:rPr>
              <a:t>dominios magnéticos</a:t>
            </a:r>
            <a:r>
              <a:rPr lang="es-AR" dirty="0">
                <a:solidFill>
                  <a:srgbClr val="FF0000"/>
                </a:solidFill>
              </a:rPr>
              <a:t>. </a:t>
            </a:r>
            <a:endParaRPr lang="es-AR" dirty="0" smtClean="0">
              <a:solidFill>
                <a:srgbClr val="FF0000"/>
              </a:solidFill>
            </a:endParaRPr>
          </a:p>
          <a:p>
            <a:endParaRPr lang="es-AR" dirty="0" smtClean="0"/>
          </a:p>
          <a:p>
            <a:r>
              <a:rPr lang="es-AR" dirty="0" smtClean="0"/>
              <a:t>En un </a:t>
            </a:r>
            <a:r>
              <a:rPr lang="es-AR" dirty="0">
                <a:solidFill>
                  <a:srgbClr val="FF0000"/>
                </a:solidFill>
              </a:rPr>
              <a:t>material ferromagnético </a:t>
            </a:r>
            <a:r>
              <a:rPr lang="es-AR" dirty="0"/>
              <a:t>existen </a:t>
            </a:r>
            <a:r>
              <a:rPr lang="es-AR" dirty="0" smtClean="0"/>
              <a:t>zonas denominadas </a:t>
            </a:r>
            <a:r>
              <a:rPr lang="es-AR" dirty="0">
                <a:solidFill>
                  <a:srgbClr val="FF0000"/>
                </a:solidFill>
              </a:rPr>
              <a:t>“dominios” </a:t>
            </a:r>
            <a:r>
              <a:rPr lang="es-AR" dirty="0"/>
              <a:t>dentro de las cuales las </a:t>
            </a:r>
            <a:r>
              <a:rPr lang="es-AR" dirty="0" smtClean="0"/>
              <a:t>moléculas </a:t>
            </a:r>
            <a:r>
              <a:rPr lang="es-AR" dirty="0"/>
              <a:t>están ordenadas de tal forma que sus </a:t>
            </a:r>
            <a:r>
              <a:rPr lang="es-AR" dirty="0" smtClean="0"/>
              <a:t>campos netos </a:t>
            </a:r>
            <a:r>
              <a:rPr lang="es-AR" dirty="0"/>
              <a:t>individuales están alineados.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167" y="1660179"/>
            <a:ext cx="5661723" cy="165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726" y="3673522"/>
            <a:ext cx="5540869" cy="14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7284915" y="1263170"/>
            <a:ext cx="4599336" cy="369332"/>
          </a:xfrm>
          <a:prstGeom prst="rect">
            <a:avLst/>
          </a:prstGeom>
        </p:spPr>
        <p:txBody>
          <a:bodyPr wrap="none">
            <a:spAutoFit/>
          </a:bodyPr>
          <a:lstStyle/>
          <a:p>
            <a:r>
              <a:rPr lang="es-AR" b="1" dirty="0" smtClean="0">
                <a:solidFill>
                  <a:srgbClr val="FF0000"/>
                </a:solidFill>
              </a:rPr>
              <a:t>Material con orientación aleatoria, B= 0</a:t>
            </a:r>
            <a:endParaRPr lang="es-AR" dirty="0"/>
          </a:p>
        </p:txBody>
      </p:sp>
      <p:sp>
        <p:nvSpPr>
          <p:cNvPr id="10" name="9 Rectángulo"/>
          <p:cNvSpPr/>
          <p:nvPr/>
        </p:nvSpPr>
        <p:spPr>
          <a:xfrm>
            <a:off x="6680555" y="5278147"/>
            <a:ext cx="5511445" cy="369332"/>
          </a:xfrm>
          <a:prstGeom prst="rect">
            <a:avLst/>
          </a:prstGeom>
        </p:spPr>
        <p:txBody>
          <a:bodyPr wrap="none">
            <a:spAutoFit/>
          </a:bodyPr>
          <a:lstStyle/>
          <a:p>
            <a:r>
              <a:rPr lang="es-AR" b="1" dirty="0" smtClean="0">
                <a:solidFill>
                  <a:srgbClr val="FF0000"/>
                </a:solidFill>
              </a:rPr>
              <a:t>Material con pequeño campo aplicado, B &lt; 1</a:t>
            </a:r>
            <a:endParaRPr lang="es-AR" dirty="0"/>
          </a:p>
        </p:txBody>
      </p:sp>
      <p:sp>
        <p:nvSpPr>
          <p:cNvPr id="5" name="4 Rectángulo"/>
          <p:cNvSpPr/>
          <p:nvPr/>
        </p:nvSpPr>
        <p:spPr>
          <a:xfrm>
            <a:off x="813564" y="1259844"/>
            <a:ext cx="4637808" cy="369332"/>
          </a:xfrm>
          <a:prstGeom prst="rect">
            <a:avLst/>
          </a:prstGeom>
        </p:spPr>
        <p:txBody>
          <a:bodyPr wrap="none">
            <a:spAutoFit/>
          </a:bodyPr>
          <a:lstStyle/>
          <a:p>
            <a:r>
              <a:rPr lang="es-AR" b="1" dirty="0" smtClean="0">
                <a:solidFill>
                  <a:srgbClr val="FF0000"/>
                </a:solidFill>
              </a:rPr>
              <a:t>5. La Teoría </a:t>
            </a:r>
            <a:r>
              <a:rPr lang="es-AR" b="1" dirty="0">
                <a:solidFill>
                  <a:srgbClr val="FF0000"/>
                </a:solidFill>
              </a:rPr>
              <a:t>de los </a:t>
            </a:r>
            <a:r>
              <a:rPr lang="es-AR" b="1" dirty="0" smtClean="0">
                <a:solidFill>
                  <a:srgbClr val="FF0000"/>
                </a:solidFill>
              </a:rPr>
              <a:t>Dominios Magnéticos</a:t>
            </a:r>
            <a:endParaRPr lang="es-AR" b="1" dirty="0">
              <a:solidFill>
                <a:srgbClr val="FF0000"/>
              </a:solidFill>
            </a:endParaRPr>
          </a:p>
        </p:txBody>
      </p:sp>
    </p:spTree>
    <p:extLst>
      <p:ext uri="{BB962C8B-B14F-4D97-AF65-F5344CB8AC3E}">
        <p14:creationId xmlns:p14="http://schemas.microsoft.com/office/powerpoint/2010/main" val="13455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5" grpId="0"/>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16187</TotalTime>
  <Words>4255</Words>
  <Application>Microsoft Office PowerPoint</Application>
  <PresentationFormat>Personalizado</PresentationFormat>
  <Paragraphs>359</Paragraphs>
  <Slides>42</Slides>
  <Notes>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Espiral</vt:lpstr>
      <vt:lpstr>PROCESAMIENTO DE MINERALES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Ricardo Lamas</cp:lastModifiedBy>
  <cp:revision>701</cp:revision>
  <dcterms:created xsi:type="dcterms:W3CDTF">2020-05-22T09:26:34Z</dcterms:created>
  <dcterms:modified xsi:type="dcterms:W3CDTF">2020-11-06T18:29:25Z</dcterms:modified>
</cp:coreProperties>
</file>