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70" r:id="rId4"/>
  </p:sldMasterIdLst>
  <p:notesMasterIdLst>
    <p:notesMasterId r:id="rId23"/>
  </p:notesMasterIdLst>
  <p:handoutMasterIdLst>
    <p:handoutMasterId r:id="rId24"/>
  </p:handoutMasterIdLst>
  <p:sldIdLst>
    <p:sldId id="256" r:id="rId5"/>
    <p:sldId id="304" r:id="rId6"/>
    <p:sldId id="296" r:id="rId7"/>
    <p:sldId id="308" r:id="rId8"/>
    <p:sldId id="305" r:id="rId9"/>
    <p:sldId id="306" r:id="rId10"/>
    <p:sldId id="307" r:id="rId11"/>
    <p:sldId id="310" r:id="rId12"/>
    <p:sldId id="309" r:id="rId13"/>
    <p:sldId id="284" r:id="rId14"/>
    <p:sldId id="311" r:id="rId15"/>
    <p:sldId id="312" r:id="rId16"/>
    <p:sldId id="314" r:id="rId17"/>
    <p:sldId id="318" r:id="rId18"/>
    <p:sldId id="316" r:id="rId19"/>
    <p:sldId id="319" r:id="rId20"/>
    <p:sldId id="317" r:id="rId21"/>
    <p:sldId id="31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410"/>
  </p:normalViewPr>
  <p:slideViewPr>
    <p:cSldViewPr>
      <p:cViewPr varScale="1">
        <p:scale>
          <a:sx n="68" d="100"/>
          <a:sy n="68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6CB24B-FA0D-478E-8E86-A7DAB06F5129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43C6A466-471B-4311-B1A6-C892EA742431}">
      <dgm:prSet phldrT="[Texto]" custT="1"/>
      <dgm:spPr/>
      <dgm:t>
        <a:bodyPr/>
        <a:lstStyle/>
        <a:p>
          <a:pPr algn="ctr"/>
          <a:r>
            <a:rPr lang="es-AR" sz="1400"/>
            <a:t>Paradigmas de diseño</a:t>
          </a:r>
        </a:p>
      </dgm:t>
    </dgm:pt>
    <dgm:pt modelId="{7EC89475-2C75-4C46-A5DA-0F727E180A6D}" type="parTrans" cxnId="{468A0BAE-0F4A-46D7-A12D-18E3FE416861}">
      <dgm:prSet/>
      <dgm:spPr/>
      <dgm:t>
        <a:bodyPr/>
        <a:lstStyle/>
        <a:p>
          <a:pPr algn="ctr"/>
          <a:endParaRPr lang="es-AR"/>
        </a:p>
      </dgm:t>
    </dgm:pt>
    <dgm:pt modelId="{70A1C664-E87D-4EE0-A12B-EA911EF08F55}" type="sibTrans" cxnId="{468A0BAE-0F4A-46D7-A12D-18E3FE416861}">
      <dgm:prSet/>
      <dgm:spPr/>
      <dgm:t>
        <a:bodyPr/>
        <a:lstStyle/>
        <a:p>
          <a:pPr algn="ctr"/>
          <a:endParaRPr lang="es-AR"/>
        </a:p>
      </dgm:t>
    </dgm:pt>
    <dgm:pt modelId="{AF015CC4-2B72-4BC9-8D76-2C94086C1F36}">
      <dgm:prSet phldrT="[Texto]" custT="1"/>
      <dgm:spPr/>
      <dgm:t>
        <a:bodyPr/>
        <a:lstStyle/>
        <a:p>
          <a:pPr algn="ctr"/>
          <a:r>
            <a:rPr lang="es-AR" sz="1400"/>
            <a:t>Estructurado</a:t>
          </a:r>
        </a:p>
      </dgm:t>
    </dgm:pt>
    <dgm:pt modelId="{32D50CB4-A9E2-46B0-B3E5-83530EE81C5E}" type="parTrans" cxnId="{0C492283-B3E5-432F-925E-35879E4BF166}">
      <dgm:prSet/>
      <dgm:spPr/>
      <dgm:t>
        <a:bodyPr/>
        <a:lstStyle/>
        <a:p>
          <a:pPr algn="ctr"/>
          <a:endParaRPr lang="es-AR"/>
        </a:p>
      </dgm:t>
    </dgm:pt>
    <dgm:pt modelId="{F1C6EDCE-5927-41D5-BF72-9FA9CE758D84}" type="sibTrans" cxnId="{0C492283-B3E5-432F-925E-35879E4BF166}">
      <dgm:prSet/>
      <dgm:spPr/>
      <dgm:t>
        <a:bodyPr/>
        <a:lstStyle/>
        <a:p>
          <a:pPr algn="ctr"/>
          <a:endParaRPr lang="es-AR"/>
        </a:p>
      </dgm:t>
    </dgm:pt>
    <dgm:pt modelId="{DAFB5931-4E40-483B-9484-C534ACD85F53}">
      <dgm:prSet phldrT="[Texto]" custT="1"/>
      <dgm:spPr/>
      <dgm:t>
        <a:bodyPr/>
        <a:lstStyle/>
        <a:p>
          <a:pPr algn="ctr"/>
          <a:r>
            <a:rPr lang="es-AR" sz="1400"/>
            <a:t>Orientada a objetos</a:t>
          </a:r>
        </a:p>
      </dgm:t>
    </dgm:pt>
    <dgm:pt modelId="{8334E676-DFC1-40F6-8E59-84DB3C5AFAB2}" type="parTrans" cxnId="{C111B9A6-31E7-4125-8DF8-CEE3502F8D44}">
      <dgm:prSet/>
      <dgm:spPr/>
      <dgm:t>
        <a:bodyPr/>
        <a:lstStyle/>
        <a:p>
          <a:pPr algn="ctr"/>
          <a:endParaRPr lang="es-AR"/>
        </a:p>
      </dgm:t>
    </dgm:pt>
    <dgm:pt modelId="{102C2EBE-F00F-429D-A697-3E7E3703A936}" type="sibTrans" cxnId="{C111B9A6-31E7-4125-8DF8-CEE3502F8D44}">
      <dgm:prSet/>
      <dgm:spPr/>
      <dgm:t>
        <a:bodyPr/>
        <a:lstStyle/>
        <a:p>
          <a:pPr algn="ctr"/>
          <a:endParaRPr lang="es-AR"/>
        </a:p>
      </dgm:t>
    </dgm:pt>
    <dgm:pt modelId="{F986A625-E7C8-4564-B4AA-EA029677F24C}" type="pres">
      <dgm:prSet presAssocID="{A56CB24B-FA0D-478E-8E86-A7DAB06F512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E66AC8-3C97-4A32-A70C-1C4930E250F9}" type="pres">
      <dgm:prSet presAssocID="{A56CB24B-FA0D-478E-8E86-A7DAB06F5129}" presName="hierFlow" presStyleCnt="0"/>
      <dgm:spPr/>
    </dgm:pt>
    <dgm:pt modelId="{D70ACE09-9703-43B7-AE00-1479E2FE6287}" type="pres">
      <dgm:prSet presAssocID="{A56CB24B-FA0D-478E-8E86-A7DAB06F512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011FF81-EF5A-42FD-AE8B-06853C71F63B}" type="pres">
      <dgm:prSet presAssocID="{43C6A466-471B-4311-B1A6-C892EA742431}" presName="Name14" presStyleCnt="0"/>
      <dgm:spPr/>
    </dgm:pt>
    <dgm:pt modelId="{2ECC11CA-6CB3-4C69-8EF0-B4F9B2BCEF48}" type="pres">
      <dgm:prSet presAssocID="{43C6A466-471B-4311-B1A6-C892EA742431}" presName="level1Shape" presStyleLbl="node0" presStyleIdx="0" presStyleCnt="1" custScaleX="95746" custScaleY="73874" custLinFactNeighborX="-3201" custLinFactNeighborY="-16355">
        <dgm:presLayoutVars>
          <dgm:chPref val="3"/>
        </dgm:presLayoutVars>
      </dgm:prSet>
      <dgm:spPr/>
    </dgm:pt>
    <dgm:pt modelId="{A6334779-8AB2-4783-A6FA-28CCD17626BE}" type="pres">
      <dgm:prSet presAssocID="{43C6A466-471B-4311-B1A6-C892EA742431}" presName="hierChild2" presStyleCnt="0"/>
      <dgm:spPr/>
    </dgm:pt>
    <dgm:pt modelId="{0170A1D4-0A74-48F8-8DEA-0B9333D15512}" type="pres">
      <dgm:prSet presAssocID="{32D50CB4-A9E2-46B0-B3E5-83530EE81C5E}" presName="Name19" presStyleLbl="parChTrans1D2" presStyleIdx="0" presStyleCnt="2"/>
      <dgm:spPr/>
    </dgm:pt>
    <dgm:pt modelId="{7C7BA184-9867-44F6-80FA-504BF7B91ECC}" type="pres">
      <dgm:prSet presAssocID="{AF015CC4-2B72-4BC9-8D76-2C94086C1F36}" presName="Name21" presStyleCnt="0"/>
      <dgm:spPr/>
    </dgm:pt>
    <dgm:pt modelId="{8E460FE5-7645-4E22-A803-F3251844E00D}" type="pres">
      <dgm:prSet presAssocID="{AF015CC4-2B72-4BC9-8D76-2C94086C1F36}" presName="level2Shape" presStyleLbl="node2" presStyleIdx="0" presStyleCnt="2" custScaleY="58414" custLinFactNeighborX="1920" custLinFactNeighborY="-1194"/>
      <dgm:spPr/>
    </dgm:pt>
    <dgm:pt modelId="{785E07F7-6BA7-4EFB-882B-12A5E2A6F30F}" type="pres">
      <dgm:prSet presAssocID="{AF015CC4-2B72-4BC9-8D76-2C94086C1F36}" presName="hierChild3" presStyleCnt="0"/>
      <dgm:spPr/>
    </dgm:pt>
    <dgm:pt modelId="{E51FC25C-8E0C-442C-841E-33931F3A4D14}" type="pres">
      <dgm:prSet presAssocID="{8334E676-DFC1-40F6-8E59-84DB3C5AFAB2}" presName="Name19" presStyleLbl="parChTrans1D2" presStyleIdx="1" presStyleCnt="2"/>
      <dgm:spPr/>
    </dgm:pt>
    <dgm:pt modelId="{0885BF80-24EB-4876-B08E-B2A4555D88E3}" type="pres">
      <dgm:prSet presAssocID="{DAFB5931-4E40-483B-9484-C534ACD85F53}" presName="Name21" presStyleCnt="0"/>
      <dgm:spPr/>
    </dgm:pt>
    <dgm:pt modelId="{FF609D7A-2694-4AEB-9117-D3E19D7DCAE5}" type="pres">
      <dgm:prSet presAssocID="{DAFB5931-4E40-483B-9484-C534ACD85F53}" presName="level2Shape" presStyleLbl="node2" presStyleIdx="1" presStyleCnt="2" custScaleY="66245" custLinFactNeighborX="640" custLinFactNeighborY="-2387"/>
      <dgm:spPr/>
    </dgm:pt>
    <dgm:pt modelId="{3A3C1791-5FE4-4CE6-8772-8579D3D65D81}" type="pres">
      <dgm:prSet presAssocID="{DAFB5931-4E40-483B-9484-C534ACD85F53}" presName="hierChild3" presStyleCnt="0"/>
      <dgm:spPr/>
    </dgm:pt>
    <dgm:pt modelId="{0056CD09-3579-4620-8826-F96A97417726}" type="pres">
      <dgm:prSet presAssocID="{A56CB24B-FA0D-478E-8E86-A7DAB06F5129}" presName="bgShapesFlow" presStyleCnt="0"/>
      <dgm:spPr/>
    </dgm:pt>
  </dgm:ptLst>
  <dgm:cxnLst>
    <dgm:cxn modelId="{7A24F03E-5A96-46B3-8582-FE790ADFB846}" type="presOf" srcId="{43C6A466-471B-4311-B1A6-C892EA742431}" destId="{2ECC11CA-6CB3-4C69-8EF0-B4F9B2BCEF48}" srcOrd="0" destOrd="0" presId="urn:microsoft.com/office/officeart/2005/8/layout/hierarchy6"/>
    <dgm:cxn modelId="{35B2345F-E3C6-49C8-AA0D-39F8729CC6D4}" type="presOf" srcId="{8334E676-DFC1-40F6-8E59-84DB3C5AFAB2}" destId="{E51FC25C-8E0C-442C-841E-33931F3A4D14}" srcOrd="0" destOrd="0" presId="urn:microsoft.com/office/officeart/2005/8/layout/hierarchy6"/>
    <dgm:cxn modelId="{DE597B4B-25AE-474A-BD9D-4BD4F079C66A}" type="presOf" srcId="{AF015CC4-2B72-4BC9-8D76-2C94086C1F36}" destId="{8E460FE5-7645-4E22-A803-F3251844E00D}" srcOrd="0" destOrd="0" presId="urn:microsoft.com/office/officeart/2005/8/layout/hierarchy6"/>
    <dgm:cxn modelId="{2D47FC50-CCA0-49E2-98C2-1CB3FF81E415}" type="presOf" srcId="{A56CB24B-FA0D-478E-8E86-A7DAB06F5129}" destId="{F986A625-E7C8-4564-B4AA-EA029677F24C}" srcOrd="0" destOrd="0" presId="urn:microsoft.com/office/officeart/2005/8/layout/hierarchy6"/>
    <dgm:cxn modelId="{E9A5F352-B4B2-4815-91F4-2AF1F0989413}" type="presOf" srcId="{DAFB5931-4E40-483B-9484-C534ACD85F53}" destId="{FF609D7A-2694-4AEB-9117-D3E19D7DCAE5}" srcOrd="0" destOrd="0" presId="urn:microsoft.com/office/officeart/2005/8/layout/hierarchy6"/>
    <dgm:cxn modelId="{A9337756-D450-432A-A961-893447B8D42B}" type="presOf" srcId="{32D50CB4-A9E2-46B0-B3E5-83530EE81C5E}" destId="{0170A1D4-0A74-48F8-8DEA-0B9333D15512}" srcOrd="0" destOrd="0" presId="urn:microsoft.com/office/officeart/2005/8/layout/hierarchy6"/>
    <dgm:cxn modelId="{0C492283-B3E5-432F-925E-35879E4BF166}" srcId="{43C6A466-471B-4311-B1A6-C892EA742431}" destId="{AF015CC4-2B72-4BC9-8D76-2C94086C1F36}" srcOrd="0" destOrd="0" parTransId="{32D50CB4-A9E2-46B0-B3E5-83530EE81C5E}" sibTransId="{F1C6EDCE-5927-41D5-BF72-9FA9CE758D84}"/>
    <dgm:cxn modelId="{C111B9A6-31E7-4125-8DF8-CEE3502F8D44}" srcId="{43C6A466-471B-4311-B1A6-C892EA742431}" destId="{DAFB5931-4E40-483B-9484-C534ACD85F53}" srcOrd="1" destOrd="0" parTransId="{8334E676-DFC1-40F6-8E59-84DB3C5AFAB2}" sibTransId="{102C2EBE-F00F-429D-A697-3E7E3703A936}"/>
    <dgm:cxn modelId="{468A0BAE-0F4A-46D7-A12D-18E3FE416861}" srcId="{A56CB24B-FA0D-478E-8E86-A7DAB06F5129}" destId="{43C6A466-471B-4311-B1A6-C892EA742431}" srcOrd="0" destOrd="0" parTransId="{7EC89475-2C75-4C46-A5DA-0F727E180A6D}" sibTransId="{70A1C664-E87D-4EE0-A12B-EA911EF08F55}"/>
    <dgm:cxn modelId="{06B7DC8F-40F5-4720-BC59-CE26E557EBE2}" type="presParOf" srcId="{F986A625-E7C8-4564-B4AA-EA029677F24C}" destId="{41E66AC8-3C97-4A32-A70C-1C4930E250F9}" srcOrd="0" destOrd="0" presId="urn:microsoft.com/office/officeart/2005/8/layout/hierarchy6"/>
    <dgm:cxn modelId="{3828E523-B1D1-4B74-8767-87C906C286EC}" type="presParOf" srcId="{41E66AC8-3C97-4A32-A70C-1C4930E250F9}" destId="{D70ACE09-9703-43B7-AE00-1479E2FE6287}" srcOrd="0" destOrd="0" presId="urn:microsoft.com/office/officeart/2005/8/layout/hierarchy6"/>
    <dgm:cxn modelId="{CEB7C8A0-D901-4780-8065-38D1661D1112}" type="presParOf" srcId="{D70ACE09-9703-43B7-AE00-1479E2FE6287}" destId="{0011FF81-EF5A-42FD-AE8B-06853C71F63B}" srcOrd="0" destOrd="0" presId="urn:microsoft.com/office/officeart/2005/8/layout/hierarchy6"/>
    <dgm:cxn modelId="{2961233D-F7F4-47B5-96AF-9EFB4AE87C47}" type="presParOf" srcId="{0011FF81-EF5A-42FD-AE8B-06853C71F63B}" destId="{2ECC11CA-6CB3-4C69-8EF0-B4F9B2BCEF48}" srcOrd="0" destOrd="0" presId="urn:microsoft.com/office/officeart/2005/8/layout/hierarchy6"/>
    <dgm:cxn modelId="{30B02065-1CA6-4975-8762-FB27B2715336}" type="presParOf" srcId="{0011FF81-EF5A-42FD-AE8B-06853C71F63B}" destId="{A6334779-8AB2-4783-A6FA-28CCD17626BE}" srcOrd="1" destOrd="0" presId="urn:microsoft.com/office/officeart/2005/8/layout/hierarchy6"/>
    <dgm:cxn modelId="{FAEBF04D-B124-4061-A941-C894C7B99F7C}" type="presParOf" srcId="{A6334779-8AB2-4783-A6FA-28CCD17626BE}" destId="{0170A1D4-0A74-48F8-8DEA-0B9333D15512}" srcOrd="0" destOrd="0" presId="urn:microsoft.com/office/officeart/2005/8/layout/hierarchy6"/>
    <dgm:cxn modelId="{B0A990F6-FC65-400F-A7B7-E570BE2E26A1}" type="presParOf" srcId="{A6334779-8AB2-4783-A6FA-28CCD17626BE}" destId="{7C7BA184-9867-44F6-80FA-504BF7B91ECC}" srcOrd="1" destOrd="0" presId="urn:microsoft.com/office/officeart/2005/8/layout/hierarchy6"/>
    <dgm:cxn modelId="{567F763C-2BD6-4EF4-B03B-379E22CCD1C6}" type="presParOf" srcId="{7C7BA184-9867-44F6-80FA-504BF7B91ECC}" destId="{8E460FE5-7645-4E22-A803-F3251844E00D}" srcOrd="0" destOrd="0" presId="urn:microsoft.com/office/officeart/2005/8/layout/hierarchy6"/>
    <dgm:cxn modelId="{108993D2-61D2-4FDC-BDBF-1CFA96303E67}" type="presParOf" srcId="{7C7BA184-9867-44F6-80FA-504BF7B91ECC}" destId="{785E07F7-6BA7-4EFB-882B-12A5E2A6F30F}" srcOrd="1" destOrd="0" presId="urn:microsoft.com/office/officeart/2005/8/layout/hierarchy6"/>
    <dgm:cxn modelId="{3D2602DC-EADB-4A06-A599-F63C45C99CD8}" type="presParOf" srcId="{A6334779-8AB2-4783-A6FA-28CCD17626BE}" destId="{E51FC25C-8E0C-442C-841E-33931F3A4D14}" srcOrd="2" destOrd="0" presId="urn:microsoft.com/office/officeart/2005/8/layout/hierarchy6"/>
    <dgm:cxn modelId="{EE8193D4-4FC4-4A3C-A750-A7E8E61E25B3}" type="presParOf" srcId="{A6334779-8AB2-4783-A6FA-28CCD17626BE}" destId="{0885BF80-24EB-4876-B08E-B2A4555D88E3}" srcOrd="3" destOrd="0" presId="urn:microsoft.com/office/officeart/2005/8/layout/hierarchy6"/>
    <dgm:cxn modelId="{974DEAAC-C631-4B2A-9D55-530AF3FC291E}" type="presParOf" srcId="{0885BF80-24EB-4876-B08E-B2A4555D88E3}" destId="{FF609D7A-2694-4AEB-9117-D3E19D7DCAE5}" srcOrd="0" destOrd="0" presId="urn:microsoft.com/office/officeart/2005/8/layout/hierarchy6"/>
    <dgm:cxn modelId="{F68A1C1C-83AF-4974-8B8F-DBADC3A8C5E1}" type="presParOf" srcId="{0885BF80-24EB-4876-B08E-B2A4555D88E3}" destId="{3A3C1791-5FE4-4CE6-8772-8579D3D65D81}" srcOrd="1" destOrd="0" presId="urn:microsoft.com/office/officeart/2005/8/layout/hierarchy6"/>
    <dgm:cxn modelId="{C9514999-A0BB-4E2D-96F7-0FE3161ACF30}" type="presParOf" srcId="{F986A625-E7C8-4564-B4AA-EA029677F24C}" destId="{0056CD09-3579-4620-8826-F96A9741772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C11CA-6CB3-4C69-8EF0-B4F9B2BCEF48}">
      <dsp:nvSpPr>
        <dsp:cNvPr id="0" name=""/>
        <dsp:cNvSpPr/>
      </dsp:nvSpPr>
      <dsp:spPr>
        <a:xfrm>
          <a:off x="1287427" y="0"/>
          <a:ext cx="1336295" cy="687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/>
            <a:t>Paradigmas de diseño</a:t>
          </a:r>
        </a:p>
      </dsp:txBody>
      <dsp:txXfrm>
        <a:off x="1307559" y="20132"/>
        <a:ext cx="1296031" cy="647092"/>
      </dsp:txXfrm>
    </dsp:sp>
    <dsp:sp modelId="{0170A1D4-0A74-48F8-8DEA-0B9333D15512}">
      <dsp:nvSpPr>
        <dsp:cNvPr id="0" name=""/>
        <dsp:cNvSpPr/>
      </dsp:nvSpPr>
      <dsp:spPr>
        <a:xfrm>
          <a:off x="1119863" y="687356"/>
          <a:ext cx="835711" cy="508952"/>
        </a:xfrm>
        <a:custGeom>
          <a:avLst/>
          <a:gdLst/>
          <a:ahLst/>
          <a:cxnLst/>
          <a:rect l="0" t="0" r="0" b="0"/>
          <a:pathLst>
            <a:path>
              <a:moveTo>
                <a:pt x="835711" y="0"/>
              </a:moveTo>
              <a:lnTo>
                <a:pt x="835711" y="254476"/>
              </a:lnTo>
              <a:lnTo>
                <a:pt x="0" y="254476"/>
              </a:lnTo>
              <a:lnTo>
                <a:pt x="0" y="5089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60FE5-7645-4E22-A803-F3251844E00D}">
      <dsp:nvSpPr>
        <dsp:cNvPr id="0" name=""/>
        <dsp:cNvSpPr/>
      </dsp:nvSpPr>
      <dsp:spPr>
        <a:xfrm>
          <a:off x="422029" y="1196308"/>
          <a:ext cx="1395666" cy="5435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/>
            <a:t>Estructurado</a:t>
          </a:r>
        </a:p>
      </dsp:txBody>
      <dsp:txXfrm>
        <a:off x="437948" y="1212227"/>
        <a:ext cx="1363828" cy="511671"/>
      </dsp:txXfrm>
    </dsp:sp>
    <dsp:sp modelId="{E51FC25C-8E0C-442C-841E-33931F3A4D14}">
      <dsp:nvSpPr>
        <dsp:cNvPr id="0" name=""/>
        <dsp:cNvSpPr/>
      </dsp:nvSpPr>
      <dsp:spPr>
        <a:xfrm>
          <a:off x="1955574" y="687356"/>
          <a:ext cx="960791" cy="497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925"/>
              </a:lnTo>
              <a:lnTo>
                <a:pt x="960791" y="248925"/>
              </a:lnTo>
              <a:lnTo>
                <a:pt x="960791" y="4978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09D7A-2694-4AEB-9117-D3E19D7DCAE5}">
      <dsp:nvSpPr>
        <dsp:cNvPr id="0" name=""/>
        <dsp:cNvSpPr/>
      </dsp:nvSpPr>
      <dsp:spPr>
        <a:xfrm>
          <a:off x="2218532" y="1185208"/>
          <a:ext cx="1395666" cy="6163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/>
            <a:t>Orientada a objetos</a:t>
          </a:r>
        </a:p>
      </dsp:txBody>
      <dsp:txXfrm>
        <a:off x="2236585" y="1203261"/>
        <a:ext cx="1359560" cy="580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19/04/2023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AR"/>
              <a:pPr/>
              <a:t>19/4/2023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9523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7797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5964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4213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78945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5383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102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1583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4242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2822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8679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249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7996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8968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7250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792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33249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84290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89560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57729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83950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42320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0743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514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06740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6358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19/04/2023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7200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83093" y="1958975"/>
            <a:ext cx="7577814" cy="1470025"/>
          </a:xfrm>
        </p:spPr>
        <p:txBody>
          <a:bodyPr>
            <a:normAutofit/>
          </a:bodyPr>
          <a:lstStyle/>
          <a:p>
            <a:pPr algn="ctr"/>
            <a:r>
              <a:rPr sz="4600" b="1" dirty="0" err="1">
                <a:latin typeface="Arial" pitchFamily="34" charset="0"/>
                <a:cs typeface="Arial" pitchFamily="34" charset="0"/>
              </a:rPr>
              <a:t>Te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oría</a:t>
            </a:r>
            <a:r>
              <a:rPr sz="4600" b="1" dirty="0">
                <a:latin typeface="Arial" pitchFamily="34" charset="0"/>
                <a:cs typeface="Arial" pitchFamily="34" charset="0"/>
              </a:rPr>
              <a:t> de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Informaci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 y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Comunicaci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35696" y="4077072"/>
            <a:ext cx="6194066" cy="925223"/>
          </a:xfrm>
        </p:spPr>
        <p:txBody>
          <a:bodyPr/>
          <a:lstStyle/>
          <a:p>
            <a:pPr algn="ctr"/>
            <a:r>
              <a:rPr lang="es-ES" dirty="0">
                <a:latin typeface="Arial" pitchFamily="34" charset="0"/>
                <a:cs typeface="Arial" pitchFamily="34" charset="0"/>
              </a:rPr>
              <a:t>Introducción a los Sistemas de Información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1404387" y="5211479"/>
            <a:ext cx="6194066" cy="925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Ing. María Aparicio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946D8F5-8D76-FA56-3A00-3FB4210BCE07}"/>
              </a:ext>
            </a:extLst>
          </p:cNvPr>
          <p:cNvSpPr txBox="1"/>
          <p:nvPr/>
        </p:nvSpPr>
        <p:spPr>
          <a:xfrm>
            <a:off x="611560" y="836712"/>
            <a:ext cx="8280920" cy="2146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inteligencia de la </a:t>
            </a:r>
            <a:r>
              <a:rPr lang="es-AR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nueva fábrica</a:t>
            </a:r>
            <a:r>
              <a:rPr lang="es-A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es el resultado de la convergencia de las tecnologías de la información, su unión en un “</a:t>
            </a:r>
            <a:r>
              <a:rPr lang="es-AR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ecosistema digital</a:t>
            </a:r>
            <a:r>
              <a:rPr lang="es-A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” con otras tecnologías industriales y el desarrollo de nuevos procesos de organización.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Por ello, la informática y sus profesionales serán elementos clave en el escenario de industria 4.0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41E6F9-897A-587F-FA02-059446F001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2987219"/>
            <a:ext cx="5110330" cy="37606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b="1" dirty="0">
                <a:latin typeface="Arial" panose="020B0604020202020204" pitchFamily="34" charset="0"/>
                <a:cs typeface="Arial" panose="020B0604020202020204" pitchFamily="34" charset="0"/>
              </a:rPr>
              <a:t>Software- producto y proceso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21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Proceso Software: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 un conjunto de actividades y resultados asociados que producen un producto de software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Producto Software: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Consiste en programas desarrollados y en la documentación asociada.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s-E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Ejemplo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alaméo - Receta Torta">
            <a:extLst>
              <a:ext uri="{FF2B5EF4-FFF2-40B4-BE49-F238E27FC236}">
                <a16:creationId xmlns:a16="http://schemas.microsoft.com/office/drawing/2014/main" id="{BB82C9D8-9D82-D01F-6A7E-854077991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51089"/>
            <a:ext cx="2366371" cy="306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orta de vainilla fácil y esponjosa + 4to. cumpleblog! | Bizcochos y  Sancochos">
            <a:extLst>
              <a:ext uri="{FF2B5EF4-FFF2-40B4-BE49-F238E27FC236}">
                <a16:creationId xmlns:a16="http://schemas.microsoft.com/office/drawing/2014/main" id="{924F7D5B-C771-E1B3-B717-A17293005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451089"/>
            <a:ext cx="2876356" cy="287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032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Participantes en el Desarrollo de Sistemas software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2760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Usuarios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Analista Funcional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Arquitecto de Software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Líder de Proyecto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Programador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Tester</a:t>
            </a: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(Probador)</a:t>
            </a:r>
          </a:p>
          <a:p>
            <a:pPr marL="1657350" lvl="3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Implementador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8D5E27A-A064-6D92-9FC8-2165B9FB31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0" b="20904"/>
          <a:stretch/>
        </p:blipFill>
        <p:spPr bwMode="auto">
          <a:xfrm>
            <a:off x="6012730" y="3118649"/>
            <a:ext cx="2705100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6FD1F4F-7830-6A17-E18D-220CABA47EA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08" r="16979" b="-7747"/>
          <a:stretch/>
        </p:blipFill>
        <p:spPr bwMode="auto">
          <a:xfrm>
            <a:off x="6084168" y="1397084"/>
            <a:ext cx="2562225" cy="14573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62C08A6-556E-2032-BD9A-E807118E29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80758"/>
            <a:ext cx="292111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F7B5D89-A1D5-7386-7463-6F84DF852C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135" y="4537986"/>
            <a:ext cx="2773445" cy="184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38B3A82-73BE-D4EC-643A-7A34DDE851E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055" y="4671277"/>
            <a:ext cx="2621585" cy="14045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3534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Etapas en el Desarrollo del Software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5426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1.- Investigación.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AR" kern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Análisis de Factibilidad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Desde el punto de Vista....</a:t>
            </a:r>
          </a:p>
          <a:p>
            <a:pPr lvl="3" algn="just">
              <a:lnSpc>
                <a:spcPct val="107000"/>
              </a:lnSpc>
              <a:spcAft>
                <a:spcPts val="3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•Económico </a:t>
            </a:r>
          </a:p>
          <a:p>
            <a:pPr lvl="3" algn="just">
              <a:lnSpc>
                <a:spcPct val="107000"/>
              </a:lnSpc>
              <a:spcAft>
                <a:spcPts val="3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•Técnico </a:t>
            </a:r>
          </a:p>
          <a:p>
            <a:pPr lvl="3" algn="just">
              <a:lnSpc>
                <a:spcPct val="107000"/>
              </a:lnSpc>
              <a:spcAft>
                <a:spcPts val="3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•Operativo</a:t>
            </a:r>
          </a:p>
          <a:p>
            <a:pPr lvl="3" algn="just">
              <a:lnSpc>
                <a:spcPct val="107000"/>
              </a:lnSpc>
              <a:spcAft>
                <a:spcPts val="300"/>
              </a:spcAft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algn="just">
              <a:lnSpc>
                <a:spcPct val="107000"/>
              </a:lnSpc>
              <a:spcAft>
                <a:spcPts val="300"/>
              </a:spcAft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2.- </a:t>
            </a:r>
            <a:r>
              <a:rPr lang="es-ES" b="1" i="1" dirty="0"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endParaRPr lang="es-ES" sz="1800" b="1" i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ES" dirty="0"/>
              <a:t>•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Definir el o los tipos de usuarios del sistema.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•Definir las necesidades. El usuario explica cuales son sus expectativas.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•Definir requisitos. El analista deberá definir con precisión los requerimientos del sistema. QUE hará el sistema.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•Definir métodos. el analista definirá los métodos apropiados para cumplir esos requerimientos. </a:t>
            </a:r>
            <a:endParaRPr lang="es-ES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echa: a la derecha con bandas 8">
            <a:extLst>
              <a:ext uri="{FF2B5EF4-FFF2-40B4-BE49-F238E27FC236}">
                <a16:creationId xmlns:a16="http://schemas.microsoft.com/office/drawing/2014/main" id="{E4AAE982-45AD-30A2-9448-8E41B0C10C5E}"/>
              </a:ext>
            </a:extLst>
          </p:cNvPr>
          <p:cNvSpPr/>
          <p:nvPr/>
        </p:nvSpPr>
        <p:spPr>
          <a:xfrm>
            <a:off x="6516216" y="1435523"/>
            <a:ext cx="1728192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¿Es Posible?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Flecha: a la derecha con bandas 10">
            <a:extLst>
              <a:ext uri="{FF2B5EF4-FFF2-40B4-BE49-F238E27FC236}">
                <a16:creationId xmlns:a16="http://schemas.microsoft.com/office/drawing/2014/main" id="{59D3DB48-ED4D-FE37-7523-58ADC70ACD30}"/>
              </a:ext>
            </a:extLst>
          </p:cNvPr>
          <p:cNvSpPr/>
          <p:nvPr/>
        </p:nvSpPr>
        <p:spPr>
          <a:xfrm>
            <a:off x="5896738" y="3420721"/>
            <a:ext cx="1728192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¿QUE?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65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Etapas en el Desarrollo del Software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76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2.- </a:t>
            </a:r>
            <a:r>
              <a:rPr lang="es-ES" b="1" i="1" dirty="0"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endParaRPr lang="es-ES" sz="1800" b="1" i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DB1C549-C680-0EA4-B26D-C0D985DDC04B}"/>
              </a:ext>
            </a:extLst>
          </p:cNvPr>
          <p:cNvGrpSpPr/>
          <p:nvPr/>
        </p:nvGrpSpPr>
        <p:grpSpPr>
          <a:xfrm>
            <a:off x="1547664" y="1825343"/>
            <a:ext cx="6624736" cy="3682571"/>
            <a:chOff x="1403648" y="250485"/>
            <a:chExt cx="7488832" cy="3776668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9D862FFB-51AC-E609-3085-11E7A013661C}"/>
                </a:ext>
              </a:extLst>
            </p:cNvPr>
            <p:cNvSpPr/>
            <p:nvPr/>
          </p:nvSpPr>
          <p:spPr>
            <a:xfrm>
              <a:off x="1403648" y="1284107"/>
              <a:ext cx="2088232" cy="576064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Comprender problema</a:t>
              </a: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82E814B-2AEA-3781-9835-9FFBBD1CA23B}"/>
                </a:ext>
              </a:extLst>
            </p:cNvPr>
            <p:cNvSpPr/>
            <p:nvPr/>
          </p:nvSpPr>
          <p:spPr>
            <a:xfrm>
              <a:off x="1403648" y="2420888"/>
              <a:ext cx="2088232" cy="576064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Recolectar información</a:t>
              </a: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E36FC09D-C987-286A-2D23-2DC15372B3F5}"/>
                </a:ext>
              </a:extLst>
            </p:cNvPr>
            <p:cNvSpPr/>
            <p:nvPr/>
          </p:nvSpPr>
          <p:spPr>
            <a:xfrm>
              <a:off x="5148064" y="1284107"/>
              <a:ext cx="1944216" cy="576064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Recolectar requerimientos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C4F3877E-2639-64FE-C800-1078DA767EFC}"/>
                </a:ext>
              </a:extLst>
            </p:cNvPr>
            <p:cNvSpPr/>
            <p:nvPr/>
          </p:nvSpPr>
          <p:spPr>
            <a:xfrm>
              <a:off x="5148064" y="2417467"/>
              <a:ext cx="1944216" cy="576064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Identificar requerimientos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DFABE013-2E27-7835-CD34-C38F0915DDFD}"/>
                </a:ext>
              </a:extLst>
            </p:cNvPr>
            <p:cNvSpPr/>
            <p:nvPr/>
          </p:nvSpPr>
          <p:spPr>
            <a:xfrm>
              <a:off x="3203849" y="3451089"/>
              <a:ext cx="2268252" cy="576064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Definir limites</a:t>
              </a:r>
            </a:p>
          </p:txBody>
        </p:sp>
        <p:cxnSp>
          <p:nvCxnSpPr>
            <p:cNvPr id="14" name="Conector recto de flecha 13">
              <a:extLst>
                <a:ext uri="{FF2B5EF4-FFF2-40B4-BE49-F238E27FC236}">
                  <a16:creationId xmlns:a16="http://schemas.microsoft.com/office/drawing/2014/main" id="{4F8340BB-F79F-542F-B789-97D0EA121F80}"/>
                </a:ext>
              </a:extLst>
            </p:cNvPr>
            <p:cNvCxnSpPr>
              <a:cxnSpLocks/>
              <a:stCxn id="6" idx="2"/>
              <a:endCxn id="7" idx="0"/>
            </p:cNvCxnSpPr>
            <p:nvPr/>
          </p:nvCxnSpPr>
          <p:spPr>
            <a:xfrm>
              <a:off x="2447764" y="1860171"/>
              <a:ext cx="0" cy="5607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ector recto de flecha 14">
              <a:extLst>
                <a:ext uri="{FF2B5EF4-FFF2-40B4-BE49-F238E27FC236}">
                  <a16:creationId xmlns:a16="http://schemas.microsoft.com/office/drawing/2014/main" id="{1563B5CF-722D-21CF-319A-24126BE6BA44}"/>
                </a:ext>
              </a:extLst>
            </p:cNvPr>
            <p:cNvCxnSpPr>
              <a:stCxn id="12" idx="0"/>
              <a:endCxn id="8" idx="2"/>
            </p:cNvCxnSpPr>
            <p:nvPr/>
          </p:nvCxnSpPr>
          <p:spPr>
            <a:xfrm flipV="1">
              <a:off x="6120172" y="1860171"/>
              <a:ext cx="0" cy="5572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ector: angular 15">
              <a:extLst>
                <a:ext uri="{FF2B5EF4-FFF2-40B4-BE49-F238E27FC236}">
                  <a16:creationId xmlns:a16="http://schemas.microsoft.com/office/drawing/2014/main" id="{E669307E-D3CC-9123-1A5F-9EACB7363172}"/>
                </a:ext>
              </a:extLst>
            </p:cNvPr>
            <p:cNvCxnSpPr>
              <a:stCxn id="7" idx="2"/>
            </p:cNvCxnSpPr>
            <p:nvPr/>
          </p:nvCxnSpPr>
          <p:spPr>
            <a:xfrm rot="16200000" flipH="1">
              <a:off x="2457518" y="2987198"/>
              <a:ext cx="736577" cy="756084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ector: angular 16">
              <a:extLst>
                <a:ext uri="{FF2B5EF4-FFF2-40B4-BE49-F238E27FC236}">
                  <a16:creationId xmlns:a16="http://schemas.microsoft.com/office/drawing/2014/main" id="{E8C6B1D5-343A-F28A-4196-3AAC7B936F17}"/>
                </a:ext>
              </a:extLst>
            </p:cNvPr>
            <p:cNvCxnSpPr>
              <a:cxnSpLocks/>
              <a:stCxn id="13" idx="3"/>
              <a:endCxn id="12" idx="2"/>
            </p:cNvCxnSpPr>
            <p:nvPr/>
          </p:nvCxnSpPr>
          <p:spPr>
            <a:xfrm flipV="1">
              <a:off x="5472101" y="2993531"/>
              <a:ext cx="648071" cy="745590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ector recto de flecha 17">
              <a:extLst>
                <a:ext uri="{FF2B5EF4-FFF2-40B4-BE49-F238E27FC236}">
                  <a16:creationId xmlns:a16="http://schemas.microsoft.com/office/drawing/2014/main" id="{F7015620-7EC1-509F-96CD-F87C61C71569}"/>
                </a:ext>
              </a:extLst>
            </p:cNvPr>
            <p:cNvCxnSpPr/>
            <p:nvPr/>
          </p:nvCxnSpPr>
          <p:spPr>
            <a:xfrm>
              <a:off x="6588224" y="1860171"/>
              <a:ext cx="0" cy="5572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Conector recto de flecha 18">
              <a:extLst>
                <a:ext uri="{FF2B5EF4-FFF2-40B4-BE49-F238E27FC236}">
                  <a16:creationId xmlns:a16="http://schemas.microsoft.com/office/drawing/2014/main" id="{9155E5EB-C892-B4AB-4801-C41604251A82}"/>
                </a:ext>
              </a:extLst>
            </p:cNvPr>
            <p:cNvCxnSpPr/>
            <p:nvPr/>
          </p:nvCxnSpPr>
          <p:spPr>
            <a:xfrm flipV="1">
              <a:off x="2051720" y="1860171"/>
              <a:ext cx="0" cy="57264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Conector: angular 19">
              <a:extLst>
                <a:ext uri="{FF2B5EF4-FFF2-40B4-BE49-F238E27FC236}">
                  <a16:creationId xmlns:a16="http://schemas.microsoft.com/office/drawing/2014/main" id="{8AF3A926-9F7C-6AD2-1028-08326D401DCF}"/>
                </a:ext>
              </a:extLst>
            </p:cNvPr>
            <p:cNvCxnSpPr/>
            <p:nvPr/>
          </p:nvCxnSpPr>
          <p:spPr>
            <a:xfrm rot="10800000" flipV="1">
              <a:off x="5472101" y="2830848"/>
              <a:ext cx="1116123" cy="1033622"/>
            </a:xfrm>
            <a:prstGeom prst="bentConnector3">
              <a:avLst>
                <a:gd name="adj1" fmla="val 844"/>
              </a:avLst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Conector: angular 20">
              <a:extLst>
                <a:ext uri="{FF2B5EF4-FFF2-40B4-BE49-F238E27FC236}">
                  <a16:creationId xmlns:a16="http://schemas.microsoft.com/office/drawing/2014/main" id="{8C8798DB-E508-EF2A-0CC5-0921BFD8749D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2051721" y="3008878"/>
              <a:ext cx="1152131" cy="855594"/>
            </a:xfrm>
            <a:prstGeom prst="bentConnector3">
              <a:avLst>
                <a:gd name="adj1" fmla="val 99813"/>
              </a:avLst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Conector: angular 21">
              <a:extLst>
                <a:ext uri="{FF2B5EF4-FFF2-40B4-BE49-F238E27FC236}">
                  <a16:creationId xmlns:a16="http://schemas.microsoft.com/office/drawing/2014/main" id="{BDBB5D52-28C1-04CE-3AB5-0712D10E7CDE}"/>
                </a:ext>
              </a:extLst>
            </p:cNvPr>
            <p:cNvCxnSpPr>
              <a:cxnSpLocks/>
              <a:endCxn id="6" idx="0"/>
            </p:cNvCxnSpPr>
            <p:nvPr/>
          </p:nvCxnSpPr>
          <p:spPr>
            <a:xfrm rot="10800000">
              <a:off x="2447764" y="1284107"/>
              <a:ext cx="3996444" cy="12700"/>
            </a:xfrm>
            <a:prstGeom prst="bentConnector4">
              <a:avLst>
                <a:gd name="adj1" fmla="val -376"/>
                <a:gd name="adj2" fmla="val 1844614"/>
              </a:avLst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EFAB0E74-3942-A160-2365-205EA2169310}"/>
                </a:ext>
              </a:extLst>
            </p:cNvPr>
            <p:cNvSpPr/>
            <p:nvPr/>
          </p:nvSpPr>
          <p:spPr>
            <a:xfrm>
              <a:off x="6804248" y="250485"/>
              <a:ext cx="2088232" cy="576064"/>
            </a:xfrm>
            <a:prstGeom prst="rect">
              <a:avLst/>
            </a:prstGeom>
            <a:effectLst>
              <a:glow rad="63500">
                <a:schemeClr val="accent4">
                  <a:satMod val="175000"/>
                  <a:alpha val="40000"/>
                </a:schemeClr>
              </a:glow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ANALISIS</a:t>
              </a:r>
            </a:p>
          </p:txBody>
        </p:sp>
        <p:cxnSp>
          <p:nvCxnSpPr>
            <p:cNvPr id="24" name="Conector: angular 23">
              <a:extLst>
                <a:ext uri="{FF2B5EF4-FFF2-40B4-BE49-F238E27FC236}">
                  <a16:creationId xmlns:a16="http://schemas.microsoft.com/office/drawing/2014/main" id="{DD54D423-5C14-4ED1-6137-E32EFD89ED5F}"/>
                </a:ext>
              </a:extLst>
            </p:cNvPr>
            <p:cNvCxnSpPr>
              <a:stCxn id="8" idx="3"/>
              <a:endCxn id="23" idx="2"/>
            </p:cNvCxnSpPr>
            <p:nvPr/>
          </p:nvCxnSpPr>
          <p:spPr>
            <a:xfrm flipV="1">
              <a:off x="7092280" y="826549"/>
              <a:ext cx="756084" cy="745590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345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Etapas en el Desarrollo del Software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2994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b="1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s-AR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.- Diseño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Definir como hará el sistema, de acuerdo a lo que se definió en el análisis 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definen y diseñan las estructuras, arquitectura, materiales, representaciones de las interfaces y detalle de las funciones del sistema. 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construyen prototipos. 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divide en módulos (Modularidad) 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Utilización de Herramientas de diseño y modelado.</a:t>
            </a:r>
          </a:p>
        </p:txBody>
      </p:sp>
      <p:sp>
        <p:nvSpPr>
          <p:cNvPr id="3" name="Flecha: a la derecha con bandas 2">
            <a:extLst>
              <a:ext uri="{FF2B5EF4-FFF2-40B4-BE49-F238E27FC236}">
                <a16:creationId xmlns:a16="http://schemas.microsoft.com/office/drawing/2014/main" id="{6A39AB9E-4641-E465-A0EC-DCE8468C28C5}"/>
              </a:ext>
            </a:extLst>
          </p:cNvPr>
          <p:cNvSpPr/>
          <p:nvPr/>
        </p:nvSpPr>
        <p:spPr>
          <a:xfrm>
            <a:off x="7137357" y="3212976"/>
            <a:ext cx="1728192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¿COMO?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D60134C5-4FCB-1C0C-665E-1AC3AB3CA6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814920"/>
              </p:ext>
            </p:extLst>
          </p:nvPr>
        </p:nvGraphicFramePr>
        <p:xfrm>
          <a:off x="3136610" y="4725144"/>
          <a:ext cx="4000500" cy="197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30868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Etapas en el Desarrollo del Software</a:t>
            </a: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397084"/>
            <a:ext cx="8265850" cy="1757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s-ES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.- Implementación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traduce el diseño en código de programación que la máquina entienda, si es un sistema de información. ejemplos : los ingenieros mecánicos, realizarán la máquina.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pone en producción el sistema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Flecha: a la derecha con bandas 3">
            <a:extLst>
              <a:ext uri="{FF2B5EF4-FFF2-40B4-BE49-F238E27FC236}">
                <a16:creationId xmlns:a16="http://schemas.microsoft.com/office/drawing/2014/main" id="{73376F12-AD9D-6EA4-0166-C3BD3B7222D5}"/>
              </a:ext>
            </a:extLst>
          </p:cNvPr>
          <p:cNvSpPr/>
          <p:nvPr/>
        </p:nvSpPr>
        <p:spPr>
          <a:xfrm>
            <a:off x="5580112" y="2478927"/>
            <a:ext cx="1728192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Lo hago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18 Rectángulo">
            <a:extLst>
              <a:ext uri="{FF2B5EF4-FFF2-40B4-BE49-F238E27FC236}">
                <a16:creationId xmlns:a16="http://schemas.microsoft.com/office/drawing/2014/main" id="{3CC5C4F9-E043-CA02-DBE3-4DBEB9904185}"/>
              </a:ext>
            </a:extLst>
          </p:cNvPr>
          <p:cNvSpPr/>
          <p:nvPr/>
        </p:nvSpPr>
        <p:spPr>
          <a:xfrm>
            <a:off x="626629" y="3429000"/>
            <a:ext cx="8265850" cy="247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5.- Prueba</a:t>
            </a: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realizan todas las pruebas necesarias para comprobar el funcionamiento correcto del sistema</a:t>
            </a:r>
          </a:p>
          <a:p>
            <a:pPr lvl="1" algn="just">
              <a:lnSpc>
                <a:spcPct val="107000"/>
              </a:lnSpc>
              <a:spcAft>
                <a:spcPts val="300"/>
              </a:spcAft>
            </a:pPr>
            <a:endParaRPr lang="es-ES" b="1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Aft>
                <a:spcPts val="300"/>
              </a:spcAft>
            </a:pPr>
            <a:endParaRPr lang="es-ES" b="1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8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6.- Mantenimiento y revisión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Corrijo, Mejoro, Actualizo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Flecha: a la derecha con bandas 6">
            <a:extLst>
              <a:ext uri="{FF2B5EF4-FFF2-40B4-BE49-F238E27FC236}">
                <a16:creationId xmlns:a16="http://schemas.microsoft.com/office/drawing/2014/main" id="{6FDCE037-F662-4EA9-963E-DA7E8B9CD4D0}"/>
              </a:ext>
            </a:extLst>
          </p:cNvPr>
          <p:cNvSpPr/>
          <p:nvPr/>
        </p:nvSpPr>
        <p:spPr>
          <a:xfrm>
            <a:off x="5364088" y="4172838"/>
            <a:ext cx="1756786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¿Funciona?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Flecha: a la derecha con bandas 7">
            <a:extLst>
              <a:ext uri="{FF2B5EF4-FFF2-40B4-BE49-F238E27FC236}">
                <a16:creationId xmlns:a16="http://schemas.microsoft.com/office/drawing/2014/main" id="{9B52C76F-F1A1-7BD1-3D55-DA025D4BB5F7}"/>
              </a:ext>
            </a:extLst>
          </p:cNvPr>
          <p:cNvSpPr/>
          <p:nvPr/>
        </p:nvSpPr>
        <p:spPr>
          <a:xfrm>
            <a:off x="3690318" y="5541749"/>
            <a:ext cx="2138472" cy="1224136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Nuevos requerimientos</a:t>
            </a:r>
            <a:endParaRPr lang="es-A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321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42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Etapas en el Desarrollo del Software</a:t>
            </a:r>
          </a:p>
        </p:txBody>
      </p:sp>
      <p:pic>
        <p:nvPicPr>
          <p:cNvPr id="4100" name="Picture 4" descr="Ingeniería en software">
            <a:extLst>
              <a:ext uri="{FF2B5EF4-FFF2-40B4-BE49-F238E27FC236}">
                <a16:creationId xmlns:a16="http://schemas.microsoft.com/office/drawing/2014/main" id="{E729FF0B-4782-B952-B95E-A11191B28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71089"/>
            <a:ext cx="5370442" cy="528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369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64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56887" y="881048"/>
            <a:ext cx="8413918" cy="663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Recordemos los componentes de un sistema: entrada, proceso, salida y retroalimentación. En los sistemas de información se refiere a: </a:t>
            </a:r>
          </a:p>
        </p:txBody>
      </p:sp>
      <p:pic>
        <p:nvPicPr>
          <p:cNvPr id="4" name="Imagen 3" descr="Boletín Científico de Ciencias Económico Administrativas No.5">
            <a:extLst>
              <a:ext uri="{FF2B5EF4-FFF2-40B4-BE49-F238E27FC236}">
                <a16:creationId xmlns:a16="http://schemas.microsoft.com/office/drawing/2014/main" id="{BA852DE2-F7CB-32C0-D8C7-A23A2A9EE3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7" t="40912" r="14223" b="22911"/>
          <a:stretch/>
        </p:blipFill>
        <p:spPr bwMode="auto">
          <a:xfrm>
            <a:off x="2123728" y="1675650"/>
            <a:ext cx="5040560" cy="21020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18 Rectángulo">
            <a:extLst>
              <a:ext uri="{FF2B5EF4-FFF2-40B4-BE49-F238E27FC236}">
                <a16:creationId xmlns:a16="http://schemas.microsoft.com/office/drawing/2014/main" id="{1D6F4210-61D5-DFD5-C34D-34A6446625AD}"/>
              </a:ext>
            </a:extLst>
          </p:cNvPr>
          <p:cNvSpPr/>
          <p:nvPr/>
        </p:nvSpPr>
        <p:spPr>
          <a:xfrm>
            <a:off x="456887" y="3908740"/>
            <a:ext cx="8413918" cy="2646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Entradas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la entrada es la actividad que consiste en </a:t>
            </a: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recopilar y capturar datos primarios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Procesamiento: 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supone a conversión de datos en salidas útiles. Esto puede implicar cálculos, realizar comparaciones, almacenamiento de datos para su uso posterior.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Salida: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La información útil se plasma en una serie de documentos, informes y gráficos, para ser distribuida a la persona adecuada a la organización. En algunos casos la salida de un sistema sirve como entrada de otro. </a:t>
            </a:r>
          </a:p>
        </p:txBody>
      </p:sp>
    </p:spTree>
    <p:extLst>
      <p:ext uri="{BB962C8B-B14F-4D97-AF65-F5344CB8AC3E}">
        <p14:creationId xmlns:p14="http://schemas.microsoft.com/office/powerpoint/2010/main" val="1635379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</a:t>
            </a:r>
            <a:r>
              <a:rPr lang="es-AR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Informacion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81409" y="1022586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Componentes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5652120" y="2060848"/>
            <a:ext cx="3240360" cy="3148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Hardware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Software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Bases de datos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Telecomunicaciones, redes e Internet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Personas 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sym typeface="Symbol" panose="05050102010706020507" pitchFamily="18" charset="2"/>
              </a:rPr>
              <a:t>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Procedimientos (recolectar, procesar, distribuir y almacenar) </a:t>
            </a:r>
          </a:p>
        </p:txBody>
      </p:sp>
      <p:pic>
        <p:nvPicPr>
          <p:cNvPr id="5122" name="Picture 2" descr="Sistema informático - EcuRed">
            <a:extLst>
              <a:ext uri="{FF2B5EF4-FFF2-40B4-BE49-F238E27FC236}">
                <a16:creationId xmlns:a16="http://schemas.microsoft.com/office/drawing/2014/main" id="{4C6EC3BA-029D-CE4C-3094-DE14A7C4A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06" y="1916832"/>
            <a:ext cx="4992174" cy="377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27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</a:t>
            </a:r>
            <a:r>
              <a:rPr lang="es-AR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Informacion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57106" y="1084142"/>
            <a:ext cx="4762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Modelos para construir sistemas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78070" y="1531247"/>
            <a:ext cx="8435374" cy="2749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construir un sistema es habitual tener que recurrir a modelos. Por su naturaleza, los modelos son simplificaciones de una realidad.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Podemos decir que un modelo es una representación de la realidad. Se realizan por medio de </a:t>
            </a: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abstracciones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Cuando mayor semejanza con la realidad tenga un modelo, mejor representará esa realidad la cual se desea significar.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</a:rPr>
              <a:t>Ejemplo: 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para representar una casa, un plano de la misma sería un modelo. Para esto podríamos tener diferentes planos que representen distintas vistas.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D697478-ABEB-48B7-A1F6-D8752088F7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951985"/>
            <a:ext cx="1512168" cy="277162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D6DF0FC-5E3D-093E-19A9-CD08962BF5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221088"/>
            <a:ext cx="2448272" cy="2352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Cómo hacer un proyecto de domótica básica">
            <a:extLst>
              <a:ext uri="{FF2B5EF4-FFF2-40B4-BE49-F238E27FC236}">
                <a16:creationId xmlns:a16="http://schemas.microsoft.com/office/drawing/2014/main" id="{A2832506-37BF-8D1A-BBD8-D0AA57A994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192" y="4456699"/>
            <a:ext cx="2818688" cy="1787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3277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Informático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2" y="839631"/>
            <a:ext cx="7261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Modelo de caja negra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78562" y="1306080"/>
            <a:ext cx="8413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le denomina “</a:t>
            </a:r>
            <a:r>
              <a:rPr lang="es-A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caja negra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”, ya que las entradas y las salidas se conocen, pero no la transformación que se produce internamente en el sistema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1504ACC-C3B5-6685-4490-EE4E54F93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332" y="2148971"/>
            <a:ext cx="6396020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18 Rectángulo">
            <a:extLst>
              <a:ext uri="{FF2B5EF4-FFF2-40B4-BE49-F238E27FC236}">
                <a16:creationId xmlns:a16="http://schemas.microsoft.com/office/drawing/2014/main" id="{CBB3D16A-071F-5E8B-B0B8-36D6DDECF20F}"/>
              </a:ext>
            </a:extLst>
          </p:cNvPr>
          <p:cNvSpPr/>
          <p:nvPr/>
        </p:nvSpPr>
        <p:spPr>
          <a:xfrm>
            <a:off x="3995936" y="3982259"/>
            <a:ext cx="45905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Ejemplo: </a:t>
            </a:r>
          </a:p>
          <a:p>
            <a:pPr algn="just"/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 una máquina expendedora de café, se conocen las entradas: monedas o billetes y elección del tipo de café (dulce, corto, largo, capuchino, </a:t>
            </a:r>
            <a:r>
              <a:rPr lang="es-AR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etc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). </a:t>
            </a:r>
          </a:p>
          <a:p>
            <a:pPr algn="just"/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 proceso que realiza la máquina no se conoce</a:t>
            </a:r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no se puede ver lo que hay adentro. </a:t>
            </a:r>
          </a:p>
          <a:p>
            <a:pPr algn="just"/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 salidas definidas serían: el vaso y la bebida.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 descr="Maquinas | Vending Oeste">
            <a:extLst>
              <a:ext uri="{FF2B5EF4-FFF2-40B4-BE49-F238E27FC236}">
                <a16:creationId xmlns:a16="http://schemas.microsoft.com/office/drawing/2014/main" id="{2D133F9E-9CDF-C6C6-BBF1-5EE669E0D1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148559"/>
            <a:ext cx="1800225" cy="2392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380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</a:t>
            </a:r>
            <a:r>
              <a:rPr lang="es-AR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informacion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2" y="839631"/>
            <a:ext cx="7261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Modelo funcional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78562" y="1306080"/>
            <a:ext cx="84139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Mue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 el funcionamiento del sistema y según el paradigma con el cual estamos modelando.</a:t>
            </a:r>
            <a:endParaRPr lang="es-A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epresenta funciones, actividades, transformaciones o procesos que se producen en el sistema.</a:t>
            </a:r>
            <a:endParaRPr lang="es-E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29" name="Grupo 2128">
            <a:extLst>
              <a:ext uri="{FF2B5EF4-FFF2-40B4-BE49-F238E27FC236}">
                <a16:creationId xmlns:a16="http://schemas.microsoft.com/office/drawing/2014/main" id="{F1B9079E-0424-9AD9-39CD-88F021BDCA99}"/>
              </a:ext>
            </a:extLst>
          </p:cNvPr>
          <p:cNvGrpSpPr/>
          <p:nvPr/>
        </p:nvGrpSpPr>
        <p:grpSpPr>
          <a:xfrm>
            <a:off x="1115616" y="3232660"/>
            <a:ext cx="7344816" cy="2644612"/>
            <a:chOff x="1517950" y="3088644"/>
            <a:chExt cx="6654450" cy="2190691"/>
          </a:xfrm>
        </p:grpSpPr>
        <p:sp>
          <p:nvSpPr>
            <p:cNvPr id="2119" name="Elipse 2118">
              <a:extLst>
                <a:ext uri="{FF2B5EF4-FFF2-40B4-BE49-F238E27FC236}">
                  <a16:creationId xmlns:a16="http://schemas.microsoft.com/office/drawing/2014/main" id="{F19191E9-A64B-3361-762F-1C8A664CCBC5}"/>
                </a:ext>
              </a:extLst>
            </p:cNvPr>
            <p:cNvSpPr/>
            <p:nvPr/>
          </p:nvSpPr>
          <p:spPr>
            <a:xfrm>
              <a:off x="1517950" y="3123395"/>
              <a:ext cx="781030" cy="1808234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grpSp>
          <p:nvGrpSpPr>
            <p:cNvPr id="2128" name="Grupo 2127">
              <a:extLst>
                <a:ext uri="{FF2B5EF4-FFF2-40B4-BE49-F238E27FC236}">
                  <a16:creationId xmlns:a16="http://schemas.microsoft.com/office/drawing/2014/main" id="{9C2500A9-9818-DE7C-D8B7-03A7FD3547A5}"/>
                </a:ext>
              </a:extLst>
            </p:cNvPr>
            <p:cNvGrpSpPr/>
            <p:nvPr/>
          </p:nvGrpSpPr>
          <p:grpSpPr>
            <a:xfrm>
              <a:off x="2277427" y="3088644"/>
              <a:ext cx="5894973" cy="2190691"/>
              <a:chOff x="2277427" y="3088645"/>
              <a:chExt cx="5210175" cy="1866900"/>
            </a:xfrm>
          </p:grpSpPr>
          <p:sp>
            <p:nvSpPr>
              <p:cNvPr id="2112" name="Rectángulo 2111">
                <a:extLst>
                  <a:ext uri="{FF2B5EF4-FFF2-40B4-BE49-F238E27FC236}">
                    <a16:creationId xmlns:a16="http://schemas.microsoft.com/office/drawing/2014/main" id="{C1DB7122-FF68-4187-D414-7875C9CCD202}"/>
                  </a:ext>
                </a:extLst>
              </p:cNvPr>
              <p:cNvSpPr/>
              <p:nvPr/>
            </p:nvSpPr>
            <p:spPr>
              <a:xfrm>
                <a:off x="2887027" y="3298195"/>
                <a:ext cx="1028700" cy="2857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s-ES" sz="1100" kern="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Recibir dinero</a:t>
                </a:r>
                <a:endParaRPr lang="es-AR" sz="1100" kern="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13" name="Rectángulo 2112">
                <a:extLst>
                  <a:ext uri="{FF2B5EF4-FFF2-40B4-BE49-F238E27FC236}">
                    <a16:creationId xmlns:a16="http://schemas.microsoft.com/office/drawing/2014/main" id="{12BCD9F7-6784-CE6E-E303-2C63242558D6}"/>
                  </a:ext>
                </a:extLst>
              </p:cNvPr>
              <p:cNvSpPr/>
              <p:nvPr/>
            </p:nvSpPr>
            <p:spPr>
              <a:xfrm>
                <a:off x="2858452" y="4250695"/>
                <a:ext cx="1028700" cy="2857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s-ES" sz="1100" kern="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Recibir orden </a:t>
                </a:r>
                <a:endParaRPr lang="es-AR" sz="1100" kern="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14" name="Rectángulo 2113">
                <a:extLst>
                  <a:ext uri="{FF2B5EF4-FFF2-40B4-BE49-F238E27FC236}">
                    <a16:creationId xmlns:a16="http://schemas.microsoft.com/office/drawing/2014/main" id="{F517DF7B-C241-1429-534E-DB976786A936}"/>
                  </a:ext>
                </a:extLst>
              </p:cNvPr>
              <p:cNvSpPr/>
              <p:nvPr/>
            </p:nvSpPr>
            <p:spPr>
              <a:xfrm>
                <a:off x="4191952" y="3773810"/>
                <a:ext cx="857250" cy="4857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s-ES" sz="1100" kern="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Armar pedido orden </a:t>
                </a:r>
                <a:endParaRPr lang="es-AR" sz="1100" kern="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15" name="Rectángulo 2114">
                <a:extLst>
                  <a:ext uri="{FF2B5EF4-FFF2-40B4-BE49-F238E27FC236}">
                    <a16:creationId xmlns:a16="http://schemas.microsoft.com/office/drawing/2014/main" id="{3481468F-D968-A684-0165-152CB8C0673C}"/>
                  </a:ext>
                </a:extLst>
              </p:cNvPr>
              <p:cNvSpPr/>
              <p:nvPr/>
            </p:nvSpPr>
            <p:spPr>
              <a:xfrm>
                <a:off x="5134927" y="3307720"/>
                <a:ext cx="1238250" cy="2857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s-ES" sz="1100" kern="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Preparar pedido</a:t>
                </a:r>
                <a:endParaRPr lang="es-AR" sz="1100" kern="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16" name="Rectángulo 2115">
                <a:extLst>
                  <a:ext uri="{FF2B5EF4-FFF2-40B4-BE49-F238E27FC236}">
                    <a16:creationId xmlns:a16="http://schemas.microsoft.com/office/drawing/2014/main" id="{D609C7B5-0F22-AEFD-28C0-2725021E2767}"/>
                  </a:ext>
                </a:extLst>
              </p:cNvPr>
              <p:cNvSpPr/>
              <p:nvPr/>
            </p:nvSpPr>
            <p:spPr>
              <a:xfrm>
                <a:off x="5315902" y="4336420"/>
                <a:ext cx="1123950" cy="27622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s-ES" sz="1100" kern="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Servir bebidas</a:t>
                </a:r>
                <a:endParaRPr lang="es-AR" sz="1100" kern="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117" name="Conector: curvado 2116">
                <a:extLst>
                  <a:ext uri="{FF2B5EF4-FFF2-40B4-BE49-F238E27FC236}">
                    <a16:creationId xmlns:a16="http://schemas.microsoft.com/office/drawing/2014/main" id="{98EC5D3A-9ED8-3777-D446-33A88150BD70}"/>
                  </a:ext>
                </a:extLst>
              </p:cNvPr>
              <p:cNvCxnSpPr/>
              <p:nvPr/>
            </p:nvCxnSpPr>
            <p:spPr>
              <a:xfrm flipV="1">
                <a:off x="2277427" y="3422020"/>
                <a:ext cx="600075" cy="466725"/>
              </a:xfrm>
              <a:prstGeom prst="curvedConnector3">
                <a:avLst/>
              </a:prstGeom>
              <a:ln w="28575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8" name="Conector: curvado 2117">
                <a:extLst>
                  <a:ext uri="{FF2B5EF4-FFF2-40B4-BE49-F238E27FC236}">
                    <a16:creationId xmlns:a16="http://schemas.microsoft.com/office/drawing/2014/main" id="{85CB10A0-DFC8-A135-66B5-A226BC954396}"/>
                  </a:ext>
                </a:extLst>
              </p:cNvPr>
              <p:cNvCxnSpPr/>
              <p:nvPr/>
            </p:nvCxnSpPr>
            <p:spPr>
              <a:xfrm>
                <a:off x="2306002" y="4012570"/>
                <a:ext cx="542925" cy="381000"/>
              </a:xfrm>
              <a:prstGeom prst="curvedConnector3">
                <a:avLst/>
              </a:prstGeom>
              <a:ln w="28575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1" name="Conector: curvado 2120">
                <a:extLst>
                  <a:ext uri="{FF2B5EF4-FFF2-40B4-BE49-F238E27FC236}">
                    <a16:creationId xmlns:a16="http://schemas.microsoft.com/office/drawing/2014/main" id="{FCDD84E2-A80C-0B9F-69A3-91AC70831405}"/>
                  </a:ext>
                </a:extLst>
              </p:cNvPr>
              <p:cNvCxnSpPr/>
              <p:nvPr/>
            </p:nvCxnSpPr>
            <p:spPr>
              <a:xfrm flipV="1">
                <a:off x="6449377" y="3983995"/>
                <a:ext cx="466725" cy="514350"/>
              </a:xfrm>
              <a:prstGeom prst="curvedConnector3">
                <a:avLst/>
              </a:prstGeom>
              <a:ln w="28575"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122" name="Elipse 2121">
                <a:extLst>
                  <a:ext uri="{FF2B5EF4-FFF2-40B4-BE49-F238E27FC236}">
                    <a16:creationId xmlns:a16="http://schemas.microsoft.com/office/drawing/2014/main" id="{B14E1286-24FC-FEF2-C11C-9A8D62EA0323}"/>
                  </a:ext>
                </a:extLst>
              </p:cNvPr>
              <p:cNvSpPr/>
              <p:nvPr/>
            </p:nvSpPr>
            <p:spPr>
              <a:xfrm>
                <a:off x="6878002" y="3098170"/>
                <a:ext cx="609600" cy="1704975"/>
              </a:xfrm>
              <a:prstGeom prst="ellipse">
                <a:avLst/>
              </a:prstGeom>
              <a:noFill/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  <p:cxnSp>
            <p:nvCxnSpPr>
              <p:cNvPr id="2123" name="Conector: angular 2122">
                <a:extLst>
                  <a:ext uri="{FF2B5EF4-FFF2-40B4-BE49-F238E27FC236}">
                    <a16:creationId xmlns:a16="http://schemas.microsoft.com/office/drawing/2014/main" id="{C9AF970D-756A-150E-696C-5E1144FD2CD4}"/>
                  </a:ext>
                </a:extLst>
              </p:cNvPr>
              <p:cNvCxnSpPr/>
              <p:nvPr/>
            </p:nvCxnSpPr>
            <p:spPr>
              <a:xfrm>
                <a:off x="3925252" y="3393445"/>
                <a:ext cx="257175" cy="552450"/>
              </a:xfrm>
              <a:prstGeom prst="bentConnector3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4" name="Conector: angular 2123">
                <a:extLst>
                  <a:ext uri="{FF2B5EF4-FFF2-40B4-BE49-F238E27FC236}">
                    <a16:creationId xmlns:a16="http://schemas.microsoft.com/office/drawing/2014/main" id="{02E2C300-B48F-7029-8130-29CC5AC31BE7}"/>
                  </a:ext>
                </a:extLst>
              </p:cNvPr>
              <p:cNvCxnSpPr/>
              <p:nvPr/>
            </p:nvCxnSpPr>
            <p:spPr>
              <a:xfrm flipV="1">
                <a:off x="3906202" y="4079245"/>
                <a:ext cx="266700" cy="342900"/>
              </a:xfrm>
              <a:prstGeom prst="bentConnector3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5" name="Conector: angular 2124">
                <a:extLst>
                  <a:ext uri="{FF2B5EF4-FFF2-40B4-BE49-F238E27FC236}">
                    <a16:creationId xmlns:a16="http://schemas.microsoft.com/office/drawing/2014/main" id="{A897CA94-27F6-D2FD-3148-2D55A3C22896}"/>
                  </a:ext>
                </a:extLst>
              </p:cNvPr>
              <p:cNvCxnSpPr/>
              <p:nvPr/>
            </p:nvCxnSpPr>
            <p:spPr>
              <a:xfrm flipV="1">
                <a:off x="4763452" y="3498220"/>
                <a:ext cx="371475" cy="285750"/>
              </a:xfrm>
              <a:prstGeom prst="bentConnector3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6" name="Conector: angular 2125">
                <a:extLst>
                  <a:ext uri="{FF2B5EF4-FFF2-40B4-BE49-F238E27FC236}">
                    <a16:creationId xmlns:a16="http://schemas.microsoft.com/office/drawing/2014/main" id="{4F088070-66E1-E04B-4A8C-B8A1819D0424}"/>
                  </a:ext>
                </a:extLst>
              </p:cNvPr>
              <p:cNvCxnSpPr/>
              <p:nvPr/>
            </p:nvCxnSpPr>
            <p:spPr>
              <a:xfrm>
                <a:off x="5754052" y="3593470"/>
                <a:ext cx="57150" cy="714375"/>
              </a:xfrm>
              <a:prstGeom prst="bentConnector3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7" name="Rectángulo 2126">
                <a:extLst>
                  <a:ext uri="{FF2B5EF4-FFF2-40B4-BE49-F238E27FC236}">
                    <a16:creationId xmlns:a16="http://schemas.microsoft.com/office/drawing/2014/main" id="{453DE593-33DF-6254-7F4B-0B981847986C}"/>
                  </a:ext>
                </a:extLst>
              </p:cNvPr>
              <p:cNvSpPr/>
              <p:nvPr/>
            </p:nvSpPr>
            <p:spPr>
              <a:xfrm>
                <a:off x="2591752" y="3088645"/>
                <a:ext cx="4086225" cy="1866900"/>
              </a:xfrm>
              <a:prstGeom prst="rect">
                <a:avLst/>
              </a:prstGeom>
              <a:noFill/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AR"/>
              </a:p>
            </p:txBody>
          </p:sp>
        </p:grpSp>
      </p:grpSp>
      <p:pic>
        <p:nvPicPr>
          <p:cNvPr id="2131" name="Gráfico 2130" descr="Café con relleno sólido">
            <a:extLst>
              <a:ext uri="{FF2B5EF4-FFF2-40B4-BE49-F238E27FC236}">
                <a16:creationId xmlns:a16="http://schemas.microsoft.com/office/drawing/2014/main" id="{D361B1EC-82AA-9B25-02D8-A0EFDDC79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6383" y="3827265"/>
            <a:ext cx="914400" cy="914400"/>
          </a:xfrm>
          <a:prstGeom prst="rect">
            <a:avLst/>
          </a:prstGeom>
        </p:spPr>
      </p:pic>
      <p:pic>
        <p:nvPicPr>
          <p:cNvPr id="2133" name="Imagen 2132" descr="Empresario contando uno">
            <a:extLst>
              <a:ext uri="{FF2B5EF4-FFF2-40B4-BE49-F238E27FC236}">
                <a16:creationId xmlns:a16="http://schemas.microsoft.com/office/drawing/2014/main" id="{2B7E449D-8CAE-7C89-50D5-5D4823D3BD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81" y="3548638"/>
            <a:ext cx="516373" cy="157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9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</a:t>
            </a:r>
            <a:r>
              <a:rPr lang="es-AR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Informacion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82614" y="910430"/>
            <a:ext cx="7261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Modelo estructural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82614" y="1433811"/>
            <a:ext cx="84139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Este modelo representa las estructuras del sistema. 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Estas estructuras también son variadas y definidas por el observador, se pueden asociar a las partes que se determinaron en el sistema. 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Ejemplos de modelos estructurales: Organigrama, clases, entidades en bases de datos. </a:t>
            </a:r>
            <a:endParaRPr lang="es-E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036602CF-9053-41CA-F531-D000E8C2E246}"/>
              </a:ext>
            </a:extLst>
          </p:cNvPr>
          <p:cNvGrpSpPr/>
          <p:nvPr/>
        </p:nvGrpSpPr>
        <p:grpSpPr>
          <a:xfrm>
            <a:off x="755576" y="2979617"/>
            <a:ext cx="7978200" cy="2700986"/>
            <a:chOff x="755576" y="2979617"/>
            <a:chExt cx="7978200" cy="2700986"/>
          </a:xfrm>
        </p:grpSpPr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1ED2DA99-64D6-847C-1913-8D8C96F055F7}"/>
                </a:ext>
              </a:extLst>
            </p:cNvPr>
            <p:cNvSpPr/>
            <p:nvPr/>
          </p:nvSpPr>
          <p:spPr>
            <a:xfrm>
              <a:off x="3722071" y="2979617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Expendedora de café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412DA49B-4200-FCCF-5072-E4B587BEE7E4}"/>
                </a:ext>
              </a:extLst>
            </p:cNvPr>
            <p:cNvSpPr/>
            <p:nvPr/>
          </p:nvSpPr>
          <p:spPr>
            <a:xfrm>
              <a:off x="755576" y="4018507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Conexiones eléctricas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4D2ED171-6C45-AC19-7526-B8B22BD88FD4}"/>
                </a:ext>
              </a:extLst>
            </p:cNvPr>
            <p:cNvSpPr/>
            <p:nvPr/>
          </p:nvSpPr>
          <p:spPr>
            <a:xfrm>
              <a:off x="2339622" y="4052540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Recipientes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1C2F1B5C-EA31-7570-2A4C-A91941295FC5}"/>
                </a:ext>
              </a:extLst>
            </p:cNvPr>
            <p:cNvSpPr/>
            <p:nvPr/>
          </p:nvSpPr>
          <p:spPr>
            <a:xfrm>
              <a:off x="4101655" y="4065649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Filtros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82B935B6-24F8-06DB-C876-4CCC0312B1DF}"/>
                </a:ext>
              </a:extLst>
            </p:cNvPr>
            <p:cNvSpPr/>
            <p:nvPr/>
          </p:nvSpPr>
          <p:spPr>
            <a:xfrm>
              <a:off x="5910905" y="4018507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Productos</a:t>
              </a:r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8067FE33-30D0-68B6-D00E-11AFD8BBB682}"/>
                </a:ext>
              </a:extLst>
            </p:cNvPr>
            <p:cNvSpPr/>
            <p:nvPr/>
          </p:nvSpPr>
          <p:spPr>
            <a:xfrm>
              <a:off x="2995075" y="5104539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Café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DB13BCCB-81BF-5B79-9808-9491A65466A7}"/>
                </a:ext>
              </a:extLst>
            </p:cNvPr>
            <p:cNvSpPr/>
            <p:nvPr/>
          </p:nvSpPr>
          <p:spPr>
            <a:xfrm>
              <a:off x="4470481" y="5092763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Agua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64397993-BE08-B891-E8C7-C38A104F16AD}"/>
                </a:ext>
              </a:extLst>
            </p:cNvPr>
            <p:cNvSpPr/>
            <p:nvPr/>
          </p:nvSpPr>
          <p:spPr>
            <a:xfrm>
              <a:off x="5910904" y="5080987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Leche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B3ADD109-F419-8C0D-B496-1ADFB84ABB4A}"/>
                </a:ext>
              </a:extLst>
            </p:cNvPr>
            <p:cNvSpPr/>
            <p:nvPr/>
          </p:nvSpPr>
          <p:spPr>
            <a:xfrm>
              <a:off x="7351327" y="5080987"/>
              <a:ext cx="1382449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Azúcar</a:t>
              </a:r>
              <a:endParaRPr lang="es-A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Conector: angular 17">
              <a:extLst>
                <a:ext uri="{FF2B5EF4-FFF2-40B4-BE49-F238E27FC236}">
                  <a16:creationId xmlns:a16="http://schemas.microsoft.com/office/drawing/2014/main" id="{73EB9A79-FE59-A0CD-0283-63AC7FDB90B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5285597" y="2692677"/>
              <a:ext cx="462826" cy="218883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: angular 19">
              <a:extLst>
                <a:ext uri="{FF2B5EF4-FFF2-40B4-BE49-F238E27FC236}">
                  <a16:creationId xmlns:a16="http://schemas.microsoft.com/office/drawing/2014/main" id="{73F4C3F1-DE83-1A6A-C0D7-DE5FF53461D4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446802" y="3786026"/>
              <a:ext cx="2966494" cy="232480"/>
            </a:xfrm>
            <a:prstGeom prst="bentConnector3">
              <a:avLst>
                <a:gd name="adj1" fmla="val 10026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51542D1C-A647-0A5B-8282-A831CD563438}"/>
                </a:ext>
              </a:extLst>
            </p:cNvPr>
            <p:cNvCxnSpPr>
              <a:cxnSpLocks/>
              <a:endCxn id="8" idx="0"/>
            </p:cNvCxnSpPr>
            <p:nvPr/>
          </p:nvCxnSpPr>
          <p:spPr>
            <a:xfrm>
              <a:off x="3030847" y="3786026"/>
              <a:ext cx="0" cy="266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DF292AF2-B912-4DC7-0114-3C5BF4EC77E8}"/>
                </a:ext>
              </a:extLst>
            </p:cNvPr>
            <p:cNvCxnSpPr>
              <a:endCxn id="9" idx="0"/>
            </p:cNvCxnSpPr>
            <p:nvPr/>
          </p:nvCxnSpPr>
          <p:spPr>
            <a:xfrm>
              <a:off x="4773336" y="3796154"/>
              <a:ext cx="19544" cy="2694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A205B1AD-9864-68EC-DF1F-43FC88719E2F}"/>
                </a:ext>
              </a:extLst>
            </p:cNvPr>
            <p:cNvCxnSpPr>
              <a:stCxn id="11" idx="2"/>
              <a:endCxn id="14" idx="0"/>
            </p:cNvCxnSpPr>
            <p:nvPr/>
          </p:nvCxnSpPr>
          <p:spPr>
            <a:xfrm flipH="1">
              <a:off x="6602129" y="4594571"/>
              <a:ext cx="1" cy="4864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: angular 34">
              <a:extLst>
                <a:ext uri="{FF2B5EF4-FFF2-40B4-BE49-F238E27FC236}">
                  <a16:creationId xmlns:a16="http://schemas.microsoft.com/office/drawing/2014/main" id="{A7156DC3-70BA-3B16-4122-7D2CC2BD8545}"/>
                </a:ext>
              </a:extLst>
            </p:cNvPr>
            <p:cNvCxnSpPr>
              <a:stCxn id="12" idx="0"/>
              <a:endCxn id="15" idx="0"/>
            </p:cNvCxnSpPr>
            <p:nvPr/>
          </p:nvCxnSpPr>
          <p:spPr>
            <a:xfrm rot="5400000" flipH="1" flipV="1">
              <a:off x="5852650" y="2914637"/>
              <a:ext cx="23552" cy="4356252"/>
            </a:xfrm>
            <a:prstGeom prst="bentConnector3">
              <a:avLst>
                <a:gd name="adj1" fmla="val 107061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169AE9A6-9A2C-ADF0-972A-1927CE7BBD62}"/>
                </a:ext>
              </a:extLst>
            </p:cNvPr>
            <p:cNvCxnSpPr>
              <a:endCxn id="13" idx="0"/>
            </p:cNvCxnSpPr>
            <p:nvPr/>
          </p:nvCxnSpPr>
          <p:spPr>
            <a:xfrm>
              <a:off x="5161705" y="4837779"/>
              <a:ext cx="1" cy="2549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056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82614" y="1301956"/>
            <a:ext cx="7261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Posibles motivos de CAMBIO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82614" y="2048525"/>
            <a:ext cx="5313522" cy="3159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Problemas con el sistema existente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Aprovechar nuevas oportunidades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Competencia creciente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Emplear más eficazmente la información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Crecimiento organizativo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Fusión o adquisición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Cambio en el mercado o entorno de negocios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</a:rPr>
              <a:t>…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29CEC110-235C-2449-0ED8-571693BBC5E4}"/>
              </a:ext>
            </a:extLst>
          </p:cNvPr>
          <p:cNvSpPr/>
          <p:nvPr/>
        </p:nvSpPr>
        <p:spPr>
          <a:xfrm>
            <a:off x="6889780" y="2178241"/>
            <a:ext cx="1771606" cy="3030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Iniciar proceso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desarrollo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sistemas</a:t>
            </a:r>
            <a:endParaRPr lang="es-AR" sz="28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Cerrar llave 5">
            <a:extLst>
              <a:ext uri="{FF2B5EF4-FFF2-40B4-BE49-F238E27FC236}">
                <a16:creationId xmlns:a16="http://schemas.microsoft.com/office/drawing/2014/main" id="{8A1C228C-EC9C-BC67-156B-51E4A3EA7714}"/>
              </a:ext>
            </a:extLst>
          </p:cNvPr>
          <p:cNvSpPr/>
          <p:nvPr/>
        </p:nvSpPr>
        <p:spPr>
          <a:xfrm>
            <a:off x="5767536" y="1477463"/>
            <a:ext cx="748674" cy="4462786"/>
          </a:xfrm>
          <a:prstGeom prst="rightBrac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602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de Información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295058" y="846100"/>
            <a:ext cx="859742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s-A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asos o etapas comunes o generales, en todos los desarrollos </a:t>
            </a:r>
            <a:r>
              <a:rPr lang="es-A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(industriales, civiles, electrónicos, informáticos, mecánicos,…</a:t>
            </a:r>
            <a:endParaRPr lang="es-A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626629" y="1628800"/>
            <a:ext cx="8265850" cy="464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Identificación del problema a solucionar</a:t>
            </a:r>
          </a:p>
          <a:p>
            <a:pPr marL="1314450" lvl="2" indent="-4000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investigación de mercados </a:t>
            </a:r>
          </a:p>
          <a:p>
            <a:pPr marL="1314450" lvl="2" indent="-4000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definen las ideas</a:t>
            </a:r>
          </a:p>
          <a:p>
            <a:pPr marL="1314450" lvl="2" indent="-4000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Estudio de factibilidad (económico, técnico y operativo)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Desarrollo de la solución: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define que se hará y cómo se hará</a:t>
            </a:r>
          </a:p>
          <a:p>
            <a:pPr marL="1200150" lvl="2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materiales, herramientas, recursos (personas, tecnología, tiempos)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Puesta a punto del sistema: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durante la puesta en marcha de todo sistema, surgirán inconvenientes que deben ser solucionados, se realizan pruebas y controles.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Seguimiento del sistema construido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Las fases no terminan con la entrega al cliente, sino que, es preciso continuar prestando servicios debido a que se necesita mejorar el rendimiento o realizar cambios (mantenimiento y operaciones en planta)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709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Props1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5830</TotalTime>
  <Words>1080</Words>
  <Application>Microsoft Office PowerPoint</Application>
  <PresentationFormat>Presentación en pantalla (4:3)</PresentationFormat>
  <Paragraphs>159</Paragraphs>
  <Slides>18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Wingdings</vt:lpstr>
      <vt:lpstr>Tema de Office</vt:lpstr>
      <vt:lpstr>Teoría de la Información y la Comunicación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Usuario</cp:lastModifiedBy>
  <cp:revision>48</cp:revision>
  <dcterms:created xsi:type="dcterms:W3CDTF">2011-08-28T12:11:05Z</dcterms:created>
  <dcterms:modified xsi:type="dcterms:W3CDTF">2023-04-19T23:59:50Z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