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8"/>
  </p:notesMasterIdLst>
  <p:sldIdLst>
    <p:sldId id="256" r:id="rId2"/>
    <p:sldId id="257" r:id="rId3"/>
    <p:sldId id="261" r:id="rId4"/>
    <p:sldId id="262" r:id="rId5"/>
    <p:sldId id="272" r:id="rId6"/>
    <p:sldId id="273" r:id="rId7"/>
    <p:sldId id="274" r:id="rId8"/>
    <p:sldId id="286" r:id="rId9"/>
    <p:sldId id="275" r:id="rId10"/>
    <p:sldId id="287" r:id="rId11"/>
    <p:sldId id="288" r:id="rId12"/>
    <p:sldId id="289" r:id="rId13"/>
    <p:sldId id="290" r:id="rId14"/>
    <p:sldId id="291" r:id="rId15"/>
    <p:sldId id="277" r:id="rId16"/>
    <p:sldId id="270" r:id="rId17"/>
    <p:sldId id="292" r:id="rId18"/>
    <p:sldId id="293" r:id="rId19"/>
    <p:sldId id="278" r:id="rId20"/>
    <p:sldId id="279" r:id="rId21"/>
    <p:sldId id="280" r:id="rId22"/>
    <p:sldId id="294" r:id="rId23"/>
    <p:sldId id="295" r:id="rId24"/>
    <p:sldId id="296" r:id="rId25"/>
    <p:sldId id="297" r:id="rId26"/>
    <p:sldId id="298" r:id="rId27"/>
  </p:sldIdLst>
  <p:sldSz cx="9144000" cy="6858000" type="screen4x3"/>
  <p:notesSz cx="6858000" cy="9144000"/>
  <p:custDataLst>
    <p:tags r:id="rId29"/>
  </p:custDataLst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jaraw" initials="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F9B"/>
    <a:srgbClr val="0044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8" autoAdjust="0"/>
    <p:restoredTop sz="94618" autoAdjust="0"/>
  </p:normalViewPr>
  <p:slideViewPr>
    <p:cSldViewPr>
      <p:cViewPr>
        <p:scale>
          <a:sx n="75" d="100"/>
          <a:sy n="75" d="100"/>
        </p:scale>
        <p:origin x="-2022" y="-7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77" d="100"/>
          <a:sy n="77" d="100"/>
        </p:scale>
        <p:origin x="-2496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B06C22-53A2-4DD5-B013-B8316B8F119F}" type="doc">
      <dgm:prSet loTypeId="urn:microsoft.com/office/officeart/2005/8/layout/vList2" loCatId="list" qsTypeId="urn:microsoft.com/office/officeart/2005/8/quickstyle/3d8" qsCatId="3D" csTypeId="urn:microsoft.com/office/officeart/2005/8/colors/colorful5" csCatId="colorful" phldr="1"/>
      <dgm:spPr>
        <a:scene3d>
          <a:camera prst="perspectiveLeft" fov="2700000" zoom="82000">
            <a:rot lat="0" lon="1200000" rev="0"/>
          </a:camera>
          <a:lightRig rig="morning" dir="t">
            <a:rot lat="0" lon="0" rev="20400000"/>
          </a:lightRig>
        </a:scene3d>
      </dgm:spPr>
      <dgm:t>
        <a:bodyPr/>
        <a:lstStyle/>
        <a:p>
          <a:endParaRPr lang="es-AR"/>
        </a:p>
      </dgm:t>
    </dgm:pt>
    <dgm:pt modelId="{34035BC5-4E2E-480E-B68B-3363E9CFDF18}">
      <dgm:prSet phldrT="[Texto]"/>
      <dgm:spPr>
        <a:solidFill>
          <a:schemeClr val="accent5">
            <a:hueOff val="0"/>
            <a:satOff val="0"/>
            <a:lumOff val="0"/>
            <a:alpha val="40000"/>
          </a:schemeClr>
        </a:solidFill>
      </dgm:spPr>
      <dgm:t>
        <a:bodyPr/>
        <a:lstStyle/>
        <a:p>
          <a:r>
            <a:rPr lang="es-AR" dirty="0" smtClean="0"/>
            <a:t>APLICACION</a:t>
          </a:r>
          <a:endParaRPr lang="es-AR" dirty="0"/>
        </a:p>
      </dgm:t>
    </dgm:pt>
    <dgm:pt modelId="{04C16FA4-5BC4-4F02-AE5F-04DA511CD008}" type="parTrans" cxnId="{0F122DBA-E2C8-4A86-8A83-F85F9C59059F}">
      <dgm:prSet/>
      <dgm:spPr/>
      <dgm:t>
        <a:bodyPr/>
        <a:lstStyle/>
        <a:p>
          <a:endParaRPr lang="es-AR"/>
        </a:p>
      </dgm:t>
    </dgm:pt>
    <dgm:pt modelId="{F09EDE73-606E-492F-BEDB-0A02F69F3391}" type="sibTrans" cxnId="{0F122DBA-E2C8-4A86-8A83-F85F9C59059F}">
      <dgm:prSet/>
      <dgm:spPr/>
      <dgm:t>
        <a:bodyPr/>
        <a:lstStyle/>
        <a:p>
          <a:endParaRPr lang="es-AR"/>
        </a:p>
      </dgm:t>
    </dgm:pt>
    <dgm:pt modelId="{79715D2E-4A89-4E24-A486-4E82878E1D15}">
      <dgm:prSet phldrT="[Texto]"/>
      <dgm:spPr>
        <a:solidFill>
          <a:schemeClr val="accent5">
            <a:hueOff val="-1655646"/>
            <a:satOff val="6635"/>
            <a:lumOff val="1438"/>
            <a:alpha val="40000"/>
          </a:schemeClr>
        </a:solidFill>
      </dgm:spPr>
      <dgm:t>
        <a:bodyPr/>
        <a:lstStyle/>
        <a:p>
          <a:r>
            <a:rPr lang="es-AR" dirty="0" smtClean="0"/>
            <a:t>PRESENTACION</a:t>
          </a:r>
          <a:endParaRPr lang="es-AR" dirty="0"/>
        </a:p>
      </dgm:t>
    </dgm:pt>
    <dgm:pt modelId="{489C169A-910A-4802-ADC9-C497D50868C8}" type="parTrans" cxnId="{CC7589F5-D8D5-44AF-B3D1-1BA58979E48E}">
      <dgm:prSet/>
      <dgm:spPr/>
      <dgm:t>
        <a:bodyPr/>
        <a:lstStyle/>
        <a:p>
          <a:endParaRPr lang="es-AR"/>
        </a:p>
      </dgm:t>
    </dgm:pt>
    <dgm:pt modelId="{91445D43-9DF9-40EC-919D-331523B114F3}" type="sibTrans" cxnId="{CC7589F5-D8D5-44AF-B3D1-1BA58979E48E}">
      <dgm:prSet/>
      <dgm:spPr/>
      <dgm:t>
        <a:bodyPr/>
        <a:lstStyle/>
        <a:p>
          <a:endParaRPr lang="es-AR"/>
        </a:p>
      </dgm:t>
    </dgm:pt>
    <dgm:pt modelId="{1DEA8438-8B9C-41B5-B817-10FCFC1F1956}">
      <dgm:prSet phldrT="[Texto]"/>
      <dgm:spPr>
        <a:solidFill>
          <a:schemeClr val="accent5">
            <a:hueOff val="-3311292"/>
            <a:satOff val="13270"/>
            <a:lumOff val="2876"/>
            <a:alpha val="40000"/>
          </a:schemeClr>
        </a:solidFill>
      </dgm:spPr>
      <dgm:t>
        <a:bodyPr/>
        <a:lstStyle/>
        <a:p>
          <a:r>
            <a:rPr lang="es-AR" dirty="0" smtClean="0"/>
            <a:t>SESION</a:t>
          </a:r>
          <a:endParaRPr lang="es-AR" dirty="0"/>
        </a:p>
      </dgm:t>
    </dgm:pt>
    <dgm:pt modelId="{F9E38B53-6916-4DF4-B0EE-5FA0EAB87E35}" type="parTrans" cxnId="{E36109A7-AB9F-4CF5-B893-7C0229FA4F96}">
      <dgm:prSet/>
      <dgm:spPr/>
      <dgm:t>
        <a:bodyPr/>
        <a:lstStyle/>
        <a:p>
          <a:endParaRPr lang="es-AR"/>
        </a:p>
      </dgm:t>
    </dgm:pt>
    <dgm:pt modelId="{16AE4742-D2C6-4586-BE5F-B2B01B56C3A0}" type="sibTrans" cxnId="{E36109A7-AB9F-4CF5-B893-7C0229FA4F96}">
      <dgm:prSet/>
      <dgm:spPr/>
      <dgm:t>
        <a:bodyPr/>
        <a:lstStyle/>
        <a:p>
          <a:endParaRPr lang="es-AR"/>
        </a:p>
      </dgm:t>
    </dgm:pt>
    <dgm:pt modelId="{4BFE644B-09B9-41D5-AD29-7DB7BCE630F9}">
      <dgm:prSet phldrT="[Texto]"/>
      <dgm:spPr>
        <a:solidFill>
          <a:schemeClr val="accent5">
            <a:hueOff val="-4966938"/>
            <a:satOff val="19906"/>
            <a:lumOff val="4314"/>
            <a:alpha val="40000"/>
          </a:schemeClr>
        </a:solidFill>
      </dgm:spPr>
      <dgm:t>
        <a:bodyPr/>
        <a:lstStyle/>
        <a:p>
          <a:r>
            <a:rPr lang="es-AR" dirty="0" smtClean="0"/>
            <a:t>TRANSPORTE</a:t>
          </a:r>
          <a:endParaRPr lang="es-AR" dirty="0"/>
        </a:p>
      </dgm:t>
    </dgm:pt>
    <dgm:pt modelId="{E298F55D-925B-4638-8B34-8B98BFEA583C}" type="parTrans" cxnId="{03F95398-B5A1-4AC5-8251-A129F21C4246}">
      <dgm:prSet/>
      <dgm:spPr/>
      <dgm:t>
        <a:bodyPr/>
        <a:lstStyle/>
        <a:p>
          <a:endParaRPr lang="es-AR"/>
        </a:p>
      </dgm:t>
    </dgm:pt>
    <dgm:pt modelId="{1A5D48A0-746B-4BA4-B59A-E4CF9E6CB533}" type="sibTrans" cxnId="{03F95398-B5A1-4AC5-8251-A129F21C4246}">
      <dgm:prSet/>
      <dgm:spPr/>
      <dgm:t>
        <a:bodyPr/>
        <a:lstStyle/>
        <a:p>
          <a:endParaRPr lang="es-AR"/>
        </a:p>
      </dgm:t>
    </dgm:pt>
    <dgm:pt modelId="{D3910C97-58F9-4CE8-94D3-143274640659}">
      <dgm:prSet phldrT="[Texto]"/>
      <dgm:spPr>
        <a:solidFill>
          <a:schemeClr val="accent5">
            <a:hueOff val="-6622584"/>
            <a:satOff val="26541"/>
            <a:lumOff val="5752"/>
            <a:alpha val="40000"/>
          </a:schemeClr>
        </a:solidFill>
      </dgm:spPr>
      <dgm:t>
        <a:bodyPr/>
        <a:lstStyle/>
        <a:p>
          <a:r>
            <a:rPr lang="es-AR" dirty="0" smtClean="0"/>
            <a:t>RED</a:t>
          </a:r>
          <a:endParaRPr lang="es-AR" dirty="0"/>
        </a:p>
      </dgm:t>
    </dgm:pt>
    <dgm:pt modelId="{1CE12A33-7746-4EF8-B3C1-545280ECC790}" type="parTrans" cxnId="{9CFCC5ED-F843-45D1-98C4-83E3CFFE0496}">
      <dgm:prSet/>
      <dgm:spPr/>
      <dgm:t>
        <a:bodyPr/>
        <a:lstStyle/>
        <a:p>
          <a:endParaRPr lang="es-AR"/>
        </a:p>
      </dgm:t>
    </dgm:pt>
    <dgm:pt modelId="{5B630601-B3A6-4225-82C3-7AA74BB6BB14}" type="sibTrans" cxnId="{9CFCC5ED-F843-45D1-98C4-83E3CFFE0496}">
      <dgm:prSet/>
      <dgm:spPr/>
      <dgm:t>
        <a:bodyPr/>
        <a:lstStyle/>
        <a:p>
          <a:endParaRPr lang="es-AR"/>
        </a:p>
      </dgm:t>
    </dgm:pt>
    <dgm:pt modelId="{6F60AB51-5CE0-489E-BCD9-5F2D1DAE1F35}">
      <dgm:prSet phldrT="[Texto]"/>
      <dgm:spPr>
        <a:solidFill>
          <a:schemeClr val="accent5">
            <a:hueOff val="-8278230"/>
            <a:satOff val="33176"/>
            <a:lumOff val="7190"/>
            <a:alpha val="40000"/>
          </a:schemeClr>
        </a:solidFill>
      </dgm:spPr>
      <dgm:t>
        <a:bodyPr/>
        <a:lstStyle/>
        <a:p>
          <a:r>
            <a:rPr lang="es-AR" dirty="0" smtClean="0"/>
            <a:t>ENLACE DE DATOS</a:t>
          </a:r>
          <a:endParaRPr lang="es-AR" dirty="0"/>
        </a:p>
      </dgm:t>
    </dgm:pt>
    <dgm:pt modelId="{77AA37EE-522D-41B6-AC66-FA61D8EDA9FF}" type="parTrans" cxnId="{A3AB1E03-0259-42F9-9B2B-5EA1ED073008}">
      <dgm:prSet/>
      <dgm:spPr/>
      <dgm:t>
        <a:bodyPr/>
        <a:lstStyle/>
        <a:p>
          <a:endParaRPr lang="es-AR"/>
        </a:p>
      </dgm:t>
    </dgm:pt>
    <dgm:pt modelId="{2B85845F-FA94-4CC3-AF3F-14EBC2CC65AB}" type="sibTrans" cxnId="{A3AB1E03-0259-42F9-9B2B-5EA1ED073008}">
      <dgm:prSet/>
      <dgm:spPr/>
      <dgm:t>
        <a:bodyPr/>
        <a:lstStyle/>
        <a:p>
          <a:endParaRPr lang="es-AR"/>
        </a:p>
      </dgm:t>
    </dgm:pt>
    <dgm:pt modelId="{4DBCD3E7-C8F9-4AEB-99ED-51FCA0D4B3AA}">
      <dgm:prSet phldrT="[Texto]"/>
      <dgm:spPr>
        <a:solidFill>
          <a:schemeClr val="accent5">
            <a:hueOff val="-9933876"/>
            <a:satOff val="39811"/>
            <a:lumOff val="8628"/>
            <a:alpha val="40000"/>
          </a:schemeClr>
        </a:solidFill>
      </dgm:spPr>
      <dgm:t>
        <a:bodyPr/>
        <a:lstStyle/>
        <a:p>
          <a:r>
            <a:rPr lang="es-AR" dirty="0" smtClean="0"/>
            <a:t>FISICA</a:t>
          </a:r>
          <a:endParaRPr lang="es-AR" dirty="0"/>
        </a:p>
      </dgm:t>
    </dgm:pt>
    <dgm:pt modelId="{80B7B71B-7EFE-43C8-8F3A-CF11E2CCFBD8}" type="parTrans" cxnId="{920F742F-405E-4C17-A3E9-30E3D03931FA}">
      <dgm:prSet/>
      <dgm:spPr/>
      <dgm:t>
        <a:bodyPr/>
        <a:lstStyle/>
        <a:p>
          <a:endParaRPr lang="es-AR"/>
        </a:p>
      </dgm:t>
    </dgm:pt>
    <dgm:pt modelId="{A0335085-08DD-4B28-A886-35F06FD1680D}" type="sibTrans" cxnId="{920F742F-405E-4C17-A3E9-30E3D03931FA}">
      <dgm:prSet/>
      <dgm:spPr/>
      <dgm:t>
        <a:bodyPr/>
        <a:lstStyle/>
        <a:p>
          <a:endParaRPr lang="es-AR"/>
        </a:p>
      </dgm:t>
    </dgm:pt>
    <dgm:pt modelId="{3F660986-1A3A-4BBD-9BCF-E8E1A7D3BB9B}" type="pres">
      <dgm:prSet presAssocID="{F5B06C22-53A2-4DD5-B013-B8316B8F119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32AC491A-6E25-495A-8AAE-FA832751E1A4}" type="pres">
      <dgm:prSet presAssocID="{34035BC5-4E2E-480E-B68B-3363E9CFDF18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7E6DE8D8-11E4-4229-B03D-2DD627654754}" type="pres">
      <dgm:prSet presAssocID="{F09EDE73-606E-492F-BEDB-0A02F69F3391}" presName="spacer" presStyleCnt="0"/>
      <dgm:spPr/>
      <dgm:t>
        <a:bodyPr/>
        <a:lstStyle/>
        <a:p>
          <a:endParaRPr lang="es-ES_tradnl"/>
        </a:p>
      </dgm:t>
    </dgm:pt>
    <dgm:pt modelId="{E71450DF-2DDF-4EF2-89FA-59A7D7781383}" type="pres">
      <dgm:prSet presAssocID="{79715D2E-4A89-4E24-A486-4E82878E1D15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773470A9-910B-4541-B731-33434EE15DA9}" type="pres">
      <dgm:prSet presAssocID="{91445D43-9DF9-40EC-919D-331523B114F3}" presName="spacer" presStyleCnt="0"/>
      <dgm:spPr/>
      <dgm:t>
        <a:bodyPr/>
        <a:lstStyle/>
        <a:p>
          <a:endParaRPr lang="es-ES_tradnl"/>
        </a:p>
      </dgm:t>
    </dgm:pt>
    <dgm:pt modelId="{48C8A97D-D906-4ED8-B36E-9C5BC46428F5}" type="pres">
      <dgm:prSet presAssocID="{1DEA8438-8B9C-41B5-B817-10FCFC1F1956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0E770B4A-E5ED-486D-A47B-128C68EACBF5}" type="pres">
      <dgm:prSet presAssocID="{16AE4742-D2C6-4586-BE5F-B2B01B56C3A0}" presName="spacer" presStyleCnt="0"/>
      <dgm:spPr/>
      <dgm:t>
        <a:bodyPr/>
        <a:lstStyle/>
        <a:p>
          <a:endParaRPr lang="es-ES_tradnl"/>
        </a:p>
      </dgm:t>
    </dgm:pt>
    <dgm:pt modelId="{8D6F4BD3-63FC-4CF1-ABCF-C6C7F33C9B8E}" type="pres">
      <dgm:prSet presAssocID="{4BFE644B-09B9-41D5-AD29-7DB7BCE630F9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8AECB895-E125-425D-83D2-B62EF7C9E069}" type="pres">
      <dgm:prSet presAssocID="{1A5D48A0-746B-4BA4-B59A-E4CF9E6CB533}" presName="spacer" presStyleCnt="0"/>
      <dgm:spPr/>
      <dgm:t>
        <a:bodyPr/>
        <a:lstStyle/>
        <a:p>
          <a:endParaRPr lang="es-ES_tradnl"/>
        </a:p>
      </dgm:t>
    </dgm:pt>
    <dgm:pt modelId="{400CD02F-52DF-436A-BDF4-8007D7177E00}" type="pres">
      <dgm:prSet presAssocID="{D3910C97-58F9-4CE8-94D3-143274640659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F0BD763E-9C6C-4804-963D-9CDFA52E0305}" type="pres">
      <dgm:prSet presAssocID="{5B630601-B3A6-4225-82C3-7AA74BB6BB14}" presName="spacer" presStyleCnt="0"/>
      <dgm:spPr/>
      <dgm:t>
        <a:bodyPr/>
        <a:lstStyle/>
        <a:p>
          <a:endParaRPr lang="es-ES_tradnl"/>
        </a:p>
      </dgm:t>
    </dgm:pt>
    <dgm:pt modelId="{D4FF0BE8-9763-4497-AA03-665DE4A59EA0}" type="pres">
      <dgm:prSet presAssocID="{6F60AB51-5CE0-489E-BCD9-5F2D1DAE1F35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EFA35A6A-E5D9-49F7-94BB-7EE6C2348270}" type="pres">
      <dgm:prSet presAssocID="{2B85845F-FA94-4CC3-AF3F-14EBC2CC65AB}" presName="spacer" presStyleCnt="0"/>
      <dgm:spPr/>
      <dgm:t>
        <a:bodyPr/>
        <a:lstStyle/>
        <a:p>
          <a:endParaRPr lang="es-ES_tradnl"/>
        </a:p>
      </dgm:t>
    </dgm:pt>
    <dgm:pt modelId="{7269E596-1B5A-458A-8EAA-2C708150C868}" type="pres">
      <dgm:prSet presAssocID="{4DBCD3E7-C8F9-4AEB-99ED-51FCA0D4B3AA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AAFF45E6-D0DA-E443-A560-663C7FA65295}" type="presOf" srcId="{4BFE644B-09B9-41D5-AD29-7DB7BCE630F9}" destId="{8D6F4BD3-63FC-4CF1-ABCF-C6C7F33C9B8E}" srcOrd="0" destOrd="0" presId="urn:microsoft.com/office/officeart/2005/8/layout/vList2"/>
    <dgm:cxn modelId="{0F122DBA-E2C8-4A86-8A83-F85F9C59059F}" srcId="{F5B06C22-53A2-4DD5-B013-B8316B8F119F}" destId="{34035BC5-4E2E-480E-B68B-3363E9CFDF18}" srcOrd="0" destOrd="0" parTransId="{04C16FA4-5BC4-4F02-AE5F-04DA511CD008}" sibTransId="{F09EDE73-606E-492F-BEDB-0A02F69F3391}"/>
    <dgm:cxn modelId="{03F95398-B5A1-4AC5-8251-A129F21C4246}" srcId="{F5B06C22-53A2-4DD5-B013-B8316B8F119F}" destId="{4BFE644B-09B9-41D5-AD29-7DB7BCE630F9}" srcOrd="3" destOrd="0" parTransId="{E298F55D-925B-4638-8B34-8B98BFEA583C}" sibTransId="{1A5D48A0-746B-4BA4-B59A-E4CF9E6CB533}"/>
    <dgm:cxn modelId="{D5663BA3-7121-D347-A5BC-718302E9B606}" type="presOf" srcId="{D3910C97-58F9-4CE8-94D3-143274640659}" destId="{400CD02F-52DF-436A-BDF4-8007D7177E00}" srcOrd="0" destOrd="0" presId="urn:microsoft.com/office/officeart/2005/8/layout/vList2"/>
    <dgm:cxn modelId="{CC7589F5-D8D5-44AF-B3D1-1BA58979E48E}" srcId="{F5B06C22-53A2-4DD5-B013-B8316B8F119F}" destId="{79715D2E-4A89-4E24-A486-4E82878E1D15}" srcOrd="1" destOrd="0" parTransId="{489C169A-910A-4802-ADC9-C497D50868C8}" sibTransId="{91445D43-9DF9-40EC-919D-331523B114F3}"/>
    <dgm:cxn modelId="{A3AB1E03-0259-42F9-9B2B-5EA1ED073008}" srcId="{F5B06C22-53A2-4DD5-B013-B8316B8F119F}" destId="{6F60AB51-5CE0-489E-BCD9-5F2D1DAE1F35}" srcOrd="5" destOrd="0" parTransId="{77AA37EE-522D-41B6-AC66-FA61D8EDA9FF}" sibTransId="{2B85845F-FA94-4CC3-AF3F-14EBC2CC65AB}"/>
    <dgm:cxn modelId="{9CFCC5ED-F843-45D1-98C4-83E3CFFE0496}" srcId="{F5B06C22-53A2-4DD5-B013-B8316B8F119F}" destId="{D3910C97-58F9-4CE8-94D3-143274640659}" srcOrd="4" destOrd="0" parTransId="{1CE12A33-7746-4EF8-B3C1-545280ECC790}" sibTransId="{5B630601-B3A6-4225-82C3-7AA74BB6BB14}"/>
    <dgm:cxn modelId="{2149AC34-C474-E843-9864-EE88CE3022CE}" type="presOf" srcId="{4DBCD3E7-C8F9-4AEB-99ED-51FCA0D4B3AA}" destId="{7269E596-1B5A-458A-8EAA-2C708150C868}" srcOrd="0" destOrd="0" presId="urn:microsoft.com/office/officeart/2005/8/layout/vList2"/>
    <dgm:cxn modelId="{73A7A5A5-AC49-9444-8E1D-8FF491B1AA43}" type="presOf" srcId="{6F60AB51-5CE0-489E-BCD9-5F2D1DAE1F35}" destId="{D4FF0BE8-9763-4497-AA03-665DE4A59EA0}" srcOrd="0" destOrd="0" presId="urn:microsoft.com/office/officeart/2005/8/layout/vList2"/>
    <dgm:cxn modelId="{E36109A7-AB9F-4CF5-B893-7C0229FA4F96}" srcId="{F5B06C22-53A2-4DD5-B013-B8316B8F119F}" destId="{1DEA8438-8B9C-41B5-B817-10FCFC1F1956}" srcOrd="2" destOrd="0" parTransId="{F9E38B53-6916-4DF4-B0EE-5FA0EAB87E35}" sibTransId="{16AE4742-D2C6-4586-BE5F-B2B01B56C3A0}"/>
    <dgm:cxn modelId="{849FC696-BB77-9A43-AA45-4A7A556C6326}" type="presOf" srcId="{1DEA8438-8B9C-41B5-B817-10FCFC1F1956}" destId="{48C8A97D-D906-4ED8-B36E-9C5BC46428F5}" srcOrd="0" destOrd="0" presId="urn:microsoft.com/office/officeart/2005/8/layout/vList2"/>
    <dgm:cxn modelId="{A977FA93-4F37-FA43-9D20-D7EB64DC1575}" type="presOf" srcId="{79715D2E-4A89-4E24-A486-4E82878E1D15}" destId="{E71450DF-2DDF-4EF2-89FA-59A7D7781383}" srcOrd="0" destOrd="0" presId="urn:microsoft.com/office/officeart/2005/8/layout/vList2"/>
    <dgm:cxn modelId="{9E9FF346-AAA3-C04A-A528-B692318A5CC4}" type="presOf" srcId="{F5B06C22-53A2-4DD5-B013-B8316B8F119F}" destId="{3F660986-1A3A-4BBD-9BCF-E8E1A7D3BB9B}" srcOrd="0" destOrd="0" presId="urn:microsoft.com/office/officeart/2005/8/layout/vList2"/>
    <dgm:cxn modelId="{920F742F-405E-4C17-A3E9-30E3D03931FA}" srcId="{F5B06C22-53A2-4DD5-B013-B8316B8F119F}" destId="{4DBCD3E7-C8F9-4AEB-99ED-51FCA0D4B3AA}" srcOrd="6" destOrd="0" parTransId="{80B7B71B-7EFE-43C8-8F3A-CF11E2CCFBD8}" sibTransId="{A0335085-08DD-4B28-A886-35F06FD1680D}"/>
    <dgm:cxn modelId="{057751C1-7E0A-BF4E-A946-8260FDD0A9E3}" type="presOf" srcId="{34035BC5-4E2E-480E-B68B-3363E9CFDF18}" destId="{32AC491A-6E25-495A-8AAE-FA832751E1A4}" srcOrd="0" destOrd="0" presId="urn:microsoft.com/office/officeart/2005/8/layout/vList2"/>
    <dgm:cxn modelId="{E4C278BF-29FC-F148-A5A2-B6A6FCF75476}" type="presParOf" srcId="{3F660986-1A3A-4BBD-9BCF-E8E1A7D3BB9B}" destId="{32AC491A-6E25-495A-8AAE-FA832751E1A4}" srcOrd="0" destOrd="0" presId="urn:microsoft.com/office/officeart/2005/8/layout/vList2"/>
    <dgm:cxn modelId="{C1218C76-E7C6-C546-AE5A-CED258A2DE5D}" type="presParOf" srcId="{3F660986-1A3A-4BBD-9BCF-E8E1A7D3BB9B}" destId="{7E6DE8D8-11E4-4229-B03D-2DD627654754}" srcOrd="1" destOrd="0" presId="urn:microsoft.com/office/officeart/2005/8/layout/vList2"/>
    <dgm:cxn modelId="{49DD2878-6E3B-BA49-A8A1-2F6291116883}" type="presParOf" srcId="{3F660986-1A3A-4BBD-9BCF-E8E1A7D3BB9B}" destId="{E71450DF-2DDF-4EF2-89FA-59A7D7781383}" srcOrd="2" destOrd="0" presId="urn:microsoft.com/office/officeart/2005/8/layout/vList2"/>
    <dgm:cxn modelId="{5704AB2A-54E0-2F45-80ED-7ECB75B60B83}" type="presParOf" srcId="{3F660986-1A3A-4BBD-9BCF-E8E1A7D3BB9B}" destId="{773470A9-910B-4541-B731-33434EE15DA9}" srcOrd="3" destOrd="0" presId="urn:microsoft.com/office/officeart/2005/8/layout/vList2"/>
    <dgm:cxn modelId="{B4DC0248-1F6D-2142-9291-77B09FF3C449}" type="presParOf" srcId="{3F660986-1A3A-4BBD-9BCF-E8E1A7D3BB9B}" destId="{48C8A97D-D906-4ED8-B36E-9C5BC46428F5}" srcOrd="4" destOrd="0" presId="urn:microsoft.com/office/officeart/2005/8/layout/vList2"/>
    <dgm:cxn modelId="{90B9411C-3E6A-E240-B47D-7976719A8C05}" type="presParOf" srcId="{3F660986-1A3A-4BBD-9BCF-E8E1A7D3BB9B}" destId="{0E770B4A-E5ED-486D-A47B-128C68EACBF5}" srcOrd="5" destOrd="0" presId="urn:microsoft.com/office/officeart/2005/8/layout/vList2"/>
    <dgm:cxn modelId="{FED48A92-BB7B-3A4E-ACDC-C90BC733EE2F}" type="presParOf" srcId="{3F660986-1A3A-4BBD-9BCF-E8E1A7D3BB9B}" destId="{8D6F4BD3-63FC-4CF1-ABCF-C6C7F33C9B8E}" srcOrd="6" destOrd="0" presId="urn:microsoft.com/office/officeart/2005/8/layout/vList2"/>
    <dgm:cxn modelId="{646DFC8E-AF45-5942-A690-D989D3DAFC86}" type="presParOf" srcId="{3F660986-1A3A-4BBD-9BCF-E8E1A7D3BB9B}" destId="{8AECB895-E125-425D-83D2-B62EF7C9E069}" srcOrd="7" destOrd="0" presId="urn:microsoft.com/office/officeart/2005/8/layout/vList2"/>
    <dgm:cxn modelId="{EE1C8F39-765C-704C-BF56-3F822EDCDDF4}" type="presParOf" srcId="{3F660986-1A3A-4BBD-9BCF-E8E1A7D3BB9B}" destId="{400CD02F-52DF-436A-BDF4-8007D7177E00}" srcOrd="8" destOrd="0" presId="urn:microsoft.com/office/officeart/2005/8/layout/vList2"/>
    <dgm:cxn modelId="{7CF12F8A-C5F6-A84A-83EE-C5A3CE44268A}" type="presParOf" srcId="{3F660986-1A3A-4BBD-9BCF-E8E1A7D3BB9B}" destId="{F0BD763E-9C6C-4804-963D-9CDFA52E0305}" srcOrd="9" destOrd="0" presId="urn:microsoft.com/office/officeart/2005/8/layout/vList2"/>
    <dgm:cxn modelId="{922E26F0-B3EA-6F4E-8651-430F5B091008}" type="presParOf" srcId="{3F660986-1A3A-4BBD-9BCF-E8E1A7D3BB9B}" destId="{D4FF0BE8-9763-4497-AA03-665DE4A59EA0}" srcOrd="10" destOrd="0" presId="urn:microsoft.com/office/officeart/2005/8/layout/vList2"/>
    <dgm:cxn modelId="{DC41A817-5790-254F-B888-0B114993872C}" type="presParOf" srcId="{3F660986-1A3A-4BBD-9BCF-E8E1A7D3BB9B}" destId="{EFA35A6A-E5D9-49F7-94BB-7EE6C2348270}" srcOrd="11" destOrd="0" presId="urn:microsoft.com/office/officeart/2005/8/layout/vList2"/>
    <dgm:cxn modelId="{35DB30BD-9EEF-9349-B7EF-2333064581C3}" type="presParOf" srcId="{3F660986-1A3A-4BBD-9BCF-E8E1A7D3BB9B}" destId="{7269E596-1B5A-458A-8EAA-2C708150C868}" srcOrd="12" destOrd="0" presId="urn:microsoft.com/office/officeart/2005/8/layout/vList2"/>
  </dgm:cxnLst>
  <dgm:bg>
    <a:noFill/>
  </dgm:bg>
  <dgm:whole>
    <a:effectLst>
      <a:reflection stA="50000" endPos="75000" dist="12700" dir="5400000" sy="-100000" algn="bl" rotWithShape="0"/>
    </a:effectLst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AC491A-6E25-495A-8AAE-FA832751E1A4}">
      <dsp:nvSpPr>
        <dsp:cNvPr id="0" name=""/>
        <dsp:cNvSpPr/>
      </dsp:nvSpPr>
      <dsp:spPr>
        <a:xfrm>
          <a:off x="0" y="42599"/>
          <a:ext cx="2247896" cy="38376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 val="40000"/>
          </a:schemeClr>
        </a:solid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perspectiveLeft" fov="2700000" zoom="82000">
            <a:rot lat="0" lon="1200000" rev="0"/>
          </a:camera>
          <a:lightRig rig="morning" dir="t">
            <a:rot lat="0" lon="0" rev="20400000"/>
          </a:lightRig>
        </a:scene3d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600" kern="1200" dirty="0" smtClean="0"/>
            <a:t>APLICACION</a:t>
          </a:r>
          <a:endParaRPr lang="es-AR" sz="1600" kern="1200" dirty="0"/>
        </a:p>
      </dsp:txBody>
      <dsp:txXfrm>
        <a:off x="18734" y="61333"/>
        <a:ext cx="2210428" cy="346292"/>
      </dsp:txXfrm>
    </dsp:sp>
    <dsp:sp modelId="{E71450DF-2DDF-4EF2-89FA-59A7D7781383}">
      <dsp:nvSpPr>
        <dsp:cNvPr id="0" name=""/>
        <dsp:cNvSpPr/>
      </dsp:nvSpPr>
      <dsp:spPr>
        <a:xfrm>
          <a:off x="0" y="472439"/>
          <a:ext cx="2247896" cy="383760"/>
        </a:xfrm>
        <a:prstGeom prst="roundRect">
          <a:avLst/>
        </a:prstGeom>
        <a:solidFill>
          <a:schemeClr val="accent5">
            <a:hueOff val="-1655646"/>
            <a:satOff val="6635"/>
            <a:lumOff val="1438"/>
            <a:alpha val="40000"/>
          </a:schemeClr>
        </a:solid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perspectiveLeft" fov="2700000" zoom="82000">
            <a:rot lat="0" lon="1200000" rev="0"/>
          </a:camera>
          <a:lightRig rig="morning" dir="t">
            <a:rot lat="0" lon="0" rev="20400000"/>
          </a:lightRig>
        </a:scene3d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600" kern="1200" dirty="0" smtClean="0"/>
            <a:t>PRESENTACION</a:t>
          </a:r>
          <a:endParaRPr lang="es-AR" sz="1600" kern="1200" dirty="0"/>
        </a:p>
      </dsp:txBody>
      <dsp:txXfrm>
        <a:off x="18734" y="491173"/>
        <a:ext cx="2210428" cy="346292"/>
      </dsp:txXfrm>
    </dsp:sp>
    <dsp:sp modelId="{48C8A97D-D906-4ED8-B36E-9C5BC46428F5}">
      <dsp:nvSpPr>
        <dsp:cNvPr id="0" name=""/>
        <dsp:cNvSpPr/>
      </dsp:nvSpPr>
      <dsp:spPr>
        <a:xfrm>
          <a:off x="0" y="902280"/>
          <a:ext cx="2247896" cy="383760"/>
        </a:xfrm>
        <a:prstGeom prst="roundRect">
          <a:avLst/>
        </a:prstGeom>
        <a:solidFill>
          <a:schemeClr val="accent5">
            <a:hueOff val="-3311292"/>
            <a:satOff val="13270"/>
            <a:lumOff val="2876"/>
            <a:alpha val="40000"/>
          </a:schemeClr>
        </a:solid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perspectiveLeft" fov="2700000" zoom="82000">
            <a:rot lat="0" lon="1200000" rev="0"/>
          </a:camera>
          <a:lightRig rig="morning" dir="t">
            <a:rot lat="0" lon="0" rev="20400000"/>
          </a:lightRig>
        </a:scene3d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600" kern="1200" dirty="0" smtClean="0"/>
            <a:t>SESION</a:t>
          </a:r>
          <a:endParaRPr lang="es-AR" sz="1600" kern="1200" dirty="0"/>
        </a:p>
      </dsp:txBody>
      <dsp:txXfrm>
        <a:off x="18734" y="921014"/>
        <a:ext cx="2210428" cy="346292"/>
      </dsp:txXfrm>
    </dsp:sp>
    <dsp:sp modelId="{8D6F4BD3-63FC-4CF1-ABCF-C6C7F33C9B8E}">
      <dsp:nvSpPr>
        <dsp:cNvPr id="0" name=""/>
        <dsp:cNvSpPr/>
      </dsp:nvSpPr>
      <dsp:spPr>
        <a:xfrm>
          <a:off x="0" y="1332120"/>
          <a:ext cx="2247896" cy="383760"/>
        </a:xfrm>
        <a:prstGeom prst="roundRect">
          <a:avLst/>
        </a:prstGeom>
        <a:solidFill>
          <a:schemeClr val="accent5">
            <a:hueOff val="-4966938"/>
            <a:satOff val="19906"/>
            <a:lumOff val="4314"/>
            <a:alpha val="40000"/>
          </a:schemeClr>
        </a:solid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perspectiveLeft" fov="2700000" zoom="82000">
            <a:rot lat="0" lon="1200000" rev="0"/>
          </a:camera>
          <a:lightRig rig="morning" dir="t">
            <a:rot lat="0" lon="0" rev="20400000"/>
          </a:lightRig>
        </a:scene3d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600" kern="1200" dirty="0" smtClean="0"/>
            <a:t>TRANSPORTE</a:t>
          </a:r>
          <a:endParaRPr lang="es-AR" sz="1600" kern="1200" dirty="0"/>
        </a:p>
      </dsp:txBody>
      <dsp:txXfrm>
        <a:off x="18734" y="1350854"/>
        <a:ext cx="2210428" cy="346292"/>
      </dsp:txXfrm>
    </dsp:sp>
    <dsp:sp modelId="{400CD02F-52DF-436A-BDF4-8007D7177E00}">
      <dsp:nvSpPr>
        <dsp:cNvPr id="0" name=""/>
        <dsp:cNvSpPr/>
      </dsp:nvSpPr>
      <dsp:spPr>
        <a:xfrm>
          <a:off x="0" y="1761960"/>
          <a:ext cx="2247896" cy="383760"/>
        </a:xfrm>
        <a:prstGeom prst="roundRect">
          <a:avLst/>
        </a:prstGeom>
        <a:solidFill>
          <a:schemeClr val="accent5">
            <a:hueOff val="-6622584"/>
            <a:satOff val="26541"/>
            <a:lumOff val="5752"/>
            <a:alpha val="40000"/>
          </a:schemeClr>
        </a:solid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perspectiveLeft" fov="2700000" zoom="82000">
            <a:rot lat="0" lon="1200000" rev="0"/>
          </a:camera>
          <a:lightRig rig="morning" dir="t">
            <a:rot lat="0" lon="0" rev="20400000"/>
          </a:lightRig>
        </a:scene3d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600" kern="1200" dirty="0" smtClean="0"/>
            <a:t>RED</a:t>
          </a:r>
          <a:endParaRPr lang="es-AR" sz="1600" kern="1200" dirty="0"/>
        </a:p>
      </dsp:txBody>
      <dsp:txXfrm>
        <a:off x="18734" y="1780694"/>
        <a:ext cx="2210428" cy="346292"/>
      </dsp:txXfrm>
    </dsp:sp>
    <dsp:sp modelId="{D4FF0BE8-9763-4497-AA03-665DE4A59EA0}">
      <dsp:nvSpPr>
        <dsp:cNvPr id="0" name=""/>
        <dsp:cNvSpPr/>
      </dsp:nvSpPr>
      <dsp:spPr>
        <a:xfrm>
          <a:off x="0" y="2191800"/>
          <a:ext cx="2247896" cy="383760"/>
        </a:xfrm>
        <a:prstGeom prst="roundRect">
          <a:avLst/>
        </a:prstGeom>
        <a:solidFill>
          <a:schemeClr val="accent5">
            <a:hueOff val="-8278230"/>
            <a:satOff val="33176"/>
            <a:lumOff val="7190"/>
            <a:alpha val="40000"/>
          </a:schemeClr>
        </a:solid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perspectiveLeft" fov="2700000" zoom="82000">
            <a:rot lat="0" lon="1200000" rev="0"/>
          </a:camera>
          <a:lightRig rig="morning" dir="t">
            <a:rot lat="0" lon="0" rev="20400000"/>
          </a:lightRig>
        </a:scene3d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600" kern="1200" dirty="0" smtClean="0"/>
            <a:t>ENLACE DE DATOS</a:t>
          </a:r>
          <a:endParaRPr lang="es-AR" sz="1600" kern="1200" dirty="0"/>
        </a:p>
      </dsp:txBody>
      <dsp:txXfrm>
        <a:off x="18734" y="2210534"/>
        <a:ext cx="2210428" cy="346292"/>
      </dsp:txXfrm>
    </dsp:sp>
    <dsp:sp modelId="{7269E596-1B5A-458A-8EAA-2C708150C868}">
      <dsp:nvSpPr>
        <dsp:cNvPr id="0" name=""/>
        <dsp:cNvSpPr/>
      </dsp:nvSpPr>
      <dsp:spPr>
        <a:xfrm>
          <a:off x="0" y="2621640"/>
          <a:ext cx="2247896" cy="383760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 val="40000"/>
          </a:schemeClr>
        </a:solid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perspectiveLeft" fov="2700000" zoom="82000">
            <a:rot lat="0" lon="1200000" rev="0"/>
          </a:camera>
          <a:lightRig rig="morning" dir="t">
            <a:rot lat="0" lon="0" rev="20400000"/>
          </a:lightRig>
        </a:scene3d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600" kern="1200" dirty="0" smtClean="0"/>
            <a:t>FISICA</a:t>
          </a:r>
          <a:endParaRPr lang="es-AR" sz="1600" kern="1200" dirty="0"/>
        </a:p>
      </dsp:txBody>
      <dsp:txXfrm>
        <a:off x="18734" y="2640374"/>
        <a:ext cx="2210428" cy="3462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88963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>
          <a:xfrm>
            <a:off x="2743200" y="5486400"/>
            <a:ext cx="2971800" cy="1752600"/>
          </a:xfrm>
          <a:prstGeom prst="rect">
            <a:avLst/>
          </a:prstGeom>
        </p:spPr>
        <p:txBody>
          <a:bodyPr/>
          <a:lstStyle/>
          <a:p>
            <a:r>
              <a:rPr lang="es-AR" dirty="0" smtClean="0"/>
              <a:t>Otras arquitecturas: SNA de IBM, DNA de Dec, XNS de Xerox </a:t>
            </a:r>
            <a:endParaRPr lang="es-AR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>
          <a:xfrm>
            <a:off x="2398713" y="5257800"/>
            <a:ext cx="2971800" cy="1905000"/>
          </a:xfrm>
          <a:prstGeom prst="rect">
            <a:avLst/>
          </a:prstGeom>
        </p:spPr>
        <p:txBody>
          <a:bodyPr/>
          <a:lstStyle/>
          <a:p>
            <a:r>
              <a:rPr lang="es-AR" dirty="0" smtClean="0"/>
              <a:t>Protocolo definido entre cpas homonimas</a:t>
            </a:r>
            <a:endParaRPr lang="es-AR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>
          <a:xfrm>
            <a:off x="2398713" y="5257800"/>
            <a:ext cx="2971800" cy="1905000"/>
          </a:xfrm>
          <a:prstGeom prst="rect">
            <a:avLst/>
          </a:prstGeom>
        </p:spPr>
        <p:txBody>
          <a:bodyPr/>
          <a:lstStyle/>
          <a:p>
            <a:r>
              <a:rPr lang="es-AR" dirty="0" smtClean="0"/>
              <a:t>Protocolo definido entre cpas homonimas</a:t>
            </a:r>
            <a:endParaRPr lang="es-AR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>
          <a:xfrm>
            <a:off x="2398713" y="5257800"/>
            <a:ext cx="2971800" cy="1905000"/>
          </a:xfrm>
          <a:prstGeom prst="rect">
            <a:avLst/>
          </a:prstGeom>
        </p:spPr>
        <p:txBody>
          <a:bodyPr/>
          <a:lstStyle/>
          <a:p>
            <a:r>
              <a:rPr lang="es-AR" dirty="0" smtClean="0"/>
              <a:t>Protocolo definido entre cpas homonimas</a:t>
            </a:r>
            <a:endParaRPr lang="es-AR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>
          <a:xfrm>
            <a:off x="2398713" y="5257800"/>
            <a:ext cx="2971800" cy="1905000"/>
          </a:xfrm>
          <a:prstGeom prst="rect">
            <a:avLst/>
          </a:prstGeom>
        </p:spPr>
        <p:txBody>
          <a:bodyPr/>
          <a:lstStyle/>
          <a:p>
            <a:r>
              <a:rPr lang="es-AR" dirty="0" smtClean="0"/>
              <a:t>Protocolo definido entre cpas homonimas</a:t>
            </a:r>
            <a:endParaRPr lang="es-AR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>
          <a:xfrm>
            <a:off x="2398713" y="5257800"/>
            <a:ext cx="2971800" cy="1905000"/>
          </a:xfrm>
          <a:prstGeom prst="rect">
            <a:avLst/>
          </a:prstGeom>
        </p:spPr>
        <p:txBody>
          <a:bodyPr/>
          <a:lstStyle/>
          <a:p>
            <a:r>
              <a:rPr lang="es-AR" dirty="0" smtClean="0"/>
              <a:t>Protocolo definido entre cpas homonimas</a:t>
            </a:r>
            <a:endParaRPr lang="es-AR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>
          <a:xfrm>
            <a:off x="2398713" y="5257800"/>
            <a:ext cx="2971800" cy="1905000"/>
          </a:xfrm>
          <a:prstGeom prst="rect">
            <a:avLst/>
          </a:prstGeom>
        </p:spPr>
        <p:txBody>
          <a:bodyPr/>
          <a:lstStyle/>
          <a:p>
            <a:r>
              <a:rPr lang="es-AR" dirty="0" smtClean="0"/>
              <a:t>Protocolo definido entre cpas homonimas</a:t>
            </a:r>
            <a:endParaRPr lang="es-AR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>
          <a:xfrm>
            <a:off x="2743200" y="5334000"/>
            <a:ext cx="2971800" cy="1828800"/>
          </a:xfrm>
          <a:prstGeom prst="rect">
            <a:avLst/>
          </a:prstGeom>
        </p:spPr>
        <p:txBody>
          <a:bodyPr/>
          <a:lstStyle/>
          <a:p>
            <a:r>
              <a:rPr lang="es-AR" dirty="0" smtClean="0"/>
              <a:t>Provee los protocolos de red que serán usados por las aplicaciones del cliente. </a:t>
            </a:r>
            <a:r>
              <a:rPr lang="es-ES_tradnl" dirty="0" smtClean="0"/>
              <a:t>E</a:t>
            </a:r>
            <a:r>
              <a:rPr lang="es-AR" dirty="0" smtClean="0"/>
              <a:t>jemplo browser - http</a:t>
            </a:r>
            <a:endParaRPr lang="es-AR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>
          <a:xfrm>
            <a:off x="2743200" y="5334000"/>
            <a:ext cx="2971800" cy="1828800"/>
          </a:xfrm>
          <a:prstGeom prst="rect">
            <a:avLst/>
          </a:prstGeom>
        </p:spPr>
        <p:txBody>
          <a:bodyPr/>
          <a:lstStyle/>
          <a:p>
            <a:r>
              <a:rPr lang="es-AR" dirty="0" smtClean="0"/>
              <a:t>Provee los protocolos de red que serán usados por las aplicaciones del cliente. </a:t>
            </a:r>
            <a:r>
              <a:rPr lang="es-ES_tradnl" dirty="0" smtClean="0"/>
              <a:t>E</a:t>
            </a:r>
            <a:r>
              <a:rPr lang="es-AR" dirty="0" smtClean="0"/>
              <a:t>jemplo browser - http</a:t>
            </a:r>
            <a:endParaRPr lang="es-AR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>
          <a:xfrm>
            <a:off x="2743200" y="5334000"/>
            <a:ext cx="2971800" cy="1828800"/>
          </a:xfrm>
          <a:prstGeom prst="rect">
            <a:avLst/>
          </a:prstGeom>
        </p:spPr>
        <p:txBody>
          <a:bodyPr/>
          <a:lstStyle/>
          <a:p>
            <a:r>
              <a:rPr lang="es-AR" dirty="0" smtClean="0"/>
              <a:t>Provee los protocolos de red que serán usados por las aplicaciones del cliente. </a:t>
            </a:r>
            <a:r>
              <a:rPr lang="es-ES_tradnl" dirty="0" smtClean="0"/>
              <a:t>E</a:t>
            </a:r>
            <a:r>
              <a:rPr lang="es-AR" dirty="0" smtClean="0"/>
              <a:t>jemplo browser - http</a:t>
            </a:r>
            <a:endParaRPr lang="es-AR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>
          <a:xfrm>
            <a:off x="2743200" y="5334000"/>
            <a:ext cx="2971800" cy="1828800"/>
          </a:xfrm>
          <a:prstGeom prst="rect">
            <a:avLst/>
          </a:prstGeom>
        </p:spPr>
        <p:txBody>
          <a:bodyPr/>
          <a:lstStyle/>
          <a:p>
            <a:r>
              <a:rPr lang="es-AR" dirty="0" smtClean="0"/>
              <a:t>Provee los protocolos de red que serán usados por las aplicaciones del cliente. </a:t>
            </a:r>
            <a:r>
              <a:rPr lang="es-ES_tradnl" dirty="0" smtClean="0"/>
              <a:t>E</a:t>
            </a:r>
            <a:r>
              <a:rPr lang="es-AR" dirty="0" smtClean="0"/>
              <a:t>jemplo browser - http</a:t>
            </a:r>
            <a:endParaRPr lang="es-AR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 dirty="0" smtClean="0"/>
          </a:p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>
          <a:xfrm>
            <a:off x="1676400" y="6096000"/>
            <a:ext cx="3733800" cy="2057400"/>
          </a:xfrm>
          <a:prstGeom prst="rect">
            <a:avLst/>
          </a:prstGeom>
        </p:spPr>
        <p:txBody>
          <a:bodyPr/>
          <a:lstStyle/>
          <a:p>
            <a:r>
              <a:rPr lang="es-AR" dirty="0" smtClean="0"/>
              <a:t>Red:Colección interconectada de dispositivos autonomos cuyo objetivo es compartir recursos e intercambiar información</a:t>
            </a:r>
            <a:endParaRPr lang="es-AR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>
          <a:xfrm>
            <a:off x="2743200" y="5334000"/>
            <a:ext cx="2971800" cy="1828800"/>
          </a:xfrm>
          <a:prstGeom prst="rect">
            <a:avLst/>
          </a:prstGeom>
        </p:spPr>
        <p:txBody>
          <a:bodyPr/>
          <a:lstStyle/>
          <a:p>
            <a:r>
              <a:rPr lang="es-AR" dirty="0" smtClean="0"/>
              <a:t>Provee los protocolos de red que serán usados por las aplicaciones del cliente. </a:t>
            </a:r>
            <a:r>
              <a:rPr lang="es-ES_tradnl" dirty="0" smtClean="0"/>
              <a:t>E</a:t>
            </a:r>
            <a:r>
              <a:rPr lang="es-AR" dirty="0" smtClean="0"/>
              <a:t>jemplo browser - http</a:t>
            </a:r>
            <a:endParaRPr lang="es-AR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>
          <a:xfrm>
            <a:off x="2398713" y="5257800"/>
            <a:ext cx="2971800" cy="1905000"/>
          </a:xfrm>
          <a:prstGeom prst="rect">
            <a:avLst/>
          </a:prstGeom>
        </p:spPr>
        <p:txBody>
          <a:bodyPr/>
          <a:lstStyle/>
          <a:p>
            <a:r>
              <a:rPr lang="es-AR" dirty="0" smtClean="0"/>
              <a:t>Protocolo definido entre cpas homonimas</a:t>
            </a:r>
            <a:endParaRPr lang="es-AR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>
          <a:xfrm>
            <a:off x="2398713" y="5257800"/>
            <a:ext cx="2971800" cy="1905000"/>
          </a:xfrm>
          <a:prstGeom prst="rect">
            <a:avLst/>
          </a:prstGeom>
        </p:spPr>
        <p:txBody>
          <a:bodyPr/>
          <a:lstStyle/>
          <a:p>
            <a:r>
              <a:rPr lang="es-AR" dirty="0" smtClean="0"/>
              <a:t>Protocolo definido entre cpas homonimas</a:t>
            </a:r>
            <a:endParaRPr lang="es-AR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>
          <a:xfrm>
            <a:off x="2398713" y="5257800"/>
            <a:ext cx="2971800" cy="1905000"/>
          </a:xfrm>
          <a:prstGeom prst="rect">
            <a:avLst/>
          </a:prstGeom>
        </p:spPr>
        <p:txBody>
          <a:bodyPr/>
          <a:lstStyle/>
          <a:p>
            <a:r>
              <a:rPr lang="es-AR" dirty="0" smtClean="0"/>
              <a:t>Protocolo definido entre cpas homonimas</a:t>
            </a:r>
            <a:endParaRPr lang="es-AR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>
          <a:xfrm>
            <a:off x="2398713" y="5257800"/>
            <a:ext cx="2971800" cy="1905000"/>
          </a:xfrm>
          <a:prstGeom prst="rect">
            <a:avLst/>
          </a:prstGeom>
        </p:spPr>
        <p:txBody>
          <a:bodyPr/>
          <a:lstStyle/>
          <a:p>
            <a:r>
              <a:rPr lang="es-AR" dirty="0" smtClean="0"/>
              <a:t>Protocolo definido entre cpas homonimas</a:t>
            </a:r>
            <a:endParaRPr lang="es-AR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>
          <a:xfrm>
            <a:off x="2398713" y="5257800"/>
            <a:ext cx="2971800" cy="1905000"/>
          </a:xfrm>
          <a:prstGeom prst="rect">
            <a:avLst/>
          </a:prstGeom>
        </p:spPr>
        <p:txBody>
          <a:bodyPr/>
          <a:lstStyle/>
          <a:p>
            <a:r>
              <a:rPr lang="es-AR" dirty="0" smtClean="0"/>
              <a:t>Protocolo definido entre cpas homonimas</a:t>
            </a:r>
            <a:endParaRPr lang="es-AR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>
          <a:xfrm>
            <a:off x="2398713" y="5257800"/>
            <a:ext cx="2971800" cy="1905000"/>
          </a:xfrm>
          <a:prstGeom prst="rect">
            <a:avLst/>
          </a:prstGeom>
        </p:spPr>
        <p:txBody>
          <a:bodyPr/>
          <a:lstStyle/>
          <a:p>
            <a:r>
              <a:rPr lang="es-AR" dirty="0" smtClean="0"/>
              <a:t>Protocolo definido entre cpas homonimas</a:t>
            </a:r>
            <a:endParaRPr lang="es-AR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>
          <a:xfrm>
            <a:off x="2398713" y="5029200"/>
            <a:ext cx="2971800" cy="2590800"/>
          </a:xfrm>
          <a:prstGeom prst="rect">
            <a:avLst/>
          </a:prstGeom>
        </p:spPr>
        <p:txBody>
          <a:bodyPr/>
          <a:lstStyle/>
          <a:p>
            <a:r>
              <a:rPr lang="es-AR" dirty="0" smtClean="0"/>
              <a:t>R</a:t>
            </a:r>
            <a:r>
              <a:rPr lang="es-ES_tradnl" dirty="0" smtClean="0"/>
              <a:t>e</a:t>
            </a:r>
            <a:r>
              <a:rPr lang="es-AR" dirty="0" smtClean="0"/>
              <a:t>glas de transferencia: duplex, semiduplex, cantidad de circuitos.</a:t>
            </a:r>
          </a:p>
          <a:p>
            <a:r>
              <a:rPr lang="es-AR" dirty="0" smtClean="0"/>
              <a:t>Control de flujo</a:t>
            </a:r>
            <a:endParaRPr lang="es-AR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>
          <a:xfrm>
            <a:off x="2398713" y="5257800"/>
            <a:ext cx="2971800" cy="1905000"/>
          </a:xfrm>
          <a:prstGeom prst="rect">
            <a:avLst/>
          </a:prstGeom>
        </p:spPr>
        <p:txBody>
          <a:bodyPr/>
          <a:lstStyle/>
          <a:p>
            <a:r>
              <a:rPr lang="es-AR" dirty="0" smtClean="0"/>
              <a:t>Protocolo definido entre cpas homonimas</a:t>
            </a:r>
            <a:endParaRPr lang="es-AR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>
          <a:xfrm>
            <a:off x="2398713" y="5257800"/>
            <a:ext cx="2971800" cy="1905000"/>
          </a:xfrm>
          <a:prstGeom prst="rect">
            <a:avLst/>
          </a:prstGeom>
        </p:spPr>
        <p:txBody>
          <a:bodyPr/>
          <a:lstStyle/>
          <a:p>
            <a:r>
              <a:rPr lang="es-AR" dirty="0" smtClean="0"/>
              <a:t>Protocolo definido entre cpas homonimas</a:t>
            </a:r>
            <a:endParaRPr lang="es-AR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>
          <a:xfrm>
            <a:off x="2398713" y="5257800"/>
            <a:ext cx="2971800" cy="1905000"/>
          </a:xfrm>
          <a:prstGeom prst="rect">
            <a:avLst/>
          </a:prstGeom>
        </p:spPr>
        <p:txBody>
          <a:bodyPr/>
          <a:lstStyle/>
          <a:p>
            <a:r>
              <a:rPr lang="es-AR" dirty="0" smtClean="0"/>
              <a:t>Protocolo definido entre cpas homonimas</a:t>
            </a:r>
            <a:endParaRPr lang="es-AR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>
          <a:xfrm>
            <a:off x="2398713" y="5257800"/>
            <a:ext cx="2971800" cy="1905000"/>
          </a:xfrm>
          <a:prstGeom prst="rect">
            <a:avLst/>
          </a:prstGeom>
        </p:spPr>
        <p:txBody>
          <a:bodyPr/>
          <a:lstStyle/>
          <a:p>
            <a:r>
              <a:rPr lang="es-AR" dirty="0" smtClean="0"/>
              <a:t>Protocolo definido entre cpas homonimas</a:t>
            </a:r>
            <a:endParaRPr lang="es-AR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>
          <a:xfrm>
            <a:off x="2398713" y="5257800"/>
            <a:ext cx="2971800" cy="1905000"/>
          </a:xfrm>
          <a:prstGeom prst="rect">
            <a:avLst/>
          </a:prstGeom>
        </p:spPr>
        <p:txBody>
          <a:bodyPr/>
          <a:lstStyle/>
          <a:p>
            <a:r>
              <a:rPr lang="es-AR" dirty="0" smtClean="0"/>
              <a:t>Protocolo definido entre cpas homonimas</a:t>
            </a:r>
            <a:endParaRPr lang="es-AR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>
          <a:xfrm>
            <a:off x="2398713" y="5257800"/>
            <a:ext cx="2971800" cy="1905000"/>
          </a:xfrm>
          <a:prstGeom prst="rect">
            <a:avLst/>
          </a:prstGeom>
        </p:spPr>
        <p:txBody>
          <a:bodyPr/>
          <a:lstStyle/>
          <a:p>
            <a:r>
              <a:rPr lang="es-AR" dirty="0" smtClean="0"/>
              <a:t>Protocolo definido entre cpas homonimas</a:t>
            </a:r>
            <a:endParaRPr lang="es-A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‹Nº›</a:t>
            </a:fld>
            <a:endParaRPr kumimoji="0" lang="en-US" sz="1200">
              <a:solidFill>
                <a:schemeClr val="tx2"/>
              </a:solidFill>
            </a:endParaRPr>
          </a:p>
        </p:txBody>
      </p:sp>
      <p:sp>
        <p:nvSpPr>
          <p:cNvPr id="32" name="31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39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1" name="40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2" name="41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56" name="55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5" name="64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6" name="65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7" name="66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6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758669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chemeClr val="tx2"/>
                </a:solidFill>
              </a:defRPr>
            </a:lvl1pPr>
          </a:lstStyle>
          <a:p>
            <a:pPr algn="l"/>
            <a:r>
              <a:rPr lang="es-AR" dirty="0" smtClean="0"/>
              <a:t>Universidad Nacional de Jujuy – Cátedra de Comunicaciones</a:t>
            </a:r>
            <a:endParaRPr lang="es-A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35295-DE8D-4BFE-9163-F5F0860C4C7F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7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758669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chemeClr val="tx2"/>
                </a:solidFill>
              </a:defRPr>
            </a:lvl1pPr>
          </a:lstStyle>
          <a:p>
            <a:pPr algn="l"/>
            <a:r>
              <a:rPr lang="es-AR" dirty="0" smtClean="0"/>
              <a:t>Universidad Nacional de Jujuy – Cátedra de Comunicaciones</a:t>
            </a:r>
            <a:endParaRPr lang="es-A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35295-DE8D-4BFE-9163-F5F0860C4C7F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7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758669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chemeClr val="tx2"/>
                </a:solidFill>
              </a:defRPr>
            </a:lvl1pPr>
          </a:lstStyle>
          <a:p>
            <a:pPr algn="l"/>
            <a:r>
              <a:rPr lang="es-AR" dirty="0" smtClean="0"/>
              <a:t>Universidad Nacional de Jujuy – Cátedra de Comunicaciones</a:t>
            </a:r>
            <a:endParaRPr lang="es-AR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l"/>
            <a:r>
              <a:rPr lang="es-AR" smtClean="0"/>
              <a:t>Universidad Nacional de Jujuy – Cátedra de Comunicaciones</a:t>
            </a:r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2735295-DE8D-4BFE-9163-F5F0860C4C7F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35295-DE8D-4BFE-9163-F5F0860C4C7F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8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758669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chemeClr val="tx2"/>
                </a:solidFill>
              </a:defRPr>
            </a:lvl1pPr>
          </a:lstStyle>
          <a:p>
            <a:pPr algn="l"/>
            <a:r>
              <a:rPr lang="es-AR" dirty="0" smtClean="0"/>
              <a:t>Universidad Nacional de Jujuy – Cátedra de Comunicaciones</a:t>
            </a:r>
            <a:endParaRPr lang="es-A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Forma libre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Forma libre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Forma libre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Forma libre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Forma libre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Forma libre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Forma libre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1" name="20 Forma libre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Forma libre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3" name="22 Forma libre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4" name="23 Forma libre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5" name="24 Forma libre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6" name="25 Forma libre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Forma libre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35295-DE8D-4BFE-9163-F5F0860C4C7F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7" name="6 Rectángulo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9 Rectángulo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8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758669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chemeClr val="tx2"/>
                </a:solidFill>
              </a:defRPr>
            </a:lvl1pPr>
          </a:lstStyle>
          <a:p>
            <a:pPr algn="l"/>
            <a:r>
              <a:rPr lang="es-AR" dirty="0" smtClean="0"/>
              <a:t>Universidad Nacional de Jujuy – Cátedra de Comunicaciones</a:t>
            </a:r>
            <a:endParaRPr lang="es-A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35295-DE8D-4BFE-9163-F5F0860C4C7F}" type="slidenum">
              <a:rPr lang="es-AR" smtClean="0"/>
              <a:pPr/>
              <a:t>‹Nº›</a:t>
            </a:fld>
            <a:endParaRPr lang="es-AR" dirty="0"/>
          </a:p>
        </p:txBody>
      </p:sp>
      <p:sp>
        <p:nvSpPr>
          <p:cNvPr id="8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758669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chemeClr val="tx2"/>
                </a:solidFill>
              </a:defRPr>
            </a:lvl1pPr>
          </a:lstStyle>
          <a:p>
            <a:pPr algn="l"/>
            <a:r>
              <a:rPr lang="es-AR" dirty="0" smtClean="0"/>
              <a:t>Universidad Nacional de Jujuy – Cátedra de Comunicaciones</a:t>
            </a:r>
            <a:endParaRPr lang="es-A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Rectángulo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35295-DE8D-4BFE-9163-F5F0860C4C7F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16" name="15 Rectángulo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7" name="16 Rectángulo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Rectángulo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Rectángulo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Rectángulo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Rectángulo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Rectángulo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29 Rectángulo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 Marcador de pie de página"/>
          <p:cNvSpPr>
            <a:spLocks noGrp="1"/>
          </p:cNvSpPr>
          <p:nvPr>
            <p:ph type="ftr" sz="quarter" idx="13"/>
          </p:nvPr>
        </p:nvSpPr>
        <p:spPr>
          <a:xfrm>
            <a:off x="914400" y="6416675"/>
            <a:ext cx="758669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chemeClr val="tx2"/>
                </a:solidFill>
              </a:defRPr>
            </a:lvl1pPr>
          </a:lstStyle>
          <a:p>
            <a:pPr algn="l"/>
            <a:r>
              <a:rPr lang="es-AR" dirty="0" smtClean="0"/>
              <a:t>Universidad Nacional de Jujuy – Cátedra de Comunicaciones</a:t>
            </a:r>
            <a:endParaRPr lang="es-A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35295-DE8D-4BFE-9163-F5F0860C4C7F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6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758669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chemeClr val="tx2"/>
                </a:solidFill>
              </a:defRPr>
            </a:lvl1pPr>
          </a:lstStyle>
          <a:p>
            <a:pPr algn="l"/>
            <a:r>
              <a:rPr lang="es-AR" dirty="0" smtClean="0"/>
              <a:t>Universidad Nacional de Jujuy – Cátedra de Comunicaciones</a:t>
            </a:r>
            <a:endParaRPr lang="es-A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35295-DE8D-4BFE-9163-F5F0860C4C7F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758669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chemeClr val="tx2"/>
                </a:solidFill>
              </a:defRPr>
            </a:lvl1pPr>
          </a:lstStyle>
          <a:p>
            <a:pPr algn="l"/>
            <a:r>
              <a:rPr lang="es-AR" dirty="0" smtClean="0"/>
              <a:t>Universidad Nacional de Jujuy – Cátedra de Comunicaciones</a:t>
            </a:r>
            <a:endParaRPr lang="es-A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35295-DE8D-4BFE-9163-F5F0860C4C7F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8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758669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chemeClr val="tx2"/>
                </a:solidFill>
              </a:defRPr>
            </a:lvl1pPr>
          </a:lstStyle>
          <a:p>
            <a:pPr algn="l"/>
            <a:r>
              <a:rPr lang="es-AR" dirty="0" smtClean="0"/>
              <a:t>Universidad Nacional de Jujuy – Cátedra de Comunicaciones</a:t>
            </a:r>
            <a:endParaRPr lang="es-A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9" name="8 Conector recto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Grupo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grpSp>
        <p:nvGrpSpPr>
          <p:cNvPr id="14" name="13 Grupo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Grupo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/>
          <a:p>
            <a:r>
              <a:rPr lang="es-AR" smtClean="0"/>
              <a:t>Universidad Nacional de Jujuy – Cátedra de Comunicaciones</a:t>
            </a:r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/>
          <a:p>
            <a:fld id="{22735295-DE8D-4BFE-9163-F5F0860C4C7F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14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6" name="15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7" name="16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dirty="0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dirty="0" smtClean="0"/>
              <a:t>Segundo nivel</a:t>
            </a:r>
          </a:p>
          <a:p>
            <a:pPr lvl="2" eaLnBrk="1" latinLnBrk="0" hangingPunct="1"/>
            <a:r>
              <a:rPr kumimoji="0" lang="es-ES" dirty="0" smtClean="0"/>
              <a:t>Tercer nivel</a:t>
            </a:r>
          </a:p>
          <a:p>
            <a:pPr lvl="3" eaLnBrk="1" latinLnBrk="0" hangingPunct="1"/>
            <a:r>
              <a:rPr kumimoji="0" lang="es-ES" dirty="0" smtClean="0"/>
              <a:t>Cuarto nivel</a:t>
            </a:r>
          </a:p>
          <a:p>
            <a:pPr lvl="4" eaLnBrk="1" latinLnBrk="0" hangingPunct="1"/>
            <a:r>
              <a:rPr kumimoji="0" lang="es-ES" dirty="0" smtClean="0"/>
              <a:t>Quinto nivel</a:t>
            </a:r>
            <a:endParaRPr kumimoji="0" lang="en-U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758669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chemeClr val="tx2"/>
                </a:solidFill>
              </a:defRPr>
            </a:lvl1pPr>
          </a:lstStyle>
          <a:p>
            <a:pPr algn="l"/>
            <a:r>
              <a:rPr lang="es-AR" dirty="0" smtClean="0"/>
              <a:t>Universidad Nacional de Jujuy – Cátedra de Comunicaciones</a:t>
            </a:r>
            <a:endParaRPr lang="es-AR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2735295-DE8D-4BFE-9163-F5F0860C4C7F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4.xml"/><Relationship Id="rId1" Type="http://schemas.openxmlformats.org/officeDocument/2006/relationships/video" Target="http://www.youtube.com/v/muh9u_F5oeg?version=3&amp;hl=es_ES" TargetMode="Externa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title"/>
          </p:nvPr>
        </p:nvSpPr>
        <p:spPr>
          <a:xfrm>
            <a:off x="3352800" y="512064"/>
            <a:ext cx="2362200" cy="914400"/>
          </a:xfrm>
        </p:spPr>
        <p:txBody>
          <a:bodyPr/>
          <a:lstStyle/>
          <a:p>
            <a:r>
              <a:rPr lang="es-AR" dirty="0" smtClean="0"/>
              <a:t>Unidad 5</a:t>
            </a:r>
            <a:endParaRPr lang="es-AR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4800" y="6416675"/>
            <a:ext cx="8458200" cy="365125"/>
          </a:xfrm>
        </p:spPr>
        <p:txBody>
          <a:bodyPr/>
          <a:lstStyle/>
          <a:p>
            <a:pPr algn="l"/>
            <a:r>
              <a:rPr lang="es-AR" dirty="0" smtClean="0"/>
              <a:t>Universidad Nacional de Jujuy – Cátedra de Comunicaciones </a:t>
            </a:r>
            <a:r>
              <a:rPr lang="es-ES_tradnl" dirty="0" err="1" smtClean="0"/>
              <a:t>–</a:t>
            </a:r>
            <a:r>
              <a:rPr lang="es-AR" dirty="0" smtClean="0"/>
              <a:t> Arquitectura de Redes</a:t>
            </a:r>
            <a:endParaRPr lang="es-AR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86400" y="1828800"/>
            <a:ext cx="3124200" cy="4415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7 Marcador de contenido"/>
          <p:cNvSpPr>
            <a:spLocks noGrp="1"/>
          </p:cNvSpPr>
          <p:nvPr>
            <p:ph sz="half" idx="1"/>
          </p:nvPr>
        </p:nvSpPr>
        <p:spPr>
          <a:xfrm>
            <a:off x="609600" y="1143000"/>
            <a:ext cx="7384256" cy="685800"/>
          </a:xfrm>
        </p:spPr>
        <p:txBody>
          <a:bodyPr/>
          <a:lstStyle/>
          <a:p>
            <a:pPr>
              <a:buNone/>
            </a:pPr>
            <a:r>
              <a:rPr lang="es-AR" dirty="0" smtClean="0"/>
              <a:t>Capa de RED </a:t>
            </a:r>
            <a:endParaRPr lang="es-AR" dirty="0"/>
          </a:p>
        </p:txBody>
      </p:sp>
      <p:sp>
        <p:nvSpPr>
          <p:cNvPr id="8" name="7 Rectángulo redondeado"/>
          <p:cNvSpPr/>
          <p:nvPr/>
        </p:nvSpPr>
        <p:spPr>
          <a:xfrm>
            <a:off x="5857884" y="4357694"/>
            <a:ext cx="2428892" cy="642942"/>
          </a:xfrm>
          <a:prstGeom prst="round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 build="p"/>
      <p:bldP spid="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8458200" cy="365125"/>
          </a:xfrm>
        </p:spPr>
        <p:txBody>
          <a:bodyPr/>
          <a:lstStyle/>
          <a:p>
            <a:pPr algn="l"/>
            <a:r>
              <a:rPr lang="es-AR" dirty="0" smtClean="0"/>
              <a:t>Universidad Nacional de Jujuy – Cátedra de Comunicaciones </a:t>
            </a:r>
            <a:r>
              <a:rPr lang="es-ES_tradnl" dirty="0" err="1" smtClean="0"/>
              <a:t>–</a:t>
            </a:r>
            <a:r>
              <a:rPr lang="es-AR" dirty="0" smtClean="0"/>
              <a:t> Arquitectura de Redes</a:t>
            </a:r>
            <a:endParaRPr lang="es-AR" dirty="0"/>
          </a:p>
        </p:txBody>
      </p:sp>
      <p:sp>
        <p:nvSpPr>
          <p:cNvPr id="10" name="7 Marcador de contenido"/>
          <p:cNvSpPr>
            <a:spLocks noGrp="1"/>
          </p:cNvSpPr>
          <p:nvPr>
            <p:ph sz="half" idx="1"/>
          </p:nvPr>
        </p:nvSpPr>
        <p:spPr>
          <a:xfrm>
            <a:off x="500034" y="214290"/>
            <a:ext cx="8305800" cy="6858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None/>
            </a:pPr>
            <a:r>
              <a:rPr lang="es-AR" sz="3200" dirty="0" smtClean="0"/>
              <a:t>Ejemplos de algoritmos de enrutamiento</a:t>
            </a:r>
          </a:p>
          <a:p>
            <a:pPr lvl="1">
              <a:spcAft>
                <a:spcPts val="600"/>
              </a:spcAft>
              <a:buClrTx/>
              <a:buNone/>
            </a:pPr>
            <a:endParaRPr lang="es-AR" dirty="0" smtClean="0"/>
          </a:p>
          <a:p>
            <a:pPr>
              <a:spcAft>
                <a:spcPts val="600"/>
              </a:spcAft>
              <a:buNone/>
            </a:pPr>
            <a:endParaRPr lang="es-AR" sz="3200" dirty="0" smtClean="0"/>
          </a:p>
          <a:p>
            <a:pPr>
              <a:spcAft>
                <a:spcPts val="3000"/>
              </a:spcAft>
              <a:buNone/>
            </a:pPr>
            <a:endParaRPr lang="es-AR" sz="3200" dirty="0" smtClean="0"/>
          </a:p>
          <a:p>
            <a:pPr>
              <a:buNone/>
            </a:pPr>
            <a:endParaRPr lang="es-AR" sz="3200" dirty="0" smtClean="0"/>
          </a:p>
          <a:p>
            <a:pPr>
              <a:buNone/>
            </a:pPr>
            <a:endParaRPr lang="es-AR" sz="3200" dirty="0" smtClean="0"/>
          </a:p>
        </p:txBody>
      </p:sp>
      <p:sp>
        <p:nvSpPr>
          <p:cNvPr id="37" name="7 Marcador de contenido"/>
          <p:cNvSpPr>
            <a:spLocks noGrp="1"/>
          </p:cNvSpPr>
          <p:nvPr>
            <p:ph sz="half" idx="1"/>
          </p:nvPr>
        </p:nvSpPr>
        <p:spPr>
          <a:xfrm>
            <a:off x="142844" y="857232"/>
            <a:ext cx="8786874" cy="5715040"/>
          </a:xfrm>
        </p:spPr>
        <p:txBody>
          <a:bodyPr>
            <a:normAutofit lnSpcReduction="10000"/>
          </a:bodyPr>
          <a:lstStyle/>
          <a:p>
            <a:pPr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§"/>
            </a:pPr>
            <a:r>
              <a:rPr lang="es-AR" dirty="0" smtClean="0"/>
              <a:t>Enrutamiento por Inundación (Estático)</a:t>
            </a:r>
          </a:p>
          <a:p>
            <a:pPr lvl="1"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§"/>
            </a:pPr>
            <a:r>
              <a:rPr lang="es-AR" dirty="0" smtClean="0"/>
              <a:t>Es un algoritmo muy simple.</a:t>
            </a:r>
          </a:p>
          <a:p>
            <a:pPr lvl="1"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§"/>
            </a:pPr>
            <a:r>
              <a:rPr lang="es-AR" dirty="0" smtClean="0"/>
              <a:t>Cada paquete que llega es despachado por todas las líneas de salida posibles excepto por la que entró.</a:t>
            </a:r>
          </a:p>
          <a:p>
            <a:pPr lvl="1"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§"/>
            </a:pPr>
            <a:r>
              <a:rPr lang="es-AR" dirty="0" smtClean="0"/>
              <a:t>Genera una gran cantidad de paquetes duplicados.</a:t>
            </a:r>
          </a:p>
          <a:p>
            <a:pPr lvl="1"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§"/>
            </a:pPr>
            <a:r>
              <a:rPr lang="es-AR" dirty="0" smtClean="0"/>
              <a:t>Para minimizar la duplicación se usan trucos como el </a:t>
            </a:r>
            <a:r>
              <a:rPr lang="es-AR" i="1" dirty="0" smtClean="0">
                <a:solidFill>
                  <a:srgbClr val="FFFF00"/>
                </a:solidFill>
              </a:rPr>
              <a:t>contador de escala</a:t>
            </a:r>
            <a:r>
              <a:rPr lang="es-AR" dirty="0" smtClean="0"/>
              <a:t>. Este se inicializa con el número máximo de saltos de la subred y disminuye con cada salto hasta llegar a cero donde se descarta el paquete.</a:t>
            </a:r>
          </a:p>
          <a:p>
            <a:pPr lvl="1"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§"/>
            </a:pPr>
            <a:r>
              <a:rPr lang="es-AR" dirty="0" smtClean="0"/>
              <a:t>Hay un algoritmo mas eficiente llamado </a:t>
            </a:r>
            <a:r>
              <a:rPr lang="es-AR" i="1" dirty="0" smtClean="0">
                <a:solidFill>
                  <a:srgbClr val="FFFF00"/>
                </a:solidFill>
              </a:rPr>
              <a:t>inundación selectiva</a:t>
            </a:r>
            <a:r>
              <a:rPr lang="es-AR" dirty="0" smtClean="0"/>
              <a:t>.</a:t>
            </a:r>
          </a:p>
          <a:p>
            <a:pPr lvl="1"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§"/>
            </a:pPr>
            <a:r>
              <a:rPr lang="es-AR" dirty="0" smtClean="0"/>
              <a:t>En este, los paquetes no se envían en todas las direcciones sino solo por las salidas que van </a:t>
            </a:r>
            <a:r>
              <a:rPr lang="es-AR" i="1" dirty="0" smtClean="0">
                <a:solidFill>
                  <a:srgbClr val="FFFF00"/>
                </a:solidFill>
              </a:rPr>
              <a:t>aproximadamente</a:t>
            </a:r>
            <a:r>
              <a:rPr lang="es-AR" dirty="0" smtClean="0"/>
              <a:t> hacia el destino.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3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8458200" cy="365125"/>
          </a:xfrm>
        </p:spPr>
        <p:txBody>
          <a:bodyPr/>
          <a:lstStyle/>
          <a:p>
            <a:pPr algn="l"/>
            <a:r>
              <a:rPr lang="es-AR" dirty="0" smtClean="0"/>
              <a:t>Universidad Nacional de Jujuy – Cátedra de Comunicaciones </a:t>
            </a:r>
            <a:r>
              <a:rPr lang="es-ES_tradnl" dirty="0" err="1" smtClean="0"/>
              <a:t>–</a:t>
            </a:r>
            <a:r>
              <a:rPr lang="es-AR" dirty="0" smtClean="0"/>
              <a:t> Arquitectura de Redes</a:t>
            </a:r>
            <a:endParaRPr lang="es-AR" dirty="0"/>
          </a:p>
        </p:txBody>
      </p:sp>
      <p:sp>
        <p:nvSpPr>
          <p:cNvPr id="10" name="7 Marcador de contenido"/>
          <p:cNvSpPr>
            <a:spLocks noGrp="1"/>
          </p:cNvSpPr>
          <p:nvPr>
            <p:ph sz="half" idx="1"/>
          </p:nvPr>
        </p:nvSpPr>
        <p:spPr>
          <a:xfrm>
            <a:off x="500034" y="214290"/>
            <a:ext cx="8305800" cy="6858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None/>
            </a:pPr>
            <a:r>
              <a:rPr lang="es-AR" sz="3200" dirty="0" smtClean="0"/>
              <a:t>Ejemplos de algoritmos de enrutamiento</a:t>
            </a:r>
          </a:p>
          <a:p>
            <a:pPr lvl="1">
              <a:spcAft>
                <a:spcPts val="600"/>
              </a:spcAft>
              <a:buClrTx/>
              <a:buNone/>
            </a:pPr>
            <a:endParaRPr lang="es-AR" dirty="0" smtClean="0"/>
          </a:p>
          <a:p>
            <a:pPr>
              <a:spcAft>
                <a:spcPts val="600"/>
              </a:spcAft>
              <a:buNone/>
            </a:pPr>
            <a:endParaRPr lang="es-AR" sz="3200" dirty="0" smtClean="0"/>
          </a:p>
          <a:p>
            <a:pPr>
              <a:spcAft>
                <a:spcPts val="3000"/>
              </a:spcAft>
              <a:buNone/>
            </a:pPr>
            <a:endParaRPr lang="es-AR" sz="3200" dirty="0" smtClean="0"/>
          </a:p>
          <a:p>
            <a:pPr>
              <a:buNone/>
            </a:pPr>
            <a:endParaRPr lang="es-AR" sz="3200" dirty="0" smtClean="0"/>
          </a:p>
          <a:p>
            <a:pPr>
              <a:buNone/>
            </a:pPr>
            <a:endParaRPr lang="es-AR" sz="3200" dirty="0" smtClean="0"/>
          </a:p>
        </p:txBody>
      </p:sp>
      <p:sp>
        <p:nvSpPr>
          <p:cNvPr id="37" name="7 Marcador de contenido"/>
          <p:cNvSpPr>
            <a:spLocks noGrp="1"/>
          </p:cNvSpPr>
          <p:nvPr>
            <p:ph sz="half" idx="1"/>
          </p:nvPr>
        </p:nvSpPr>
        <p:spPr>
          <a:xfrm>
            <a:off x="142844" y="857232"/>
            <a:ext cx="8786874" cy="3857652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§"/>
            </a:pPr>
            <a:r>
              <a:rPr lang="es-AR" dirty="0" smtClean="0"/>
              <a:t>Enrutamiento basado en flujo (Dinámico)</a:t>
            </a:r>
          </a:p>
          <a:p>
            <a:pPr lvl="1"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§"/>
            </a:pPr>
            <a:r>
              <a:rPr lang="es-AR" dirty="0" smtClean="0"/>
              <a:t>Consiste en desviar el tráfico ante una congestión por una ruta que si bien puede ser mas larga, estará mas descongestionada.</a:t>
            </a:r>
          </a:p>
          <a:p>
            <a:pPr lvl="1"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§"/>
            </a:pPr>
            <a:r>
              <a:rPr lang="es-AR" dirty="0" smtClean="0"/>
              <a:t>Para ello se debe elaborar permanentemente una matriz predictiva del tráfico en cada línea y los retardos promedio a cada nodo.</a:t>
            </a:r>
          </a:p>
          <a:p>
            <a:pPr lvl="1"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§"/>
            </a:pPr>
            <a:r>
              <a:rPr lang="es-AR" dirty="0" smtClean="0"/>
              <a:t>Y con esta información encontrar el camino con menor retardo promedio.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43306" y="4071942"/>
            <a:ext cx="4952505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3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8458200" cy="365125"/>
          </a:xfrm>
        </p:spPr>
        <p:txBody>
          <a:bodyPr/>
          <a:lstStyle/>
          <a:p>
            <a:pPr algn="l"/>
            <a:r>
              <a:rPr lang="es-AR" dirty="0" smtClean="0"/>
              <a:t>Universidad Nacional de Jujuy – Cátedra de Comunicaciones </a:t>
            </a:r>
            <a:r>
              <a:rPr lang="es-ES_tradnl" dirty="0" err="1" smtClean="0"/>
              <a:t>–</a:t>
            </a:r>
            <a:r>
              <a:rPr lang="es-AR" dirty="0" smtClean="0"/>
              <a:t> Arquitectura de Redes</a:t>
            </a:r>
            <a:endParaRPr lang="es-AR" dirty="0"/>
          </a:p>
        </p:txBody>
      </p:sp>
      <p:sp>
        <p:nvSpPr>
          <p:cNvPr id="10" name="7 Marcador de contenido"/>
          <p:cNvSpPr>
            <a:spLocks noGrp="1"/>
          </p:cNvSpPr>
          <p:nvPr>
            <p:ph sz="half" idx="1"/>
          </p:nvPr>
        </p:nvSpPr>
        <p:spPr>
          <a:xfrm>
            <a:off x="500034" y="214290"/>
            <a:ext cx="8305800" cy="6858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None/>
            </a:pPr>
            <a:r>
              <a:rPr lang="es-AR" sz="3200" dirty="0" smtClean="0"/>
              <a:t>Ejemplos de algoritmos de enrutamiento</a:t>
            </a:r>
          </a:p>
          <a:p>
            <a:pPr lvl="1">
              <a:spcAft>
                <a:spcPts val="600"/>
              </a:spcAft>
              <a:buClrTx/>
              <a:buNone/>
            </a:pPr>
            <a:endParaRPr lang="es-AR" dirty="0" smtClean="0"/>
          </a:p>
          <a:p>
            <a:pPr>
              <a:spcAft>
                <a:spcPts val="600"/>
              </a:spcAft>
              <a:buNone/>
            </a:pPr>
            <a:endParaRPr lang="es-AR" sz="3200" dirty="0" smtClean="0"/>
          </a:p>
          <a:p>
            <a:pPr>
              <a:spcAft>
                <a:spcPts val="3000"/>
              </a:spcAft>
              <a:buNone/>
            </a:pPr>
            <a:endParaRPr lang="es-AR" sz="3200" dirty="0" smtClean="0"/>
          </a:p>
          <a:p>
            <a:pPr>
              <a:buNone/>
            </a:pPr>
            <a:endParaRPr lang="es-AR" sz="3200" dirty="0" smtClean="0"/>
          </a:p>
          <a:p>
            <a:pPr>
              <a:buNone/>
            </a:pPr>
            <a:endParaRPr lang="es-AR" sz="3200" dirty="0" smtClean="0"/>
          </a:p>
        </p:txBody>
      </p:sp>
      <p:pic>
        <p:nvPicPr>
          <p:cNvPr id="3" name="muh9u_F5oeg?version=3&amp;hl=es_ES"/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043608" y="1124744"/>
            <a:ext cx="6912768" cy="51845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10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</p:childTnLst>
        </p:cTn>
      </p:par>
    </p:tnLst>
    <p:bldLst>
      <p:bldP spid="10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00034" y="6492875"/>
            <a:ext cx="8458200" cy="365125"/>
          </a:xfrm>
        </p:spPr>
        <p:txBody>
          <a:bodyPr/>
          <a:lstStyle/>
          <a:p>
            <a:pPr algn="l"/>
            <a:r>
              <a:rPr lang="es-AR" dirty="0" smtClean="0"/>
              <a:t>Universidad Nacional de Jujuy – Cátedra de Comunicaciones </a:t>
            </a:r>
            <a:r>
              <a:rPr lang="es-ES_tradnl" dirty="0" err="1" smtClean="0"/>
              <a:t>–</a:t>
            </a:r>
            <a:r>
              <a:rPr lang="es-AR" dirty="0" smtClean="0"/>
              <a:t> Arquitectura de Redes</a:t>
            </a:r>
            <a:endParaRPr lang="es-AR" dirty="0"/>
          </a:p>
        </p:txBody>
      </p:sp>
      <p:sp>
        <p:nvSpPr>
          <p:cNvPr id="10" name="7 Marcador de contenido"/>
          <p:cNvSpPr>
            <a:spLocks noGrp="1"/>
          </p:cNvSpPr>
          <p:nvPr>
            <p:ph sz="half" idx="1"/>
          </p:nvPr>
        </p:nvSpPr>
        <p:spPr>
          <a:xfrm>
            <a:off x="500034" y="214290"/>
            <a:ext cx="8305800" cy="6858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None/>
            </a:pPr>
            <a:r>
              <a:rPr lang="es-AR" sz="3200" dirty="0" smtClean="0"/>
              <a:t>Ejemplos de algoritmos de enrutamiento</a:t>
            </a:r>
          </a:p>
          <a:p>
            <a:pPr lvl="1">
              <a:spcAft>
                <a:spcPts val="600"/>
              </a:spcAft>
              <a:buClrTx/>
              <a:buNone/>
            </a:pPr>
            <a:endParaRPr lang="es-AR" dirty="0" smtClean="0"/>
          </a:p>
          <a:p>
            <a:pPr>
              <a:spcAft>
                <a:spcPts val="600"/>
              </a:spcAft>
              <a:buNone/>
            </a:pPr>
            <a:endParaRPr lang="es-AR" sz="3200" dirty="0" smtClean="0"/>
          </a:p>
          <a:p>
            <a:pPr>
              <a:spcAft>
                <a:spcPts val="3000"/>
              </a:spcAft>
              <a:buNone/>
            </a:pPr>
            <a:endParaRPr lang="es-AR" sz="3200" dirty="0" smtClean="0"/>
          </a:p>
          <a:p>
            <a:pPr>
              <a:buNone/>
            </a:pPr>
            <a:endParaRPr lang="es-AR" sz="3200" dirty="0" smtClean="0"/>
          </a:p>
          <a:p>
            <a:pPr>
              <a:buNone/>
            </a:pPr>
            <a:endParaRPr lang="es-AR" sz="3200" dirty="0" smtClean="0"/>
          </a:p>
        </p:txBody>
      </p:sp>
      <p:sp>
        <p:nvSpPr>
          <p:cNvPr id="37" name="7 Marcador de contenido"/>
          <p:cNvSpPr>
            <a:spLocks noGrp="1"/>
          </p:cNvSpPr>
          <p:nvPr>
            <p:ph sz="half" idx="1"/>
          </p:nvPr>
        </p:nvSpPr>
        <p:spPr>
          <a:xfrm>
            <a:off x="142844" y="857232"/>
            <a:ext cx="8786874" cy="571504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§"/>
            </a:pPr>
            <a:r>
              <a:rPr lang="es-AR" dirty="0" smtClean="0"/>
              <a:t>Enrutamiento por Estado de Enlace (Dinámico)</a:t>
            </a:r>
          </a:p>
          <a:p>
            <a:pPr lvl="1"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§"/>
            </a:pPr>
            <a:r>
              <a:rPr lang="es-AR" dirty="0" smtClean="0"/>
              <a:t>Es un algoritmo que puede postularse en cinco etapas:</a:t>
            </a:r>
          </a:p>
          <a:p>
            <a:pPr marL="969264" lvl="1" indent="-457200">
              <a:buClr>
                <a:srgbClr val="FFFF00"/>
              </a:buClr>
              <a:buFont typeface="+mj-lt"/>
              <a:buAutoNum type="arabicPeriod"/>
            </a:pPr>
            <a:r>
              <a:rPr lang="es-ES_tradnl" dirty="0" smtClean="0"/>
              <a:t>Descubrir a sus vecinos y conocer sus direcciones de red.</a:t>
            </a:r>
            <a:endParaRPr lang="es-AR" dirty="0" smtClean="0"/>
          </a:p>
          <a:p>
            <a:pPr marL="969264" lvl="1" indent="-457200">
              <a:buClr>
                <a:srgbClr val="FFFF00"/>
              </a:buClr>
              <a:buFont typeface="+mj-lt"/>
              <a:buAutoNum type="arabicPeriod"/>
            </a:pPr>
            <a:r>
              <a:rPr lang="es-ES_tradnl" dirty="0" smtClean="0"/>
              <a:t>Medir el retardo o costo para cada uno de sus vecinos.</a:t>
            </a:r>
            <a:endParaRPr lang="es-AR" dirty="0" smtClean="0"/>
          </a:p>
          <a:p>
            <a:pPr marL="969264" lvl="1" indent="-457200">
              <a:buClr>
                <a:srgbClr val="FFFF00"/>
              </a:buClr>
              <a:buFont typeface="+mj-lt"/>
              <a:buAutoNum type="arabicPeriod"/>
            </a:pPr>
            <a:r>
              <a:rPr lang="es-ES_tradnl" dirty="0" smtClean="0"/>
              <a:t>Construir un paquete que indique todo lo que acaba de aprender.</a:t>
            </a:r>
            <a:endParaRPr lang="es-AR" dirty="0" smtClean="0"/>
          </a:p>
          <a:p>
            <a:pPr marL="969264" lvl="1" indent="-457200">
              <a:buClr>
                <a:srgbClr val="FFFF00"/>
              </a:buClr>
              <a:buFont typeface="+mj-lt"/>
              <a:buAutoNum type="arabicPeriod"/>
            </a:pPr>
            <a:r>
              <a:rPr lang="es-ES_tradnl" dirty="0" smtClean="0"/>
              <a:t>Enviar este paquete a todos los </a:t>
            </a:r>
            <a:r>
              <a:rPr lang="es-ES_tradnl" dirty="0" err="1" smtClean="0"/>
              <a:t>routers</a:t>
            </a:r>
            <a:r>
              <a:rPr lang="es-ES_tradnl" dirty="0" smtClean="0"/>
              <a:t> conocidos.</a:t>
            </a:r>
            <a:endParaRPr lang="es-AR" dirty="0" smtClean="0"/>
          </a:p>
          <a:p>
            <a:pPr marL="969264" lvl="1" indent="-457200">
              <a:buClr>
                <a:srgbClr val="FFFF00"/>
              </a:buClr>
              <a:buFont typeface="+mj-lt"/>
              <a:buAutoNum type="arabicPeriod"/>
            </a:pPr>
            <a:r>
              <a:rPr lang="es-ES_tradnl" dirty="0" smtClean="0"/>
              <a:t>Calcular la trayectoria mas corta a todos ellos por el método de </a:t>
            </a:r>
            <a:r>
              <a:rPr lang="es-ES_tradnl" dirty="0" err="1" smtClean="0"/>
              <a:t>Dikjastra</a:t>
            </a:r>
            <a:r>
              <a:rPr lang="es-ES_tradnl" dirty="0" smtClean="0"/>
              <a:t> (Principio de Optimación).</a:t>
            </a:r>
          </a:p>
          <a:p>
            <a:pPr marL="969264" lvl="1" indent="-457200">
              <a:buClr>
                <a:srgbClr val="FFFF00"/>
              </a:buClr>
              <a:buFont typeface="Wingdings" pitchFamily="2" charset="2"/>
              <a:buChar char="§"/>
            </a:pPr>
            <a:r>
              <a:rPr lang="es-ES_tradnl" dirty="0" smtClean="0"/>
              <a:t>Un ejemplo de uso de este protocolo es OSPF</a:t>
            </a:r>
            <a:endParaRPr lang="es-AR" dirty="0" smtClean="0"/>
          </a:p>
          <a:p>
            <a:pPr lvl="1">
              <a:spcAft>
                <a:spcPts val="600"/>
              </a:spcAft>
              <a:buClr>
                <a:srgbClr val="FFFF00"/>
              </a:buClr>
              <a:buNone/>
            </a:pPr>
            <a:endParaRPr lang="es-AR" dirty="0" smtClean="0"/>
          </a:p>
        </p:txBody>
      </p:sp>
      <p:sp>
        <p:nvSpPr>
          <p:cNvPr id="6" name="5 Llamada rectangular redondeada"/>
          <p:cNvSpPr/>
          <p:nvPr/>
        </p:nvSpPr>
        <p:spPr>
          <a:xfrm>
            <a:off x="4071934" y="5429264"/>
            <a:ext cx="5072066" cy="1000132"/>
          </a:xfrm>
          <a:prstGeom prst="wedgeRoundRectCallout">
            <a:avLst>
              <a:gd name="adj1" fmla="val -8790"/>
              <a:gd name="adj2" fmla="val -7464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1600" dirty="0" smtClean="0">
                <a:solidFill>
                  <a:srgbClr val="FFFF00"/>
                </a:solidFill>
              </a:rPr>
              <a:t>Open </a:t>
            </a:r>
            <a:r>
              <a:rPr lang="es-AR" sz="1600" dirty="0" err="1" smtClean="0">
                <a:solidFill>
                  <a:srgbClr val="FFFF00"/>
                </a:solidFill>
              </a:rPr>
              <a:t>Shortest</a:t>
            </a:r>
            <a:r>
              <a:rPr lang="es-AR" sz="1600" dirty="0" smtClean="0">
                <a:solidFill>
                  <a:srgbClr val="FFFF00"/>
                </a:solidFill>
              </a:rPr>
              <a:t> </a:t>
            </a:r>
            <a:r>
              <a:rPr lang="es-AR" sz="1600" dirty="0" err="1" smtClean="0">
                <a:solidFill>
                  <a:srgbClr val="FFFF00"/>
                </a:solidFill>
              </a:rPr>
              <a:t>Path</a:t>
            </a:r>
            <a:r>
              <a:rPr lang="es-AR" sz="1600" dirty="0" smtClean="0">
                <a:solidFill>
                  <a:srgbClr val="FFFF00"/>
                </a:solidFill>
              </a:rPr>
              <a:t> </a:t>
            </a:r>
            <a:r>
              <a:rPr lang="es-AR" sz="1600" dirty="0" err="1" smtClean="0">
                <a:solidFill>
                  <a:srgbClr val="FFFF00"/>
                </a:solidFill>
              </a:rPr>
              <a:t>First</a:t>
            </a:r>
            <a:endParaRPr lang="es-AR" sz="1600" dirty="0" smtClean="0">
              <a:solidFill>
                <a:srgbClr val="FFFF00"/>
              </a:solidFill>
            </a:endParaRPr>
          </a:p>
          <a:p>
            <a:pPr algn="ctr"/>
            <a:r>
              <a:rPr lang="es-AR" sz="1600" dirty="0" smtClean="0">
                <a:solidFill>
                  <a:srgbClr val="FFFF00"/>
                </a:solidFill>
              </a:rPr>
              <a:t>=  Protocolo Abierto con Prioridad al Camino mas corto</a:t>
            </a:r>
            <a:endParaRPr lang="es-AR" sz="1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6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7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37" grpId="0" uiExpand="1" build="p"/>
      <p:bldP spid="6" grpId="0" animBg="1"/>
      <p:bldP spid="6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00034" y="6492875"/>
            <a:ext cx="8458200" cy="365125"/>
          </a:xfrm>
        </p:spPr>
        <p:txBody>
          <a:bodyPr/>
          <a:lstStyle/>
          <a:p>
            <a:pPr algn="l"/>
            <a:r>
              <a:rPr lang="es-AR" dirty="0" smtClean="0"/>
              <a:t>Universidad Nacional de Jujuy – Cátedra de Comunicaciones </a:t>
            </a:r>
            <a:r>
              <a:rPr lang="es-ES_tradnl" dirty="0" err="1" smtClean="0"/>
              <a:t>–</a:t>
            </a:r>
            <a:r>
              <a:rPr lang="es-AR" dirty="0" smtClean="0"/>
              <a:t> Arquitectura de Redes</a:t>
            </a:r>
            <a:endParaRPr lang="es-AR" dirty="0"/>
          </a:p>
        </p:txBody>
      </p:sp>
      <p:sp>
        <p:nvSpPr>
          <p:cNvPr id="10" name="7 Marcador de contenido"/>
          <p:cNvSpPr>
            <a:spLocks noGrp="1"/>
          </p:cNvSpPr>
          <p:nvPr>
            <p:ph sz="half" idx="1"/>
          </p:nvPr>
        </p:nvSpPr>
        <p:spPr>
          <a:xfrm>
            <a:off x="500034" y="214290"/>
            <a:ext cx="8305800" cy="6858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None/>
            </a:pPr>
            <a:r>
              <a:rPr lang="es-AR" sz="3200" dirty="0" smtClean="0"/>
              <a:t>Control de la Congestión</a:t>
            </a:r>
          </a:p>
          <a:p>
            <a:pPr lvl="1">
              <a:spcAft>
                <a:spcPts val="600"/>
              </a:spcAft>
              <a:buClrTx/>
              <a:buNone/>
            </a:pPr>
            <a:endParaRPr lang="es-AR" dirty="0" smtClean="0"/>
          </a:p>
          <a:p>
            <a:pPr>
              <a:spcAft>
                <a:spcPts val="600"/>
              </a:spcAft>
              <a:buNone/>
            </a:pPr>
            <a:endParaRPr lang="es-AR" sz="3200" dirty="0" smtClean="0"/>
          </a:p>
          <a:p>
            <a:pPr>
              <a:spcAft>
                <a:spcPts val="3000"/>
              </a:spcAft>
              <a:buNone/>
            </a:pPr>
            <a:endParaRPr lang="es-AR" sz="3200" dirty="0" smtClean="0"/>
          </a:p>
          <a:p>
            <a:pPr>
              <a:buNone/>
            </a:pPr>
            <a:endParaRPr lang="es-AR" sz="3200" dirty="0" smtClean="0"/>
          </a:p>
          <a:p>
            <a:pPr>
              <a:buNone/>
            </a:pPr>
            <a:endParaRPr lang="es-AR" sz="3200" dirty="0" smtClean="0"/>
          </a:p>
        </p:txBody>
      </p:sp>
      <p:sp>
        <p:nvSpPr>
          <p:cNvPr id="37" name="7 Marcador de contenido"/>
          <p:cNvSpPr>
            <a:spLocks noGrp="1"/>
          </p:cNvSpPr>
          <p:nvPr>
            <p:ph sz="half" idx="1"/>
          </p:nvPr>
        </p:nvSpPr>
        <p:spPr>
          <a:xfrm>
            <a:off x="142844" y="857232"/>
            <a:ext cx="8786874" cy="2071702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Clr>
                <a:srgbClr val="FFFF00"/>
              </a:buClr>
              <a:buNone/>
            </a:pPr>
            <a:r>
              <a:rPr lang="es-AR" dirty="0" smtClean="0"/>
              <a:t>Congestión</a:t>
            </a:r>
          </a:p>
          <a:p>
            <a:pPr>
              <a:spcAft>
                <a:spcPts val="600"/>
              </a:spcAft>
              <a:buClr>
                <a:srgbClr val="FFFF00"/>
              </a:buClr>
              <a:buNone/>
            </a:pPr>
            <a:r>
              <a:rPr lang="es-AR" dirty="0" smtClean="0"/>
              <a:t>	Es una situación que se produce cuando hay mas paquetes en la subred de los que la misma puede procesar o transmitir.</a:t>
            </a:r>
          </a:p>
        </p:txBody>
      </p:sp>
      <p:pic>
        <p:nvPicPr>
          <p:cNvPr id="64514" name="Picture 2" descr="5-2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6380" y="3214686"/>
            <a:ext cx="3680788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7 Marcador de contenido"/>
          <p:cNvSpPr>
            <a:spLocks noGrp="1"/>
          </p:cNvSpPr>
          <p:nvPr>
            <p:ph sz="half" idx="1"/>
          </p:nvPr>
        </p:nvSpPr>
        <p:spPr>
          <a:xfrm>
            <a:off x="285720" y="2857496"/>
            <a:ext cx="4857784" cy="3714776"/>
          </a:xfrm>
        </p:spPr>
        <p:txBody>
          <a:bodyPr>
            <a:normAutofit fontScale="77500" lnSpcReduction="20000"/>
          </a:bodyPr>
          <a:lstStyle/>
          <a:p>
            <a:pPr>
              <a:spcAft>
                <a:spcPts val="600"/>
              </a:spcAft>
              <a:buClr>
                <a:srgbClr val="FFFF00"/>
              </a:buClr>
            </a:pPr>
            <a:r>
              <a:rPr lang="es-ES_tradnl" dirty="0" smtClean="0"/>
              <a:t>Cuando la cantidad de paquetes descargados en la subred está dentro de su capacidad de conducción, todos se entregan. </a:t>
            </a:r>
          </a:p>
          <a:p>
            <a:pPr>
              <a:spcAft>
                <a:spcPts val="600"/>
              </a:spcAft>
              <a:buClr>
                <a:srgbClr val="FFFF00"/>
              </a:buClr>
            </a:pPr>
            <a:r>
              <a:rPr lang="es-ES_tradnl" dirty="0" smtClean="0"/>
              <a:t>A medida que aumenta el tráfico, los </a:t>
            </a:r>
            <a:r>
              <a:rPr lang="es-ES_tradnl" dirty="0" err="1" smtClean="0"/>
              <a:t>routers</a:t>
            </a:r>
            <a:r>
              <a:rPr lang="es-ES_tradnl" dirty="0" smtClean="0"/>
              <a:t> ya no pueden manejarlo y comienzan a perder paquetes.</a:t>
            </a:r>
          </a:p>
          <a:p>
            <a:pPr>
              <a:spcAft>
                <a:spcPts val="600"/>
              </a:spcAft>
              <a:buClr>
                <a:srgbClr val="FFFF00"/>
              </a:buClr>
            </a:pPr>
            <a:r>
              <a:rPr lang="es-ES_tradnl" dirty="0" smtClean="0"/>
              <a:t>Esto tiende a empeorar las cosas ya que los pedidos de retransmisión saturan la subred y casi no hay entrega de paquetes.</a:t>
            </a:r>
            <a:endParaRPr lang="es-AR" dirty="0" smtClean="0"/>
          </a:p>
          <a:p>
            <a:pPr>
              <a:spcAft>
                <a:spcPts val="600"/>
              </a:spcAft>
              <a:buClr>
                <a:srgbClr val="FFFF00"/>
              </a:buClr>
              <a:buNone/>
            </a:pPr>
            <a:endParaRPr lang="es-AR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37" grpId="0" uiExpand="1" build="p"/>
      <p:bldP spid="7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8458200" cy="365125"/>
          </a:xfrm>
        </p:spPr>
        <p:txBody>
          <a:bodyPr/>
          <a:lstStyle/>
          <a:p>
            <a:pPr algn="l"/>
            <a:r>
              <a:rPr lang="es-AR" dirty="0" smtClean="0"/>
              <a:t>Universidad Nacional de Jujuy – Cátedra de Comunicaciones </a:t>
            </a:r>
            <a:r>
              <a:rPr lang="es-ES_tradnl" dirty="0" err="1" smtClean="0"/>
              <a:t>–</a:t>
            </a:r>
            <a:r>
              <a:rPr lang="es-AR" dirty="0" smtClean="0"/>
              <a:t> Arquitectura de Redes</a:t>
            </a:r>
            <a:endParaRPr lang="es-AR" dirty="0"/>
          </a:p>
        </p:txBody>
      </p:sp>
      <p:sp>
        <p:nvSpPr>
          <p:cNvPr id="10" name="7 Marcador de contenido"/>
          <p:cNvSpPr>
            <a:spLocks noGrp="1"/>
          </p:cNvSpPr>
          <p:nvPr>
            <p:ph sz="half" idx="1"/>
          </p:nvPr>
        </p:nvSpPr>
        <p:spPr>
          <a:xfrm>
            <a:off x="214282" y="214290"/>
            <a:ext cx="8786874" cy="6858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None/>
            </a:pPr>
            <a:r>
              <a:rPr lang="es-AR" sz="3200" dirty="0" smtClean="0"/>
              <a:t>Control de Congestionamiento vs Control de Flujo</a:t>
            </a:r>
          </a:p>
          <a:p>
            <a:pPr lvl="1">
              <a:spcAft>
                <a:spcPts val="600"/>
              </a:spcAft>
              <a:buClrTx/>
              <a:buNone/>
            </a:pPr>
            <a:endParaRPr lang="es-AR" dirty="0" smtClean="0"/>
          </a:p>
          <a:p>
            <a:pPr>
              <a:spcAft>
                <a:spcPts val="600"/>
              </a:spcAft>
              <a:buNone/>
            </a:pPr>
            <a:endParaRPr lang="es-AR" sz="3200" dirty="0" smtClean="0"/>
          </a:p>
          <a:p>
            <a:pPr>
              <a:spcAft>
                <a:spcPts val="3000"/>
              </a:spcAft>
              <a:buNone/>
            </a:pPr>
            <a:endParaRPr lang="es-AR" sz="3200" dirty="0" smtClean="0"/>
          </a:p>
          <a:p>
            <a:pPr>
              <a:buNone/>
            </a:pPr>
            <a:endParaRPr lang="es-AR" sz="3200" dirty="0" smtClean="0"/>
          </a:p>
          <a:p>
            <a:pPr>
              <a:buNone/>
            </a:pPr>
            <a:endParaRPr lang="es-AR" sz="3200" dirty="0" smtClean="0"/>
          </a:p>
        </p:txBody>
      </p:sp>
      <p:sp>
        <p:nvSpPr>
          <p:cNvPr id="37" name="7 Marcador de contenido"/>
          <p:cNvSpPr>
            <a:spLocks noGrp="1"/>
          </p:cNvSpPr>
          <p:nvPr>
            <p:ph sz="half" idx="1"/>
          </p:nvPr>
        </p:nvSpPr>
        <p:spPr>
          <a:xfrm>
            <a:off x="142844" y="857232"/>
            <a:ext cx="8786874" cy="5572164"/>
          </a:xfrm>
        </p:spPr>
        <p:txBody>
          <a:bodyPr>
            <a:normAutofit lnSpcReduction="10000"/>
          </a:bodyPr>
          <a:lstStyle/>
          <a:p>
            <a:pPr marL="582930" indent="-457200">
              <a:spcAft>
                <a:spcPts val="600"/>
              </a:spcAft>
              <a:buClr>
                <a:srgbClr val="FFFF00"/>
              </a:buClr>
            </a:pPr>
            <a:r>
              <a:rPr lang="es-AR" sz="3500" dirty="0" smtClean="0"/>
              <a:t>Control de Congestionamiento</a:t>
            </a:r>
          </a:p>
          <a:p>
            <a:pPr marL="912114" lvl="1" indent="-457200">
              <a:spcAft>
                <a:spcPts val="600"/>
              </a:spcAft>
              <a:buClr>
                <a:srgbClr val="FFFF00"/>
              </a:buClr>
            </a:pPr>
            <a:r>
              <a:rPr lang="es-ES_tradnl" sz="3200" dirty="0" smtClean="0"/>
              <a:t>El control de congestionamiento tiene que ver con el asegurarse de que la subred pueda transportar todo el tráfico ofrecido por el origen.</a:t>
            </a:r>
          </a:p>
          <a:p>
            <a:pPr marL="582930" indent="-457200">
              <a:spcAft>
                <a:spcPts val="600"/>
              </a:spcAft>
              <a:buClr>
                <a:srgbClr val="FFFF00"/>
              </a:buClr>
            </a:pPr>
            <a:r>
              <a:rPr lang="es-ES_tradnl" sz="3500" dirty="0" smtClean="0"/>
              <a:t>Control de Flujo</a:t>
            </a:r>
          </a:p>
          <a:p>
            <a:pPr marL="912114" lvl="1" indent="-457200">
              <a:spcAft>
                <a:spcPts val="600"/>
              </a:spcAft>
              <a:buClr>
                <a:srgbClr val="FFFF00"/>
              </a:buClr>
            </a:pPr>
            <a:r>
              <a:rPr lang="es-ES_tradnl" sz="3100" dirty="0" smtClean="0"/>
              <a:t>E</a:t>
            </a:r>
            <a:r>
              <a:rPr lang="es-ES_tradnl" sz="3200" dirty="0" smtClean="0"/>
              <a:t>l control de flujo tiene que ver con la capacidad que tiene el destino para recibir todos los paquetes que le envió el origen y que pasan la subred sin problemas.</a:t>
            </a:r>
            <a:endParaRPr lang="es-AR" sz="3100" dirty="0" smtClean="0"/>
          </a:p>
          <a:p>
            <a:pPr>
              <a:spcAft>
                <a:spcPts val="600"/>
              </a:spcAft>
              <a:buNone/>
            </a:pPr>
            <a:endParaRPr lang="es-AR" sz="3200" dirty="0" smtClean="0"/>
          </a:p>
          <a:p>
            <a:pPr>
              <a:spcAft>
                <a:spcPts val="3000"/>
              </a:spcAft>
              <a:buNone/>
            </a:pPr>
            <a:endParaRPr lang="es-AR" sz="3200" dirty="0" smtClean="0"/>
          </a:p>
          <a:p>
            <a:pPr>
              <a:buNone/>
            </a:pPr>
            <a:endParaRPr lang="es-AR" sz="3200" dirty="0" smtClean="0"/>
          </a:p>
          <a:p>
            <a:pPr>
              <a:buNone/>
            </a:pPr>
            <a:endParaRPr lang="es-AR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37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8458200" cy="365125"/>
          </a:xfrm>
        </p:spPr>
        <p:txBody>
          <a:bodyPr/>
          <a:lstStyle/>
          <a:p>
            <a:pPr algn="l"/>
            <a:r>
              <a:rPr lang="es-AR" dirty="0" smtClean="0"/>
              <a:t>Universidad Nacional de Jujuy – Cátedra de Comunicaciones </a:t>
            </a:r>
            <a:r>
              <a:rPr lang="es-ES_tradnl" dirty="0" err="1" smtClean="0"/>
              <a:t>–</a:t>
            </a:r>
            <a:r>
              <a:rPr lang="es-AR" dirty="0" smtClean="0"/>
              <a:t> Arquitectura de Redes</a:t>
            </a:r>
            <a:endParaRPr lang="es-AR" dirty="0"/>
          </a:p>
        </p:txBody>
      </p:sp>
      <p:sp>
        <p:nvSpPr>
          <p:cNvPr id="10" name="7 Marcador de contenido"/>
          <p:cNvSpPr>
            <a:spLocks noGrp="1"/>
          </p:cNvSpPr>
          <p:nvPr>
            <p:ph sz="half" idx="1"/>
          </p:nvPr>
        </p:nvSpPr>
        <p:spPr>
          <a:xfrm>
            <a:off x="457200" y="304800"/>
            <a:ext cx="8401080" cy="491015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None/>
            </a:pPr>
            <a:r>
              <a:rPr lang="es-AR" sz="3200" dirty="0" smtClean="0"/>
              <a:t>Principios Generales del Control de Congestión</a:t>
            </a:r>
          </a:p>
          <a:p>
            <a:pPr lvl="1"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§"/>
            </a:pPr>
            <a:r>
              <a:rPr lang="es-AR" dirty="0" smtClean="0"/>
              <a:t>Soluciones de Ciclo Abierto</a:t>
            </a:r>
          </a:p>
          <a:p>
            <a:pPr lvl="2"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§"/>
            </a:pPr>
            <a:r>
              <a:rPr lang="es-AR" dirty="0" smtClean="0"/>
              <a:t>Intentan resolver el problema con un buen diseño inicial</a:t>
            </a:r>
          </a:p>
          <a:p>
            <a:pPr lvl="2"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§"/>
            </a:pPr>
            <a:r>
              <a:rPr lang="es-AR" dirty="0" smtClean="0"/>
              <a:t>No se intenta modificar dicho diseño durante la transmisión.</a:t>
            </a:r>
          </a:p>
          <a:p>
            <a:pPr lvl="2"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§"/>
            </a:pPr>
            <a:r>
              <a:rPr lang="es-AR" dirty="0" smtClean="0"/>
              <a:t>Incluyen soluciones como:</a:t>
            </a:r>
          </a:p>
          <a:p>
            <a:pPr lvl="3"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§"/>
            </a:pPr>
            <a:r>
              <a:rPr lang="es-AR" dirty="0" smtClean="0"/>
              <a:t>Cuando aceptar nuevas conexiones</a:t>
            </a:r>
          </a:p>
          <a:p>
            <a:pPr lvl="3"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§"/>
            </a:pPr>
            <a:r>
              <a:rPr lang="es-AR" dirty="0" smtClean="0"/>
              <a:t>Cuando descartar paquetes, etc.</a:t>
            </a:r>
          </a:p>
          <a:p>
            <a:pPr lvl="2"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§"/>
            </a:pPr>
            <a:r>
              <a:rPr lang="es-AR" dirty="0" smtClean="0"/>
              <a:t>Se clasifican en:</a:t>
            </a:r>
          </a:p>
          <a:p>
            <a:pPr lvl="3"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§"/>
            </a:pPr>
            <a:r>
              <a:rPr lang="es-AR" dirty="0" smtClean="0"/>
              <a:t>Actuantes en el Origen.</a:t>
            </a:r>
          </a:p>
          <a:p>
            <a:pPr lvl="3"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§"/>
            </a:pPr>
            <a:r>
              <a:rPr lang="es-AR" dirty="0" smtClean="0"/>
              <a:t>Actuantes en el destino.</a:t>
            </a:r>
          </a:p>
          <a:p>
            <a:pPr>
              <a:spcAft>
                <a:spcPts val="3000"/>
              </a:spcAft>
              <a:buNone/>
            </a:pPr>
            <a:endParaRPr lang="es-AR" sz="3200" dirty="0" smtClean="0"/>
          </a:p>
          <a:p>
            <a:pPr>
              <a:buNone/>
            </a:pPr>
            <a:endParaRPr lang="es-AR" sz="3200" dirty="0" smtClean="0"/>
          </a:p>
          <a:p>
            <a:pPr>
              <a:buNone/>
            </a:pPr>
            <a:endParaRPr lang="es-AR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8458200" cy="365125"/>
          </a:xfrm>
        </p:spPr>
        <p:txBody>
          <a:bodyPr/>
          <a:lstStyle/>
          <a:p>
            <a:pPr algn="l"/>
            <a:r>
              <a:rPr lang="es-AR" dirty="0" smtClean="0"/>
              <a:t>Universidad Nacional de Jujuy – Cátedra de Comunicaciones </a:t>
            </a:r>
            <a:r>
              <a:rPr lang="es-ES_tradnl" dirty="0" err="1" smtClean="0"/>
              <a:t>–</a:t>
            </a:r>
            <a:r>
              <a:rPr lang="es-AR" dirty="0" smtClean="0"/>
              <a:t> Arquitectura de Redes</a:t>
            </a:r>
            <a:endParaRPr lang="es-AR" dirty="0"/>
          </a:p>
        </p:txBody>
      </p:sp>
      <p:sp>
        <p:nvSpPr>
          <p:cNvPr id="10" name="7 Marcador de contenido"/>
          <p:cNvSpPr>
            <a:spLocks noGrp="1"/>
          </p:cNvSpPr>
          <p:nvPr>
            <p:ph sz="half" idx="1"/>
          </p:nvPr>
        </p:nvSpPr>
        <p:spPr>
          <a:xfrm>
            <a:off x="142844" y="0"/>
            <a:ext cx="8786874" cy="6572272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None/>
            </a:pPr>
            <a:r>
              <a:rPr lang="es-AR" sz="3200" dirty="0" smtClean="0"/>
              <a:t>Principios Generales del Control de Congestión</a:t>
            </a:r>
          </a:p>
          <a:p>
            <a:pPr lvl="1"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§"/>
            </a:pPr>
            <a:r>
              <a:rPr lang="es-AR" dirty="0" smtClean="0"/>
              <a:t>Soluciones de Ciclo Cerrado</a:t>
            </a:r>
          </a:p>
          <a:p>
            <a:pPr lvl="2"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§"/>
            </a:pPr>
            <a:r>
              <a:rPr lang="es-AR" dirty="0" smtClean="0"/>
              <a:t>Basadas en un concepto de ciclo de realimentación:</a:t>
            </a:r>
          </a:p>
          <a:p>
            <a:pPr marL="1376172" lvl="3" indent="-342900">
              <a:spcAft>
                <a:spcPts val="600"/>
              </a:spcAft>
              <a:buClr>
                <a:srgbClr val="FFFF00"/>
              </a:buClr>
              <a:buFont typeface="+mj-lt"/>
              <a:buAutoNum type="arabicPeriod"/>
            </a:pPr>
            <a:r>
              <a:rPr lang="es-AR" dirty="0" smtClean="0"/>
              <a:t>Supervisar el sistema para detectar congestionamientos.</a:t>
            </a:r>
          </a:p>
          <a:p>
            <a:pPr marL="1376172" lvl="3" indent="-342900">
              <a:spcAft>
                <a:spcPts val="600"/>
              </a:spcAft>
              <a:buClr>
                <a:srgbClr val="FFFF00"/>
              </a:buClr>
              <a:buFont typeface="+mj-lt"/>
              <a:buAutoNum type="arabicPeriod"/>
            </a:pPr>
            <a:r>
              <a:rPr lang="es-AR" dirty="0" smtClean="0"/>
              <a:t>Pasar dicha información a los lugares donde puede accionarse.</a:t>
            </a:r>
          </a:p>
          <a:p>
            <a:pPr marL="1376172" lvl="3" indent="-342900">
              <a:spcAft>
                <a:spcPts val="600"/>
              </a:spcAft>
              <a:buClr>
                <a:srgbClr val="FFFF00"/>
              </a:buClr>
              <a:buFont typeface="+mj-lt"/>
              <a:buAutoNum type="arabicPeriod"/>
            </a:pPr>
            <a:r>
              <a:rPr lang="es-AR" dirty="0" smtClean="0"/>
              <a:t>Ajustar la operación del sistema para corregir el problema.</a:t>
            </a:r>
          </a:p>
          <a:p>
            <a:pPr lvl="2"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§"/>
            </a:pPr>
            <a:r>
              <a:rPr lang="es-ES_tradnl" dirty="0" smtClean="0"/>
              <a:t>Pueden usarse varias métricas para supervisar la subred en busca de congestionamientos como:</a:t>
            </a:r>
          </a:p>
          <a:p>
            <a:pPr lvl="3"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§"/>
            </a:pPr>
            <a:r>
              <a:rPr lang="es-ES_tradnl" dirty="0" smtClean="0"/>
              <a:t>Porcentaje de paquetes descartados por falta de espacio en los buffers</a:t>
            </a:r>
          </a:p>
          <a:p>
            <a:pPr lvl="3"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§"/>
            </a:pPr>
            <a:r>
              <a:rPr lang="es-ES_tradnl" dirty="0" smtClean="0"/>
              <a:t>La longitud promedio de las colas.</a:t>
            </a:r>
          </a:p>
          <a:p>
            <a:pPr lvl="3"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§"/>
            </a:pPr>
            <a:r>
              <a:rPr lang="es-ES_tradnl" dirty="0" smtClean="0"/>
              <a:t>La cantidad de paquetes con tiempo de vida agotado.</a:t>
            </a:r>
          </a:p>
          <a:p>
            <a:pPr lvl="3"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§"/>
            </a:pPr>
            <a:r>
              <a:rPr lang="es-ES_tradnl" dirty="0" smtClean="0"/>
              <a:t>El retardo promedio de los paquetes, etc.</a:t>
            </a:r>
          </a:p>
          <a:p>
            <a:pPr lvl="2"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§"/>
            </a:pPr>
            <a:r>
              <a:rPr lang="es-ES_tradnl" dirty="0" smtClean="0"/>
              <a:t>Se clasifican en:</a:t>
            </a:r>
          </a:p>
          <a:p>
            <a:pPr lvl="3"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§"/>
            </a:pPr>
            <a:r>
              <a:rPr lang="es-ES_tradnl" dirty="0" smtClean="0"/>
              <a:t>Algoritmos de realimentación implícita.</a:t>
            </a:r>
          </a:p>
          <a:p>
            <a:pPr lvl="3"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§"/>
            </a:pPr>
            <a:r>
              <a:rPr lang="es-ES_tradnl" dirty="0" smtClean="0"/>
              <a:t>Algoritmos de realimentación explícita.</a:t>
            </a:r>
            <a:endParaRPr lang="es-AR" dirty="0" smtClean="0"/>
          </a:p>
          <a:p>
            <a:pPr lvl="1">
              <a:spcAft>
                <a:spcPts val="600"/>
              </a:spcAft>
              <a:buClrTx/>
              <a:buFont typeface="Wingdings" charset="2"/>
              <a:buChar char="ü"/>
            </a:pPr>
            <a:endParaRPr lang="es-AR" dirty="0" smtClean="0"/>
          </a:p>
          <a:p>
            <a:pPr>
              <a:spcAft>
                <a:spcPts val="600"/>
              </a:spcAft>
              <a:buNone/>
            </a:pPr>
            <a:endParaRPr lang="es-AR" sz="3200" dirty="0" smtClean="0"/>
          </a:p>
          <a:p>
            <a:pPr>
              <a:spcAft>
                <a:spcPts val="3000"/>
              </a:spcAft>
              <a:buNone/>
            </a:pPr>
            <a:endParaRPr lang="es-AR" sz="3200" dirty="0" smtClean="0"/>
          </a:p>
          <a:p>
            <a:pPr>
              <a:buNone/>
            </a:pPr>
            <a:endParaRPr lang="es-AR" sz="3200" dirty="0" smtClean="0"/>
          </a:p>
          <a:p>
            <a:pPr>
              <a:buNone/>
            </a:pPr>
            <a:endParaRPr lang="es-AR" sz="3200" dirty="0" smtClean="0"/>
          </a:p>
        </p:txBody>
      </p:sp>
      <p:sp>
        <p:nvSpPr>
          <p:cNvPr id="5" name="4 Llamada rectangular redondeada"/>
          <p:cNvSpPr/>
          <p:nvPr/>
        </p:nvSpPr>
        <p:spPr>
          <a:xfrm>
            <a:off x="4071934" y="4429132"/>
            <a:ext cx="5072066" cy="1000132"/>
          </a:xfrm>
          <a:prstGeom prst="wedgeRoundRectCallout">
            <a:avLst>
              <a:gd name="adj1" fmla="val -41842"/>
              <a:gd name="adj2" fmla="val 7011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1600" dirty="0" smtClean="0">
                <a:solidFill>
                  <a:srgbClr val="FFFF00"/>
                </a:solidFill>
              </a:rPr>
              <a:t>El origen deduce la congestión realizando observaciones locales como por ejemplo el tiempo de demora de los paquetes ACK (reconocimiento).</a:t>
            </a:r>
            <a:endParaRPr lang="es-AR" sz="1600" dirty="0">
              <a:solidFill>
                <a:srgbClr val="FFFF00"/>
              </a:solidFill>
            </a:endParaRPr>
          </a:p>
        </p:txBody>
      </p:sp>
      <p:sp>
        <p:nvSpPr>
          <p:cNvPr id="6" name="5 Llamada rectangular redondeada"/>
          <p:cNvSpPr/>
          <p:nvPr/>
        </p:nvSpPr>
        <p:spPr>
          <a:xfrm>
            <a:off x="4071934" y="4929198"/>
            <a:ext cx="5072066" cy="1000132"/>
          </a:xfrm>
          <a:prstGeom prst="wedgeRoundRectCallout">
            <a:avLst>
              <a:gd name="adj1" fmla="val -41842"/>
              <a:gd name="adj2" fmla="val 7011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1600" dirty="0" smtClean="0">
                <a:solidFill>
                  <a:srgbClr val="FFFF00"/>
                </a:solidFill>
              </a:rPr>
              <a:t>Desde el punto de congestión se envían paquetes avisando la situación al origen.</a:t>
            </a:r>
            <a:endParaRPr lang="es-AR" sz="1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0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1" dur="indefinite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3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4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uiExpand="1" build="p"/>
      <p:bldP spid="5" grpId="0" animBg="1"/>
      <p:bldP spid="5" grpId="1" animBg="1"/>
      <p:bldP spid="6" grpId="0" animBg="1"/>
      <p:bldP spid="6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8458200" cy="365125"/>
          </a:xfrm>
        </p:spPr>
        <p:txBody>
          <a:bodyPr/>
          <a:lstStyle/>
          <a:p>
            <a:pPr algn="l"/>
            <a:r>
              <a:rPr lang="es-AR" dirty="0" smtClean="0"/>
              <a:t>Universidad Nacional de Jujuy – Cátedra de Comunicaciones </a:t>
            </a:r>
            <a:r>
              <a:rPr lang="es-ES_tradnl" dirty="0" err="1" smtClean="0"/>
              <a:t>–</a:t>
            </a:r>
            <a:r>
              <a:rPr lang="es-AR" dirty="0" smtClean="0"/>
              <a:t> Arquitectura de Redes</a:t>
            </a:r>
            <a:endParaRPr lang="es-AR" dirty="0"/>
          </a:p>
        </p:txBody>
      </p:sp>
      <p:sp>
        <p:nvSpPr>
          <p:cNvPr id="10" name="7 Marcador de contenido"/>
          <p:cNvSpPr>
            <a:spLocks noGrp="1"/>
          </p:cNvSpPr>
          <p:nvPr>
            <p:ph sz="half" idx="1"/>
          </p:nvPr>
        </p:nvSpPr>
        <p:spPr>
          <a:xfrm>
            <a:off x="142844" y="0"/>
            <a:ext cx="8786874" cy="6572272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None/>
            </a:pPr>
            <a:r>
              <a:rPr lang="es-AR" sz="3200" dirty="0" smtClean="0"/>
              <a:t>Principios Generales del Control de Congestión</a:t>
            </a:r>
          </a:p>
          <a:p>
            <a:pPr lvl="1">
              <a:spcAft>
                <a:spcPts val="600"/>
              </a:spcAft>
              <a:buClrTx/>
              <a:buNone/>
            </a:pPr>
            <a:r>
              <a:rPr lang="es-AR" dirty="0" smtClean="0"/>
              <a:t>Un congestionamiento significa que hay alguna parte de la red que no puede procesar (temporalmente)toda la carga.</a:t>
            </a:r>
          </a:p>
          <a:p>
            <a:pPr lvl="1">
              <a:spcAft>
                <a:spcPts val="600"/>
              </a:spcAft>
              <a:buClrTx/>
              <a:buNone/>
            </a:pPr>
            <a:r>
              <a:rPr lang="es-AR" sz="3600" dirty="0" smtClean="0">
                <a:solidFill>
                  <a:srgbClr val="FFFF00"/>
                </a:solidFill>
              </a:rPr>
              <a:t>Hay DOS Soluciones posibles</a:t>
            </a:r>
          </a:p>
          <a:p>
            <a:pPr marL="1197864" lvl="1" indent="-742950">
              <a:spcAft>
                <a:spcPts val="600"/>
              </a:spcAft>
              <a:buClr>
                <a:srgbClr val="FFFF00"/>
              </a:buClr>
              <a:buFont typeface="+mj-lt"/>
              <a:buAutoNum type="arabicPeriod"/>
            </a:pPr>
            <a:r>
              <a:rPr lang="es-AR" sz="3600" dirty="0" smtClean="0"/>
              <a:t>Aumentar los recursos</a:t>
            </a:r>
          </a:p>
          <a:p>
            <a:pPr marL="1197864" lvl="1" indent="-742950">
              <a:spcAft>
                <a:spcPts val="600"/>
              </a:spcAft>
              <a:buClr>
                <a:srgbClr val="FFFF00"/>
              </a:buClr>
              <a:buFont typeface="+mj-lt"/>
              <a:buAutoNum type="arabicPeriod"/>
            </a:pPr>
            <a:r>
              <a:rPr lang="es-AR" sz="3600" dirty="0" smtClean="0"/>
              <a:t>Reducir la carga</a:t>
            </a:r>
          </a:p>
          <a:p>
            <a:pPr>
              <a:spcAft>
                <a:spcPts val="600"/>
              </a:spcAft>
              <a:buNone/>
            </a:pPr>
            <a:endParaRPr lang="es-AR" sz="3200" dirty="0" smtClean="0"/>
          </a:p>
          <a:p>
            <a:pPr>
              <a:spcAft>
                <a:spcPts val="3000"/>
              </a:spcAft>
              <a:buNone/>
            </a:pPr>
            <a:r>
              <a:rPr lang="es-AR" dirty="0" smtClean="0"/>
              <a:t>En general, en pocos casos es posible aumentar los recursos en forma temporal, por lo tanto, la mayoría de las soluciones tienden a reducir la carga.</a:t>
            </a:r>
          </a:p>
          <a:p>
            <a:pPr>
              <a:buNone/>
            </a:pPr>
            <a:endParaRPr lang="es-AR" sz="3200" dirty="0" smtClean="0"/>
          </a:p>
          <a:p>
            <a:pPr>
              <a:buNone/>
            </a:pPr>
            <a:endParaRPr lang="es-AR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8458200" cy="365125"/>
          </a:xfrm>
        </p:spPr>
        <p:txBody>
          <a:bodyPr/>
          <a:lstStyle/>
          <a:p>
            <a:pPr algn="l"/>
            <a:r>
              <a:rPr lang="es-AR" dirty="0" smtClean="0"/>
              <a:t>Universidad Nacional de Jujuy – Cátedra de Comunicaciones </a:t>
            </a:r>
            <a:r>
              <a:rPr lang="es-ES_tradnl" dirty="0" err="1" smtClean="0"/>
              <a:t>–</a:t>
            </a:r>
            <a:r>
              <a:rPr lang="es-AR" dirty="0" smtClean="0"/>
              <a:t> Arquitectura de Redes</a:t>
            </a:r>
            <a:endParaRPr lang="es-AR" dirty="0"/>
          </a:p>
        </p:txBody>
      </p:sp>
      <p:sp>
        <p:nvSpPr>
          <p:cNvPr id="10" name="7 Marcador de contenido"/>
          <p:cNvSpPr>
            <a:spLocks noGrp="1"/>
          </p:cNvSpPr>
          <p:nvPr>
            <p:ph sz="half" idx="1"/>
          </p:nvPr>
        </p:nvSpPr>
        <p:spPr>
          <a:xfrm>
            <a:off x="500034" y="214290"/>
            <a:ext cx="8115328" cy="6267472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600"/>
              </a:spcAft>
              <a:buNone/>
            </a:pPr>
            <a:r>
              <a:rPr lang="es-AR" sz="3200" dirty="0" smtClean="0"/>
              <a:t>Algoritmo de Cubeta con Goteo</a:t>
            </a:r>
          </a:p>
          <a:p>
            <a:pPr>
              <a:spcAft>
                <a:spcPts val="600"/>
              </a:spcAft>
              <a:buNone/>
            </a:pPr>
            <a:endParaRPr lang="es-AR" sz="3200" dirty="0" smtClean="0"/>
          </a:p>
          <a:p>
            <a:pPr>
              <a:spcAft>
                <a:spcPts val="600"/>
              </a:spcAft>
              <a:buNone/>
            </a:pPr>
            <a:endParaRPr lang="es-AR" sz="3200" dirty="0" smtClean="0"/>
          </a:p>
          <a:p>
            <a:pPr>
              <a:spcAft>
                <a:spcPts val="600"/>
              </a:spcAft>
              <a:buNone/>
            </a:pPr>
            <a:endParaRPr lang="es-AR" sz="3200" dirty="0" smtClean="0"/>
          </a:p>
          <a:p>
            <a:pPr>
              <a:spcAft>
                <a:spcPts val="600"/>
              </a:spcAft>
              <a:buNone/>
            </a:pPr>
            <a:endParaRPr lang="es-AR" sz="3200" dirty="0" smtClean="0"/>
          </a:p>
          <a:p>
            <a:pPr>
              <a:spcAft>
                <a:spcPts val="600"/>
              </a:spcAft>
              <a:buNone/>
            </a:pPr>
            <a:endParaRPr lang="es-AR" sz="3200" dirty="0" smtClean="0"/>
          </a:p>
          <a:p>
            <a:pPr>
              <a:spcAft>
                <a:spcPts val="600"/>
              </a:spcAft>
              <a:buNone/>
            </a:pPr>
            <a:endParaRPr lang="es-AR" sz="3200" dirty="0" smtClean="0"/>
          </a:p>
          <a:p>
            <a:pPr>
              <a:spcAft>
                <a:spcPts val="600"/>
              </a:spcAft>
              <a:buNone/>
            </a:pPr>
            <a:r>
              <a:rPr lang="es-AR" sz="2000" dirty="0" smtClean="0"/>
              <a:t>Es el mecanismo mas usado para regular un flujo constante en los </a:t>
            </a:r>
            <a:r>
              <a:rPr lang="es-AR" sz="2000" dirty="0" err="1" smtClean="0"/>
              <a:t>routers</a:t>
            </a:r>
            <a:r>
              <a:rPr lang="es-AR" sz="2000" dirty="0" smtClean="0"/>
              <a:t>.</a:t>
            </a:r>
          </a:p>
          <a:p>
            <a:pPr>
              <a:spcAft>
                <a:spcPts val="600"/>
              </a:spcAft>
              <a:buNone/>
            </a:pPr>
            <a:r>
              <a:rPr lang="es-ES_tradnl" sz="2000" dirty="0" smtClean="0"/>
              <a:t>Sin importar la rapidez con que entra el agua en la cubeta, el flujo de salida tiene una tasa constante, </a:t>
            </a:r>
            <a:r>
              <a:rPr lang="es-ES_tradnl" sz="2000" dirty="0" smtClean="0">
                <a:solidFill>
                  <a:srgbClr val="FFFF00"/>
                </a:solidFill>
              </a:rPr>
              <a:t>ρ</a:t>
            </a:r>
            <a:r>
              <a:rPr lang="es-ES_tradnl" sz="2000" dirty="0" smtClean="0"/>
              <a:t>, cuando hay agua en la cubeta y </a:t>
            </a:r>
            <a:r>
              <a:rPr lang="es-ES_tradnl" sz="2000" dirty="0" smtClean="0">
                <a:solidFill>
                  <a:srgbClr val="FFFF00"/>
                </a:solidFill>
              </a:rPr>
              <a:t>0</a:t>
            </a:r>
            <a:r>
              <a:rPr lang="es-ES_tradnl" sz="2000" dirty="0" smtClean="0"/>
              <a:t> </a:t>
            </a:r>
            <a:r>
              <a:rPr lang="es-ES_tradnl" sz="2000" dirty="0" smtClean="0">
                <a:solidFill>
                  <a:srgbClr val="FFFF00"/>
                </a:solidFill>
              </a:rPr>
              <a:t>(cero)</a:t>
            </a:r>
            <a:r>
              <a:rPr lang="es-ES_tradnl" sz="2000" dirty="0" smtClean="0"/>
              <a:t> cuando la cubeta está vacía. También una vez que se llena la cubeta, cualquier agua adicional que entra se derrama por los costados y se pierde.</a:t>
            </a:r>
          </a:p>
          <a:p>
            <a:pPr>
              <a:spcAft>
                <a:spcPts val="600"/>
              </a:spcAft>
              <a:buNone/>
            </a:pPr>
            <a:r>
              <a:rPr lang="es-ES_tradnl" sz="2000" dirty="0" smtClean="0"/>
              <a:t>El mismo concepto se aplica con los BUFFERS en los </a:t>
            </a:r>
            <a:r>
              <a:rPr lang="es-ES_tradnl" sz="2000" dirty="0" err="1" smtClean="0"/>
              <a:t>routers</a:t>
            </a:r>
            <a:endParaRPr lang="es-AR" sz="2000" dirty="0" smtClean="0"/>
          </a:p>
          <a:p>
            <a:pPr>
              <a:spcAft>
                <a:spcPts val="600"/>
              </a:spcAft>
              <a:buNone/>
            </a:pPr>
            <a:endParaRPr lang="es-AR" sz="3200" dirty="0" smtClean="0"/>
          </a:p>
          <a:p>
            <a:pPr>
              <a:spcAft>
                <a:spcPts val="600"/>
              </a:spcAft>
              <a:buNone/>
            </a:pPr>
            <a:endParaRPr lang="es-AR" sz="3200" dirty="0" smtClean="0"/>
          </a:p>
          <a:p>
            <a:pPr>
              <a:spcAft>
                <a:spcPts val="600"/>
              </a:spcAft>
              <a:buNone/>
            </a:pPr>
            <a:endParaRPr lang="es-AR" sz="3200" dirty="0" smtClean="0"/>
          </a:p>
          <a:p>
            <a:pPr>
              <a:spcAft>
                <a:spcPts val="600"/>
              </a:spcAft>
              <a:buNone/>
            </a:pPr>
            <a:endParaRPr lang="es-AR" sz="3200" dirty="0" smtClean="0"/>
          </a:p>
          <a:p>
            <a:pPr>
              <a:spcAft>
                <a:spcPts val="600"/>
              </a:spcAft>
              <a:buNone/>
            </a:pPr>
            <a:endParaRPr lang="es-AR" sz="3200" dirty="0" smtClean="0"/>
          </a:p>
        </p:txBody>
      </p:sp>
      <p:pic>
        <p:nvPicPr>
          <p:cNvPr id="29697" name="Picture 1" descr="5-2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71605" y="857232"/>
            <a:ext cx="5000660" cy="3176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29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title"/>
          </p:nvPr>
        </p:nvSpPr>
        <p:spPr>
          <a:xfrm>
            <a:off x="1428728" y="512064"/>
            <a:ext cx="6643734" cy="914400"/>
          </a:xfrm>
        </p:spPr>
        <p:txBody>
          <a:bodyPr/>
          <a:lstStyle/>
          <a:p>
            <a:r>
              <a:rPr lang="es-AR" dirty="0" smtClean="0"/>
              <a:t>Concepto y Funciones</a:t>
            </a:r>
            <a:endParaRPr lang="es-AR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4800" y="6416675"/>
            <a:ext cx="8458200" cy="365125"/>
          </a:xfrm>
        </p:spPr>
        <p:txBody>
          <a:bodyPr/>
          <a:lstStyle/>
          <a:p>
            <a:pPr algn="l"/>
            <a:r>
              <a:rPr lang="es-AR" dirty="0" smtClean="0"/>
              <a:t>Universidad Nacional de Jujuy – Cátedra de Comunicaciones </a:t>
            </a:r>
            <a:r>
              <a:rPr lang="es-ES_tradnl" dirty="0" err="1" smtClean="0"/>
              <a:t>–</a:t>
            </a:r>
            <a:r>
              <a:rPr lang="es-AR" dirty="0" smtClean="0"/>
              <a:t> Arquitectura de Redes</a:t>
            </a:r>
            <a:endParaRPr lang="es-AR" dirty="0"/>
          </a:p>
        </p:txBody>
      </p:sp>
      <p:sp>
        <p:nvSpPr>
          <p:cNvPr id="10" name="7 Marcador de contenido"/>
          <p:cNvSpPr>
            <a:spLocks noGrp="1"/>
          </p:cNvSpPr>
          <p:nvPr>
            <p:ph sz="half" idx="1"/>
          </p:nvPr>
        </p:nvSpPr>
        <p:spPr>
          <a:xfrm>
            <a:off x="304800" y="1447800"/>
            <a:ext cx="8410604" cy="162401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AR" dirty="0" smtClean="0"/>
              <a:t> </a:t>
            </a:r>
            <a:r>
              <a:rPr lang="es-ES_tradnl" dirty="0" smtClean="0"/>
              <a:t>Esta capa tiene como principal función la de llevar los paquetes de un extremo al otro, inclusive pasando por diversos puntos intermedios.</a:t>
            </a:r>
          </a:p>
        </p:txBody>
      </p:sp>
      <p:sp>
        <p:nvSpPr>
          <p:cNvPr id="8" name="7 Marcador de contenido"/>
          <p:cNvSpPr>
            <a:spLocks noGrp="1"/>
          </p:cNvSpPr>
          <p:nvPr>
            <p:ph sz="half" idx="1"/>
          </p:nvPr>
        </p:nvSpPr>
        <p:spPr>
          <a:xfrm>
            <a:off x="357158" y="2928934"/>
            <a:ext cx="8410604" cy="32861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AR" dirty="0" smtClean="0"/>
              <a:t> Las funciones mas importantes son:</a:t>
            </a:r>
          </a:p>
          <a:p>
            <a:pPr lvl="1">
              <a:buClr>
                <a:srgbClr val="FFFF00"/>
              </a:buClr>
              <a:buFont typeface="Wingdings" pitchFamily="2" charset="2"/>
              <a:buChar char="§"/>
            </a:pPr>
            <a:r>
              <a:rPr lang="es-AR" dirty="0" smtClean="0"/>
              <a:t>Enrutamiento de los datos a través de diversas redes.</a:t>
            </a:r>
          </a:p>
          <a:p>
            <a:pPr lvl="1">
              <a:buClr>
                <a:srgbClr val="FFFF00"/>
              </a:buClr>
              <a:buFont typeface="Wingdings" pitchFamily="2" charset="2"/>
              <a:buChar char="§"/>
            </a:pPr>
            <a:r>
              <a:rPr lang="es-AR" dirty="0" smtClean="0"/>
              <a:t>Control de la congestión en dichas rutas.</a:t>
            </a:r>
          </a:p>
          <a:p>
            <a:pPr lvl="1">
              <a:buClr>
                <a:srgbClr val="FFFF00"/>
              </a:buClr>
              <a:buFont typeface="Wingdings" pitchFamily="2" charset="2"/>
              <a:buChar char="§"/>
            </a:pPr>
            <a:r>
              <a:rPr lang="es-AR" dirty="0" smtClean="0"/>
              <a:t>Aislar a la capa de Transporte (4) de la topología de las subredes.</a:t>
            </a:r>
          </a:p>
          <a:p>
            <a:pPr lvl="1">
              <a:buClr>
                <a:srgbClr val="FFFF00"/>
              </a:buClr>
              <a:buFont typeface="Wingdings" pitchFamily="2" charset="2"/>
              <a:buChar char="§"/>
            </a:pPr>
            <a:r>
              <a:rPr lang="es-AR" dirty="0" smtClean="0"/>
              <a:t>Actualmente se agrega una importante función llamada NAT.</a:t>
            </a:r>
          </a:p>
          <a:p>
            <a:pPr lvl="1">
              <a:buNone/>
            </a:pPr>
            <a:endParaRPr lang="es-ES_tradnl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 build="p"/>
      <p:bldP spid="8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8458200" cy="365125"/>
          </a:xfrm>
        </p:spPr>
        <p:txBody>
          <a:bodyPr/>
          <a:lstStyle/>
          <a:p>
            <a:pPr algn="l"/>
            <a:r>
              <a:rPr lang="es-AR" dirty="0" smtClean="0"/>
              <a:t>Universidad Nacional de Jujuy – Cátedra de Comunicaciones </a:t>
            </a:r>
            <a:r>
              <a:rPr lang="es-ES_tradnl" dirty="0" err="1" smtClean="0"/>
              <a:t>–</a:t>
            </a:r>
            <a:r>
              <a:rPr lang="es-AR" dirty="0" smtClean="0"/>
              <a:t> Arquitectura de Redes</a:t>
            </a:r>
            <a:endParaRPr lang="es-AR" dirty="0"/>
          </a:p>
        </p:txBody>
      </p:sp>
      <p:sp>
        <p:nvSpPr>
          <p:cNvPr id="10" name="7 Marcador de contenido"/>
          <p:cNvSpPr>
            <a:spLocks noGrp="1"/>
          </p:cNvSpPr>
          <p:nvPr>
            <p:ph sz="half" idx="1"/>
          </p:nvPr>
        </p:nvSpPr>
        <p:spPr>
          <a:xfrm>
            <a:off x="457200" y="214290"/>
            <a:ext cx="8329642" cy="6357982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None/>
            </a:pPr>
            <a:r>
              <a:rPr lang="es-AR" sz="3200" dirty="0" smtClean="0"/>
              <a:t>Firewalls (Muro Cortafuego)</a:t>
            </a:r>
          </a:p>
          <a:p>
            <a:pPr>
              <a:buNone/>
            </a:pPr>
            <a:endParaRPr lang="es-AR" sz="3200" dirty="0" smtClean="0"/>
          </a:p>
          <a:p>
            <a:pPr>
              <a:buNone/>
            </a:pPr>
            <a:endParaRPr lang="es-AR" sz="3200" dirty="0" smtClean="0"/>
          </a:p>
          <a:p>
            <a:pPr>
              <a:buNone/>
            </a:pPr>
            <a:endParaRPr lang="es-AR" sz="3200" dirty="0" smtClean="0"/>
          </a:p>
          <a:p>
            <a:pPr>
              <a:buNone/>
            </a:pPr>
            <a:endParaRPr lang="es-AR" sz="3200" dirty="0" smtClean="0"/>
          </a:p>
          <a:p>
            <a:pPr>
              <a:buNone/>
            </a:pPr>
            <a:endParaRPr lang="es-AR" sz="3200" dirty="0" smtClean="0"/>
          </a:p>
          <a:p>
            <a:pPr>
              <a:buNone/>
            </a:pPr>
            <a:endParaRPr lang="es-AR" sz="3200" dirty="0" smtClean="0"/>
          </a:p>
          <a:p>
            <a:pPr>
              <a:buClr>
                <a:srgbClr val="FFFF00"/>
              </a:buClr>
            </a:pPr>
            <a:r>
              <a:rPr lang="es-AR" sz="2000" dirty="0" smtClean="0"/>
              <a:t>Es el punto único de acceso a una red donde se inspeccionan todos los paquetes y se filtran o se dejan pasar aquellos que cumplen ciertas reglas.</a:t>
            </a:r>
          </a:p>
          <a:p>
            <a:pPr>
              <a:buClr>
                <a:srgbClr val="FFFF00"/>
              </a:buClr>
            </a:pPr>
            <a:r>
              <a:rPr lang="es-AR" sz="2000" dirty="0" smtClean="0"/>
              <a:t>Los firewalls pueden inspeccionar paquetes a nivel de RED o detectar aplicaciones o flujos de datos completos cuando actúan a nivel APLICACIÓN.</a:t>
            </a:r>
          </a:p>
        </p:txBody>
      </p:sp>
      <p:pic>
        <p:nvPicPr>
          <p:cNvPr id="27649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85918" y="928670"/>
            <a:ext cx="5572164" cy="3063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76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76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8458200" cy="365125"/>
          </a:xfrm>
        </p:spPr>
        <p:txBody>
          <a:bodyPr/>
          <a:lstStyle/>
          <a:p>
            <a:pPr algn="l"/>
            <a:r>
              <a:rPr lang="es-AR" dirty="0" smtClean="0"/>
              <a:t>Universidad Nacional de Jujuy – Cátedra de Comunicaciones </a:t>
            </a:r>
            <a:r>
              <a:rPr lang="es-ES_tradnl" dirty="0" err="1" smtClean="0"/>
              <a:t>–</a:t>
            </a:r>
            <a:r>
              <a:rPr lang="es-AR" dirty="0" smtClean="0"/>
              <a:t> Arquitectura de Redes</a:t>
            </a:r>
            <a:endParaRPr lang="es-AR" dirty="0"/>
          </a:p>
        </p:txBody>
      </p:sp>
      <p:sp>
        <p:nvSpPr>
          <p:cNvPr id="10" name="7 Marcador de contenido"/>
          <p:cNvSpPr>
            <a:spLocks noGrp="1"/>
          </p:cNvSpPr>
          <p:nvPr>
            <p:ph sz="half" idx="1"/>
          </p:nvPr>
        </p:nvSpPr>
        <p:spPr>
          <a:xfrm>
            <a:off x="500034" y="214290"/>
            <a:ext cx="8305800" cy="6858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None/>
            </a:pPr>
            <a:r>
              <a:rPr lang="es-AR" sz="3200" dirty="0" smtClean="0"/>
              <a:t>La Capa de Red en INTERNET</a:t>
            </a:r>
          </a:p>
          <a:p>
            <a:pPr lvl="1">
              <a:spcAft>
                <a:spcPts val="600"/>
              </a:spcAft>
              <a:buClrTx/>
              <a:buNone/>
            </a:pPr>
            <a:endParaRPr lang="es-AR" dirty="0" smtClean="0"/>
          </a:p>
          <a:p>
            <a:pPr>
              <a:spcAft>
                <a:spcPts val="600"/>
              </a:spcAft>
              <a:buNone/>
            </a:pPr>
            <a:endParaRPr lang="es-AR" sz="3200" dirty="0" smtClean="0"/>
          </a:p>
          <a:p>
            <a:pPr>
              <a:spcAft>
                <a:spcPts val="3000"/>
              </a:spcAft>
              <a:buNone/>
            </a:pPr>
            <a:endParaRPr lang="es-AR" sz="3200" dirty="0" smtClean="0"/>
          </a:p>
          <a:p>
            <a:pPr>
              <a:buNone/>
            </a:pPr>
            <a:endParaRPr lang="es-AR" sz="3200" dirty="0" smtClean="0"/>
          </a:p>
          <a:p>
            <a:pPr>
              <a:buNone/>
            </a:pPr>
            <a:endParaRPr lang="es-AR" sz="3200" dirty="0" smtClean="0"/>
          </a:p>
        </p:txBody>
      </p:sp>
      <p:sp>
        <p:nvSpPr>
          <p:cNvPr id="37" name="7 Marcador de contenido"/>
          <p:cNvSpPr>
            <a:spLocks noGrp="1"/>
          </p:cNvSpPr>
          <p:nvPr>
            <p:ph sz="half" idx="1"/>
          </p:nvPr>
        </p:nvSpPr>
        <p:spPr>
          <a:xfrm>
            <a:off x="142844" y="857232"/>
            <a:ext cx="8786874" cy="5572164"/>
          </a:xfrm>
        </p:spPr>
        <p:txBody>
          <a:bodyPr>
            <a:normAutofit/>
          </a:bodyPr>
          <a:lstStyle/>
          <a:p>
            <a:pPr marL="360000" lvl="1">
              <a:lnSpc>
                <a:spcPct val="150000"/>
              </a:lnSpc>
              <a:spcBef>
                <a:spcPts val="0"/>
              </a:spcBef>
              <a:buClr>
                <a:srgbClr val="FFFF00"/>
              </a:buClr>
              <a:buFont typeface="Wingdings" pitchFamily="2" charset="2"/>
              <a:buChar char="§"/>
            </a:pPr>
            <a:r>
              <a:rPr lang="es-AR" sz="3200" dirty="0" smtClean="0"/>
              <a:t>Representada por el protocolo IP</a:t>
            </a:r>
          </a:p>
          <a:p>
            <a:pPr marL="360000" lvl="1">
              <a:lnSpc>
                <a:spcPct val="150000"/>
              </a:lnSpc>
              <a:spcBef>
                <a:spcPts val="0"/>
              </a:spcBef>
              <a:buClr>
                <a:srgbClr val="FFFF00"/>
              </a:buClr>
              <a:buFont typeface="Wingdings" pitchFamily="2" charset="2"/>
              <a:buChar char="§"/>
            </a:pPr>
            <a:r>
              <a:rPr lang="es-AR" sz="3200" dirty="0" smtClean="0"/>
              <a:t>Provee una numeración uniforme (Números IP)</a:t>
            </a:r>
          </a:p>
          <a:p>
            <a:pPr marL="360000" lvl="1">
              <a:lnSpc>
                <a:spcPct val="150000"/>
              </a:lnSpc>
              <a:spcBef>
                <a:spcPts val="0"/>
              </a:spcBef>
              <a:buClr>
                <a:srgbClr val="FFFF00"/>
              </a:buClr>
              <a:buFont typeface="Wingdings" pitchFamily="2" charset="2"/>
              <a:buChar char="§"/>
            </a:pPr>
            <a:r>
              <a:rPr lang="es-AR" sz="3200" dirty="0" smtClean="0"/>
              <a:t>Toma los marcos y los divide en datagramas (generalmente de 1500 bytes cada uno).</a:t>
            </a:r>
          </a:p>
          <a:p>
            <a:pPr marL="360000" lvl="1">
              <a:lnSpc>
                <a:spcPct val="150000"/>
              </a:lnSpc>
              <a:spcBef>
                <a:spcPts val="0"/>
              </a:spcBef>
              <a:buClr>
                <a:srgbClr val="FFFF00"/>
              </a:buClr>
              <a:buFont typeface="Wingdings" pitchFamily="2" charset="2"/>
              <a:buChar char="§"/>
            </a:pPr>
            <a:r>
              <a:rPr lang="es-AR" sz="3200" dirty="0" smtClean="0"/>
              <a:t>Es posible fragmentar aun mas estos paquetes si es necesario</a:t>
            </a:r>
            <a:r>
              <a:rPr lang="es-AR" dirty="0" smtClean="0"/>
              <a:t>.</a:t>
            </a:r>
          </a:p>
          <a:p>
            <a:pPr marL="360000" lvl="1">
              <a:lnSpc>
                <a:spcPct val="150000"/>
              </a:lnSpc>
              <a:spcBef>
                <a:spcPts val="0"/>
              </a:spcBef>
              <a:buClr>
                <a:srgbClr val="FFFF00"/>
              </a:buClr>
              <a:buFont typeface="Wingdings" pitchFamily="2" charset="2"/>
              <a:buChar char="§"/>
            </a:pPr>
            <a:r>
              <a:rPr lang="es-AR" sz="3200" dirty="0" smtClean="0"/>
              <a:t>Al llegar a destino se </a:t>
            </a:r>
            <a:r>
              <a:rPr lang="es-AR" sz="3200" dirty="0" err="1" smtClean="0"/>
              <a:t>reensamblan</a:t>
            </a:r>
            <a:r>
              <a:rPr lang="es-AR" sz="3200" dirty="0" smtClean="0"/>
              <a:t>.</a:t>
            </a:r>
          </a:p>
          <a:p>
            <a:pPr marL="360000" lvl="1">
              <a:spcBef>
                <a:spcPts val="0"/>
              </a:spcBef>
            </a:pPr>
            <a:endParaRPr lang="es-AR" dirty="0" smtClean="0"/>
          </a:p>
          <a:p>
            <a:pPr>
              <a:buNone/>
            </a:pPr>
            <a:endParaRPr lang="es-AR" sz="3200" dirty="0" smtClean="0"/>
          </a:p>
          <a:p>
            <a:pPr>
              <a:buNone/>
            </a:pPr>
            <a:endParaRPr lang="es-AR" sz="3200" dirty="0" smtClean="0"/>
          </a:p>
        </p:txBody>
      </p:sp>
      <p:sp>
        <p:nvSpPr>
          <p:cNvPr id="6" name="5 Llamada rectangular redondeada"/>
          <p:cNvSpPr/>
          <p:nvPr/>
        </p:nvSpPr>
        <p:spPr>
          <a:xfrm>
            <a:off x="6572264" y="214290"/>
            <a:ext cx="2286016" cy="642918"/>
          </a:xfrm>
          <a:prstGeom prst="wedgeRoundRectCallout">
            <a:avLst>
              <a:gd name="adj1" fmla="val -66286"/>
              <a:gd name="adj2" fmla="val 11160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1600" dirty="0" smtClean="0">
                <a:solidFill>
                  <a:srgbClr val="FFFF00"/>
                </a:solidFill>
              </a:rPr>
              <a:t>Internet </a:t>
            </a:r>
            <a:r>
              <a:rPr lang="es-AR" sz="1600" dirty="0" err="1" smtClean="0">
                <a:solidFill>
                  <a:srgbClr val="FFFF00"/>
                </a:solidFill>
              </a:rPr>
              <a:t>Protocol</a:t>
            </a:r>
            <a:endParaRPr lang="es-AR" sz="1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9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37" grpId="0" uiExpand="1" build="p"/>
      <p:bldP spid="6" grpId="0" animBg="1"/>
      <p:bldP spid="6" grpId="1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8458200" cy="365125"/>
          </a:xfrm>
        </p:spPr>
        <p:txBody>
          <a:bodyPr/>
          <a:lstStyle/>
          <a:p>
            <a:pPr algn="l"/>
            <a:r>
              <a:rPr lang="es-AR" dirty="0" smtClean="0"/>
              <a:t>Universidad Nacional de Jujuy – Cátedra de Comunicaciones </a:t>
            </a:r>
            <a:r>
              <a:rPr lang="es-ES_tradnl" dirty="0" err="1" smtClean="0"/>
              <a:t>–</a:t>
            </a:r>
            <a:r>
              <a:rPr lang="es-AR" dirty="0" smtClean="0"/>
              <a:t> Arquitectura de Redes</a:t>
            </a:r>
            <a:endParaRPr lang="es-AR" dirty="0"/>
          </a:p>
        </p:txBody>
      </p:sp>
      <p:sp>
        <p:nvSpPr>
          <p:cNvPr id="10" name="7 Marcador de contenido"/>
          <p:cNvSpPr>
            <a:spLocks noGrp="1"/>
          </p:cNvSpPr>
          <p:nvPr>
            <p:ph sz="half" idx="1"/>
          </p:nvPr>
        </p:nvSpPr>
        <p:spPr>
          <a:xfrm>
            <a:off x="500034" y="214290"/>
            <a:ext cx="8305800" cy="6858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None/>
            </a:pPr>
            <a:r>
              <a:rPr lang="es-AR" sz="3200" dirty="0" smtClean="0"/>
              <a:t>La Capa de Red en INTERNET</a:t>
            </a:r>
          </a:p>
          <a:p>
            <a:pPr lvl="1">
              <a:spcAft>
                <a:spcPts val="600"/>
              </a:spcAft>
              <a:buClrTx/>
              <a:buNone/>
            </a:pPr>
            <a:endParaRPr lang="es-AR" dirty="0" smtClean="0"/>
          </a:p>
          <a:p>
            <a:pPr>
              <a:spcAft>
                <a:spcPts val="600"/>
              </a:spcAft>
              <a:buNone/>
            </a:pPr>
            <a:endParaRPr lang="es-AR" sz="3200" dirty="0" smtClean="0"/>
          </a:p>
          <a:p>
            <a:pPr>
              <a:spcAft>
                <a:spcPts val="3000"/>
              </a:spcAft>
              <a:buNone/>
            </a:pPr>
            <a:endParaRPr lang="es-AR" sz="3200" dirty="0" smtClean="0"/>
          </a:p>
          <a:p>
            <a:pPr>
              <a:buNone/>
            </a:pPr>
            <a:endParaRPr lang="es-AR" sz="3200" dirty="0" smtClean="0"/>
          </a:p>
          <a:p>
            <a:pPr>
              <a:buNone/>
            </a:pPr>
            <a:endParaRPr lang="es-AR" sz="3200" dirty="0" smtClean="0"/>
          </a:p>
        </p:txBody>
      </p:sp>
      <p:sp>
        <p:nvSpPr>
          <p:cNvPr id="37" name="7 Marcador de contenido"/>
          <p:cNvSpPr>
            <a:spLocks noGrp="1"/>
          </p:cNvSpPr>
          <p:nvPr>
            <p:ph sz="half" idx="1"/>
          </p:nvPr>
        </p:nvSpPr>
        <p:spPr>
          <a:xfrm>
            <a:off x="142844" y="857232"/>
            <a:ext cx="8786874" cy="5572164"/>
          </a:xfrm>
        </p:spPr>
        <p:txBody>
          <a:bodyPr>
            <a:normAutofit/>
          </a:bodyPr>
          <a:lstStyle/>
          <a:p>
            <a:pPr marL="360000" lvl="1">
              <a:lnSpc>
                <a:spcPct val="150000"/>
              </a:lnSpc>
              <a:spcBef>
                <a:spcPts val="0"/>
              </a:spcBef>
              <a:buClr>
                <a:srgbClr val="FFFF00"/>
              </a:buClr>
              <a:buFont typeface="Wingdings" pitchFamily="2" charset="2"/>
              <a:buChar char="§"/>
            </a:pPr>
            <a:r>
              <a:rPr lang="es-AR" sz="3200" dirty="0" smtClean="0"/>
              <a:t>Direcciones IP</a:t>
            </a:r>
          </a:p>
          <a:p>
            <a:pPr marL="616032" lvl="2">
              <a:lnSpc>
                <a:spcPct val="150000"/>
              </a:lnSpc>
              <a:spcBef>
                <a:spcPts val="0"/>
              </a:spcBef>
              <a:buClr>
                <a:srgbClr val="FFFF00"/>
              </a:buClr>
              <a:buFont typeface="Wingdings" pitchFamily="2" charset="2"/>
              <a:buChar char="§"/>
            </a:pPr>
            <a:r>
              <a:rPr lang="es-AR" sz="2800" dirty="0" smtClean="0"/>
              <a:t>Cada nodo en internet tiene un número </a:t>
            </a:r>
            <a:r>
              <a:rPr lang="es-AR" sz="2800" dirty="0" err="1" smtClean="0"/>
              <a:t>identificatorio</a:t>
            </a:r>
            <a:r>
              <a:rPr lang="es-AR" sz="2800" dirty="0" smtClean="0"/>
              <a:t> que es asignado por NIC para evitar conflictos.</a:t>
            </a:r>
          </a:p>
          <a:p>
            <a:pPr marL="616032" lvl="2">
              <a:lnSpc>
                <a:spcPct val="150000"/>
              </a:lnSpc>
              <a:spcBef>
                <a:spcPts val="0"/>
              </a:spcBef>
              <a:buClr>
                <a:srgbClr val="FFFF00"/>
              </a:buClr>
              <a:buFont typeface="Wingdings" pitchFamily="2" charset="2"/>
              <a:buChar char="§"/>
            </a:pPr>
            <a:r>
              <a:rPr lang="es-AR" sz="2800" dirty="0" smtClean="0"/>
              <a:t>Es un número BINARIO de 32 bits que por simplicidad se expresa como 4 números DECIMALES de 8 bits cada uno separados por un punto.</a:t>
            </a:r>
          </a:p>
          <a:p>
            <a:pPr marL="616032" lvl="2">
              <a:lnSpc>
                <a:spcPct val="150000"/>
              </a:lnSpc>
              <a:spcBef>
                <a:spcPts val="0"/>
              </a:spcBef>
              <a:buClr>
                <a:srgbClr val="FFFF00"/>
              </a:buClr>
              <a:buFont typeface="Wingdings" pitchFamily="2" charset="2"/>
              <a:buChar char="§"/>
            </a:pPr>
            <a:r>
              <a:rPr lang="es-AR" sz="2800" dirty="0" smtClean="0"/>
              <a:t>Para definir las Subredes se complementa con la Máscara de Subred.</a:t>
            </a:r>
          </a:p>
          <a:p>
            <a:pPr marL="360000" lvl="1">
              <a:spcBef>
                <a:spcPts val="0"/>
              </a:spcBef>
            </a:pPr>
            <a:endParaRPr lang="es-AR" dirty="0" smtClean="0"/>
          </a:p>
          <a:p>
            <a:pPr>
              <a:buNone/>
            </a:pPr>
            <a:endParaRPr lang="es-AR" sz="3200" dirty="0" smtClean="0"/>
          </a:p>
          <a:p>
            <a:pPr>
              <a:buNone/>
            </a:pPr>
            <a:endParaRPr lang="es-AR" sz="3200" dirty="0" smtClean="0"/>
          </a:p>
        </p:txBody>
      </p:sp>
      <p:sp>
        <p:nvSpPr>
          <p:cNvPr id="7" name="6 Llamada rectangular redondeada"/>
          <p:cNvSpPr/>
          <p:nvPr/>
        </p:nvSpPr>
        <p:spPr>
          <a:xfrm>
            <a:off x="4429124" y="1428736"/>
            <a:ext cx="2714644" cy="642918"/>
          </a:xfrm>
          <a:prstGeom prst="wedgeRoundRectCallout">
            <a:avLst>
              <a:gd name="adj1" fmla="val -56929"/>
              <a:gd name="adj2" fmla="val 11160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1600" dirty="0" smtClean="0">
                <a:solidFill>
                  <a:srgbClr val="FFFF00"/>
                </a:solidFill>
              </a:rPr>
              <a:t>Network </a:t>
            </a:r>
            <a:r>
              <a:rPr lang="es-AR" sz="1600" dirty="0" err="1" smtClean="0">
                <a:solidFill>
                  <a:srgbClr val="FFFF00"/>
                </a:solidFill>
              </a:rPr>
              <a:t>Information</a:t>
            </a:r>
            <a:r>
              <a:rPr lang="es-AR" sz="1600" dirty="0" smtClean="0">
                <a:solidFill>
                  <a:srgbClr val="FFFF00"/>
                </a:solidFill>
              </a:rPr>
              <a:t> Center</a:t>
            </a:r>
            <a:endParaRPr lang="es-AR" sz="1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2" dur="indefinit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3" dur="indefinite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37" grpId="0" uiExpand="1" build="p"/>
      <p:bldP spid="7" grpId="0" animBg="1"/>
      <p:bldP spid="7" grpId="1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8458200" cy="365125"/>
          </a:xfrm>
        </p:spPr>
        <p:txBody>
          <a:bodyPr/>
          <a:lstStyle/>
          <a:p>
            <a:pPr algn="l"/>
            <a:r>
              <a:rPr lang="es-AR" dirty="0" smtClean="0"/>
              <a:t>Universidad Nacional de Jujuy – Cátedra de Comunicaciones </a:t>
            </a:r>
            <a:r>
              <a:rPr lang="es-ES_tradnl" dirty="0" err="1" smtClean="0"/>
              <a:t>–</a:t>
            </a:r>
            <a:r>
              <a:rPr lang="es-AR" dirty="0" smtClean="0"/>
              <a:t> Arquitectura de Redes</a:t>
            </a:r>
            <a:endParaRPr lang="es-AR" dirty="0"/>
          </a:p>
        </p:txBody>
      </p:sp>
      <p:sp>
        <p:nvSpPr>
          <p:cNvPr id="10" name="7 Marcador de contenido"/>
          <p:cNvSpPr>
            <a:spLocks noGrp="1"/>
          </p:cNvSpPr>
          <p:nvPr>
            <p:ph sz="half" idx="1"/>
          </p:nvPr>
        </p:nvSpPr>
        <p:spPr>
          <a:xfrm>
            <a:off x="500034" y="214290"/>
            <a:ext cx="8305800" cy="6858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None/>
            </a:pPr>
            <a:r>
              <a:rPr lang="es-AR" sz="3200" dirty="0" smtClean="0"/>
              <a:t>La Capa de Red en INTERNET</a:t>
            </a:r>
          </a:p>
          <a:p>
            <a:pPr lvl="1">
              <a:spcAft>
                <a:spcPts val="600"/>
              </a:spcAft>
              <a:buClrTx/>
              <a:buNone/>
            </a:pPr>
            <a:endParaRPr lang="es-AR" dirty="0" smtClean="0"/>
          </a:p>
          <a:p>
            <a:pPr>
              <a:spcAft>
                <a:spcPts val="600"/>
              </a:spcAft>
              <a:buNone/>
            </a:pPr>
            <a:endParaRPr lang="es-AR" sz="3200" dirty="0" smtClean="0"/>
          </a:p>
          <a:p>
            <a:pPr>
              <a:spcAft>
                <a:spcPts val="3000"/>
              </a:spcAft>
              <a:buNone/>
            </a:pPr>
            <a:endParaRPr lang="es-AR" sz="3200" dirty="0" smtClean="0"/>
          </a:p>
          <a:p>
            <a:pPr>
              <a:buNone/>
            </a:pPr>
            <a:endParaRPr lang="es-AR" sz="3200" dirty="0" smtClean="0"/>
          </a:p>
          <a:p>
            <a:pPr>
              <a:buNone/>
            </a:pPr>
            <a:endParaRPr lang="es-AR" sz="3200" dirty="0" smtClean="0"/>
          </a:p>
        </p:txBody>
      </p:sp>
      <p:sp>
        <p:nvSpPr>
          <p:cNvPr id="37" name="7 Marcador de contenido"/>
          <p:cNvSpPr>
            <a:spLocks noGrp="1"/>
          </p:cNvSpPr>
          <p:nvPr>
            <p:ph sz="half" idx="1"/>
          </p:nvPr>
        </p:nvSpPr>
        <p:spPr>
          <a:xfrm>
            <a:off x="0" y="857232"/>
            <a:ext cx="9001156" cy="5572164"/>
          </a:xfrm>
        </p:spPr>
        <p:txBody>
          <a:bodyPr>
            <a:normAutofit/>
          </a:bodyPr>
          <a:lstStyle/>
          <a:p>
            <a:pPr marL="360000" lvl="1">
              <a:lnSpc>
                <a:spcPct val="150000"/>
              </a:lnSpc>
              <a:spcBef>
                <a:spcPts val="0"/>
              </a:spcBef>
              <a:buClr>
                <a:srgbClr val="FFFF00"/>
              </a:buClr>
              <a:buFont typeface="Wingdings" pitchFamily="2" charset="2"/>
              <a:buChar char="§"/>
            </a:pPr>
            <a:r>
              <a:rPr lang="es-AR" sz="3200" dirty="0" smtClean="0"/>
              <a:t>Máscara de Subred</a:t>
            </a:r>
          </a:p>
          <a:p>
            <a:pPr marL="616032" lvl="2">
              <a:lnSpc>
                <a:spcPct val="150000"/>
              </a:lnSpc>
              <a:spcBef>
                <a:spcPts val="0"/>
              </a:spcBef>
              <a:buClr>
                <a:srgbClr val="FFFF00"/>
              </a:buClr>
              <a:buFont typeface="Wingdings" pitchFamily="2" charset="2"/>
              <a:buChar char="§"/>
            </a:pPr>
            <a:r>
              <a:rPr lang="es-AR" sz="2800" dirty="0" smtClean="0"/>
              <a:t>Sirve para definir el alcance de una Subred.</a:t>
            </a:r>
          </a:p>
          <a:p>
            <a:pPr marL="616032" lvl="2">
              <a:lnSpc>
                <a:spcPct val="150000"/>
              </a:lnSpc>
              <a:spcBef>
                <a:spcPts val="0"/>
              </a:spcBef>
              <a:buClr>
                <a:srgbClr val="FFFF00"/>
              </a:buClr>
              <a:buFont typeface="Wingdings" pitchFamily="2" charset="2"/>
              <a:buChar char="§"/>
            </a:pPr>
            <a:r>
              <a:rPr lang="es-AR" sz="2800" dirty="0" smtClean="0"/>
              <a:t>Las subredes se definen cambiando por Cero los bits de atrás para adelante.</a:t>
            </a:r>
          </a:p>
          <a:p>
            <a:pPr marL="616032" lvl="2">
              <a:lnSpc>
                <a:spcPct val="150000"/>
              </a:lnSpc>
              <a:spcBef>
                <a:spcPts val="0"/>
              </a:spcBef>
              <a:buClr>
                <a:srgbClr val="FFFF00"/>
              </a:buClr>
              <a:buFont typeface="Wingdings" pitchFamily="2" charset="2"/>
              <a:buChar char="§"/>
            </a:pPr>
            <a:r>
              <a:rPr lang="es-AR" sz="2800" dirty="0" smtClean="0"/>
              <a:t>Ejemplos:</a:t>
            </a:r>
          </a:p>
          <a:p>
            <a:pPr marL="616032" lvl="2">
              <a:lnSpc>
                <a:spcPct val="150000"/>
              </a:lnSpc>
              <a:spcBef>
                <a:spcPts val="0"/>
              </a:spcBef>
              <a:buClr>
                <a:srgbClr val="FFFF00"/>
              </a:buClr>
              <a:buNone/>
            </a:pPr>
            <a:r>
              <a:rPr lang="es-AR" sz="2600" dirty="0" smtClean="0"/>
              <a:t>255.255.255.255 = 11111111.11111111.11111111.11111111 = /32</a:t>
            </a:r>
          </a:p>
          <a:p>
            <a:pPr marL="616032" lvl="2">
              <a:lnSpc>
                <a:spcPct val="150000"/>
              </a:lnSpc>
              <a:spcBef>
                <a:spcPts val="0"/>
              </a:spcBef>
              <a:buClr>
                <a:srgbClr val="FFFF00"/>
              </a:buClr>
              <a:buNone/>
            </a:pPr>
            <a:r>
              <a:rPr lang="es-AR" sz="2600" dirty="0" smtClean="0"/>
              <a:t>255.255.255.0 = 11111111.11111111.11111111.00000000 = /24</a:t>
            </a:r>
          </a:p>
          <a:p>
            <a:pPr marL="616032" lvl="2">
              <a:lnSpc>
                <a:spcPct val="150000"/>
              </a:lnSpc>
              <a:spcBef>
                <a:spcPts val="0"/>
              </a:spcBef>
              <a:buClr>
                <a:srgbClr val="FFFF00"/>
              </a:buClr>
              <a:buNone/>
            </a:pPr>
            <a:r>
              <a:rPr lang="es-AR" sz="2600" dirty="0" smtClean="0"/>
              <a:t>255.255.255.240 = 11111111.11111111.11111111.11110000 = /28</a:t>
            </a:r>
          </a:p>
          <a:p>
            <a:pPr marL="360000" lvl="1">
              <a:spcBef>
                <a:spcPts val="0"/>
              </a:spcBef>
            </a:pPr>
            <a:endParaRPr lang="es-AR" dirty="0" smtClean="0"/>
          </a:p>
          <a:p>
            <a:pPr>
              <a:buNone/>
            </a:pPr>
            <a:endParaRPr lang="es-AR" sz="3200" dirty="0" smtClean="0"/>
          </a:p>
          <a:p>
            <a:pPr>
              <a:buNone/>
            </a:pPr>
            <a:endParaRPr lang="es-AR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37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8458200" cy="365125"/>
          </a:xfrm>
        </p:spPr>
        <p:txBody>
          <a:bodyPr/>
          <a:lstStyle/>
          <a:p>
            <a:pPr algn="l"/>
            <a:r>
              <a:rPr lang="es-AR" dirty="0" smtClean="0"/>
              <a:t>Universidad Nacional de Jujuy – Cátedra de Comunicaciones </a:t>
            </a:r>
            <a:r>
              <a:rPr lang="es-ES_tradnl" dirty="0" err="1" smtClean="0"/>
              <a:t>–</a:t>
            </a:r>
            <a:r>
              <a:rPr lang="es-AR" dirty="0" smtClean="0"/>
              <a:t> Arquitectura de Redes</a:t>
            </a:r>
            <a:endParaRPr lang="es-AR" dirty="0"/>
          </a:p>
        </p:txBody>
      </p:sp>
      <p:sp>
        <p:nvSpPr>
          <p:cNvPr id="10" name="7 Marcador de contenido"/>
          <p:cNvSpPr>
            <a:spLocks noGrp="1"/>
          </p:cNvSpPr>
          <p:nvPr>
            <p:ph sz="half" idx="1"/>
          </p:nvPr>
        </p:nvSpPr>
        <p:spPr>
          <a:xfrm>
            <a:off x="500034" y="214290"/>
            <a:ext cx="8305800" cy="6858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None/>
            </a:pPr>
            <a:r>
              <a:rPr lang="es-AR" sz="3200" dirty="0" smtClean="0"/>
              <a:t>La Capa de Red en INTERNET</a:t>
            </a:r>
          </a:p>
          <a:p>
            <a:pPr lvl="1">
              <a:spcAft>
                <a:spcPts val="600"/>
              </a:spcAft>
              <a:buClrTx/>
              <a:buNone/>
            </a:pPr>
            <a:endParaRPr lang="es-AR" dirty="0" smtClean="0"/>
          </a:p>
          <a:p>
            <a:pPr>
              <a:spcAft>
                <a:spcPts val="600"/>
              </a:spcAft>
              <a:buNone/>
            </a:pPr>
            <a:endParaRPr lang="es-AR" sz="3200" dirty="0" smtClean="0"/>
          </a:p>
          <a:p>
            <a:pPr>
              <a:spcAft>
                <a:spcPts val="3000"/>
              </a:spcAft>
              <a:buNone/>
            </a:pPr>
            <a:endParaRPr lang="es-AR" sz="3200" dirty="0" smtClean="0"/>
          </a:p>
          <a:p>
            <a:pPr>
              <a:buNone/>
            </a:pPr>
            <a:endParaRPr lang="es-AR" sz="3200" dirty="0" smtClean="0"/>
          </a:p>
          <a:p>
            <a:pPr>
              <a:buNone/>
            </a:pPr>
            <a:endParaRPr lang="es-AR" sz="3200" dirty="0" smtClean="0"/>
          </a:p>
        </p:txBody>
      </p:sp>
      <p:sp>
        <p:nvSpPr>
          <p:cNvPr id="37" name="7 Marcador de contenido"/>
          <p:cNvSpPr>
            <a:spLocks noGrp="1"/>
          </p:cNvSpPr>
          <p:nvPr>
            <p:ph sz="half" idx="1"/>
          </p:nvPr>
        </p:nvSpPr>
        <p:spPr>
          <a:xfrm>
            <a:off x="0" y="857232"/>
            <a:ext cx="9001156" cy="5572164"/>
          </a:xfrm>
        </p:spPr>
        <p:txBody>
          <a:bodyPr>
            <a:normAutofit/>
          </a:bodyPr>
          <a:lstStyle/>
          <a:p>
            <a:pPr marL="360000" lvl="1">
              <a:lnSpc>
                <a:spcPct val="150000"/>
              </a:lnSpc>
              <a:spcBef>
                <a:spcPts val="0"/>
              </a:spcBef>
              <a:buClr>
                <a:srgbClr val="FFFF00"/>
              </a:buClr>
              <a:buFont typeface="Wingdings" pitchFamily="2" charset="2"/>
              <a:buChar char="§"/>
            </a:pPr>
            <a:r>
              <a:rPr lang="es-AR" sz="3200" dirty="0" smtClean="0"/>
              <a:t>Clasificación de las Subredes</a:t>
            </a:r>
          </a:p>
          <a:p>
            <a:pPr marL="360000" lvl="1">
              <a:lnSpc>
                <a:spcPct val="150000"/>
              </a:lnSpc>
              <a:spcBef>
                <a:spcPts val="0"/>
              </a:spcBef>
              <a:buClr>
                <a:srgbClr val="FFFF00"/>
              </a:buClr>
              <a:buNone/>
            </a:pPr>
            <a:endParaRPr lang="es-AR" sz="3200" dirty="0" smtClean="0"/>
          </a:p>
          <a:p>
            <a:pPr lvl="1">
              <a:buClr>
                <a:srgbClr val="FFFF00"/>
              </a:buClr>
              <a:buFont typeface="Wingdings" pitchFamily="2" charset="2"/>
              <a:buChar char="§"/>
            </a:pPr>
            <a:r>
              <a:rPr lang="es-AR" dirty="0" smtClean="0"/>
              <a:t>Redes Clase A: desde </a:t>
            </a:r>
            <a:r>
              <a:rPr lang="es-AR" dirty="0" smtClean="0">
                <a:solidFill>
                  <a:srgbClr val="FFFF00"/>
                </a:solidFill>
              </a:rPr>
              <a:t>1.0.0.0</a:t>
            </a:r>
            <a:r>
              <a:rPr lang="es-AR" dirty="0" smtClean="0"/>
              <a:t> hasta </a:t>
            </a:r>
            <a:r>
              <a:rPr lang="es-AR" dirty="0" smtClean="0">
                <a:solidFill>
                  <a:srgbClr val="FFFF00"/>
                </a:solidFill>
              </a:rPr>
              <a:t>126.255.255.255</a:t>
            </a:r>
            <a:r>
              <a:rPr lang="es-AR" dirty="0" smtClean="0"/>
              <a:t> </a:t>
            </a:r>
          </a:p>
          <a:p>
            <a:pPr lvl="2">
              <a:buClr>
                <a:srgbClr val="FFFF00"/>
              </a:buClr>
              <a:buFont typeface="Wingdings" pitchFamily="2" charset="2"/>
              <a:buChar char="§"/>
            </a:pPr>
            <a:r>
              <a:rPr lang="es-AR" dirty="0" smtClean="0"/>
              <a:t>Máscara: </a:t>
            </a:r>
            <a:r>
              <a:rPr lang="es-AR" dirty="0" smtClean="0">
                <a:solidFill>
                  <a:srgbClr val="FFFF00"/>
                </a:solidFill>
              </a:rPr>
              <a:t>255.0.0.0</a:t>
            </a:r>
            <a:r>
              <a:rPr lang="es-AR" dirty="0" smtClean="0"/>
              <a:t>  cada clase A posee 16.777.214 números IP</a:t>
            </a:r>
            <a:endParaRPr lang="es-AR" dirty="0" smtClean="0">
              <a:solidFill>
                <a:srgbClr val="FFFF00"/>
              </a:solidFill>
            </a:endParaRPr>
          </a:p>
          <a:p>
            <a:pPr lvl="1">
              <a:buClr>
                <a:srgbClr val="FFFF00"/>
              </a:buClr>
              <a:buFont typeface="Wingdings" pitchFamily="2" charset="2"/>
              <a:buChar char="§"/>
            </a:pPr>
            <a:r>
              <a:rPr lang="es-AR" dirty="0" smtClean="0"/>
              <a:t>Redes Clase B: desde </a:t>
            </a:r>
            <a:r>
              <a:rPr lang="es-AR" dirty="0" smtClean="0">
                <a:solidFill>
                  <a:srgbClr val="FFFF00"/>
                </a:solidFill>
              </a:rPr>
              <a:t>128.0.0.0</a:t>
            </a:r>
            <a:r>
              <a:rPr lang="es-AR" dirty="0" smtClean="0"/>
              <a:t> hasta </a:t>
            </a:r>
            <a:r>
              <a:rPr lang="es-AR" dirty="0" smtClean="0">
                <a:solidFill>
                  <a:srgbClr val="FFFF00"/>
                </a:solidFill>
              </a:rPr>
              <a:t>191.255.255.255</a:t>
            </a:r>
          </a:p>
          <a:p>
            <a:pPr lvl="2">
              <a:buClr>
                <a:srgbClr val="FFFF00"/>
              </a:buClr>
              <a:buFont typeface="Wingdings" pitchFamily="2" charset="2"/>
              <a:buChar char="§"/>
            </a:pPr>
            <a:r>
              <a:rPr lang="es-AR" dirty="0" smtClean="0"/>
              <a:t>Máscara: </a:t>
            </a:r>
            <a:r>
              <a:rPr lang="es-AR" dirty="0" smtClean="0">
                <a:solidFill>
                  <a:srgbClr val="FFFF00"/>
                </a:solidFill>
              </a:rPr>
              <a:t>255.255.0.0</a:t>
            </a:r>
            <a:r>
              <a:rPr lang="es-AR" dirty="0" smtClean="0"/>
              <a:t>  cada clase B posee 65534 números IP</a:t>
            </a:r>
            <a:endParaRPr lang="es-AR" dirty="0" smtClean="0">
              <a:solidFill>
                <a:srgbClr val="FFFF00"/>
              </a:solidFill>
            </a:endParaRPr>
          </a:p>
          <a:p>
            <a:pPr lvl="1">
              <a:buClr>
                <a:srgbClr val="FFFF00"/>
              </a:buClr>
              <a:buFont typeface="Wingdings" pitchFamily="2" charset="2"/>
              <a:buChar char="§"/>
            </a:pPr>
            <a:r>
              <a:rPr lang="es-AR" dirty="0" smtClean="0"/>
              <a:t>Redes Clase C: desde </a:t>
            </a:r>
            <a:r>
              <a:rPr lang="es-AR" dirty="0" smtClean="0">
                <a:solidFill>
                  <a:srgbClr val="FFFF00"/>
                </a:solidFill>
              </a:rPr>
              <a:t>192.0.0.0</a:t>
            </a:r>
            <a:r>
              <a:rPr lang="es-AR" dirty="0" smtClean="0"/>
              <a:t> hasta </a:t>
            </a:r>
            <a:r>
              <a:rPr lang="es-AR" dirty="0" smtClean="0">
                <a:solidFill>
                  <a:srgbClr val="FFFF00"/>
                </a:solidFill>
              </a:rPr>
              <a:t>223.255.255.255</a:t>
            </a:r>
          </a:p>
          <a:p>
            <a:pPr lvl="2">
              <a:buClr>
                <a:srgbClr val="FFFF00"/>
              </a:buClr>
              <a:buFont typeface="Wingdings" pitchFamily="2" charset="2"/>
              <a:buChar char="§"/>
            </a:pPr>
            <a:r>
              <a:rPr lang="es-AR" dirty="0" smtClean="0"/>
              <a:t>Máscara: </a:t>
            </a:r>
            <a:r>
              <a:rPr lang="es-AR" dirty="0" smtClean="0">
                <a:solidFill>
                  <a:srgbClr val="FFFF00"/>
                </a:solidFill>
              </a:rPr>
              <a:t>255.255.255.0</a:t>
            </a:r>
            <a:r>
              <a:rPr lang="es-AR" dirty="0" smtClean="0"/>
              <a:t> cada clase C posee 254 números IP</a:t>
            </a:r>
            <a:endParaRPr lang="es-AR" dirty="0" smtClean="0">
              <a:solidFill>
                <a:srgbClr val="FFFF00"/>
              </a:solidFill>
            </a:endParaRPr>
          </a:p>
          <a:p>
            <a:pPr marL="360000" lvl="1">
              <a:spcBef>
                <a:spcPts val="0"/>
              </a:spcBef>
            </a:pPr>
            <a:endParaRPr lang="es-AR" dirty="0" smtClean="0"/>
          </a:p>
          <a:p>
            <a:pPr>
              <a:buNone/>
            </a:pPr>
            <a:endParaRPr lang="es-AR" sz="3200" dirty="0" smtClean="0"/>
          </a:p>
          <a:p>
            <a:pPr>
              <a:buNone/>
            </a:pPr>
            <a:endParaRPr lang="es-AR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37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8458200" cy="365125"/>
          </a:xfrm>
        </p:spPr>
        <p:txBody>
          <a:bodyPr/>
          <a:lstStyle/>
          <a:p>
            <a:pPr algn="l"/>
            <a:r>
              <a:rPr lang="es-AR" dirty="0" smtClean="0"/>
              <a:t>Universidad Nacional de Jujuy – Cátedra de Comunicaciones </a:t>
            </a:r>
            <a:r>
              <a:rPr lang="es-ES_tradnl" dirty="0" err="1" smtClean="0"/>
              <a:t>–</a:t>
            </a:r>
            <a:r>
              <a:rPr lang="es-AR" dirty="0" smtClean="0"/>
              <a:t> Arquitectura de Redes</a:t>
            </a:r>
            <a:endParaRPr lang="es-AR" dirty="0"/>
          </a:p>
        </p:txBody>
      </p:sp>
      <p:sp>
        <p:nvSpPr>
          <p:cNvPr id="10" name="7 Marcador de contenido"/>
          <p:cNvSpPr>
            <a:spLocks noGrp="1"/>
          </p:cNvSpPr>
          <p:nvPr>
            <p:ph sz="half" idx="1"/>
          </p:nvPr>
        </p:nvSpPr>
        <p:spPr>
          <a:xfrm>
            <a:off x="500034" y="214290"/>
            <a:ext cx="8305800" cy="6858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None/>
            </a:pPr>
            <a:r>
              <a:rPr lang="es-AR" sz="3200" dirty="0" smtClean="0"/>
              <a:t>La Capa de Red en INTERNET</a:t>
            </a:r>
          </a:p>
          <a:p>
            <a:pPr lvl="1">
              <a:spcAft>
                <a:spcPts val="600"/>
              </a:spcAft>
              <a:buClrTx/>
              <a:buNone/>
            </a:pPr>
            <a:endParaRPr lang="es-AR" dirty="0" smtClean="0"/>
          </a:p>
          <a:p>
            <a:pPr>
              <a:spcAft>
                <a:spcPts val="600"/>
              </a:spcAft>
              <a:buNone/>
            </a:pPr>
            <a:endParaRPr lang="es-AR" sz="3200" dirty="0" smtClean="0"/>
          </a:p>
          <a:p>
            <a:pPr>
              <a:spcAft>
                <a:spcPts val="3000"/>
              </a:spcAft>
              <a:buNone/>
            </a:pPr>
            <a:endParaRPr lang="es-AR" sz="3200" dirty="0" smtClean="0"/>
          </a:p>
          <a:p>
            <a:pPr>
              <a:buNone/>
            </a:pPr>
            <a:endParaRPr lang="es-AR" sz="3200" dirty="0" smtClean="0"/>
          </a:p>
          <a:p>
            <a:pPr>
              <a:buNone/>
            </a:pPr>
            <a:endParaRPr lang="es-AR" sz="3200" dirty="0" smtClean="0"/>
          </a:p>
        </p:txBody>
      </p:sp>
      <p:sp>
        <p:nvSpPr>
          <p:cNvPr id="37" name="7 Marcador de contenido"/>
          <p:cNvSpPr>
            <a:spLocks noGrp="1"/>
          </p:cNvSpPr>
          <p:nvPr>
            <p:ph sz="half" idx="1"/>
          </p:nvPr>
        </p:nvSpPr>
        <p:spPr>
          <a:xfrm>
            <a:off x="0" y="857232"/>
            <a:ext cx="9001156" cy="5572164"/>
          </a:xfrm>
        </p:spPr>
        <p:txBody>
          <a:bodyPr>
            <a:normAutofit/>
          </a:bodyPr>
          <a:lstStyle/>
          <a:p>
            <a:pPr marL="360000" lvl="1">
              <a:lnSpc>
                <a:spcPct val="150000"/>
              </a:lnSpc>
              <a:spcBef>
                <a:spcPts val="0"/>
              </a:spcBef>
              <a:buClr>
                <a:srgbClr val="FFFF00"/>
              </a:buClr>
              <a:buFont typeface="Wingdings" pitchFamily="2" charset="2"/>
              <a:buChar char="§"/>
            </a:pPr>
            <a:r>
              <a:rPr lang="es-AR" sz="3200" dirty="0" smtClean="0"/>
              <a:t>NAT = Network </a:t>
            </a:r>
            <a:r>
              <a:rPr lang="es-AR" sz="3200" dirty="0" err="1" smtClean="0"/>
              <a:t>Address</a:t>
            </a:r>
            <a:r>
              <a:rPr lang="es-AR" sz="3200" dirty="0" smtClean="0"/>
              <a:t> </a:t>
            </a:r>
            <a:r>
              <a:rPr lang="es-AR" sz="3200" dirty="0" err="1" smtClean="0"/>
              <a:t>Translation</a:t>
            </a:r>
            <a:endParaRPr lang="es-AR" sz="3200" dirty="0" smtClean="0"/>
          </a:p>
          <a:p>
            <a:pPr marL="616032" lvl="2">
              <a:lnSpc>
                <a:spcPct val="150000"/>
              </a:lnSpc>
              <a:spcBef>
                <a:spcPts val="0"/>
              </a:spcBef>
              <a:buClr>
                <a:srgbClr val="FFFF00"/>
              </a:buClr>
              <a:buFont typeface="Wingdings" pitchFamily="2" charset="2"/>
              <a:buChar char="§"/>
            </a:pPr>
            <a:r>
              <a:rPr lang="es-AR" dirty="0" smtClean="0"/>
              <a:t>Mecanismo para intercambiar paquetes entre dos redes con direcciones incompatibles entre si.</a:t>
            </a:r>
          </a:p>
          <a:p>
            <a:pPr marL="616032" lvl="2">
              <a:lnSpc>
                <a:spcPct val="150000"/>
              </a:lnSpc>
              <a:spcBef>
                <a:spcPts val="0"/>
              </a:spcBef>
              <a:buClr>
                <a:srgbClr val="FFFF00"/>
              </a:buClr>
              <a:buFont typeface="Wingdings" pitchFamily="2" charset="2"/>
              <a:buChar char="§"/>
            </a:pPr>
            <a:r>
              <a:rPr lang="es-AR" dirty="0" smtClean="0"/>
              <a:t>Consiste en reemplazar las direcciones en los paquetes en tiempo real.</a:t>
            </a:r>
          </a:p>
          <a:p>
            <a:pPr marL="616032" lvl="2">
              <a:lnSpc>
                <a:spcPct val="150000"/>
              </a:lnSpc>
              <a:spcBef>
                <a:spcPts val="0"/>
              </a:spcBef>
              <a:buClr>
                <a:srgbClr val="FFFF00"/>
              </a:buClr>
              <a:buFont typeface="Wingdings" pitchFamily="2" charset="2"/>
              <a:buChar char="§"/>
            </a:pPr>
            <a:r>
              <a:rPr lang="es-AR" dirty="0" smtClean="0"/>
              <a:t>Su uso mas común es dar acceso a Internet pública a Redes con direcciones IP privadas.</a:t>
            </a:r>
          </a:p>
          <a:p>
            <a:pPr marL="616032" lvl="2">
              <a:lnSpc>
                <a:spcPct val="150000"/>
              </a:lnSpc>
              <a:spcBef>
                <a:spcPts val="0"/>
              </a:spcBef>
              <a:buClr>
                <a:srgbClr val="FFFF00"/>
              </a:buClr>
              <a:buFont typeface="Wingdings" pitchFamily="2" charset="2"/>
              <a:buChar char="§"/>
            </a:pPr>
            <a:r>
              <a:rPr lang="es-AR" u="sng" dirty="0" smtClean="0"/>
              <a:t>Podemos clasificarlo en</a:t>
            </a:r>
            <a:r>
              <a:rPr lang="es-AR" dirty="0" smtClean="0"/>
              <a:t>:</a:t>
            </a:r>
          </a:p>
          <a:p>
            <a:pPr marL="881208" lvl="3">
              <a:lnSpc>
                <a:spcPct val="150000"/>
              </a:lnSpc>
              <a:spcBef>
                <a:spcPts val="0"/>
              </a:spcBef>
              <a:buClr>
                <a:srgbClr val="FFFF00"/>
              </a:buClr>
              <a:buFont typeface="Wingdings" pitchFamily="2" charset="2"/>
              <a:buChar char="§"/>
            </a:pPr>
            <a:r>
              <a:rPr lang="es-AR" dirty="0" smtClean="0">
                <a:solidFill>
                  <a:srgbClr val="FFFF00"/>
                </a:solidFill>
              </a:rPr>
              <a:t>Estático</a:t>
            </a:r>
            <a:r>
              <a:rPr lang="es-AR" dirty="0" smtClean="0"/>
              <a:t>: mapeo de direcciones una a una.</a:t>
            </a:r>
          </a:p>
          <a:p>
            <a:pPr marL="881208" lvl="3">
              <a:lnSpc>
                <a:spcPct val="150000"/>
              </a:lnSpc>
              <a:spcBef>
                <a:spcPts val="0"/>
              </a:spcBef>
              <a:buClr>
                <a:srgbClr val="FFFF00"/>
              </a:buClr>
              <a:buFont typeface="Wingdings" pitchFamily="2" charset="2"/>
              <a:buChar char="§"/>
            </a:pPr>
            <a:r>
              <a:rPr lang="es-AR" dirty="0" smtClean="0">
                <a:solidFill>
                  <a:srgbClr val="FFFF00"/>
                </a:solidFill>
              </a:rPr>
              <a:t>Dinámico</a:t>
            </a:r>
            <a:r>
              <a:rPr lang="es-AR" dirty="0" smtClean="0"/>
              <a:t>: mapeo de direcciones muchas a una.</a:t>
            </a:r>
          </a:p>
          <a:p>
            <a:pPr marL="881208" lvl="3">
              <a:lnSpc>
                <a:spcPct val="150000"/>
              </a:lnSpc>
              <a:spcBef>
                <a:spcPts val="0"/>
              </a:spcBef>
              <a:buClr>
                <a:srgbClr val="FFFF00"/>
              </a:buClr>
              <a:buFont typeface="Wingdings" pitchFamily="2" charset="2"/>
              <a:buChar char="§"/>
            </a:pPr>
            <a:r>
              <a:rPr lang="es-AR" dirty="0" smtClean="0">
                <a:solidFill>
                  <a:srgbClr val="FFFF00"/>
                </a:solidFill>
              </a:rPr>
              <a:t>Sobrecarga</a:t>
            </a:r>
            <a:r>
              <a:rPr lang="es-AR" dirty="0" smtClean="0"/>
              <a:t>: conocido como PAT = Port </a:t>
            </a:r>
            <a:r>
              <a:rPr lang="es-AR" dirty="0" err="1" smtClean="0"/>
              <a:t>Address</a:t>
            </a:r>
            <a:r>
              <a:rPr lang="es-AR" dirty="0" smtClean="0"/>
              <a:t> </a:t>
            </a:r>
            <a:r>
              <a:rPr lang="es-AR" dirty="0" err="1" smtClean="0"/>
              <a:t>Translation</a:t>
            </a:r>
            <a:r>
              <a:rPr lang="es-AR" dirty="0" smtClean="0"/>
              <a:t>, se direcciona una solo IP pública a distintas direcciones privadas de acuerdo al puerto.</a:t>
            </a:r>
          </a:p>
          <a:p>
            <a:pPr>
              <a:buNone/>
            </a:pPr>
            <a:endParaRPr lang="es-AR" sz="3200" dirty="0" smtClean="0"/>
          </a:p>
          <a:p>
            <a:pPr>
              <a:buNone/>
            </a:pPr>
            <a:endParaRPr lang="es-AR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37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8458200" cy="365125"/>
          </a:xfrm>
        </p:spPr>
        <p:txBody>
          <a:bodyPr/>
          <a:lstStyle/>
          <a:p>
            <a:pPr algn="l"/>
            <a:r>
              <a:rPr lang="es-AR" dirty="0" smtClean="0"/>
              <a:t>Universidad Nacional de Jujuy – Cátedra de Comunicaciones </a:t>
            </a:r>
            <a:r>
              <a:rPr lang="es-ES_tradnl" dirty="0" err="1" smtClean="0"/>
              <a:t>–</a:t>
            </a:r>
            <a:r>
              <a:rPr lang="es-AR" dirty="0" smtClean="0"/>
              <a:t> Arquitectura de Redes</a:t>
            </a:r>
            <a:endParaRPr lang="es-AR" dirty="0"/>
          </a:p>
        </p:txBody>
      </p:sp>
      <p:sp>
        <p:nvSpPr>
          <p:cNvPr id="10" name="7 Marcador de contenido"/>
          <p:cNvSpPr>
            <a:spLocks noGrp="1"/>
          </p:cNvSpPr>
          <p:nvPr>
            <p:ph sz="half" idx="1"/>
          </p:nvPr>
        </p:nvSpPr>
        <p:spPr>
          <a:xfrm>
            <a:off x="500034" y="214290"/>
            <a:ext cx="8305800" cy="6858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None/>
            </a:pPr>
            <a:r>
              <a:rPr lang="es-AR" sz="3200" dirty="0" smtClean="0"/>
              <a:t>La Capa de Red en INTERNET</a:t>
            </a:r>
          </a:p>
          <a:p>
            <a:pPr lvl="1">
              <a:spcAft>
                <a:spcPts val="600"/>
              </a:spcAft>
              <a:buClrTx/>
              <a:buNone/>
            </a:pPr>
            <a:endParaRPr lang="es-AR" dirty="0" smtClean="0"/>
          </a:p>
          <a:p>
            <a:pPr>
              <a:spcAft>
                <a:spcPts val="600"/>
              </a:spcAft>
              <a:buNone/>
            </a:pPr>
            <a:endParaRPr lang="es-AR" sz="3200" dirty="0" smtClean="0"/>
          </a:p>
          <a:p>
            <a:pPr>
              <a:spcAft>
                <a:spcPts val="3000"/>
              </a:spcAft>
              <a:buNone/>
            </a:pPr>
            <a:endParaRPr lang="es-AR" sz="3200" dirty="0" smtClean="0"/>
          </a:p>
          <a:p>
            <a:pPr>
              <a:buNone/>
            </a:pPr>
            <a:endParaRPr lang="es-AR" sz="3200" dirty="0" smtClean="0"/>
          </a:p>
          <a:p>
            <a:pPr>
              <a:buNone/>
            </a:pPr>
            <a:endParaRPr lang="es-AR" sz="3200" dirty="0" smtClean="0"/>
          </a:p>
        </p:txBody>
      </p:sp>
      <p:sp>
        <p:nvSpPr>
          <p:cNvPr id="37" name="7 Marcador de contenido"/>
          <p:cNvSpPr>
            <a:spLocks noGrp="1"/>
          </p:cNvSpPr>
          <p:nvPr>
            <p:ph sz="half" idx="1"/>
          </p:nvPr>
        </p:nvSpPr>
        <p:spPr>
          <a:xfrm>
            <a:off x="0" y="857232"/>
            <a:ext cx="9001156" cy="5572164"/>
          </a:xfrm>
        </p:spPr>
        <p:txBody>
          <a:bodyPr>
            <a:normAutofit/>
          </a:bodyPr>
          <a:lstStyle/>
          <a:p>
            <a:pPr marL="360000" lvl="1">
              <a:lnSpc>
                <a:spcPct val="150000"/>
              </a:lnSpc>
              <a:spcBef>
                <a:spcPts val="0"/>
              </a:spcBef>
              <a:buClr>
                <a:srgbClr val="FFFF00"/>
              </a:buClr>
              <a:buFont typeface="Wingdings" pitchFamily="2" charset="2"/>
              <a:buChar char="§"/>
            </a:pPr>
            <a:r>
              <a:rPr lang="es-AR" sz="3200" dirty="0" smtClean="0"/>
              <a:t>NAT = Network </a:t>
            </a:r>
            <a:r>
              <a:rPr lang="es-AR" sz="3200" dirty="0" err="1" smtClean="0"/>
              <a:t>Address</a:t>
            </a:r>
            <a:r>
              <a:rPr lang="es-AR" sz="3200" dirty="0" smtClean="0"/>
              <a:t> </a:t>
            </a:r>
            <a:r>
              <a:rPr lang="es-AR" sz="3200" dirty="0" err="1" smtClean="0"/>
              <a:t>Translation</a:t>
            </a:r>
            <a:endParaRPr lang="es-AR" sz="3200" dirty="0" smtClean="0"/>
          </a:p>
          <a:p>
            <a:pPr marL="360000" lvl="1">
              <a:lnSpc>
                <a:spcPct val="150000"/>
              </a:lnSpc>
              <a:spcBef>
                <a:spcPts val="0"/>
              </a:spcBef>
              <a:buClr>
                <a:srgbClr val="FFFF00"/>
              </a:buClr>
              <a:buFont typeface="Wingdings" pitchFamily="2" charset="2"/>
              <a:buChar char="§"/>
            </a:pPr>
            <a:r>
              <a:rPr lang="es-AR" sz="3200" u="sng" dirty="0" smtClean="0"/>
              <a:t>Tipos de NAT</a:t>
            </a:r>
            <a:r>
              <a:rPr lang="es-AR" sz="3200" dirty="0" smtClean="0"/>
              <a:t>:</a:t>
            </a:r>
          </a:p>
          <a:p>
            <a:pPr marL="616032" lvl="2">
              <a:lnSpc>
                <a:spcPct val="150000"/>
              </a:lnSpc>
              <a:spcBef>
                <a:spcPts val="0"/>
              </a:spcBef>
              <a:buClr>
                <a:srgbClr val="FFFF00"/>
              </a:buClr>
              <a:buFont typeface="Wingdings" pitchFamily="2" charset="2"/>
              <a:buChar char="§"/>
            </a:pPr>
            <a:r>
              <a:rPr lang="es-AR" sz="2800" dirty="0" smtClean="0">
                <a:solidFill>
                  <a:srgbClr val="FFFF00"/>
                </a:solidFill>
              </a:rPr>
              <a:t>SNAT</a:t>
            </a:r>
            <a:r>
              <a:rPr lang="es-AR" sz="2800" dirty="0" smtClean="0"/>
              <a:t> = </a:t>
            </a:r>
            <a:r>
              <a:rPr lang="es-AR" sz="2800" dirty="0" err="1" smtClean="0"/>
              <a:t>Source</a:t>
            </a:r>
            <a:r>
              <a:rPr lang="es-AR" sz="2800" dirty="0" smtClean="0"/>
              <a:t> NAT</a:t>
            </a:r>
          </a:p>
          <a:p>
            <a:pPr marL="881208" lvl="3">
              <a:lnSpc>
                <a:spcPct val="150000"/>
              </a:lnSpc>
              <a:spcBef>
                <a:spcPts val="0"/>
              </a:spcBef>
              <a:buClr>
                <a:srgbClr val="FFFF00"/>
              </a:buClr>
              <a:buFont typeface="Wingdings" pitchFamily="2" charset="2"/>
              <a:buChar char="§"/>
            </a:pPr>
            <a:r>
              <a:rPr lang="es-AR" sz="2600" dirty="0" smtClean="0"/>
              <a:t>Los paquetes de un host con dirección privada cambian su dirección origen por la dirección pública del router.</a:t>
            </a:r>
          </a:p>
          <a:p>
            <a:pPr marL="616032" lvl="2">
              <a:lnSpc>
                <a:spcPct val="150000"/>
              </a:lnSpc>
              <a:spcBef>
                <a:spcPts val="0"/>
              </a:spcBef>
              <a:buClr>
                <a:srgbClr val="FFFF00"/>
              </a:buClr>
              <a:buFont typeface="Wingdings" pitchFamily="2" charset="2"/>
              <a:buChar char="§"/>
            </a:pPr>
            <a:r>
              <a:rPr lang="es-AR" sz="2800" dirty="0" smtClean="0">
                <a:solidFill>
                  <a:srgbClr val="FFFF00"/>
                </a:solidFill>
              </a:rPr>
              <a:t>DNAT</a:t>
            </a:r>
            <a:r>
              <a:rPr lang="es-AR" sz="2800" dirty="0" smtClean="0"/>
              <a:t> = </a:t>
            </a:r>
            <a:r>
              <a:rPr lang="es-AR" sz="2800" dirty="0" err="1" smtClean="0"/>
              <a:t>Destination</a:t>
            </a:r>
            <a:r>
              <a:rPr lang="es-AR" sz="2800" dirty="0" smtClean="0"/>
              <a:t> NAT</a:t>
            </a:r>
          </a:p>
          <a:p>
            <a:pPr marL="881208" lvl="3">
              <a:lnSpc>
                <a:spcPct val="150000"/>
              </a:lnSpc>
              <a:spcBef>
                <a:spcPts val="0"/>
              </a:spcBef>
              <a:buClr>
                <a:srgbClr val="FFFF00"/>
              </a:buClr>
              <a:buFont typeface="Wingdings" pitchFamily="2" charset="2"/>
              <a:buChar char="§"/>
            </a:pPr>
            <a:r>
              <a:rPr lang="es-AR" sz="2600" dirty="0" smtClean="0"/>
              <a:t>Los paquetes que llegan a la dirección pública cambian su dirección de destino por una dirección privada definida.</a:t>
            </a:r>
          </a:p>
          <a:p>
            <a:pPr>
              <a:buNone/>
            </a:pPr>
            <a:endParaRPr lang="es-AR" sz="3200" dirty="0" smtClean="0"/>
          </a:p>
        </p:txBody>
      </p:sp>
      <p:sp>
        <p:nvSpPr>
          <p:cNvPr id="5" name="4 Llamada rectangular redondeada"/>
          <p:cNvSpPr/>
          <p:nvPr/>
        </p:nvSpPr>
        <p:spPr>
          <a:xfrm>
            <a:off x="6072198" y="142852"/>
            <a:ext cx="3071802" cy="642918"/>
          </a:xfrm>
          <a:prstGeom prst="wedgeRoundRectCallout">
            <a:avLst>
              <a:gd name="adj1" fmla="val -56929"/>
              <a:gd name="adj2" fmla="val 11160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1600" dirty="0" smtClean="0">
                <a:solidFill>
                  <a:srgbClr val="FFFF00"/>
                </a:solidFill>
              </a:rPr>
              <a:t>Traducción de direcciones de Red</a:t>
            </a:r>
            <a:endParaRPr lang="es-AR" sz="1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7" dur="indefinite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37" grpId="0" uiExpand="1" build="p"/>
      <p:bldP spid="5" grpId="0" animBg="1"/>
      <p:bldP spid="5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3 Diagrama"/>
          <p:cNvGraphicFramePr/>
          <p:nvPr/>
        </p:nvGraphicFramePr>
        <p:xfrm>
          <a:off x="6705600" y="304800"/>
          <a:ext cx="2247896" cy="304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8458200" cy="365125"/>
          </a:xfrm>
        </p:spPr>
        <p:txBody>
          <a:bodyPr/>
          <a:lstStyle/>
          <a:p>
            <a:pPr algn="l"/>
            <a:r>
              <a:rPr lang="es-AR" dirty="0" smtClean="0"/>
              <a:t>Universidad Nacional de Jujuy – Cátedra de Comunicaciones </a:t>
            </a:r>
            <a:r>
              <a:rPr lang="es-ES_tradnl" dirty="0" err="1" smtClean="0"/>
              <a:t>–</a:t>
            </a:r>
            <a:r>
              <a:rPr lang="es-AR" dirty="0" smtClean="0"/>
              <a:t> Arquitectura de Redes</a:t>
            </a:r>
            <a:endParaRPr lang="es-AR" dirty="0"/>
          </a:p>
        </p:txBody>
      </p:sp>
      <p:sp>
        <p:nvSpPr>
          <p:cNvPr id="10" name="7 Marcador de contenido"/>
          <p:cNvSpPr>
            <a:spLocks noGrp="1"/>
          </p:cNvSpPr>
          <p:nvPr>
            <p:ph sz="half" idx="1"/>
          </p:nvPr>
        </p:nvSpPr>
        <p:spPr>
          <a:xfrm>
            <a:off x="142844" y="357166"/>
            <a:ext cx="9001156" cy="6000792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None/>
            </a:pPr>
            <a:r>
              <a:rPr lang="es-AR" sz="3200" dirty="0" smtClean="0"/>
              <a:t>Servicios proporcionados a la capa de TRANSPORTE</a:t>
            </a:r>
          </a:p>
          <a:p>
            <a:pPr lvl="1">
              <a:spcAft>
                <a:spcPts val="600"/>
              </a:spcAft>
              <a:buNone/>
            </a:pPr>
            <a:r>
              <a:rPr lang="es-AR" dirty="0" smtClean="0"/>
              <a:t>La capa de Red puede diseñarse considerando:</a:t>
            </a:r>
          </a:p>
          <a:p>
            <a:pPr marL="912114" lvl="1" indent="-457200">
              <a:spcAft>
                <a:spcPts val="600"/>
              </a:spcAft>
              <a:buClr>
                <a:srgbClr val="FFFF00"/>
              </a:buClr>
              <a:buFont typeface="+mj-lt"/>
              <a:buAutoNum type="arabicPeriod"/>
            </a:pPr>
            <a:r>
              <a:rPr lang="es-AR" dirty="0" smtClean="0"/>
              <a:t>Los servicios deben ser independientes de la</a:t>
            </a:r>
          </a:p>
          <a:p>
            <a:pPr marL="912114" lvl="1" indent="-457200">
              <a:spcAft>
                <a:spcPts val="600"/>
              </a:spcAft>
              <a:buClr>
                <a:srgbClr val="FFFF00"/>
              </a:buClr>
              <a:buNone/>
            </a:pPr>
            <a:r>
              <a:rPr lang="es-AR" dirty="0" smtClean="0"/>
              <a:t>	tecnología de las subredes</a:t>
            </a:r>
            <a:r>
              <a:rPr lang="es-AR" dirty="0" smtClean="0">
                <a:solidFill>
                  <a:srgbClr val="FFFF00"/>
                </a:solidFill>
              </a:rPr>
              <a:t>.</a:t>
            </a:r>
          </a:p>
          <a:p>
            <a:pPr marL="912114" lvl="1" indent="-457200">
              <a:spcAft>
                <a:spcPts val="600"/>
              </a:spcAft>
              <a:buClr>
                <a:srgbClr val="FFFF00"/>
              </a:buClr>
              <a:buFont typeface="+mj-lt"/>
              <a:buAutoNum type="arabicPeriod" startAt="2"/>
            </a:pPr>
            <a:r>
              <a:rPr lang="es-AR" dirty="0" smtClean="0"/>
              <a:t>La capa de Transporte debe estar aislada de la</a:t>
            </a:r>
          </a:p>
          <a:p>
            <a:pPr marL="912114" lvl="1" indent="-457200">
              <a:spcAft>
                <a:spcPts val="600"/>
              </a:spcAft>
              <a:buClr>
                <a:srgbClr val="FFFF00"/>
              </a:buClr>
              <a:buNone/>
            </a:pPr>
            <a:r>
              <a:rPr lang="es-AR" dirty="0" smtClean="0"/>
              <a:t>	cantidad, tipo y topología de las subredes presentes.</a:t>
            </a:r>
          </a:p>
          <a:p>
            <a:pPr marL="912114" lvl="1" indent="-457200">
              <a:spcAft>
                <a:spcPts val="600"/>
              </a:spcAft>
              <a:buClr>
                <a:srgbClr val="FFFF00"/>
              </a:buClr>
              <a:buFont typeface="+mj-lt"/>
              <a:buAutoNum type="arabicPeriod" startAt="3"/>
            </a:pPr>
            <a:r>
              <a:rPr lang="es-AR" dirty="0" smtClean="0"/>
              <a:t>Las direcciones de Red disponibles para la capa de transporte deben seguir un plan de numeración uniforme.</a:t>
            </a:r>
          </a:p>
          <a:p>
            <a:pPr marL="912114" lvl="1" indent="-457200">
              <a:spcAft>
                <a:spcPts val="600"/>
              </a:spcAft>
              <a:buClr>
                <a:srgbClr val="FFFF00"/>
              </a:buClr>
              <a:buFont typeface="+mj-lt"/>
              <a:buAutoNum type="arabicPeriod" startAt="3"/>
            </a:pPr>
            <a:r>
              <a:rPr lang="es-AR" dirty="0" smtClean="0"/>
              <a:t>La organización interna hacia la capa de RED puede ser:</a:t>
            </a:r>
          </a:p>
          <a:p>
            <a:pPr marL="1168146" lvl="2" indent="-457200">
              <a:spcAft>
                <a:spcPts val="600"/>
              </a:spcAft>
              <a:buClr>
                <a:srgbClr val="FFFF00"/>
              </a:buClr>
              <a:buFont typeface="+mj-lt"/>
              <a:buAutoNum type="arabicPeriod"/>
            </a:pPr>
            <a:r>
              <a:rPr lang="es-AR" dirty="0" smtClean="0"/>
              <a:t>Orientación a los Circuitos Virtuales</a:t>
            </a:r>
          </a:p>
          <a:p>
            <a:pPr marL="1168146" lvl="2" indent="-457200">
              <a:spcAft>
                <a:spcPts val="600"/>
              </a:spcAft>
              <a:buClr>
                <a:srgbClr val="FFFF00"/>
              </a:buClr>
              <a:buFont typeface="+mj-lt"/>
              <a:buAutoNum type="arabicPeriod"/>
            </a:pPr>
            <a:r>
              <a:rPr lang="es-AR" dirty="0" smtClean="0"/>
              <a:t>Orientación a los Datagramas.</a:t>
            </a:r>
          </a:p>
          <a:p>
            <a:pPr>
              <a:spcAft>
                <a:spcPts val="600"/>
              </a:spcAft>
              <a:buNone/>
            </a:pPr>
            <a:endParaRPr lang="es-AR" sz="3200" dirty="0" smtClean="0"/>
          </a:p>
          <a:p>
            <a:pPr>
              <a:spcAft>
                <a:spcPts val="3000"/>
              </a:spcAft>
              <a:buNone/>
            </a:pPr>
            <a:endParaRPr lang="es-AR" sz="3200" dirty="0" smtClean="0"/>
          </a:p>
          <a:p>
            <a:pPr>
              <a:buNone/>
            </a:pPr>
            <a:endParaRPr lang="es-AR" sz="3200" dirty="0" smtClean="0"/>
          </a:p>
          <a:p>
            <a:pPr>
              <a:buNone/>
            </a:pPr>
            <a:endParaRPr lang="es-AR" sz="3200" dirty="0" smtClean="0"/>
          </a:p>
        </p:txBody>
      </p:sp>
      <p:sp>
        <p:nvSpPr>
          <p:cNvPr id="6" name="5 Flecha arriba"/>
          <p:cNvSpPr/>
          <p:nvPr/>
        </p:nvSpPr>
        <p:spPr>
          <a:xfrm>
            <a:off x="7715272" y="1785926"/>
            <a:ext cx="285752" cy="357190"/>
          </a:xfrm>
          <a:prstGeom prst="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10" grpId="0" uiExpand="1" build="p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8458200" cy="365125"/>
          </a:xfrm>
        </p:spPr>
        <p:txBody>
          <a:bodyPr/>
          <a:lstStyle/>
          <a:p>
            <a:pPr algn="l"/>
            <a:r>
              <a:rPr lang="es-AR" dirty="0" smtClean="0"/>
              <a:t>Universidad Nacional de Jujuy – Cátedra de Comunicaciones </a:t>
            </a:r>
            <a:r>
              <a:rPr lang="es-ES_tradnl" dirty="0" err="1" smtClean="0"/>
              <a:t>–</a:t>
            </a:r>
            <a:r>
              <a:rPr lang="es-AR" dirty="0" smtClean="0"/>
              <a:t> Arquitectura de Redes</a:t>
            </a:r>
            <a:endParaRPr lang="es-AR" dirty="0"/>
          </a:p>
        </p:txBody>
      </p:sp>
      <p:sp>
        <p:nvSpPr>
          <p:cNvPr id="10" name="7 Marcador de contenido"/>
          <p:cNvSpPr>
            <a:spLocks noGrp="1"/>
          </p:cNvSpPr>
          <p:nvPr>
            <p:ph sz="half" idx="1"/>
          </p:nvPr>
        </p:nvSpPr>
        <p:spPr>
          <a:xfrm>
            <a:off x="428596" y="428604"/>
            <a:ext cx="8305800" cy="6858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None/>
            </a:pPr>
            <a:r>
              <a:rPr lang="es-AR" sz="3200" dirty="0" smtClean="0"/>
              <a:t>Organización Interna de la capa de Red</a:t>
            </a:r>
          </a:p>
          <a:p>
            <a:pPr lvl="1">
              <a:spcAft>
                <a:spcPts val="600"/>
              </a:spcAft>
              <a:buClrTx/>
              <a:buNone/>
            </a:pPr>
            <a:endParaRPr lang="es-AR" dirty="0" smtClean="0"/>
          </a:p>
          <a:p>
            <a:pPr>
              <a:spcAft>
                <a:spcPts val="600"/>
              </a:spcAft>
              <a:buNone/>
            </a:pPr>
            <a:endParaRPr lang="es-AR" sz="3200" dirty="0" smtClean="0"/>
          </a:p>
          <a:p>
            <a:pPr>
              <a:spcAft>
                <a:spcPts val="3000"/>
              </a:spcAft>
              <a:buNone/>
            </a:pPr>
            <a:endParaRPr lang="es-AR" sz="3200" dirty="0" smtClean="0"/>
          </a:p>
          <a:p>
            <a:pPr>
              <a:buNone/>
            </a:pPr>
            <a:endParaRPr lang="es-AR" sz="3200" dirty="0" smtClean="0"/>
          </a:p>
          <a:p>
            <a:pPr>
              <a:buNone/>
            </a:pPr>
            <a:endParaRPr lang="es-AR" sz="3200" dirty="0" smtClean="0"/>
          </a:p>
        </p:txBody>
      </p:sp>
      <p:sp>
        <p:nvSpPr>
          <p:cNvPr id="37" name="7 Marcador de contenido"/>
          <p:cNvSpPr>
            <a:spLocks noGrp="1"/>
          </p:cNvSpPr>
          <p:nvPr>
            <p:ph sz="half" idx="1"/>
          </p:nvPr>
        </p:nvSpPr>
        <p:spPr>
          <a:xfrm>
            <a:off x="0" y="1142984"/>
            <a:ext cx="9001156" cy="535785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ClrTx/>
              <a:buNone/>
            </a:pPr>
            <a:r>
              <a:rPr lang="es-AR" sz="2400" dirty="0" smtClean="0"/>
              <a:t>Básicamente hay dos filosofías en la organización de la capa de Red:</a:t>
            </a:r>
          </a:p>
          <a:p>
            <a:pPr>
              <a:spcAft>
                <a:spcPts val="600"/>
              </a:spcAft>
              <a:buClr>
                <a:srgbClr val="FFFF00"/>
              </a:buClr>
            </a:pPr>
            <a:r>
              <a:rPr lang="es-AR" sz="2400" dirty="0" smtClean="0"/>
              <a:t>Circuitos Virtuales</a:t>
            </a:r>
          </a:p>
          <a:p>
            <a:pPr marL="720000" lvl="1" indent="-216000">
              <a:spcBef>
                <a:spcPts val="0"/>
              </a:spcBef>
              <a:buClr>
                <a:srgbClr val="FFFF00"/>
              </a:buClr>
            </a:pPr>
            <a:r>
              <a:rPr lang="es-AR" sz="1600" dirty="0" smtClean="0"/>
              <a:t>Orientado a la conexión.</a:t>
            </a:r>
          </a:p>
          <a:p>
            <a:pPr marL="720000" lvl="1" indent="-216000">
              <a:spcBef>
                <a:spcPts val="0"/>
              </a:spcBef>
              <a:buClr>
                <a:srgbClr val="FFFF00"/>
              </a:buClr>
            </a:pPr>
            <a:r>
              <a:rPr lang="es-AR" sz="1600" dirty="0" smtClean="0"/>
              <a:t>La ruta se define al comienzo de la transmisión y se mantiene hasta el final.</a:t>
            </a:r>
          </a:p>
          <a:p>
            <a:pPr marL="720000" lvl="1" indent="-216000">
              <a:spcBef>
                <a:spcPts val="0"/>
              </a:spcBef>
              <a:buClr>
                <a:srgbClr val="FFFF00"/>
              </a:buClr>
            </a:pPr>
            <a:r>
              <a:rPr lang="es-AR" sz="1600" dirty="0" smtClean="0"/>
              <a:t>Cada paquete interno solo lleva información del </a:t>
            </a:r>
            <a:r>
              <a:rPr lang="es-AR" sz="1600" dirty="0" smtClean="0">
                <a:solidFill>
                  <a:srgbClr val="FFFF00"/>
                </a:solidFill>
              </a:rPr>
              <a:t>CV</a:t>
            </a:r>
            <a:r>
              <a:rPr lang="es-AR" sz="1600" dirty="0" smtClean="0"/>
              <a:t> al que pertenece.</a:t>
            </a:r>
          </a:p>
          <a:p>
            <a:pPr marL="720000" lvl="1" indent="-216000">
              <a:spcBef>
                <a:spcPts val="0"/>
              </a:spcBef>
              <a:buClr>
                <a:srgbClr val="FFFF00"/>
              </a:buClr>
            </a:pPr>
            <a:r>
              <a:rPr lang="es-AR" sz="1600" dirty="0" smtClean="0"/>
              <a:t>La falla de un router  produce la caída de todos los </a:t>
            </a:r>
            <a:r>
              <a:rPr lang="es-AR" sz="1600" dirty="0" smtClean="0">
                <a:solidFill>
                  <a:srgbClr val="FFFF00"/>
                </a:solidFill>
              </a:rPr>
              <a:t>CV</a:t>
            </a:r>
            <a:r>
              <a:rPr lang="es-AR" sz="1600" dirty="0" smtClean="0"/>
              <a:t> que pasan por el.</a:t>
            </a:r>
          </a:p>
          <a:p>
            <a:pPr marL="720000" lvl="1" indent="-216000">
              <a:spcBef>
                <a:spcPts val="0"/>
              </a:spcBef>
              <a:buClr>
                <a:srgbClr val="FFFF00"/>
              </a:buClr>
            </a:pPr>
            <a:r>
              <a:rPr lang="es-AR" sz="1600" dirty="0" smtClean="0"/>
              <a:t>La recuperación ante caídas es dificultosa.</a:t>
            </a:r>
          </a:p>
          <a:p>
            <a:pPr marL="720000" lvl="1" indent="-216000">
              <a:spcBef>
                <a:spcPts val="0"/>
              </a:spcBef>
              <a:buClr>
                <a:srgbClr val="FFFF00"/>
              </a:buClr>
            </a:pPr>
            <a:r>
              <a:rPr lang="es-AR" sz="1600" dirty="0" smtClean="0"/>
              <a:t>El control de congestionamiento es sencillo.</a:t>
            </a:r>
          </a:p>
          <a:p>
            <a:pPr marL="720000" lvl="1" indent="-216000">
              <a:spcBef>
                <a:spcPts val="0"/>
              </a:spcBef>
              <a:buClr>
                <a:srgbClr val="FFFF00"/>
              </a:buClr>
            </a:pPr>
            <a:r>
              <a:rPr lang="es-AR" sz="1600" dirty="0" smtClean="0"/>
              <a:t>Es ineficiente en general.</a:t>
            </a:r>
          </a:p>
          <a:p>
            <a:pPr>
              <a:spcAft>
                <a:spcPts val="600"/>
              </a:spcAft>
              <a:buClr>
                <a:srgbClr val="FFFF00"/>
              </a:buClr>
            </a:pPr>
            <a:r>
              <a:rPr lang="es-AR" sz="2400" dirty="0" smtClean="0"/>
              <a:t>Datagramas</a:t>
            </a:r>
          </a:p>
          <a:p>
            <a:pPr marL="720000" lvl="1" indent="-216000">
              <a:spcBef>
                <a:spcPts val="0"/>
              </a:spcBef>
              <a:buClr>
                <a:srgbClr val="FFFF00"/>
              </a:buClr>
            </a:pPr>
            <a:r>
              <a:rPr lang="es-AR" sz="1600" dirty="0" smtClean="0"/>
              <a:t>No orientado a la conexión.</a:t>
            </a:r>
          </a:p>
          <a:p>
            <a:pPr marL="720000" lvl="1" indent="-216000">
              <a:spcBef>
                <a:spcPts val="0"/>
              </a:spcBef>
              <a:buClr>
                <a:srgbClr val="FFFF00"/>
              </a:buClr>
            </a:pPr>
            <a:r>
              <a:rPr lang="es-AR" sz="1600" dirty="0" smtClean="0"/>
              <a:t>Cada paquete lleva las direcciones de origen y destino.</a:t>
            </a:r>
          </a:p>
          <a:p>
            <a:pPr marL="720000" lvl="1" indent="-216000">
              <a:spcBef>
                <a:spcPts val="0"/>
              </a:spcBef>
              <a:buClr>
                <a:srgbClr val="FFFF00"/>
              </a:buClr>
            </a:pPr>
            <a:r>
              <a:rPr lang="es-AR" sz="1600" dirty="0" smtClean="0"/>
              <a:t>Cada paquete sigue el mejor camino al salir de cada router.</a:t>
            </a:r>
          </a:p>
          <a:p>
            <a:pPr marL="720000" lvl="1" indent="-216000">
              <a:spcBef>
                <a:spcPts val="0"/>
              </a:spcBef>
              <a:buClr>
                <a:srgbClr val="FFFF00"/>
              </a:buClr>
            </a:pPr>
            <a:r>
              <a:rPr lang="es-AR" sz="1600" dirty="0" smtClean="0"/>
              <a:t>La falla de un router solo produce la perdida de algunos paquetes.</a:t>
            </a:r>
          </a:p>
          <a:p>
            <a:pPr marL="720000" lvl="1" indent="-216000">
              <a:spcBef>
                <a:spcPts val="0"/>
              </a:spcBef>
              <a:buClr>
                <a:srgbClr val="FFFF00"/>
              </a:buClr>
            </a:pPr>
            <a:r>
              <a:rPr lang="es-AR" sz="1600" dirty="0" smtClean="0"/>
              <a:t>La recuperación ante caídas es natural.</a:t>
            </a:r>
          </a:p>
          <a:p>
            <a:pPr marL="720000" lvl="1" indent="-216000">
              <a:spcBef>
                <a:spcPts val="0"/>
              </a:spcBef>
              <a:buClr>
                <a:srgbClr val="FFFF00"/>
              </a:buClr>
            </a:pPr>
            <a:r>
              <a:rPr lang="es-AR" sz="1600" dirty="0" smtClean="0"/>
              <a:t>El control de congestionamiento es sumamente complicado.</a:t>
            </a:r>
          </a:p>
          <a:p>
            <a:pPr marL="720000" lvl="1" indent="-216000">
              <a:spcBef>
                <a:spcPts val="0"/>
              </a:spcBef>
              <a:buClr>
                <a:srgbClr val="FFFF00"/>
              </a:buClr>
            </a:pPr>
            <a:r>
              <a:rPr lang="es-AR" sz="1600" dirty="0" smtClean="0"/>
              <a:t>El sistema es mucho mas eficiente que el anterior.</a:t>
            </a:r>
          </a:p>
          <a:p>
            <a:pPr lvl="1">
              <a:spcAft>
                <a:spcPts val="600"/>
              </a:spcAft>
              <a:buClr>
                <a:srgbClr val="FFFF00"/>
              </a:buClr>
            </a:pPr>
            <a:endParaRPr lang="es-AR" sz="2000" dirty="0" smtClean="0"/>
          </a:p>
          <a:p>
            <a:pPr>
              <a:spcAft>
                <a:spcPts val="600"/>
              </a:spcAft>
              <a:buNone/>
            </a:pPr>
            <a:endParaRPr lang="es-AR" sz="3200" dirty="0" smtClean="0"/>
          </a:p>
          <a:p>
            <a:pPr>
              <a:spcAft>
                <a:spcPts val="3000"/>
              </a:spcAft>
              <a:buNone/>
            </a:pPr>
            <a:endParaRPr lang="es-AR" sz="3200" dirty="0" smtClean="0"/>
          </a:p>
          <a:p>
            <a:pPr>
              <a:buNone/>
            </a:pPr>
            <a:endParaRPr lang="es-AR" sz="3200" dirty="0" smtClean="0"/>
          </a:p>
          <a:p>
            <a:pPr>
              <a:buNone/>
            </a:pPr>
            <a:endParaRPr lang="es-AR" sz="3200" dirty="0" smtClean="0"/>
          </a:p>
        </p:txBody>
      </p:sp>
      <p:pic>
        <p:nvPicPr>
          <p:cNvPr id="6" name="5 Imagen" descr="CVirtua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15140" y="2714620"/>
            <a:ext cx="2285984" cy="1336275"/>
          </a:xfrm>
          <a:prstGeom prst="rect">
            <a:avLst/>
          </a:prstGeom>
        </p:spPr>
      </p:pic>
      <p:pic>
        <p:nvPicPr>
          <p:cNvPr id="7" name="6 Imagen" descr="Datagrama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572264" y="4572008"/>
            <a:ext cx="2416344" cy="142875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37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8458200" cy="365125"/>
          </a:xfrm>
        </p:spPr>
        <p:txBody>
          <a:bodyPr/>
          <a:lstStyle/>
          <a:p>
            <a:pPr algn="l"/>
            <a:r>
              <a:rPr lang="es-AR" dirty="0" smtClean="0"/>
              <a:t>Universidad Nacional de Jujuy – Cátedra de Comunicaciones </a:t>
            </a:r>
            <a:r>
              <a:rPr lang="es-ES_tradnl" dirty="0" err="1" smtClean="0"/>
              <a:t>–</a:t>
            </a:r>
            <a:r>
              <a:rPr lang="es-AR" dirty="0" smtClean="0"/>
              <a:t> Arquitectura de Redes</a:t>
            </a:r>
            <a:endParaRPr lang="es-AR" dirty="0"/>
          </a:p>
        </p:txBody>
      </p:sp>
      <p:sp>
        <p:nvSpPr>
          <p:cNvPr id="10" name="7 Marcador de contenido"/>
          <p:cNvSpPr>
            <a:spLocks noGrp="1"/>
          </p:cNvSpPr>
          <p:nvPr>
            <p:ph sz="half" idx="1"/>
          </p:nvPr>
        </p:nvSpPr>
        <p:spPr>
          <a:xfrm>
            <a:off x="428596" y="428604"/>
            <a:ext cx="8305800" cy="6858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None/>
            </a:pPr>
            <a:r>
              <a:rPr lang="es-AR" sz="3200" dirty="0" smtClean="0"/>
              <a:t>Algoritmos de Enrutamiento</a:t>
            </a:r>
          </a:p>
          <a:p>
            <a:pPr lvl="1">
              <a:spcAft>
                <a:spcPts val="600"/>
              </a:spcAft>
              <a:buClrTx/>
              <a:buNone/>
            </a:pPr>
            <a:endParaRPr lang="es-AR" dirty="0" smtClean="0"/>
          </a:p>
          <a:p>
            <a:pPr>
              <a:spcAft>
                <a:spcPts val="600"/>
              </a:spcAft>
              <a:buNone/>
            </a:pPr>
            <a:endParaRPr lang="es-AR" sz="3200" dirty="0" smtClean="0"/>
          </a:p>
          <a:p>
            <a:pPr>
              <a:spcAft>
                <a:spcPts val="3000"/>
              </a:spcAft>
              <a:buNone/>
            </a:pPr>
            <a:endParaRPr lang="es-AR" sz="3200" dirty="0" smtClean="0"/>
          </a:p>
          <a:p>
            <a:pPr>
              <a:buNone/>
            </a:pPr>
            <a:endParaRPr lang="es-AR" sz="3200" dirty="0" smtClean="0"/>
          </a:p>
          <a:p>
            <a:pPr>
              <a:buNone/>
            </a:pPr>
            <a:endParaRPr lang="es-AR" sz="3200" dirty="0" smtClean="0"/>
          </a:p>
        </p:txBody>
      </p:sp>
      <p:sp>
        <p:nvSpPr>
          <p:cNvPr id="37" name="7 Marcador de contenido"/>
          <p:cNvSpPr>
            <a:spLocks noGrp="1"/>
          </p:cNvSpPr>
          <p:nvPr>
            <p:ph sz="half" idx="1"/>
          </p:nvPr>
        </p:nvSpPr>
        <p:spPr>
          <a:xfrm>
            <a:off x="285720" y="1142984"/>
            <a:ext cx="8715436" cy="5286412"/>
          </a:xfrm>
        </p:spPr>
        <p:txBody>
          <a:bodyPr>
            <a:normAutofit fontScale="92500" lnSpcReduction="10000"/>
          </a:bodyPr>
          <a:lstStyle/>
          <a:p>
            <a:pPr>
              <a:buClr>
                <a:srgbClr val="FFFF00"/>
              </a:buClr>
            </a:pPr>
            <a:r>
              <a:rPr lang="es-ES_tradnl" dirty="0" smtClean="0"/>
              <a:t>El algoritmo de enrutamiento es el encargado de decidir la línea de salida por la que se transmitirá cada paquete de la entrada.</a:t>
            </a:r>
          </a:p>
          <a:p>
            <a:pPr>
              <a:buClr>
                <a:srgbClr val="FFFF00"/>
              </a:buClr>
            </a:pPr>
            <a:r>
              <a:rPr lang="es-ES_tradnl" dirty="0" smtClean="0"/>
              <a:t>Si la subred usa datagramas internamente, esta decisión debe hacerse cada vez que llega un paquete a la entrada. </a:t>
            </a:r>
          </a:p>
          <a:p>
            <a:pPr>
              <a:buClr>
                <a:srgbClr val="FFFF00"/>
              </a:buClr>
            </a:pPr>
            <a:r>
              <a:rPr lang="es-ES_tradnl" dirty="0" smtClean="0"/>
              <a:t>En cambio, si la subred usa CV, las decisiones de enrutamiento se toman solamente al establecerse la comunicación.</a:t>
            </a:r>
            <a:endParaRPr lang="es-AR" dirty="0" smtClean="0"/>
          </a:p>
          <a:p>
            <a:pPr>
              <a:buClr>
                <a:srgbClr val="FFFF00"/>
              </a:buClr>
            </a:pPr>
            <a:r>
              <a:rPr lang="es-ES_tradnl" dirty="0" smtClean="0"/>
              <a:t>Un buen algoritmo de enrutamiento debe ser capaz de manejar </a:t>
            </a:r>
            <a:r>
              <a:rPr lang="es-ES_tradnl" smtClean="0"/>
              <a:t>los cambios </a:t>
            </a:r>
            <a:r>
              <a:rPr lang="es-ES_tradnl" dirty="0" smtClean="0"/>
              <a:t>de topología de la red y el exceso de tráfico.</a:t>
            </a:r>
          </a:p>
          <a:p>
            <a:pPr>
              <a:buClr>
                <a:srgbClr val="FFFF00"/>
              </a:buClr>
            </a:pPr>
            <a:r>
              <a:rPr lang="es-ES_tradnl" dirty="0" smtClean="0"/>
              <a:t>Así también, este algoritmo debe ser equitativo para no dar prioridad a ciertos nodos si esto no es requerido.</a:t>
            </a:r>
            <a:endParaRPr lang="es-AR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37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8458200" cy="365125"/>
          </a:xfrm>
        </p:spPr>
        <p:txBody>
          <a:bodyPr/>
          <a:lstStyle/>
          <a:p>
            <a:pPr algn="l"/>
            <a:r>
              <a:rPr lang="es-AR" dirty="0" smtClean="0"/>
              <a:t>Universidad Nacional de Jujuy – Cátedra de Comunicaciones </a:t>
            </a:r>
            <a:r>
              <a:rPr lang="es-ES_tradnl" dirty="0" err="1" smtClean="0"/>
              <a:t>–</a:t>
            </a:r>
            <a:r>
              <a:rPr lang="es-AR" dirty="0" smtClean="0"/>
              <a:t> Arquitectura de Redes</a:t>
            </a:r>
            <a:endParaRPr lang="es-AR" dirty="0"/>
          </a:p>
        </p:txBody>
      </p:sp>
      <p:sp>
        <p:nvSpPr>
          <p:cNvPr id="10" name="7 Marcador de contenido"/>
          <p:cNvSpPr>
            <a:spLocks noGrp="1"/>
          </p:cNvSpPr>
          <p:nvPr>
            <p:ph sz="half" idx="1"/>
          </p:nvPr>
        </p:nvSpPr>
        <p:spPr>
          <a:xfrm>
            <a:off x="428596" y="428604"/>
            <a:ext cx="8305800" cy="6858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None/>
            </a:pPr>
            <a:r>
              <a:rPr lang="es-AR" sz="3200" dirty="0" smtClean="0"/>
              <a:t>Clasificación de los algoritmos de enrutamiento</a:t>
            </a:r>
          </a:p>
          <a:p>
            <a:pPr lvl="1">
              <a:spcAft>
                <a:spcPts val="600"/>
              </a:spcAft>
              <a:buClrTx/>
              <a:buNone/>
            </a:pPr>
            <a:endParaRPr lang="es-AR" dirty="0" smtClean="0"/>
          </a:p>
          <a:p>
            <a:pPr>
              <a:spcAft>
                <a:spcPts val="600"/>
              </a:spcAft>
              <a:buNone/>
            </a:pPr>
            <a:endParaRPr lang="es-AR" sz="3200" dirty="0" smtClean="0"/>
          </a:p>
          <a:p>
            <a:pPr>
              <a:spcAft>
                <a:spcPts val="3000"/>
              </a:spcAft>
              <a:buNone/>
            </a:pPr>
            <a:endParaRPr lang="es-AR" sz="3200" dirty="0" smtClean="0"/>
          </a:p>
          <a:p>
            <a:pPr>
              <a:buNone/>
            </a:pPr>
            <a:endParaRPr lang="es-AR" sz="3200" dirty="0" smtClean="0"/>
          </a:p>
          <a:p>
            <a:pPr>
              <a:buNone/>
            </a:pPr>
            <a:endParaRPr lang="es-AR" sz="3200" dirty="0" smtClean="0"/>
          </a:p>
        </p:txBody>
      </p:sp>
      <p:sp>
        <p:nvSpPr>
          <p:cNvPr id="37" name="7 Marcador de contenido"/>
          <p:cNvSpPr>
            <a:spLocks noGrp="1"/>
          </p:cNvSpPr>
          <p:nvPr>
            <p:ph sz="half" idx="1"/>
          </p:nvPr>
        </p:nvSpPr>
        <p:spPr>
          <a:xfrm>
            <a:off x="285720" y="1142984"/>
            <a:ext cx="8520114" cy="5214974"/>
          </a:xfrm>
        </p:spPr>
        <p:txBody>
          <a:bodyPr>
            <a:normAutofit/>
          </a:bodyPr>
          <a:lstStyle/>
          <a:p>
            <a:pPr marL="582930" indent="-457200">
              <a:spcAft>
                <a:spcPts val="600"/>
              </a:spcAft>
              <a:buClr>
                <a:srgbClr val="FFFF00"/>
              </a:buClr>
              <a:buFont typeface="+mj-lt"/>
              <a:buAutoNum type="arabicPeriod"/>
            </a:pPr>
            <a:r>
              <a:rPr lang="es-AR" dirty="0" smtClean="0"/>
              <a:t>Estáticos o No Adaptativos.</a:t>
            </a:r>
          </a:p>
          <a:p>
            <a:pPr marL="912114" lvl="1" indent="-457200">
              <a:spcAft>
                <a:spcPts val="600"/>
              </a:spcAft>
              <a:buClr>
                <a:srgbClr val="FFFF00"/>
              </a:buClr>
            </a:pPr>
            <a:r>
              <a:rPr lang="es-AR" sz="1800" dirty="0" smtClean="0"/>
              <a:t>La ruta se calcula por adelantado.</a:t>
            </a:r>
          </a:p>
          <a:p>
            <a:pPr marL="912114" lvl="1" indent="-457200">
              <a:spcAft>
                <a:spcPts val="600"/>
              </a:spcAft>
              <a:buClr>
                <a:srgbClr val="FFFF00"/>
              </a:buClr>
            </a:pPr>
            <a:r>
              <a:rPr lang="es-AR" sz="1800" dirty="0" smtClean="0"/>
              <a:t>Si bien pueden usarse para datagramas, las rutas no cambian.</a:t>
            </a:r>
            <a:endParaRPr lang="es-AR" sz="1800" dirty="0" smtClean="0">
              <a:solidFill>
                <a:srgbClr val="FFFF00"/>
              </a:solidFill>
            </a:endParaRPr>
          </a:p>
          <a:p>
            <a:pPr marL="912114" lvl="1" indent="-457200">
              <a:spcAft>
                <a:spcPts val="600"/>
              </a:spcAft>
              <a:buClr>
                <a:srgbClr val="FFFF00"/>
              </a:buClr>
            </a:pPr>
            <a:r>
              <a:rPr lang="es-AR" sz="1800" dirty="0" smtClean="0"/>
              <a:t>No consideran la congestión ni el tráfico .</a:t>
            </a:r>
          </a:p>
          <a:p>
            <a:pPr marL="582930" indent="-457200">
              <a:spcAft>
                <a:spcPts val="600"/>
              </a:spcAft>
              <a:buClr>
                <a:srgbClr val="FFFF00"/>
              </a:buClr>
              <a:buFont typeface="+mj-lt"/>
              <a:buAutoNum type="arabicPeriod"/>
            </a:pPr>
            <a:r>
              <a:rPr lang="es-AR" dirty="0" smtClean="0"/>
              <a:t>Dinámicos o Adaptativos.</a:t>
            </a:r>
          </a:p>
          <a:p>
            <a:pPr marL="912114" lvl="1" indent="-457200">
              <a:spcAft>
                <a:spcPts val="600"/>
              </a:spcAft>
              <a:buClr>
                <a:srgbClr val="FFFF00"/>
              </a:buClr>
            </a:pPr>
            <a:r>
              <a:rPr lang="es-AR" sz="1800" dirty="0" smtClean="0"/>
              <a:t>La ruta se recalcula frecuentemente.</a:t>
            </a:r>
          </a:p>
          <a:p>
            <a:pPr marL="912114" lvl="1" indent="-457200">
              <a:spcAft>
                <a:spcPts val="600"/>
              </a:spcAft>
              <a:buClr>
                <a:srgbClr val="FFFF00"/>
              </a:buClr>
            </a:pPr>
            <a:r>
              <a:rPr lang="es-AR" sz="1800" dirty="0" smtClean="0"/>
              <a:t>De acuerdo a los cambios en la red.</a:t>
            </a:r>
          </a:p>
          <a:p>
            <a:pPr marL="912114" lvl="1" indent="-457200">
              <a:spcAft>
                <a:spcPts val="600"/>
              </a:spcAft>
              <a:buClr>
                <a:srgbClr val="FFFF00"/>
              </a:buClr>
            </a:pPr>
            <a:r>
              <a:rPr lang="es-AR" sz="1800" dirty="0" smtClean="0"/>
              <a:t>Consideran los cambios de topología y el tráfico.</a:t>
            </a:r>
          </a:p>
          <a:p>
            <a:pPr marL="912114" lvl="1" indent="-457200">
              <a:spcAft>
                <a:spcPts val="600"/>
              </a:spcAft>
              <a:buClr>
                <a:srgbClr val="FFFF00"/>
              </a:buClr>
            </a:pPr>
            <a:r>
              <a:rPr lang="es-ES_tradnl" sz="1800" dirty="0" smtClean="0"/>
              <a:t>En general son usados en los algoritmos de datagramas.</a:t>
            </a:r>
          </a:p>
          <a:p>
            <a:pPr marL="912114" lvl="1" indent="-457200">
              <a:spcAft>
                <a:spcPts val="600"/>
              </a:spcAft>
              <a:buClr>
                <a:srgbClr val="FFFF00"/>
              </a:buClr>
            </a:pPr>
            <a:r>
              <a:rPr lang="es-ES_tradnl" sz="1800" dirty="0" smtClean="0"/>
              <a:t>No se usan para Circuitos Virtuales.</a:t>
            </a:r>
          </a:p>
          <a:p>
            <a:pPr marL="582930" indent="-457200">
              <a:spcAft>
                <a:spcPts val="600"/>
              </a:spcAft>
              <a:buClr>
                <a:srgbClr val="FFFF00"/>
              </a:buClr>
              <a:buNone/>
            </a:pPr>
            <a:r>
              <a:rPr lang="es-AR" sz="2200" dirty="0" smtClean="0"/>
              <a:t>Ambos algoritmos usan como base el principio de optimización.</a:t>
            </a:r>
          </a:p>
          <a:p>
            <a:pPr lvl="1">
              <a:spcAft>
                <a:spcPts val="600"/>
              </a:spcAft>
              <a:buClrTx/>
              <a:buNone/>
            </a:pPr>
            <a:endParaRPr lang="es-AR" dirty="0" smtClean="0"/>
          </a:p>
          <a:p>
            <a:pPr>
              <a:spcAft>
                <a:spcPts val="600"/>
              </a:spcAft>
              <a:buNone/>
            </a:pPr>
            <a:endParaRPr lang="es-AR" sz="3200" dirty="0" smtClean="0"/>
          </a:p>
          <a:p>
            <a:pPr>
              <a:spcAft>
                <a:spcPts val="3000"/>
              </a:spcAft>
              <a:buNone/>
            </a:pPr>
            <a:endParaRPr lang="es-AR" sz="3200" dirty="0" smtClean="0"/>
          </a:p>
          <a:p>
            <a:pPr>
              <a:buNone/>
            </a:pPr>
            <a:endParaRPr lang="es-AR" sz="3200" dirty="0" smtClean="0"/>
          </a:p>
          <a:p>
            <a:pPr>
              <a:buNone/>
            </a:pPr>
            <a:endParaRPr lang="es-AR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37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8458200" cy="365125"/>
          </a:xfrm>
        </p:spPr>
        <p:txBody>
          <a:bodyPr/>
          <a:lstStyle/>
          <a:p>
            <a:pPr algn="l"/>
            <a:r>
              <a:rPr lang="es-AR" dirty="0" smtClean="0"/>
              <a:t>Universidad Nacional de Jujuy – Cátedra de Comunicaciones </a:t>
            </a:r>
            <a:r>
              <a:rPr lang="es-ES_tradnl" dirty="0" err="1" smtClean="0"/>
              <a:t>–</a:t>
            </a:r>
            <a:r>
              <a:rPr lang="es-AR" dirty="0" smtClean="0"/>
              <a:t> Arquitectura de Redes</a:t>
            </a:r>
            <a:endParaRPr lang="es-AR" dirty="0"/>
          </a:p>
        </p:txBody>
      </p:sp>
      <p:sp>
        <p:nvSpPr>
          <p:cNvPr id="10" name="7 Marcador de contenido"/>
          <p:cNvSpPr>
            <a:spLocks noGrp="1"/>
          </p:cNvSpPr>
          <p:nvPr>
            <p:ph sz="half" idx="1"/>
          </p:nvPr>
        </p:nvSpPr>
        <p:spPr>
          <a:xfrm>
            <a:off x="428596" y="428604"/>
            <a:ext cx="8305800" cy="6858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None/>
            </a:pPr>
            <a:r>
              <a:rPr lang="es-AR" sz="3200" dirty="0" smtClean="0"/>
              <a:t>El principio de OPTIMIZACIÓN</a:t>
            </a:r>
          </a:p>
          <a:p>
            <a:pPr lvl="1">
              <a:spcAft>
                <a:spcPts val="600"/>
              </a:spcAft>
              <a:buClrTx/>
              <a:buNone/>
            </a:pPr>
            <a:endParaRPr lang="es-AR" dirty="0" smtClean="0"/>
          </a:p>
          <a:p>
            <a:pPr>
              <a:spcAft>
                <a:spcPts val="600"/>
              </a:spcAft>
              <a:buNone/>
            </a:pPr>
            <a:endParaRPr lang="es-AR" sz="3200" dirty="0" smtClean="0"/>
          </a:p>
          <a:p>
            <a:pPr>
              <a:spcAft>
                <a:spcPts val="3000"/>
              </a:spcAft>
              <a:buNone/>
            </a:pPr>
            <a:endParaRPr lang="es-AR" sz="3200" dirty="0" smtClean="0"/>
          </a:p>
          <a:p>
            <a:pPr>
              <a:buNone/>
            </a:pPr>
            <a:endParaRPr lang="es-AR" sz="3200" dirty="0" smtClean="0"/>
          </a:p>
          <a:p>
            <a:pPr>
              <a:buNone/>
            </a:pPr>
            <a:endParaRPr lang="es-AR" sz="3200" dirty="0" smtClean="0"/>
          </a:p>
        </p:txBody>
      </p:sp>
      <p:sp>
        <p:nvSpPr>
          <p:cNvPr id="37" name="7 Marcador de contenido"/>
          <p:cNvSpPr>
            <a:spLocks noGrp="1"/>
          </p:cNvSpPr>
          <p:nvPr>
            <p:ph sz="half" idx="1"/>
          </p:nvPr>
        </p:nvSpPr>
        <p:spPr>
          <a:xfrm>
            <a:off x="142844" y="1000108"/>
            <a:ext cx="8786874" cy="2643206"/>
          </a:xfrm>
        </p:spPr>
        <p:txBody>
          <a:bodyPr>
            <a:normAutofit lnSpcReduction="10000"/>
          </a:bodyPr>
          <a:lstStyle/>
          <a:p>
            <a:pPr lvl="1">
              <a:spcAft>
                <a:spcPts val="600"/>
              </a:spcAft>
              <a:buClrTx/>
              <a:buNone/>
            </a:pPr>
            <a:r>
              <a:rPr lang="es-AR" dirty="0" smtClean="0"/>
              <a:t>Es un postulado general que permite calcular progresivamente la mejor ruta sin importar la topología o el tráfico de red.</a:t>
            </a:r>
          </a:p>
          <a:p>
            <a:pPr lvl="1">
              <a:spcAft>
                <a:spcPts val="600"/>
              </a:spcAft>
              <a:buClrTx/>
              <a:buNone/>
            </a:pPr>
            <a:r>
              <a:rPr lang="es-AR" dirty="0" smtClean="0"/>
              <a:t>El principio establece:</a:t>
            </a:r>
          </a:p>
          <a:p>
            <a:pPr lvl="1">
              <a:spcAft>
                <a:spcPts val="600"/>
              </a:spcAft>
              <a:buClrTx/>
              <a:buNone/>
            </a:pPr>
            <a:r>
              <a:rPr lang="es-AR" dirty="0" smtClean="0"/>
              <a:t>“</a:t>
            </a:r>
            <a:r>
              <a:rPr lang="es-ES_tradnl" dirty="0" smtClean="0"/>
              <a:t>si el router </a:t>
            </a:r>
            <a:r>
              <a:rPr lang="es-ES_tradnl" i="1" dirty="0" smtClean="0">
                <a:solidFill>
                  <a:srgbClr val="FFFF00"/>
                </a:solidFill>
              </a:rPr>
              <a:t>I</a:t>
            </a:r>
            <a:r>
              <a:rPr lang="es-ES_tradnl" dirty="0" smtClean="0"/>
              <a:t> está en la trayectoria óptima del router </a:t>
            </a:r>
            <a:r>
              <a:rPr lang="es-ES_tradnl" i="1" dirty="0" smtClean="0">
                <a:solidFill>
                  <a:srgbClr val="FFFF00"/>
                </a:solidFill>
              </a:rPr>
              <a:t>J</a:t>
            </a:r>
            <a:r>
              <a:rPr lang="es-ES_tradnl" dirty="0" smtClean="0"/>
              <a:t> al router </a:t>
            </a:r>
            <a:r>
              <a:rPr lang="es-ES_tradnl" i="1" dirty="0" smtClean="0">
                <a:solidFill>
                  <a:srgbClr val="FFFF00"/>
                </a:solidFill>
              </a:rPr>
              <a:t>K</a:t>
            </a:r>
            <a:r>
              <a:rPr lang="es-ES_tradnl" dirty="0" smtClean="0"/>
              <a:t> , entonces la trayectoria óptima de </a:t>
            </a:r>
            <a:r>
              <a:rPr lang="es-ES_tradnl" i="1" dirty="0" smtClean="0">
                <a:solidFill>
                  <a:srgbClr val="FFFF00"/>
                </a:solidFill>
              </a:rPr>
              <a:t>I</a:t>
            </a:r>
            <a:r>
              <a:rPr lang="es-ES_tradnl" dirty="0" smtClean="0"/>
              <a:t>  a </a:t>
            </a:r>
            <a:r>
              <a:rPr lang="es-ES_tradnl" i="1" dirty="0" smtClean="0">
                <a:solidFill>
                  <a:srgbClr val="FFFF00"/>
                </a:solidFill>
              </a:rPr>
              <a:t>K</a:t>
            </a:r>
            <a:r>
              <a:rPr lang="es-ES_tradnl" dirty="0" smtClean="0"/>
              <a:t> también está en la misma ruta”</a:t>
            </a:r>
            <a:endParaRPr lang="es-AR" dirty="0" smtClean="0"/>
          </a:p>
          <a:p>
            <a:pPr>
              <a:spcAft>
                <a:spcPts val="600"/>
              </a:spcAft>
              <a:buNone/>
            </a:pPr>
            <a:endParaRPr lang="es-AR" sz="3200" dirty="0" smtClean="0"/>
          </a:p>
          <a:p>
            <a:pPr>
              <a:spcAft>
                <a:spcPts val="3000"/>
              </a:spcAft>
              <a:buNone/>
            </a:pPr>
            <a:endParaRPr lang="es-AR" sz="3200" dirty="0" smtClean="0"/>
          </a:p>
          <a:p>
            <a:pPr>
              <a:buNone/>
            </a:pPr>
            <a:endParaRPr lang="es-AR" sz="3200" dirty="0" smtClean="0"/>
          </a:p>
          <a:p>
            <a:pPr>
              <a:buNone/>
            </a:pPr>
            <a:endParaRPr lang="es-AR" sz="3200" dirty="0" smtClean="0"/>
          </a:p>
        </p:txBody>
      </p:sp>
      <p:grpSp>
        <p:nvGrpSpPr>
          <p:cNvPr id="12" name="11 Grupo"/>
          <p:cNvGrpSpPr/>
          <p:nvPr/>
        </p:nvGrpSpPr>
        <p:grpSpPr>
          <a:xfrm>
            <a:off x="1643042" y="3714752"/>
            <a:ext cx="6343650" cy="2600325"/>
            <a:chOff x="1643042" y="3714752"/>
            <a:chExt cx="6343650" cy="2600325"/>
          </a:xfrm>
        </p:grpSpPr>
        <p:pic>
          <p:nvPicPr>
            <p:cNvPr id="1026" name="Picture 2" descr="5-5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643042" y="3714752"/>
              <a:ext cx="6343650" cy="2600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7 Elipse"/>
            <p:cNvSpPr/>
            <p:nvPr/>
          </p:nvSpPr>
          <p:spPr>
            <a:xfrm>
              <a:off x="1857356" y="5357826"/>
              <a:ext cx="500066" cy="357190"/>
            </a:xfrm>
            <a:prstGeom prst="ellipse">
              <a:avLst/>
            </a:prstGeom>
            <a:noFill/>
            <a:ln w="254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9" name="8 Elipse"/>
            <p:cNvSpPr/>
            <p:nvPr/>
          </p:nvSpPr>
          <p:spPr>
            <a:xfrm>
              <a:off x="4143372" y="4572008"/>
              <a:ext cx="500066" cy="357190"/>
            </a:xfrm>
            <a:prstGeom prst="ellipse">
              <a:avLst/>
            </a:prstGeom>
            <a:noFill/>
            <a:ln w="254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1" name="10 Elipse"/>
            <p:cNvSpPr/>
            <p:nvPr/>
          </p:nvSpPr>
          <p:spPr>
            <a:xfrm>
              <a:off x="3500430" y="4786322"/>
              <a:ext cx="500066" cy="357190"/>
            </a:xfrm>
            <a:prstGeom prst="ellipse">
              <a:avLst/>
            </a:prstGeom>
            <a:noFill/>
            <a:ln w="254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37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8458200" cy="365125"/>
          </a:xfrm>
        </p:spPr>
        <p:txBody>
          <a:bodyPr/>
          <a:lstStyle/>
          <a:p>
            <a:pPr algn="l"/>
            <a:r>
              <a:rPr lang="es-AR" dirty="0" smtClean="0"/>
              <a:t>Universidad Nacional de Jujuy – Cátedra de Comunicaciones </a:t>
            </a:r>
            <a:r>
              <a:rPr lang="es-ES_tradnl" dirty="0" err="1" smtClean="0"/>
              <a:t>–</a:t>
            </a:r>
            <a:r>
              <a:rPr lang="es-AR" dirty="0" smtClean="0"/>
              <a:t> Arquitectura de Redes</a:t>
            </a:r>
            <a:endParaRPr lang="es-AR" dirty="0"/>
          </a:p>
        </p:txBody>
      </p:sp>
      <p:sp>
        <p:nvSpPr>
          <p:cNvPr id="10" name="7 Marcador de contenido"/>
          <p:cNvSpPr>
            <a:spLocks noGrp="1"/>
          </p:cNvSpPr>
          <p:nvPr>
            <p:ph sz="half" idx="1"/>
          </p:nvPr>
        </p:nvSpPr>
        <p:spPr>
          <a:xfrm>
            <a:off x="428596" y="428604"/>
            <a:ext cx="8305800" cy="6858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None/>
            </a:pPr>
            <a:r>
              <a:rPr lang="es-AR" sz="3200" dirty="0" smtClean="0"/>
              <a:t>El principio de OPTIMIZACIÓN</a:t>
            </a:r>
          </a:p>
          <a:p>
            <a:pPr lvl="1">
              <a:spcAft>
                <a:spcPts val="600"/>
              </a:spcAft>
              <a:buClrTx/>
              <a:buNone/>
            </a:pPr>
            <a:endParaRPr lang="es-AR" dirty="0" smtClean="0"/>
          </a:p>
          <a:p>
            <a:pPr>
              <a:spcAft>
                <a:spcPts val="600"/>
              </a:spcAft>
              <a:buNone/>
            </a:pPr>
            <a:endParaRPr lang="es-AR" sz="3200" dirty="0" smtClean="0"/>
          </a:p>
          <a:p>
            <a:pPr>
              <a:spcAft>
                <a:spcPts val="3000"/>
              </a:spcAft>
              <a:buNone/>
            </a:pPr>
            <a:endParaRPr lang="es-AR" sz="3200" dirty="0" smtClean="0"/>
          </a:p>
          <a:p>
            <a:pPr>
              <a:buNone/>
            </a:pPr>
            <a:endParaRPr lang="es-AR" sz="3200" dirty="0" smtClean="0"/>
          </a:p>
          <a:p>
            <a:pPr>
              <a:buNone/>
            </a:pPr>
            <a:endParaRPr lang="es-AR" sz="3200" dirty="0" smtClean="0"/>
          </a:p>
        </p:txBody>
      </p:sp>
      <p:sp>
        <p:nvSpPr>
          <p:cNvPr id="37" name="7 Marcador de contenido"/>
          <p:cNvSpPr>
            <a:spLocks noGrp="1"/>
          </p:cNvSpPr>
          <p:nvPr>
            <p:ph sz="half" idx="1"/>
          </p:nvPr>
        </p:nvSpPr>
        <p:spPr>
          <a:xfrm>
            <a:off x="142844" y="1071546"/>
            <a:ext cx="8786874" cy="2643206"/>
          </a:xfrm>
        </p:spPr>
        <p:txBody>
          <a:bodyPr>
            <a:normAutofit lnSpcReduction="10000"/>
          </a:bodyPr>
          <a:lstStyle/>
          <a:p>
            <a:pPr lvl="1"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§"/>
            </a:pPr>
            <a:r>
              <a:rPr lang="es-ES_tradnl" dirty="0" smtClean="0"/>
              <a:t>Como consecuencia de esto podemos ver que el grupo de trayectorias óptimas de todos los orígenes  a un destino dado forma un árbol con raíz en el destino llamado árbol de descenso.</a:t>
            </a:r>
          </a:p>
          <a:p>
            <a:pPr lvl="1"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§"/>
            </a:pPr>
            <a:r>
              <a:rPr lang="es-ES_tradnl" dirty="0" smtClean="0"/>
              <a:t>La métrica de distancia de este árbol es el número de escalas que debe hacer el paquete y es posible que el árbol no sea único sino que hay otros posibles con métricas iguales.</a:t>
            </a:r>
            <a:endParaRPr lang="es-AR" dirty="0" smtClean="0"/>
          </a:p>
          <a:p>
            <a:pPr>
              <a:spcAft>
                <a:spcPts val="3000"/>
              </a:spcAft>
              <a:buNone/>
            </a:pPr>
            <a:endParaRPr lang="es-AR" sz="3200" dirty="0" smtClean="0"/>
          </a:p>
          <a:p>
            <a:pPr>
              <a:buNone/>
            </a:pPr>
            <a:endParaRPr lang="es-AR" sz="3200" dirty="0" smtClean="0"/>
          </a:p>
          <a:p>
            <a:pPr>
              <a:buNone/>
            </a:pPr>
            <a:endParaRPr lang="es-AR" sz="3200" dirty="0" smtClean="0"/>
          </a:p>
        </p:txBody>
      </p:sp>
      <p:pic>
        <p:nvPicPr>
          <p:cNvPr id="1026" name="Picture 2" descr="5-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3714752"/>
            <a:ext cx="6343650" cy="260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11 Llamada ovalada"/>
          <p:cNvSpPr/>
          <p:nvPr/>
        </p:nvSpPr>
        <p:spPr>
          <a:xfrm>
            <a:off x="6572232" y="3643314"/>
            <a:ext cx="2571768" cy="642942"/>
          </a:xfrm>
          <a:prstGeom prst="wedgeEllipseCallout">
            <a:avLst>
              <a:gd name="adj1" fmla="val -51944"/>
              <a:gd name="adj2" fmla="val 15816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1400" dirty="0" err="1" smtClean="0">
                <a:solidFill>
                  <a:srgbClr val="FFFF00"/>
                </a:solidFill>
              </a:rPr>
              <a:t>Arbol</a:t>
            </a:r>
            <a:r>
              <a:rPr lang="es-AR" sz="1400" dirty="0" smtClean="0">
                <a:solidFill>
                  <a:srgbClr val="FFFF00"/>
                </a:solidFill>
              </a:rPr>
              <a:t> de descenso del Nodo B</a:t>
            </a:r>
            <a:endParaRPr lang="es-AR" sz="1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37" grpId="0" build="p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8458200" cy="365125"/>
          </a:xfrm>
        </p:spPr>
        <p:txBody>
          <a:bodyPr/>
          <a:lstStyle/>
          <a:p>
            <a:pPr algn="l"/>
            <a:r>
              <a:rPr lang="es-AR" dirty="0" smtClean="0"/>
              <a:t>Universidad Nacional de Jujuy – Cátedra de Comunicaciones </a:t>
            </a:r>
            <a:r>
              <a:rPr lang="es-ES_tradnl" dirty="0" err="1" smtClean="0"/>
              <a:t>–</a:t>
            </a:r>
            <a:r>
              <a:rPr lang="es-AR" dirty="0" smtClean="0"/>
              <a:t> Arquitectura de Redes</a:t>
            </a:r>
            <a:endParaRPr lang="es-AR" dirty="0"/>
          </a:p>
        </p:txBody>
      </p:sp>
      <p:sp>
        <p:nvSpPr>
          <p:cNvPr id="10" name="7 Marcador de contenido"/>
          <p:cNvSpPr>
            <a:spLocks noGrp="1"/>
          </p:cNvSpPr>
          <p:nvPr>
            <p:ph sz="half" idx="1"/>
          </p:nvPr>
        </p:nvSpPr>
        <p:spPr>
          <a:xfrm>
            <a:off x="500034" y="214290"/>
            <a:ext cx="8305800" cy="6858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None/>
            </a:pPr>
            <a:r>
              <a:rPr lang="es-AR" sz="3200" dirty="0" smtClean="0"/>
              <a:t>Ejemplos de algoritmos de enrutamiento</a:t>
            </a:r>
          </a:p>
          <a:p>
            <a:pPr lvl="1">
              <a:spcAft>
                <a:spcPts val="600"/>
              </a:spcAft>
              <a:buClrTx/>
              <a:buNone/>
            </a:pPr>
            <a:endParaRPr lang="es-AR" dirty="0" smtClean="0"/>
          </a:p>
          <a:p>
            <a:pPr>
              <a:spcAft>
                <a:spcPts val="600"/>
              </a:spcAft>
              <a:buNone/>
            </a:pPr>
            <a:endParaRPr lang="es-AR" sz="3200" dirty="0" smtClean="0"/>
          </a:p>
          <a:p>
            <a:pPr>
              <a:spcAft>
                <a:spcPts val="3000"/>
              </a:spcAft>
              <a:buNone/>
            </a:pPr>
            <a:endParaRPr lang="es-AR" sz="3200" dirty="0" smtClean="0"/>
          </a:p>
          <a:p>
            <a:pPr>
              <a:buNone/>
            </a:pPr>
            <a:endParaRPr lang="es-AR" sz="3200" dirty="0" smtClean="0"/>
          </a:p>
          <a:p>
            <a:pPr>
              <a:buNone/>
            </a:pPr>
            <a:endParaRPr lang="es-AR" sz="3200" dirty="0" smtClean="0"/>
          </a:p>
        </p:txBody>
      </p:sp>
      <p:sp>
        <p:nvSpPr>
          <p:cNvPr id="37" name="7 Marcador de contenido"/>
          <p:cNvSpPr>
            <a:spLocks noGrp="1"/>
          </p:cNvSpPr>
          <p:nvPr>
            <p:ph sz="half" idx="1"/>
          </p:nvPr>
        </p:nvSpPr>
        <p:spPr>
          <a:xfrm>
            <a:off x="142844" y="857232"/>
            <a:ext cx="8786874" cy="5572164"/>
          </a:xfrm>
        </p:spPr>
        <p:txBody>
          <a:bodyPr>
            <a:normAutofit lnSpcReduction="10000"/>
          </a:bodyPr>
          <a:lstStyle/>
          <a:p>
            <a:pPr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§"/>
            </a:pPr>
            <a:r>
              <a:rPr lang="es-AR" dirty="0" smtClean="0"/>
              <a:t>Enrutamiento por trayectoria mas corta (Estático)</a:t>
            </a:r>
          </a:p>
          <a:p>
            <a:pPr lvl="1"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§"/>
            </a:pPr>
            <a:r>
              <a:rPr lang="es-AR" dirty="0" smtClean="0"/>
              <a:t>Se arma un grafo donde cada nodo representa un router</a:t>
            </a:r>
          </a:p>
          <a:p>
            <a:pPr lvl="1"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§"/>
            </a:pPr>
            <a:r>
              <a:rPr lang="es-AR" dirty="0" smtClean="0"/>
              <a:t>Para escoger una ruta entre un par dado, el algoritmo encuentra en el grafo la trayectoria mas corta.</a:t>
            </a:r>
          </a:p>
          <a:p>
            <a:pPr lvl="1"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§"/>
            </a:pPr>
            <a:r>
              <a:rPr lang="es-AR" dirty="0" smtClean="0"/>
              <a:t>Esta </a:t>
            </a:r>
            <a:r>
              <a:rPr lang="es-AR" i="1" dirty="0" smtClean="0"/>
              <a:t>trayectoria mas corta</a:t>
            </a:r>
            <a:r>
              <a:rPr lang="es-AR" dirty="0" smtClean="0"/>
              <a:t> dependerá de la métrica que estemos utilizando.</a:t>
            </a:r>
          </a:p>
          <a:p>
            <a:pPr lvl="1"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§"/>
            </a:pPr>
            <a:r>
              <a:rPr lang="es-AR" dirty="0" smtClean="0"/>
              <a:t>Es decir que los resultados pueden ser distintos tanto que se use como métrica la cantidad de saltos, o si se usa el retardo promedio por ejemplo.</a:t>
            </a:r>
          </a:p>
          <a:p>
            <a:pPr lvl="1"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§"/>
            </a:pPr>
            <a:r>
              <a:rPr lang="es-AR" dirty="0" smtClean="0"/>
              <a:t>Para cada métrica planteada habrá que generar distintos grafos.</a:t>
            </a:r>
          </a:p>
          <a:p>
            <a:pPr lvl="1"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§"/>
            </a:pPr>
            <a:r>
              <a:rPr lang="es-AR" dirty="0" smtClean="0"/>
              <a:t>El algoritmo mas conocido se conoce como algoritmo de </a:t>
            </a:r>
            <a:r>
              <a:rPr lang="es-AR" dirty="0" err="1" smtClean="0"/>
              <a:t>Dijkstra</a:t>
            </a:r>
            <a:endParaRPr lang="es-AR" dirty="0" smtClean="0"/>
          </a:p>
        </p:txBody>
      </p:sp>
      <p:sp>
        <p:nvSpPr>
          <p:cNvPr id="6" name="5 Llamada rectangular"/>
          <p:cNvSpPr/>
          <p:nvPr/>
        </p:nvSpPr>
        <p:spPr>
          <a:xfrm>
            <a:off x="2143108" y="1214422"/>
            <a:ext cx="6786578" cy="3071834"/>
          </a:xfrm>
          <a:prstGeom prst="wedgeRectCallout">
            <a:avLst>
              <a:gd name="adj1" fmla="val -51621"/>
              <a:gd name="adj2" fmla="val 1052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+mj-lt"/>
              <a:buAutoNum type="arabicPeriod"/>
            </a:pPr>
            <a:r>
              <a:rPr lang="es-ES_tradnl" dirty="0" smtClean="0">
                <a:solidFill>
                  <a:srgbClr val="FFFF00"/>
                </a:solidFill>
              </a:rPr>
              <a:t>Cada nodo se etiqueta con su distancia mas corta al nodo origen.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ES_tradnl" dirty="0" smtClean="0">
                <a:solidFill>
                  <a:srgbClr val="FFFF00"/>
                </a:solidFill>
              </a:rPr>
              <a:t> Inicialmente no se conocen las trayectorias, por lo que todos los nodos tienen la etiqueta infinito.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ES_tradnl" dirty="0" smtClean="0">
                <a:solidFill>
                  <a:srgbClr val="FFFF00"/>
                </a:solidFill>
              </a:rPr>
              <a:t>A medida que avanza el algoritmo y se encuentran trayectorias, las etiquetas pueden cambiar, reflejando mejores trayectorias. Las etiquetas pueden ser tentativas o permanentes, una vez que se descubre que no puede hallarse una trayectoria mejor, la etiqueta pasa de tentativa a permanente y no se vuelve a modificar hasta que cambie le grafo.</a:t>
            </a:r>
            <a:endParaRPr lang="es-AR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37" grpId="0" build="p"/>
      <p:bldP spid="6" grpId="0" animBg="1"/>
      <p:bldP spid="6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CORMMANIFESTTAG" val="04/05/2010 12:05:54 p.m.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Equida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2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14707</TotalTime>
  <Words>2611</Words>
  <Application>Microsoft Office PowerPoint</Application>
  <PresentationFormat>Presentación en pantalla (4:3)</PresentationFormat>
  <Paragraphs>347</Paragraphs>
  <Slides>26</Slides>
  <Notes>26</Notes>
  <HiddenSlides>0</HiddenSlides>
  <MMClips>1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27" baseType="lpstr">
      <vt:lpstr>Metro</vt:lpstr>
      <vt:lpstr>Unidad 5</vt:lpstr>
      <vt:lpstr>Concepto y Funciones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pjaraw</dc:creator>
  <cp:lastModifiedBy>Pablo Jara Werchau</cp:lastModifiedBy>
  <cp:revision>942</cp:revision>
  <dcterms:created xsi:type="dcterms:W3CDTF">2008-11-23T23:28:32Z</dcterms:created>
  <dcterms:modified xsi:type="dcterms:W3CDTF">2012-10-13T14:56:09Z</dcterms:modified>
</cp:coreProperties>
</file>