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4"/>
  </p:notesMasterIdLst>
  <p:sldIdLst>
    <p:sldId id="275" r:id="rId2"/>
    <p:sldId id="277" r:id="rId3"/>
    <p:sldId id="274" r:id="rId4"/>
    <p:sldId id="278" r:id="rId5"/>
    <p:sldId id="282" r:id="rId6"/>
    <p:sldId id="284" r:id="rId7"/>
    <p:sldId id="283" r:id="rId8"/>
    <p:sldId id="285" r:id="rId9"/>
    <p:sldId id="286" r:id="rId10"/>
    <p:sldId id="287" r:id="rId11"/>
    <p:sldId id="256" r:id="rId12"/>
    <p:sldId id="279" r:id="rId13"/>
    <p:sldId id="280" r:id="rId14"/>
    <p:sldId id="281" r:id="rId15"/>
    <p:sldId id="257" r:id="rId16"/>
    <p:sldId id="258" r:id="rId17"/>
    <p:sldId id="259" r:id="rId18"/>
    <p:sldId id="265" r:id="rId19"/>
    <p:sldId id="261" r:id="rId20"/>
    <p:sldId id="292" r:id="rId21"/>
    <p:sldId id="262" r:id="rId22"/>
    <p:sldId id="263" r:id="rId23"/>
    <p:sldId id="264" r:id="rId24"/>
    <p:sldId id="266" r:id="rId25"/>
    <p:sldId id="267" r:id="rId26"/>
    <p:sldId id="268" r:id="rId27"/>
    <p:sldId id="269" r:id="rId28"/>
    <p:sldId id="290" r:id="rId29"/>
    <p:sldId id="289" r:id="rId30"/>
    <p:sldId id="291" r:id="rId31"/>
    <p:sldId id="288" r:id="rId32"/>
    <p:sldId id="271" r:id="rId3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234"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a6af40ab64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a6af40ab6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1063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a66fde1151_1_8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a66fde1151_1_8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9472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5412aea06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5412aea06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5412aea069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5412aea06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5412aea06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5412aea06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5412aea06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5412aea06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5412aea069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5412aea069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5412aea069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5412aea069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412aea069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5412aea069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5412aea069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5412aea069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5412aea06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5412aea06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9f5783d97a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9f5783d97a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7727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5412aea069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5412aea069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a9b57f5df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a9b57f5df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a9b57f5dfc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a9b57f5dfc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a9b57f5dfc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a9b57f5dfc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a6a762d9c6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a6a762d9c6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3294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a6af40ab6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a6af40ab6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5965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a66fde1151_1_9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a66fde1151_1_9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1028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a66fde1151_1_10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a66fde1151_1_10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7881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5412aea06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5412aea06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a66fde1151_1_8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a66fde1151_1_8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1734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a66fde1151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a66fde1151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8389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p:nvPr/>
        </p:nvSpPr>
        <p:spPr>
          <a:xfrm>
            <a:off x="860400" y="161100"/>
            <a:ext cx="7960200" cy="48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800" b="1"/>
              <a:t>DERECHO DEL TRABAJO</a:t>
            </a:r>
            <a:endParaRPr sz="2800" b="1"/>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s" sz="1600" b="1"/>
              <a:t>ARTICULO 4 DE LA LCT</a:t>
            </a:r>
            <a:endParaRPr sz="1600" b="1"/>
          </a:p>
          <a:p>
            <a:pPr marL="0" lvl="0" indent="0" algn="l" rtl="0">
              <a:spcBef>
                <a:spcPts val="0"/>
              </a:spcBef>
              <a:spcAft>
                <a:spcPts val="0"/>
              </a:spcAft>
              <a:buNone/>
            </a:pPr>
            <a:r>
              <a:rPr lang="es" sz="1600" b="1"/>
              <a:t>20744</a:t>
            </a:r>
            <a:r>
              <a:rPr lang="es"/>
              <a:t>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r>
              <a:rPr lang="es" b="1"/>
              <a:t>RELACION DE DEPENDENCIA</a:t>
            </a:r>
            <a:r>
              <a:rPr lang="es"/>
              <a:t> </a:t>
            </a:r>
            <a:endParaRPr/>
          </a:p>
        </p:txBody>
      </p:sp>
      <p:sp>
        <p:nvSpPr>
          <p:cNvPr id="60" name="Google Shape;60;p14"/>
          <p:cNvSpPr/>
          <p:nvPr/>
        </p:nvSpPr>
        <p:spPr>
          <a:xfrm>
            <a:off x="3854875" y="2779350"/>
            <a:ext cx="606000" cy="533100"/>
          </a:xfrm>
          <a:prstGeom prst="rightArrow">
            <a:avLst>
              <a:gd name="adj1" fmla="val 50000"/>
              <a:gd name="adj2" fmla="val 50000"/>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CC0000"/>
              </a:highlight>
            </a:endParaRPr>
          </a:p>
          <a:p>
            <a:pPr marL="0" lvl="0" indent="0" algn="l" rtl="0">
              <a:spcBef>
                <a:spcPts val="0"/>
              </a:spcBef>
              <a:spcAft>
                <a:spcPts val="0"/>
              </a:spcAft>
              <a:buNone/>
            </a:pPr>
            <a:endParaRPr>
              <a:highlight>
                <a:srgbClr val="CC0000"/>
              </a:highlight>
            </a:endParaRPr>
          </a:p>
          <a:p>
            <a:pPr marL="0" lvl="0" indent="0" algn="l" rtl="0">
              <a:spcBef>
                <a:spcPts val="0"/>
              </a:spcBef>
              <a:spcAft>
                <a:spcPts val="0"/>
              </a:spcAft>
              <a:buNone/>
            </a:pPr>
            <a:endParaRPr>
              <a:highlight>
                <a:srgbClr val="CC0000"/>
              </a:highlight>
            </a:endParaRPr>
          </a:p>
        </p:txBody>
      </p:sp>
      <p:sp>
        <p:nvSpPr>
          <p:cNvPr id="61" name="Google Shape;61;p14"/>
          <p:cNvSpPr txBox="1"/>
          <p:nvPr/>
        </p:nvSpPr>
        <p:spPr>
          <a:xfrm>
            <a:off x="6787650" y="1355300"/>
            <a:ext cx="6398700" cy="74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 name="Google Shape;62;p14"/>
          <p:cNvSpPr txBox="1"/>
          <p:nvPr/>
        </p:nvSpPr>
        <p:spPr>
          <a:xfrm>
            <a:off x="4676925" y="1655350"/>
            <a:ext cx="4043700" cy="53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s" b="1"/>
              <a:t>PRIVADA</a:t>
            </a:r>
            <a:r>
              <a:rPr lang="es"/>
              <a:t> : LEY DE CONTRATO DE TRABAJO</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s" b="1"/>
              <a:t>PUBLICA</a:t>
            </a:r>
            <a:r>
              <a:rPr lang="es"/>
              <a:t>: DERECHO ADMINISTRATIVO</a:t>
            </a:r>
            <a:endParaRPr/>
          </a:p>
        </p:txBody>
      </p:sp>
      <p:sp>
        <p:nvSpPr>
          <p:cNvPr id="63" name="Google Shape;63;p14"/>
          <p:cNvSpPr txBox="1"/>
          <p:nvPr/>
        </p:nvSpPr>
        <p:spPr>
          <a:xfrm>
            <a:off x="860400" y="3592525"/>
            <a:ext cx="3905400" cy="144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lang="es" dirty="0"/>
          </a:p>
          <a:p>
            <a:pPr marL="0" lvl="0" indent="0" algn="l" rtl="0">
              <a:spcBef>
                <a:spcPts val="0"/>
              </a:spcBef>
              <a:spcAft>
                <a:spcPts val="0"/>
              </a:spcAft>
              <a:buNone/>
            </a:pPr>
            <a:endParaRPr lang="es" b="1" dirty="0"/>
          </a:p>
          <a:p>
            <a:pPr marL="0" lvl="0" indent="0" algn="l" rtl="0">
              <a:spcBef>
                <a:spcPts val="0"/>
              </a:spcBef>
              <a:spcAft>
                <a:spcPts val="0"/>
              </a:spcAft>
              <a:buNone/>
            </a:pPr>
            <a:r>
              <a:rPr lang="es" b="1" dirty="0" smtClean="0"/>
              <a:t>TRABAJO </a:t>
            </a:r>
            <a:r>
              <a:rPr lang="es" b="1" dirty="0"/>
              <a:t>AUTONOMO</a:t>
            </a:r>
            <a:endParaRPr b="1" dirty="0"/>
          </a:p>
        </p:txBody>
      </p:sp>
      <p:sp>
        <p:nvSpPr>
          <p:cNvPr id="64" name="Google Shape;64;p14"/>
          <p:cNvSpPr/>
          <p:nvPr/>
        </p:nvSpPr>
        <p:spPr>
          <a:xfrm>
            <a:off x="3461025" y="3865425"/>
            <a:ext cx="1066500" cy="533100"/>
          </a:xfrm>
          <a:prstGeom prst="rightArrow">
            <a:avLst>
              <a:gd name="adj1" fmla="val 50000"/>
              <a:gd name="adj2" fmla="val 50000"/>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CC0000"/>
              </a:highlight>
            </a:endParaRPr>
          </a:p>
        </p:txBody>
      </p:sp>
      <p:sp>
        <p:nvSpPr>
          <p:cNvPr id="65" name="Google Shape;65;p14"/>
          <p:cNvSpPr txBox="1"/>
          <p:nvPr/>
        </p:nvSpPr>
        <p:spPr>
          <a:xfrm>
            <a:off x="4765800" y="3638075"/>
            <a:ext cx="4054800" cy="11277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s" dirty="0"/>
              <a:t>PROFESIONALES INDEPENDIENTES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s" dirty="0"/>
              <a:t>OFICIOS </a:t>
            </a:r>
            <a:endParaRPr dirty="0"/>
          </a:p>
        </p:txBody>
      </p:sp>
      <p:sp>
        <p:nvSpPr>
          <p:cNvPr id="66" name="Google Shape;66;p14"/>
          <p:cNvSpPr txBox="1"/>
          <p:nvPr/>
        </p:nvSpPr>
        <p:spPr>
          <a:xfrm>
            <a:off x="4257900" y="781275"/>
            <a:ext cx="4340400" cy="166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500" dirty="0">
                <a:solidFill>
                  <a:srgbClr val="222222"/>
                </a:solidFill>
                <a:highlight>
                  <a:srgbClr val="FFFFFF"/>
                </a:highlight>
              </a:rPr>
              <a:t>Concepto de trabajo. </a:t>
            </a:r>
            <a:endParaRPr lang="es" sz="1500" dirty="0" smtClean="0">
              <a:solidFill>
                <a:srgbClr val="222222"/>
              </a:solidFill>
              <a:highlight>
                <a:srgbClr val="FFFFFF"/>
              </a:highlight>
            </a:endParaRPr>
          </a:p>
          <a:p>
            <a:pPr marL="0" lvl="0" indent="0" algn="l" rtl="0">
              <a:spcBef>
                <a:spcPts val="0"/>
              </a:spcBef>
              <a:spcAft>
                <a:spcPts val="0"/>
              </a:spcAft>
              <a:buNone/>
            </a:pPr>
            <a:r>
              <a:rPr lang="es" sz="1500" dirty="0" smtClean="0">
                <a:solidFill>
                  <a:srgbClr val="222222"/>
                </a:solidFill>
                <a:highlight>
                  <a:srgbClr val="FFFFFF"/>
                </a:highlight>
              </a:rPr>
              <a:t>Constituye </a:t>
            </a:r>
            <a:r>
              <a:rPr lang="es" sz="1500" dirty="0">
                <a:solidFill>
                  <a:srgbClr val="222222"/>
                </a:solidFill>
                <a:highlight>
                  <a:srgbClr val="FFFFFF"/>
                </a:highlight>
              </a:rPr>
              <a:t>trabajo, a los fines de esta ley, toda actividad lícita que se preste en favor de quien tiene la facultad de dirigirla, mediante una remuneración. El contrato de trabajo tiene como principal objeto la actividad productiva y creadora del hombre en sí.</a:t>
            </a:r>
            <a:endParaRPr sz="1700" dirty="0"/>
          </a:p>
        </p:txBody>
      </p:sp>
    </p:spTree>
    <p:extLst>
      <p:ext uri="{BB962C8B-B14F-4D97-AF65-F5344CB8AC3E}">
        <p14:creationId xmlns:p14="http://schemas.microsoft.com/office/powerpoint/2010/main" val="2294228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836022" y="505097"/>
            <a:ext cx="7829006" cy="4001095"/>
          </a:xfrm>
          <a:prstGeom prst="rect">
            <a:avLst/>
          </a:prstGeom>
          <a:noFill/>
        </p:spPr>
        <p:txBody>
          <a:bodyPr wrap="square" rtlCol="0">
            <a:spAutoFit/>
          </a:bodyPr>
          <a:lstStyle/>
          <a:p>
            <a:endParaRPr lang="es-AR" dirty="0"/>
          </a:p>
          <a:p>
            <a:r>
              <a:rPr lang="es-AR" sz="2000" b="1" dirty="0"/>
              <a:t>Empresa</a:t>
            </a:r>
            <a:r>
              <a:rPr lang="es-AR" sz="2000" dirty="0"/>
              <a:t>: </a:t>
            </a:r>
            <a:r>
              <a:rPr lang="es-AR" sz="2000" dirty="0" smtClean="0"/>
              <a:t>Es </a:t>
            </a:r>
            <a:r>
              <a:rPr lang="es-AR" sz="2000" dirty="0"/>
              <a:t>una, “organización instrumental de medios personales, materiales (instrumentos de producción), e inmateriales (conocimientos y tecnología), ordenados bajo una misma dirección para el logro de los fines económicos o beneficios”. Es un instrumento para satisfacer necesidades humanas por lo tanto no es sujeto de la relación laboral.  </a:t>
            </a:r>
          </a:p>
          <a:p>
            <a:r>
              <a:rPr lang="es-AR" sz="2000" b="1" dirty="0"/>
              <a:t>Empresario</a:t>
            </a:r>
            <a:r>
              <a:rPr lang="es-AR" sz="2000" dirty="0"/>
              <a:t>: es quien dirige la empresa por sí o por medio de otras personas y con el cual se relacionan jerárquicamente los </a:t>
            </a:r>
            <a:r>
              <a:rPr lang="es-AR" sz="2000" dirty="0" smtClean="0"/>
              <a:t>trabajadores</a:t>
            </a:r>
            <a:endParaRPr lang="es-AR" sz="2000" dirty="0"/>
          </a:p>
          <a:p>
            <a:r>
              <a:rPr lang="es-AR" sz="2000" dirty="0"/>
              <a:t> </a:t>
            </a:r>
            <a:r>
              <a:rPr lang="es-AR" sz="2000" b="1" dirty="0"/>
              <a:t>Establecimiento</a:t>
            </a:r>
            <a:r>
              <a:rPr lang="es-AR" sz="2000" dirty="0"/>
              <a:t>: </a:t>
            </a:r>
            <a:r>
              <a:rPr lang="es-AR" sz="2000" dirty="0" smtClean="0"/>
              <a:t>“</a:t>
            </a:r>
            <a:r>
              <a:rPr lang="es-AR" sz="2000" dirty="0"/>
              <a:t>unidad técnica o de ejecución destinada al logro de los fines de la empresa, a través de una o más explotaciones”. Es lugar donde se produce. </a:t>
            </a:r>
          </a:p>
        </p:txBody>
      </p:sp>
    </p:spTree>
    <p:extLst>
      <p:ext uri="{BB962C8B-B14F-4D97-AF65-F5344CB8AC3E}">
        <p14:creationId xmlns:p14="http://schemas.microsoft.com/office/powerpoint/2010/main" val="1218041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807075" y="178941"/>
            <a:ext cx="7527949" cy="483870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2"/>
          <p:cNvSpPr txBox="1"/>
          <p:nvPr/>
        </p:nvSpPr>
        <p:spPr>
          <a:xfrm>
            <a:off x="1175300" y="199675"/>
            <a:ext cx="2853600" cy="470400"/>
          </a:xfrm>
          <a:prstGeom prst="rect">
            <a:avLst/>
          </a:prstGeom>
          <a:solidFill>
            <a:srgbClr val="76A5A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600" b="1"/>
              <a:t>CONTRATO DE TRABAJO</a:t>
            </a:r>
            <a:endParaRPr sz="1600" b="1"/>
          </a:p>
        </p:txBody>
      </p:sp>
      <p:sp>
        <p:nvSpPr>
          <p:cNvPr id="108" name="Google Shape;108;p22"/>
          <p:cNvSpPr txBox="1"/>
          <p:nvPr/>
        </p:nvSpPr>
        <p:spPr>
          <a:xfrm>
            <a:off x="1144600" y="895175"/>
            <a:ext cx="3078600" cy="74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a:t>FORMAS </a:t>
            </a:r>
            <a:endParaRPr/>
          </a:p>
        </p:txBody>
      </p:sp>
      <p:sp>
        <p:nvSpPr>
          <p:cNvPr id="109" name="Google Shape;109;p22"/>
          <p:cNvSpPr/>
          <p:nvPr/>
        </p:nvSpPr>
        <p:spPr>
          <a:xfrm>
            <a:off x="3047000" y="895175"/>
            <a:ext cx="981900" cy="491100"/>
          </a:xfrm>
          <a:prstGeom prst="rightArrow">
            <a:avLst>
              <a:gd name="adj1" fmla="val 50000"/>
              <a:gd name="adj2" fmla="val 50000"/>
            </a:avLst>
          </a:prstGeom>
          <a:solidFill>
            <a:srgbClr val="76A5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2"/>
          <p:cNvSpPr txBox="1"/>
          <p:nvPr/>
        </p:nvSpPr>
        <p:spPr>
          <a:xfrm>
            <a:off x="4965400" y="895175"/>
            <a:ext cx="3809400" cy="491100"/>
          </a:xfrm>
          <a:prstGeom prst="rect">
            <a:avLst/>
          </a:prstGeom>
          <a:solidFill>
            <a:srgbClr val="76A5A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a:t>LIBERTAD EN ELECCION DE LA FORMA ORAL O ESCRITA</a:t>
            </a:r>
            <a:endParaRPr/>
          </a:p>
        </p:txBody>
      </p:sp>
      <p:sp>
        <p:nvSpPr>
          <p:cNvPr id="111" name="Google Shape;111;p22"/>
          <p:cNvSpPr txBox="1"/>
          <p:nvPr/>
        </p:nvSpPr>
        <p:spPr>
          <a:xfrm>
            <a:off x="1175300" y="1866975"/>
            <a:ext cx="1411500" cy="68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a:t>CONTRATOS EXCLUIDOS</a:t>
            </a:r>
            <a:endParaRPr/>
          </a:p>
        </p:txBody>
      </p:sp>
      <p:sp>
        <p:nvSpPr>
          <p:cNvPr id="112" name="Google Shape;112;p22"/>
          <p:cNvSpPr/>
          <p:nvPr/>
        </p:nvSpPr>
        <p:spPr>
          <a:xfrm>
            <a:off x="3047000" y="1866975"/>
            <a:ext cx="981900" cy="491100"/>
          </a:xfrm>
          <a:prstGeom prst="rightArrow">
            <a:avLst>
              <a:gd name="adj1" fmla="val 50000"/>
              <a:gd name="adj2" fmla="val 50000"/>
            </a:avLst>
          </a:prstGeom>
          <a:solidFill>
            <a:srgbClr val="76A5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2"/>
          <p:cNvSpPr txBox="1"/>
          <p:nvPr/>
        </p:nvSpPr>
        <p:spPr>
          <a:xfrm>
            <a:off x="4965400" y="1641875"/>
            <a:ext cx="3251400" cy="912300"/>
          </a:xfrm>
          <a:prstGeom prst="rect">
            <a:avLst/>
          </a:prstGeom>
          <a:solidFill>
            <a:srgbClr val="76A5A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a:t>ADMINISTRACION PUBLICA</a:t>
            </a:r>
            <a:endParaRPr/>
          </a:p>
          <a:p>
            <a:pPr marL="0" lvl="0" indent="0" algn="l" rtl="0">
              <a:spcBef>
                <a:spcPts val="0"/>
              </a:spcBef>
              <a:spcAft>
                <a:spcPts val="0"/>
              </a:spcAft>
              <a:buNone/>
            </a:pPr>
            <a:r>
              <a:rPr lang="es"/>
              <a:t>SERVICIO DOMESTICO Ley 26844</a:t>
            </a:r>
            <a:endParaRPr/>
          </a:p>
          <a:p>
            <a:pPr marL="0" lvl="0" indent="0" algn="l" rtl="0">
              <a:spcBef>
                <a:spcPts val="0"/>
              </a:spcBef>
              <a:spcAft>
                <a:spcPts val="0"/>
              </a:spcAft>
              <a:buNone/>
            </a:pPr>
            <a:r>
              <a:rPr lang="es"/>
              <a:t>TRABAJADORES AGRARIOS Ley 26727</a:t>
            </a:r>
            <a:endParaRPr/>
          </a:p>
          <a:p>
            <a:pPr marL="0" lvl="0" indent="0" algn="l" rtl="0">
              <a:spcBef>
                <a:spcPts val="0"/>
              </a:spcBef>
              <a:spcAft>
                <a:spcPts val="0"/>
              </a:spcAft>
              <a:buNone/>
            </a:pPr>
            <a:endParaRPr/>
          </a:p>
        </p:txBody>
      </p:sp>
      <p:sp>
        <p:nvSpPr>
          <p:cNvPr id="114" name="Google Shape;114;p22"/>
          <p:cNvSpPr txBox="1"/>
          <p:nvPr/>
        </p:nvSpPr>
        <p:spPr>
          <a:xfrm>
            <a:off x="1175300" y="2991950"/>
            <a:ext cx="1524000" cy="95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a:t>JORNADA LABORAL </a:t>
            </a:r>
            <a:endParaRPr/>
          </a:p>
        </p:txBody>
      </p:sp>
      <p:sp>
        <p:nvSpPr>
          <p:cNvPr id="115" name="Google Shape;115;p22"/>
          <p:cNvSpPr/>
          <p:nvPr/>
        </p:nvSpPr>
        <p:spPr>
          <a:xfrm>
            <a:off x="3108350" y="2991950"/>
            <a:ext cx="981900" cy="491100"/>
          </a:xfrm>
          <a:prstGeom prst="rightArrow">
            <a:avLst>
              <a:gd name="adj1" fmla="val 50000"/>
              <a:gd name="adj2" fmla="val 50000"/>
            </a:avLst>
          </a:prstGeom>
          <a:solidFill>
            <a:srgbClr val="76A5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2"/>
          <p:cNvSpPr txBox="1"/>
          <p:nvPr/>
        </p:nvSpPr>
        <p:spPr>
          <a:xfrm>
            <a:off x="4965400" y="2893850"/>
            <a:ext cx="4080000" cy="687300"/>
          </a:xfrm>
          <a:prstGeom prst="rect">
            <a:avLst/>
          </a:prstGeom>
          <a:solidFill>
            <a:srgbClr val="76A5A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a:t>DIURNA : 8 HS DIARIAS O 48 HS SEMANALES</a:t>
            </a:r>
            <a:endParaRPr/>
          </a:p>
          <a:p>
            <a:pPr marL="0" lvl="0" indent="0" algn="l" rtl="0">
              <a:spcBef>
                <a:spcPts val="0"/>
              </a:spcBef>
              <a:spcAft>
                <a:spcPts val="0"/>
              </a:spcAft>
              <a:buNone/>
            </a:pPr>
            <a:r>
              <a:rPr lang="es"/>
              <a:t>NOCTURNA : 7 HS ENTRE LAS 21HS Y LAS 6 </a:t>
            </a:r>
            <a:endParaRPr/>
          </a:p>
        </p:txBody>
      </p:sp>
      <p:sp>
        <p:nvSpPr>
          <p:cNvPr id="117" name="Google Shape;117;p22"/>
          <p:cNvSpPr txBox="1"/>
          <p:nvPr/>
        </p:nvSpPr>
        <p:spPr>
          <a:xfrm>
            <a:off x="1344900" y="4193125"/>
            <a:ext cx="7309800" cy="6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b="1"/>
              <a:t>PRINCIPIO GENERAL:</a:t>
            </a:r>
            <a:r>
              <a:rPr lang="es"/>
              <a:t> TIENE POR OBJETO LA PRESTACION DE UNA ACTIVIDAD PERSONAL E INFUNGIBLE.</a:t>
            </a:r>
            <a:endParaRPr/>
          </a:p>
        </p:txBody>
      </p:sp>
    </p:spTree>
    <p:extLst>
      <p:ext uri="{BB962C8B-B14F-4D97-AF65-F5344CB8AC3E}">
        <p14:creationId xmlns:p14="http://schemas.microsoft.com/office/powerpoint/2010/main" val="1584406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p:nvPr/>
        </p:nvSpPr>
        <p:spPr>
          <a:xfrm>
            <a:off x="755425" y="344375"/>
            <a:ext cx="6398700" cy="74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000" b="1" u="sng"/>
              <a:t>MODALIDADES DEL CONTRATO DE TRABAJO</a:t>
            </a:r>
            <a:endParaRPr sz="2000" b="1" u="sng"/>
          </a:p>
        </p:txBody>
      </p:sp>
      <p:sp>
        <p:nvSpPr>
          <p:cNvPr id="123" name="Google Shape;123;p23"/>
          <p:cNvSpPr txBox="1"/>
          <p:nvPr/>
        </p:nvSpPr>
        <p:spPr>
          <a:xfrm>
            <a:off x="910950" y="1166450"/>
            <a:ext cx="1910700" cy="49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b="1"/>
              <a:t>PLAZO INDEFINIDO</a:t>
            </a:r>
            <a:endParaRPr b="1"/>
          </a:p>
        </p:txBody>
      </p:sp>
      <p:sp>
        <p:nvSpPr>
          <p:cNvPr id="124" name="Google Shape;124;p23"/>
          <p:cNvSpPr txBox="1"/>
          <p:nvPr/>
        </p:nvSpPr>
        <p:spPr>
          <a:xfrm>
            <a:off x="3199425" y="1166450"/>
            <a:ext cx="1372500" cy="68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23"/>
          <p:cNvSpPr txBox="1"/>
          <p:nvPr/>
        </p:nvSpPr>
        <p:spPr>
          <a:xfrm>
            <a:off x="3939525" y="1166450"/>
            <a:ext cx="1372500" cy="68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b="1"/>
              <a:t>PLAZO FIJO</a:t>
            </a:r>
            <a:endParaRPr b="1"/>
          </a:p>
        </p:txBody>
      </p:sp>
      <p:sp>
        <p:nvSpPr>
          <p:cNvPr id="126" name="Google Shape;126;p23"/>
          <p:cNvSpPr txBox="1"/>
          <p:nvPr/>
        </p:nvSpPr>
        <p:spPr>
          <a:xfrm>
            <a:off x="3479575" y="1930925"/>
            <a:ext cx="1372500" cy="68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23"/>
          <p:cNvSpPr txBox="1"/>
          <p:nvPr/>
        </p:nvSpPr>
        <p:spPr>
          <a:xfrm>
            <a:off x="6657425" y="925575"/>
            <a:ext cx="1639200" cy="68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s" b="1"/>
              <a:t>DE TEMPORADA</a:t>
            </a:r>
            <a:endParaRPr b="1"/>
          </a:p>
        </p:txBody>
      </p:sp>
      <p:sp>
        <p:nvSpPr>
          <p:cNvPr id="128" name="Google Shape;128;p23"/>
          <p:cNvSpPr/>
          <p:nvPr/>
        </p:nvSpPr>
        <p:spPr>
          <a:xfrm>
            <a:off x="505250" y="1614375"/>
            <a:ext cx="2538600" cy="1010400"/>
          </a:xfrm>
          <a:prstGeom prst="upArrowCallout">
            <a:avLst>
              <a:gd name="adj1" fmla="val 25000"/>
              <a:gd name="adj2" fmla="val 25000"/>
              <a:gd name="adj3" fmla="val 25000"/>
              <a:gd name="adj4" fmla="val 64977"/>
            </a:avLst>
          </a:prstGeom>
          <a:solidFill>
            <a:srgbClr val="76A5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b="1"/>
              <a:t>SIN PLAZO DETERMINADO</a:t>
            </a:r>
            <a:endParaRPr b="1"/>
          </a:p>
          <a:p>
            <a:pPr marL="0" lvl="0" indent="0" algn="l" rtl="0">
              <a:spcBef>
                <a:spcPts val="0"/>
              </a:spcBef>
              <a:spcAft>
                <a:spcPts val="0"/>
              </a:spcAft>
              <a:buNone/>
            </a:pPr>
            <a:r>
              <a:rPr lang="es" b="1"/>
              <a:t>EXTINCION SIN CAUSA SE INDEMNIZA</a:t>
            </a:r>
            <a:endParaRPr b="1"/>
          </a:p>
        </p:txBody>
      </p:sp>
      <p:sp>
        <p:nvSpPr>
          <p:cNvPr id="129" name="Google Shape;129;p23"/>
          <p:cNvSpPr/>
          <p:nvPr/>
        </p:nvSpPr>
        <p:spPr>
          <a:xfrm>
            <a:off x="3199425" y="1614375"/>
            <a:ext cx="2538600" cy="1010400"/>
          </a:xfrm>
          <a:prstGeom prst="upArrowCallout">
            <a:avLst>
              <a:gd name="adj1" fmla="val 25000"/>
              <a:gd name="adj2" fmla="val 25000"/>
              <a:gd name="adj3" fmla="val 25000"/>
              <a:gd name="adj4" fmla="val 64977"/>
            </a:avLst>
          </a:prstGeom>
          <a:solidFill>
            <a:srgbClr val="76A5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b="1"/>
              <a:t>PLAZO NO MAYOR A CINCO AÑOS NI MENOR A UN MES.</a:t>
            </a:r>
            <a:endParaRPr b="1"/>
          </a:p>
        </p:txBody>
      </p:sp>
      <p:sp>
        <p:nvSpPr>
          <p:cNvPr id="130" name="Google Shape;130;p23"/>
          <p:cNvSpPr/>
          <p:nvPr/>
        </p:nvSpPr>
        <p:spPr>
          <a:xfrm>
            <a:off x="6207725" y="1614375"/>
            <a:ext cx="2538600" cy="1010400"/>
          </a:xfrm>
          <a:prstGeom prst="upArrowCallout">
            <a:avLst>
              <a:gd name="adj1" fmla="val 25000"/>
              <a:gd name="adj2" fmla="val 25000"/>
              <a:gd name="adj3" fmla="val 25000"/>
              <a:gd name="adj4" fmla="val 64977"/>
            </a:avLst>
          </a:prstGeom>
          <a:solidFill>
            <a:srgbClr val="76A5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b="1"/>
              <a:t>EPOCAS DETERMINADAS AL AÑO. NO MENOR A 30 DIAS</a:t>
            </a:r>
            <a:r>
              <a:rPr lang="es"/>
              <a:t> </a:t>
            </a:r>
            <a:endParaRPr/>
          </a:p>
        </p:txBody>
      </p:sp>
      <p:sp>
        <p:nvSpPr>
          <p:cNvPr id="131" name="Google Shape;131;p23"/>
          <p:cNvSpPr txBox="1"/>
          <p:nvPr/>
        </p:nvSpPr>
        <p:spPr>
          <a:xfrm>
            <a:off x="447125" y="2711575"/>
            <a:ext cx="1147500" cy="43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b="1"/>
              <a:t>EVENTUAL</a:t>
            </a:r>
            <a:endParaRPr b="1"/>
          </a:p>
        </p:txBody>
      </p:sp>
      <p:sp>
        <p:nvSpPr>
          <p:cNvPr id="132" name="Google Shape;132;p23"/>
          <p:cNvSpPr txBox="1"/>
          <p:nvPr/>
        </p:nvSpPr>
        <p:spPr>
          <a:xfrm>
            <a:off x="3199425" y="2711575"/>
            <a:ext cx="1910700" cy="43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b="1"/>
              <a:t>TIEMPO PARCIAL</a:t>
            </a:r>
            <a:endParaRPr b="1"/>
          </a:p>
        </p:txBody>
      </p:sp>
      <p:sp>
        <p:nvSpPr>
          <p:cNvPr id="133" name="Google Shape;133;p23"/>
          <p:cNvSpPr txBox="1"/>
          <p:nvPr/>
        </p:nvSpPr>
        <p:spPr>
          <a:xfrm>
            <a:off x="6084975" y="2711575"/>
            <a:ext cx="2538600" cy="68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b="1"/>
              <a:t>POR EQUIPO</a:t>
            </a:r>
            <a:endParaRPr b="1"/>
          </a:p>
        </p:txBody>
      </p:sp>
      <p:sp>
        <p:nvSpPr>
          <p:cNvPr id="134" name="Google Shape;134;p23"/>
          <p:cNvSpPr/>
          <p:nvPr/>
        </p:nvSpPr>
        <p:spPr>
          <a:xfrm>
            <a:off x="447125" y="2963500"/>
            <a:ext cx="2538600" cy="2012700"/>
          </a:xfrm>
          <a:prstGeom prst="upArrowCallout">
            <a:avLst>
              <a:gd name="adj1" fmla="val 25000"/>
              <a:gd name="adj2" fmla="val 25000"/>
              <a:gd name="adj3" fmla="val 25000"/>
              <a:gd name="adj4" fmla="val 64977"/>
            </a:avLst>
          </a:prstGeom>
          <a:solidFill>
            <a:srgbClr val="76A5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b="1"/>
              <a:t>EXIGENCIAS EXTRAORDINARIAS Y TRANSITORIAS DE LA EMPRESA PLAZO DE SEIS MESES POR AÑO O 1 AÑO EN PERIODO DE 3 AÑOS</a:t>
            </a:r>
            <a:endParaRPr b="1"/>
          </a:p>
        </p:txBody>
      </p:sp>
      <p:sp>
        <p:nvSpPr>
          <p:cNvPr id="135" name="Google Shape;135;p23"/>
          <p:cNvSpPr/>
          <p:nvPr/>
        </p:nvSpPr>
        <p:spPr>
          <a:xfrm>
            <a:off x="3097125" y="3014650"/>
            <a:ext cx="2538600" cy="1910400"/>
          </a:xfrm>
          <a:prstGeom prst="upArrowCallout">
            <a:avLst>
              <a:gd name="adj1" fmla="val 25000"/>
              <a:gd name="adj2" fmla="val 25000"/>
              <a:gd name="adj3" fmla="val 25000"/>
              <a:gd name="adj4" fmla="val 64977"/>
            </a:avLst>
          </a:prstGeom>
          <a:solidFill>
            <a:srgbClr val="76A5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b="1"/>
              <a:t> </a:t>
            </a:r>
            <a:r>
              <a:rPr lang="es" sz="1300" b="1"/>
              <a:t>SE PRESTAN SERVICIOS DURANTE NUMERO DETERMINADO DE DIAS U HORAS A LA SEMANA MENOS DE ⅔ PARTES DE LA JORNADA HABITUAL</a:t>
            </a:r>
            <a:endParaRPr sz="1300" b="1"/>
          </a:p>
        </p:txBody>
      </p:sp>
      <p:sp>
        <p:nvSpPr>
          <p:cNvPr id="136" name="Google Shape;136;p23"/>
          <p:cNvSpPr/>
          <p:nvPr/>
        </p:nvSpPr>
        <p:spPr>
          <a:xfrm>
            <a:off x="6044050" y="3076000"/>
            <a:ext cx="2538600" cy="1848900"/>
          </a:xfrm>
          <a:prstGeom prst="upArrowCallout">
            <a:avLst>
              <a:gd name="adj1" fmla="val 25000"/>
              <a:gd name="adj2" fmla="val 25000"/>
              <a:gd name="adj3" fmla="val 25000"/>
              <a:gd name="adj4" fmla="val 64977"/>
            </a:avLst>
          </a:prstGeom>
          <a:solidFill>
            <a:srgbClr val="76A5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b="1"/>
              <a:t>CELEBRADO ENTRE UN EMPLEADOR Y UN EQUIPO REPRESENTADO POR UNO DE ELLOS</a:t>
            </a:r>
            <a:endParaRPr/>
          </a:p>
        </p:txBody>
      </p:sp>
    </p:spTree>
    <p:extLst>
      <p:ext uri="{BB962C8B-B14F-4D97-AF65-F5344CB8AC3E}">
        <p14:creationId xmlns:p14="http://schemas.microsoft.com/office/powerpoint/2010/main" val="31012061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2" name="Google Shape;152;p26"/>
          <p:cNvSpPr txBox="1">
            <a:spLocks noGrp="1"/>
          </p:cNvSpPr>
          <p:nvPr>
            <p:ph type="subTitle" idx="1"/>
          </p:nvPr>
        </p:nvSpPr>
        <p:spPr>
          <a:xfrm>
            <a:off x="399971" y="1944850"/>
            <a:ext cx="4045200" cy="12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2400" b="1" dirty="0"/>
              <a:t>PERIODO DE PRUEBA </a:t>
            </a:r>
            <a:endParaRPr sz="2400" b="1" dirty="0"/>
          </a:p>
          <a:p>
            <a:pPr marL="0" lvl="0" indent="0" algn="ctr" rtl="0">
              <a:spcBef>
                <a:spcPts val="0"/>
              </a:spcBef>
              <a:spcAft>
                <a:spcPts val="0"/>
              </a:spcAft>
              <a:buNone/>
            </a:pPr>
            <a:r>
              <a:rPr lang="es" sz="2400" b="1" dirty="0"/>
              <a:t>ARTICULO 92 BIS LCT  </a:t>
            </a:r>
            <a:endParaRPr sz="2400" b="1" dirty="0"/>
          </a:p>
        </p:txBody>
      </p:sp>
      <p:sp>
        <p:nvSpPr>
          <p:cNvPr id="153" name="Google Shape;153;p26"/>
          <p:cNvSpPr txBox="1">
            <a:spLocks noGrp="1"/>
          </p:cNvSpPr>
          <p:nvPr>
            <p:ph type="body" idx="2"/>
          </p:nvPr>
        </p:nvSpPr>
        <p:spPr>
          <a:xfrm>
            <a:off x="4939500" y="66700"/>
            <a:ext cx="3837000" cy="4991400"/>
          </a:xfrm>
          <a:prstGeom prst="rect">
            <a:avLst/>
          </a:prstGeom>
          <a:solidFill>
            <a:srgbClr val="76A5AF"/>
          </a:solidFill>
        </p:spPr>
        <p:txBody>
          <a:bodyPr spcFirstLastPara="1" wrap="square" lIns="91425" tIns="91425" rIns="91425" bIns="91425" anchor="ctr" anchorCtr="0">
            <a:noAutofit/>
          </a:bodyPr>
          <a:lstStyle/>
          <a:p>
            <a:pPr marL="457200" lvl="0" indent="-323850" algn="l" rtl="0">
              <a:spcBef>
                <a:spcPts val="0"/>
              </a:spcBef>
              <a:spcAft>
                <a:spcPts val="0"/>
              </a:spcAft>
              <a:buSzPts val="1500"/>
              <a:buChar char="●"/>
            </a:pPr>
            <a:r>
              <a:rPr lang="es" sz="1500" b="1"/>
              <a:t>EL CONTRATO DE TRABAJO POR TIEMPO INDETERMINADO SE ENTIENDE CELEBRADO A PRUEBA POR LOS PRIMEROS TRES MESES. LAS PARTES PUEDEN EXTINGUIR EL CONTRATO SIN CAUSA SIN DERECHO A INDEMNIZACIÓN PERO CON OBLIGACIÓN DE PREAVISAR </a:t>
            </a:r>
            <a:endParaRPr sz="1500" b="1"/>
          </a:p>
          <a:p>
            <a:pPr marL="457200" lvl="0" indent="-323850" algn="l" rtl="0">
              <a:spcBef>
                <a:spcPts val="0"/>
              </a:spcBef>
              <a:spcAft>
                <a:spcPts val="0"/>
              </a:spcAft>
              <a:buSzPts val="1500"/>
              <a:buChar char="●"/>
            </a:pPr>
            <a:r>
              <a:rPr lang="es" sz="1500" b="1"/>
              <a:t>DEBE REGISTRARSE AL TRABAJADOR</a:t>
            </a:r>
            <a:endParaRPr sz="1500" b="1"/>
          </a:p>
          <a:p>
            <a:pPr marL="457200" lvl="0" indent="-323850" algn="l" rtl="0">
              <a:spcBef>
                <a:spcPts val="0"/>
              </a:spcBef>
              <a:spcAft>
                <a:spcPts val="0"/>
              </a:spcAft>
              <a:buSzPts val="1500"/>
              <a:buChar char="●"/>
            </a:pPr>
            <a:r>
              <a:rPr lang="es" sz="1500" b="1"/>
              <a:t>TIENE DERECHO A LAS PRESTACIONES POR ACCIDENTE O ENFERMEDAD DEL TRABAJO</a:t>
            </a:r>
            <a:endParaRPr sz="1500" b="1"/>
          </a:p>
          <a:p>
            <a:pPr marL="457200" lvl="0" indent="-323850" algn="l" rtl="0">
              <a:spcBef>
                <a:spcPts val="0"/>
              </a:spcBef>
              <a:spcAft>
                <a:spcPts val="0"/>
              </a:spcAft>
              <a:buSzPts val="1500"/>
              <a:buChar char="●"/>
            </a:pPr>
            <a:r>
              <a:rPr lang="es" sz="1500" b="1"/>
              <a:t>SE PAGAN APORTES  Y CONTR.</a:t>
            </a:r>
            <a:endParaRPr sz="1500" b="1"/>
          </a:p>
          <a:p>
            <a:pPr marL="457200" lvl="0" indent="-323850" algn="l" rtl="0">
              <a:spcBef>
                <a:spcPts val="0"/>
              </a:spcBef>
              <a:spcAft>
                <a:spcPts val="0"/>
              </a:spcAft>
              <a:buSzPts val="1500"/>
              <a:buChar char="●"/>
            </a:pPr>
            <a:r>
              <a:rPr lang="es" sz="1500" b="1"/>
              <a:t>SE COMPUTA COMO TIEMPO DE SERVICIO </a:t>
            </a:r>
            <a:endParaRPr sz="1500" b="1"/>
          </a:p>
        </p:txBody>
      </p:sp>
      <p:sp>
        <p:nvSpPr>
          <p:cNvPr id="154" name="Google Shape;154;p26"/>
          <p:cNvSpPr txBox="1"/>
          <p:nvPr/>
        </p:nvSpPr>
        <p:spPr>
          <a:xfrm>
            <a:off x="5870025" y="1140650"/>
            <a:ext cx="5891400" cy="68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09195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868425" y="152400"/>
            <a:ext cx="7302950" cy="4838700"/>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5"/>
          <p:cNvPicPr preferRelativeResize="0"/>
          <p:nvPr/>
        </p:nvPicPr>
        <p:blipFill>
          <a:blip r:embed="rId3">
            <a:alphaModFix/>
          </a:blip>
          <a:stretch>
            <a:fillRect/>
          </a:stretch>
        </p:blipFill>
        <p:spPr>
          <a:xfrm>
            <a:off x="807075" y="152400"/>
            <a:ext cx="7497249" cy="4838700"/>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6"/>
          <p:cNvPicPr preferRelativeResize="0"/>
          <p:nvPr/>
        </p:nvPicPr>
        <p:blipFill>
          <a:blip r:embed="rId3">
            <a:alphaModFix/>
          </a:blip>
          <a:stretch>
            <a:fillRect/>
          </a:stretch>
        </p:blipFill>
        <p:spPr>
          <a:xfrm>
            <a:off x="786600" y="152400"/>
            <a:ext cx="7752975" cy="4838700"/>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2"/>
          <p:cNvPicPr preferRelativeResize="0"/>
          <p:nvPr/>
        </p:nvPicPr>
        <p:blipFill>
          <a:blip r:embed="rId3">
            <a:alphaModFix/>
          </a:blip>
          <a:stretch>
            <a:fillRect/>
          </a:stretch>
        </p:blipFill>
        <p:spPr>
          <a:xfrm>
            <a:off x="837750" y="234225"/>
            <a:ext cx="7548401" cy="4838700"/>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18"/>
          <p:cNvPicPr preferRelativeResize="0"/>
          <p:nvPr/>
        </p:nvPicPr>
        <p:blipFill>
          <a:blip r:embed="rId3">
            <a:alphaModFix/>
          </a:blip>
          <a:stretch>
            <a:fillRect/>
          </a:stretch>
        </p:blipFill>
        <p:spPr>
          <a:xfrm>
            <a:off x="1042325" y="152400"/>
            <a:ext cx="7691599" cy="483870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p:nvPr/>
        </p:nvSpPr>
        <p:spPr>
          <a:xfrm>
            <a:off x="1053000" y="759100"/>
            <a:ext cx="5568900" cy="64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900" b="1" dirty="0"/>
              <a:t>PRINCIPIOS DE DERECHO DEL TRABAJO</a:t>
            </a:r>
            <a:endParaRPr sz="1900" b="1" dirty="0"/>
          </a:p>
        </p:txBody>
      </p:sp>
      <p:sp>
        <p:nvSpPr>
          <p:cNvPr id="82" name="Google Shape;82;p17"/>
          <p:cNvSpPr txBox="1"/>
          <p:nvPr/>
        </p:nvSpPr>
        <p:spPr>
          <a:xfrm>
            <a:off x="1053000" y="1408900"/>
            <a:ext cx="7386600" cy="36354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s" dirty="0"/>
              <a:t>PRINCIPIO PROTECTOR : SE TRADUCE EN TRES REGLAS</a:t>
            </a:r>
            <a:endParaRPr dirty="0"/>
          </a:p>
          <a:p>
            <a:pPr marL="914400" lvl="1" indent="-317500" algn="l" rtl="0">
              <a:spcBef>
                <a:spcPts val="0"/>
              </a:spcBef>
              <a:spcAft>
                <a:spcPts val="0"/>
              </a:spcAft>
              <a:buSzPts val="1400"/>
              <a:buChar char="○"/>
            </a:pPr>
            <a:r>
              <a:rPr lang="es" dirty="0"/>
              <a:t> a ) in dubio pro operario art 9 LCT</a:t>
            </a:r>
            <a:endParaRPr dirty="0"/>
          </a:p>
          <a:p>
            <a:pPr marL="914400" lvl="1" indent="-317500" algn="l" rtl="0">
              <a:spcBef>
                <a:spcPts val="0"/>
              </a:spcBef>
              <a:spcAft>
                <a:spcPts val="0"/>
              </a:spcAft>
              <a:buSzPts val="1400"/>
              <a:buChar char="○"/>
            </a:pPr>
            <a:r>
              <a:rPr lang="es" dirty="0"/>
              <a:t> b) norma mas favorable art 8 y 9 L.C.T</a:t>
            </a:r>
            <a:endParaRPr dirty="0"/>
          </a:p>
          <a:p>
            <a:pPr marL="914400" lvl="1" indent="-317500" algn="l" rtl="0">
              <a:spcBef>
                <a:spcPts val="0"/>
              </a:spcBef>
              <a:spcAft>
                <a:spcPts val="0"/>
              </a:spcAft>
              <a:buSzPts val="1400"/>
              <a:buChar char="○"/>
            </a:pPr>
            <a:r>
              <a:rPr lang="es" dirty="0"/>
              <a:t> c) condicion mas beneficiosa </a:t>
            </a:r>
            <a:endParaRPr dirty="0"/>
          </a:p>
          <a:p>
            <a:pPr marL="914400" lvl="1" indent="-317500" algn="l" rtl="0">
              <a:spcBef>
                <a:spcPts val="0"/>
              </a:spcBef>
              <a:spcAft>
                <a:spcPts val="0"/>
              </a:spcAft>
              <a:buSzPts val="1400"/>
              <a:buChar char="○"/>
            </a:pPr>
            <a:endParaRPr dirty="0"/>
          </a:p>
          <a:p>
            <a:pPr marL="457200" lvl="0" indent="-317500" algn="l" rtl="0">
              <a:spcBef>
                <a:spcPts val="0"/>
              </a:spcBef>
              <a:spcAft>
                <a:spcPts val="0"/>
              </a:spcAft>
              <a:buSzPts val="1400"/>
              <a:buChar char="●"/>
            </a:pPr>
            <a:r>
              <a:rPr lang="es" dirty="0"/>
              <a:t>PRINCIPIO DE IRRENUNCIABILIDAD ART. 12 Y 13 LCT</a:t>
            </a:r>
            <a:endParaRPr dirty="0"/>
          </a:p>
          <a:p>
            <a:pPr marL="0" lvl="0" indent="0" algn="l" rtl="0">
              <a:spcBef>
                <a:spcPts val="0"/>
              </a:spcBef>
              <a:spcAft>
                <a:spcPts val="0"/>
              </a:spcAft>
              <a:buNone/>
            </a:pPr>
            <a:endParaRPr dirty="0"/>
          </a:p>
          <a:p>
            <a:pPr marL="457200" lvl="0" indent="-317500" algn="l" rtl="0">
              <a:spcBef>
                <a:spcPts val="0"/>
              </a:spcBef>
              <a:spcAft>
                <a:spcPts val="0"/>
              </a:spcAft>
              <a:buSzPts val="1400"/>
              <a:buChar char="●"/>
            </a:pPr>
            <a:r>
              <a:rPr lang="es" dirty="0"/>
              <a:t>PRINCIPIO DE CONTINUIDAD DE LA RELACION LABORAL ART. 10 LCT</a:t>
            </a:r>
            <a:endParaRPr dirty="0"/>
          </a:p>
          <a:p>
            <a:pPr marL="0" lvl="0" indent="0" algn="l" rtl="0">
              <a:spcBef>
                <a:spcPts val="0"/>
              </a:spcBef>
              <a:spcAft>
                <a:spcPts val="0"/>
              </a:spcAft>
              <a:buNone/>
            </a:pPr>
            <a:endParaRPr dirty="0"/>
          </a:p>
          <a:p>
            <a:pPr marL="457200" lvl="0" indent="-317500" algn="l" rtl="0">
              <a:spcBef>
                <a:spcPts val="0"/>
              </a:spcBef>
              <a:spcAft>
                <a:spcPts val="0"/>
              </a:spcAft>
              <a:buSzPts val="1400"/>
              <a:buChar char="●"/>
            </a:pPr>
            <a:r>
              <a:rPr lang="es" dirty="0"/>
              <a:t>PRINCIPIO DE GRATUIDAD : ART. 20 LCT</a:t>
            </a:r>
            <a:endParaRPr dirty="0"/>
          </a:p>
          <a:p>
            <a:pPr marL="0" lvl="0" indent="0" algn="l" rtl="0">
              <a:spcBef>
                <a:spcPts val="0"/>
              </a:spcBef>
              <a:spcAft>
                <a:spcPts val="0"/>
              </a:spcAft>
              <a:buNone/>
            </a:pPr>
            <a:endParaRPr dirty="0"/>
          </a:p>
          <a:p>
            <a:pPr marL="457200" lvl="0" indent="-317500" algn="l" rtl="0">
              <a:spcBef>
                <a:spcPts val="0"/>
              </a:spcBef>
              <a:spcAft>
                <a:spcPts val="0"/>
              </a:spcAft>
              <a:buSzPts val="1400"/>
              <a:buChar char="●"/>
            </a:pPr>
            <a:r>
              <a:rPr lang="es" dirty="0"/>
              <a:t>PRINCIPIO DE PRIMACIA DE LA REALIDAD ART. 14 Y 23 DE LA LCT</a:t>
            </a:r>
            <a:endParaRPr dirty="0"/>
          </a:p>
          <a:p>
            <a:pPr marL="457200" lvl="0" indent="-317500" algn="l" rtl="0">
              <a:spcBef>
                <a:spcPts val="0"/>
              </a:spcBef>
              <a:spcAft>
                <a:spcPts val="0"/>
              </a:spcAft>
              <a:buSzPts val="1400"/>
              <a:buChar char="●"/>
            </a:pPr>
            <a:r>
              <a:rPr lang="es" dirty="0"/>
              <a:t>PRINCIPIO DE INTERPRETACION Y APLICACION DE LA LEY ART. 11 LCT (PRINCIPIOS GENERALES DEL DERECHO, JUSTICIA SOCIAL, EQUIDAD, BUENA FE)</a:t>
            </a:r>
            <a:endParaRPr dirty="0"/>
          </a:p>
        </p:txBody>
      </p:sp>
    </p:spTree>
    <p:extLst>
      <p:ext uri="{BB962C8B-B14F-4D97-AF65-F5344CB8AC3E}">
        <p14:creationId xmlns:p14="http://schemas.microsoft.com/office/powerpoint/2010/main" val="39335631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hay ninguna descripción de la foto dispon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11" y="138945"/>
            <a:ext cx="8471647" cy="49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2035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9"/>
          <p:cNvPicPr preferRelativeResize="0"/>
          <p:nvPr/>
        </p:nvPicPr>
        <p:blipFill>
          <a:blip r:embed="rId3">
            <a:alphaModFix/>
          </a:blip>
          <a:stretch>
            <a:fillRect/>
          </a:stretch>
        </p:blipFill>
        <p:spPr>
          <a:xfrm>
            <a:off x="745700" y="203550"/>
            <a:ext cx="7579075" cy="4838700"/>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20"/>
          <p:cNvPicPr preferRelativeResize="0"/>
          <p:nvPr/>
        </p:nvPicPr>
        <p:blipFill>
          <a:blip r:embed="rId3">
            <a:alphaModFix/>
          </a:blip>
          <a:stretch>
            <a:fillRect/>
          </a:stretch>
        </p:blipFill>
        <p:spPr>
          <a:xfrm>
            <a:off x="837750" y="203525"/>
            <a:ext cx="7548401" cy="4838700"/>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21"/>
          <p:cNvPicPr preferRelativeResize="0"/>
          <p:nvPr/>
        </p:nvPicPr>
        <p:blipFill>
          <a:blip r:embed="rId3">
            <a:alphaModFix/>
          </a:blip>
          <a:stretch>
            <a:fillRect/>
          </a:stretch>
        </p:blipFill>
        <p:spPr>
          <a:xfrm>
            <a:off x="1032100" y="152400"/>
            <a:ext cx="7589299" cy="4838700"/>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23"/>
          <p:cNvPicPr preferRelativeResize="0"/>
          <p:nvPr/>
        </p:nvPicPr>
        <p:blipFill>
          <a:blip r:embed="rId3">
            <a:alphaModFix/>
          </a:blip>
          <a:stretch>
            <a:fillRect/>
          </a:stretch>
        </p:blipFill>
        <p:spPr>
          <a:xfrm>
            <a:off x="725250" y="152400"/>
            <a:ext cx="7834775" cy="4838700"/>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24"/>
          <p:cNvPicPr preferRelativeResize="0"/>
          <p:nvPr/>
        </p:nvPicPr>
        <p:blipFill>
          <a:blip r:embed="rId3">
            <a:alphaModFix/>
          </a:blip>
          <a:stretch>
            <a:fillRect/>
          </a:stretch>
        </p:blipFill>
        <p:spPr>
          <a:xfrm>
            <a:off x="735475" y="152400"/>
            <a:ext cx="7845025" cy="4838700"/>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25"/>
          <p:cNvPicPr preferRelativeResize="0"/>
          <p:nvPr/>
        </p:nvPicPr>
        <p:blipFill>
          <a:blip r:embed="rId3">
            <a:alphaModFix/>
          </a:blip>
          <a:stretch>
            <a:fillRect/>
          </a:stretch>
        </p:blipFill>
        <p:spPr>
          <a:xfrm>
            <a:off x="1319638" y="0"/>
            <a:ext cx="6504719" cy="4838700"/>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6"/>
          <p:cNvSpPr txBox="1"/>
          <p:nvPr/>
        </p:nvSpPr>
        <p:spPr>
          <a:xfrm>
            <a:off x="2044075" y="1788575"/>
            <a:ext cx="5610000" cy="3000000"/>
          </a:xfrm>
          <a:prstGeom prst="rect">
            <a:avLst/>
          </a:prstGeom>
          <a:solidFill>
            <a:srgbClr val="FFFFFF"/>
          </a:solid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s" sz="1850" b="1" dirty="0">
                <a:solidFill>
                  <a:srgbClr val="3A3A3A"/>
                </a:solidFill>
              </a:rPr>
              <a:t>Es la relación laboral no registrada o que está de modo deficiente, también se lo conoce como trabajo clandestino. Esto le genera al trabajador falta de aportes al sistema de la seguridad social, lo que lo privará de una jubilación, no tienen cobertura en caso de un accidente de trabajo por falta de un contrato de ART y no carecer de los beneficios de una medicina pre paga u obra social. </a:t>
            </a:r>
            <a:endParaRPr sz="2200" b="1" dirty="0"/>
          </a:p>
        </p:txBody>
      </p:sp>
      <p:sp>
        <p:nvSpPr>
          <p:cNvPr id="122" name="Google Shape;122;p26"/>
          <p:cNvSpPr txBox="1"/>
          <p:nvPr/>
        </p:nvSpPr>
        <p:spPr>
          <a:xfrm>
            <a:off x="1799675" y="533250"/>
            <a:ext cx="6398700" cy="74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900" b="1" u="sng"/>
              <a:t>EMPLEO NO REGISTRADO -  TRABAJO EN NEGRO </a:t>
            </a:r>
            <a:endParaRPr sz="1900" b="1" u="sng"/>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44138" y="1088571"/>
            <a:ext cx="8133806" cy="2462213"/>
          </a:xfrm>
          <a:prstGeom prst="rect">
            <a:avLst/>
          </a:prstGeom>
          <a:noFill/>
        </p:spPr>
        <p:txBody>
          <a:bodyPr wrap="square" rtlCol="0">
            <a:spAutoFit/>
          </a:bodyPr>
          <a:lstStyle/>
          <a:p>
            <a:r>
              <a:rPr lang="es-AR" dirty="0"/>
              <a:t> </a:t>
            </a:r>
            <a:endParaRPr lang="es-AR" dirty="0" smtClean="0"/>
          </a:p>
          <a:p>
            <a:r>
              <a:rPr lang="es-AR" sz="2000" b="1" dirty="0" smtClean="0"/>
              <a:t>LEY NACIONAL DE EMPLEO - 24013</a:t>
            </a:r>
            <a:endParaRPr lang="es-AR" sz="2000" b="1" dirty="0"/>
          </a:p>
          <a:p>
            <a:endParaRPr lang="es-AR" sz="2000" dirty="0" smtClean="0"/>
          </a:p>
          <a:p>
            <a:pPr algn="just"/>
            <a:r>
              <a:rPr lang="es-AR" sz="2000" dirty="0" smtClean="0"/>
              <a:t>Artículo </a:t>
            </a:r>
            <a:r>
              <a:rPr lang="es-AR" sz="2000" dirty="0"/>
              <a:t>8 </a:t>
            </a:r>
            <a:r>
              <a:rPr lang="es-AR" sz="2000" dirty="0" smtClean="0"/>
              <a:t>“</a:t>
            </a:r>
            <a:r>
              <a:rPr lang="es-AR" sz="2000" dirty="0"/>
              <a:t>El empleador que no registrare una relación laboral abonará al trabajador afectado una indemnización equivalente a una cuarta parte de las remuneraciones devengadas desde el comienzo de la vinculación, computadas a valores reajustados de acuerdo a la normativa vigente. </a:t>
            </a:r>
          </a:p>
        </p:txBody>
      </p:sp>
    </p:spTree>
    <p:extLst>
      <p:ext uri="{BB962C8B-B14F-4D97-AF65-F5344CB8AC3E}">
        <p14:creationId xmlns:p14="http://schemas.microsoft.com/office/powerpoint/2010/main" val="912270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61852" y="1071154"/>
            <a:ext cx="8229600" cy="3293209"/>
          </a:xfrm>
          <a:prstGeom prst="rect">
            <a:avLst/>
          </a:prstGeom>
          <a:noFill/>
        </p:spPr>
        <p:txBody>
          <a:bodyPr wrap="square" rtlCol="0">
            <a:spAutoFit/>
          </a:bodyPr>
          <a:lstStyle/>
          <a:p>
            <a:r>
              <a:rPr lang="es-AR" sz="2000" b="1" dirty="0" smtClean="0"/>
              <a:t>LEY NACIONAL DE EMPLEO</a:t>
            </a:r>
          </a:p>
          <a:p>
            <a:endParaRPr lang="es-AR" sz="2000" b="1" dirty="0" smtClean="0"/>
          </a:p>
          <a:p>
            <a:pPr algn="just"/>
            <a:r>
              <a:rPr lang="es-AR" sz="2000" dirty="0" smtClean="0"/>
              <a:t>ARTICULO </a:t>
            </a:r>
            <a:r>
              <a:rPr lang="es-AR" sz="2000" dirty="0"/>
              <a:t>9 </a:t>
            </a:r>
            <a:r>
              <a:rPr lang="es-AR" sz="2000" dirty="0" smtClean="0"/>
              <a:t>“</a:t>
            </a:r>
            <a:r>
              <a:rPr lang="es-AR" sz="2000" dirty="0"/>
              <a:t>El empleador que consignare en la documentación laboral una fecha de ingreso posterior a la real, abonará al trabajador afectado una indemnización equivalente a la cuarta parte del importe de las remuneraciones devengadas desde la fecha de ingreso hasta la fecha falsamente consignada, computadas a valores reajustados de acuerdo a la normativa vigente.”  </a:t>
            </a:r>
            <a:endParaRPr lang="es-AR" sz="2000" dirty="0" smtClean="0"/>
          </a:p>
          <a:p>
            <a:endParaRPr lang="es-AR" sz="2000" dirty="0" smtClean="0"/>
          </a:p>
          <a:p>
            <a:r>
              <a:rPr lang="es-AR" b="1" dirty="0" smtClean="0"/>
              <a:t> </a:t>
            </a:r>
            <a:endParaRPr lang="es-AR" dirty="0"/>
          </a:p>
          <a:p>
            <a:endParaRPr lang="es-AR" dirty="0"/>
          </a:p>
        </p:txBody>
      </p:sp>
    </p:spTree>
    <p:extLst>
      <p:ext uri="{BB962C8B-B14F-4D97-AF65-F5344CB8AC3E}">
        <p14:creationId xmlns:p14="http://schemas.microsoft.com/office/powerpoint/2010/main" val="4228797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71;p15"/>
          <p:cNvPicPr preferRelativeResize="0"/>
          <p:nvPr/>
        </p:nvPicPr>
        <p:blipFill>
          <a:blip r:embed="rId2">
            <a:alphaModFix/>
          </a:blip>
          <a:stretch>
            <a:fillRect/>
          </a:stretch>
        </p:blipFill>
        <p:spPr>
          <a:xfrm>
            <a:off x="1047500" y="214000"/>
            <a:ext cx="7406375" cy="4838700"/>
          </a:xfrm>
          <a:prstGeom prst="rect">
            <a:avLst/>
          </a:prstGeom>
          <a:noFill/>
          <a:ln>
            <a:noFill/>
          </a:ln>
        </p:spPr>
      </p:pic>
    </p:spTree>
    <p:extLst>
      <p:ext uri="{BB962C8B-B14F-4D97-AF65-F5344CB8AC3E}">
        <p14:creationId xmlns:p14="http://schemas.microsoft.com/office/powerpoint/2010/main" val="39874738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66354" y="1245324"/>
            <a:ext cx="7924800" cy="3170099"/>
          </a:xfrm>
          <a:prstGeom prst="rect">
            <a:avLst/>
          </a:prstGeom>
          <a:noFill/>
        </p:spPr>
        <p:txBody>
          <a:bodyPr wrap="square" rtlCol="0">
            <a:spAutoFit/>
          </a:bodyPr>
          <a:lstStyle/>
          <a:p>
            <a:pPr algn="just"/>
            <a:r>
              <a:rPr lang="es-AR" sz="2000" b="1" dirty="0" smtClean="0"/>
              <a:t>LEY NACIONAL DE EMPLEO</a:t>
            </a:r>
          </a:p>
          <a:p>
            <a:pPr algn="just"/>
            <a:endParaRPr lang="es-AR" sz="2000" dirty="0"/>
          </a:p>
          <a:p>
            <a:pPr algn="just"/>
            <a:r>
              <a:rPr lang="es-AR" sz="2000" dirty="0" smtClean="0"/>
              <a:t>ARTICULO 10:  </a:t>
            </a:r>
            <a:r>
              <a:rPr lang="es-AR" sz="2000" dirty="0"/>
              <a:t>“El empleador que consignare en la documentación laboral una remuneración menor que la percibida por el trabajador, abonará a éste una indemnización equivalente a la cuarta parte del importe de las remuneraciones devengadas y no registradas, debidamente reajustadas desde la fecha en que comenzó a consignarse indebidamente el monto de la remuneración.” El empleador dispone de 30 días para dar cumplimiento a la regularización intimada. </a:t>
            </a:r>
          </a:p>
        </p:txBody>
      </p:sp>
    </p:spTree>
    <p:extLst>
      <p:ext uri="{BB962C8B-B14F-4D97-AF65-F5344CB8AC3E}">
        <p14:creationId xmlns:p14="http://schemas.microsoft.com/office/powerpoint/2010/main" val="4152539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flipH="1">
            <a:off x="1247502" y="748937"/>
            <a:ext cx="6877595" cy="4001095"/>
          </a:xfrm>
          <a:prstGeom prst="rect">
            <a:avLst/>
          </a:prstGeom>
          <a:noFill/>
        </p:spPr>
        <p:txBody>
          <a:bodyPr wrap="square" rtlCol="0">
            <a:spAutoFit/>
          </a:bodyPr>
          <a:lstStyle/>
          <a:p>
            <a:r>
              <a:rPr lang="es-AR" sz="1800" b="1" dirty="0"/>
              <a:t>LEY 25323 FALTA DE REGISTRACION O REGISTRACION DEFECTUOSA </a:t>
            </a:r>
            <a:r>
              <a:rPr lang="es-AR" sz="1800" dirty="0"/>
              <a:t> </a:t>
            </a:r>
            <a:endParaRPr lang="es-AR" sz="1800" b="1" u="sng" dirty="0"/>
          </a:p>
          <a:p>
            <a:endParaRPr lang="es-AR" sz="1800" dirty="0" smtClean="0"/>
          </a:p>
          <a:p>
            <a:r>
              <a:rPr lang="es-AR" sz="2000" dirty="0" smtClean="0"/>
              <a:t>Articulo 1:En </a:t>
            </a:r>
            <a:r>
              <a:rPr lang="es-AR" sz="2000" dirty="0"/>
              <a:t>caso de falta de registración o registración defectuosa de la relación laboral, </a:t>
            </a:r>
            <a:r>
              <a:rPr lang="es-AR" sz="2000" dirty="0" smtClean="0"/>
              <a:t>el empleador deberá abonar la </a:t>
            </a:r>
            <a:r>
              <a:rPr lang="es-AR" sz="2000" dirty="0"/>
              <a:t>duplicación de la indemnización por </a:t>
            </a:r>
            <a:r>
              <a:rPr lang="es-AR" sz="2000" dirty="0" smtClean="0"/>
              <a:t>antigüedad.</a:t>
            </a:r>
          </a:p>
          <a:p>
            <a:endParaRPr lang="es-AR" sz="2000" dirty="0"/>
          </a:p>
          <a:p>
            <a:r>
              <a:rPr lang="es-AR" sz="2000" dirty="0" smtClean="0"/>
              <a:t>Articulo  2: </a:t>
            </a:r>
            <a:r>
              <a:rPr lang="es-AR" sz="2000" dirty="0"/>
              <a:t>dispone un incremento del 50 % sobre las indemnizaciones por antigüedad, indemnización sustitutiva de preaviso e integración del mes de despido si el empleador no paga las indemnizaciones por despido en tiempo </a:t>
            </a:r>
            <a:r>
              <a:rPr lang="es-AR" sz="2000" dirty="0" smtClean="0"/>
              <a:t>oportuno</a:t>
            </a:r>
            <a:r>
              <a:rPr lang="es-AR" sz="2000" dirty="0"/>
              <a:t> </a:t>
            </a:r>
            <a:r>
              <a:rPr lang="es-AR" sz="2000" dirty="0" smtClean="0"/>
              <a:t>y obligue al trabajador a iniciar acciones judiciales para percibirlas.</a:t>
            </a:r>
            <a:endParaRPr lang="es-AR" sz="2000" dirty="0"/>
          </a:p>
        </p:txBody>
      </p:sp>
    </p:spTree>
    <p:extLst>
      <p:ext uri="{BB962C8B-B14F-4D97-AF65-F5344CB8AC3E}">
        <p14:creationId xmlns:p14="http://schemas.microsoft.com/office/powerpoint/2010/main" val="41490755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8"/>
          <p:cNvPicPr preferRelativeResize="0"/>
          <p:nvPr/>
        </p:nvPicPr>
        <p:blipFill>
          <a:blip r:embed="rId3">
            <a:alphaModFix/>
          </a:blip>
          <a:stretch>
            <a:fillRect/>
          </a:stretch>
        </p:blipFill>
        <p:spPr>
          <a:xfrm>
            <a:off x="1910750" y="611000"/>
            <a:ext cx="5643425" cy="428810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52347" y="130630"/>
            <a:ext cx="6576361" cy="4868090"/>
          </a:xfrm>
          <a:prstGeom prst="rect">
            <a:avLst/>
          </a:prstGeom>
          <a:noFill/>
          <a:ln>
            <a:noFill/>
          </a:ln>
        </p:spPr>
      </p:pic>
    </p:spTree>
    <p:extLst>
      <p:ext uri="{BB962C8B-B14F-4D97-AF65-F5344CB8AC3E}">
        <p14:creationId xmlns:p14="http://schemas.microsoft.com/office/powerpoint/2010/main" val="1588750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27"/>
          <p:cNvPicPr preferRelativeResize="0"/>
          <p:nvPr/>
        </p:nvPicPr>
        <p:blipFill>
          <a:blip r:embed="rId3">
            <a:alphaModFix/>
          </a:blip>
          <a:stretch>
            <a:fillRect/>
          </a:stretch>
        </p:blipFill>
        <p:spPr>
          <a:xfrm>
            <a:off x="755925" y="312175"/>
            <a:ext cx="7896175" cy="4664050"/>
          </a:xfrm>
          <a:prstGeom prst="rect">
            <a:avLst/>
          </a:prstGeom>
          <a:noFill/>
          <a:ln>
            <a:noFill/>
          </a:ln>
        </p:spPr>
      </p:pic>
    </p:spTree>
    <p:extLst>
      <p:ext uri="{BB962C8B-B14F-4D97-AF65-F5344CB8AC3E}">
        <p14:creationId xmlns:p14="http://schemas.microsoft.com/office/powerpoint/2010/main" val="2178259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8"/>
          <p:cNvSpPr txBox="1"/>
          <p:nvPr/>
        </p:nvSpPr>
        <p:spPr>
          <a:xfrm>
            <a:off x="919575" y="792900"/>
            <a:ext cx="7773300" cy="910200"/>
          </a:xfrm>
          <a:prstGeom prst="rect">
            <a:avLst/>
          </a:prstGeom>
          <a:solidFill>
            <a:srgbClr val="76A5A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600" b="1"/>
              <a:t>ESTABILIDAD PROPIA : PREVEE LA IMPOSIBILIDAD JURIDICA DE EXTINGUIR LA RELACION LABORAL SIN CAUSA JUSTIFICADA </a:t>
            </a:r>
            <a:endParaRPr sz="1600" b="1"/>
          </a:p>
          <a:p>
            <a:pPr marL="0" lvl="0" indent="0" algn="l" rtl="0">
              <a:spcBef>
                <a:spcPts val="0"/>
              </a:spcBef>
              <a:spcAft>
                <a:spcPts val="0"/>
              </a:spcAft>
              <a:buNone/>
            </a:pPr>
            <a:r>
              <a:rPr lang="es" sz="1600" b="1"/>
              <a:t>EL EMPLEADOR ESTA OBLIGADO A REINCORPORAR AL TRABAJADOR  </a:t>
            </a:r>
            <a:endParaRPr sz="1600" b="1"/>
          </a:p>
          <a:p>
            <a:pPr marL="0" lvl="0" indent="0" algn="l" rtl="0">
              <a:spcBef>
                <a:spcPts val="0"/>
              </a:spcBef>
              <a:spcAft>
                <a:spcPts val="0"/>
              </a:spcAft>
              <a:buNone/>
            </a:pPr>
            <a:endParaRPr sz="1600" b="1"/>
          </a:p>
        </p:txBody>
      </p:sp>
      <p:sp>
        <p:nvSpPr>
          <p:cNvPr id="166" name="Google Shape;166;p28"/>
          <p:cNvSpPr txBox="1"/>
          <p:nvPr/>
        </p:nvSpPr>
        <p:spPr>
          <a:xfrm>
            <a:off x="6179125" y="2878575"/>
            <a:ext cx="2462700" cy="501900"/>
          </a:xfrm>
          <a:prstGeom prst="rect">
            <a:avLst/>
          </a:prstGeom>
          <a:solidFill>
            <a:srgbClr val="76A5A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800" b="1"/>
              <a:t>EMPLEO PUBLICO</a:t>
            </a:r>
            <a:endParaRPr sz="1800" b="1"/>
          </a:p>
        </p:txBody>
      </p:sp>
      <p:sp>
        <p:nvSpPr>
          <p:cNvPr id="2" name="AutoShape 2" descr="Nuevo reglamento para ascensos y planta permanente - empleo público nacion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3" name="AutoShape 4" descr="Nuevo reglamento para ascensos y planta permanente - empleo público naciona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4" name="AutoShape 6" descr="Nuevo reglamento para ascensos y planta permanente - empleo público nacional"/>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5" name="Imagen 4"/>
          <p:cNvPicPr>
            <a:picLocks noChangeAspect="1"/>
          </p:cNvPicPr>
          <p:nvPr/>
        </p:nvPicPr>
        <p:blipFill>
          <a:blip r:embed="rId3"/>
          <a:stretch>
            <a:fillRect/>
          </a:stretch>
        </p:blipFill>
        <p:spPr>
          <a:xfrm>
            <a:off x="1641701" y="2264655"/>
            <a:ext cx="3191556" cy="2429265"/>
          </a:xfrm>
          <a:prstGeom prst="rect">
            <a:avLst/>
          </a:prstGeom>
        </p:spPr>
      </p:pic>
    </p:spTree>
    <p:extLst>
      <p:ext uri="{BB962C8B-B14F-4D97-AF65-F5344CB8AC3E}">
        <p14:creationId xmlns:p14="http://schemas.microsoft.com/office/powerpoint/2010/main" val="3500735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9"/>
          <p:cNvSpPr txBox="1"/>
          <p:nvPr/>
        </p:nvSpPr>
        <p:spPr>
          <a:xfrm>
            <a:off x="951200" y="148475"/>
            <a:ext cx="7057500" cy="971700"/>
          </a:xfrm>
          <a:prstGeom prst="rect">
            <a:avLst/>
          </a:prstGeom>
          <a:solidFill>
            <a:srgbClr val="76A5A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600" b="1" dirty="0"/>
              <a:t>ESTABILIDAD IMPROPIA : EL DESPIDO AUN ILICITO ES EFICAZ Y EL TRABAJADOR DESPEDIDO SIN CAUSA JUSTIFICADA  TIENE DERECHO A UNA INDEMNIZACION </a:t>
            </a:r>
            <a:endParaRPr sz="1600" b="1" dirty="0"/>
          </a:p>
        </p:txBody>
      </p:sp>
      <p:pic>
        <p:nvPicPr>
          <p:cNvPr id="172" name="Google Shape;172;p29"/>
          <p:cNvPicPr preferRelativeResize="0"/>
          <p:nvPr/>
        </p:nvPicPr>
        <p:blipFill>
          <a:blip r:embed="rId3">
            <a:alphaModFix/>
          </a:blip>
          <a:stretch>
            <a:fillRect/>
          </a:stretch>
        </p:blipFill>
        <p:spPr>
          <a:xfrm>
            <a:off x="856225" y="1478200"/>
            <a:ext cx="2589725" cy="2669550"/>
          </a:xfrm>
          <a:prstGeom prst="rect">
            <a:avLst/>
          </a:prstGeom>
          <a:noFill/>
          <a:ln>
            <a:noFill/>
          </a:ln>
        </p:spPr>
      </p:pic>
      <p:sp>
        <p:nvSpPr>
          <p:cNvPr id="173" name="Google Shape;173;p29"/>
          <p:cNvSpPr txBox="1"/>
          <p:nvPr/>
        </p:nvSpPr>
        <p:spPr>
          <a:xfrm>
            <a:off x="3567550" y="2663800"/>
            <a:ext cx="2476200" cy="687300"/>
          </a:xfrm>
          <a:prstGeom prst="rect">
            <a:avLst/>
          </a:prstGeom>
          <a:solidFill>
            <a:srgbClr val="76A5A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000" b="1"/>
              <a:t>EMPLEO PRIVADO </a:t>
            </a:r>
            <a:endParaRPr sz="2000" b="1"/>
          </a:p>
        </p:txBody>
      </p:sp>
      <p:pic>
        <p:nvPicPr>
          <p:cNvPr id="174" name="Google Shape;174;p29"/>
          <p:cNvPicPr preferRelativeResize="0"/>
          <p:nvPr/>
        </p:nvPicPr>
        <p:blipFill>
          <a:blip r:embed="rId4">
            <a:alphaModFix/>
          </a:blip>
          <a:stretch>
            <a:fillRect/>
          </a:stretch>
        </p:blipFill>
        <p:spPr>
          <a:xfrm>
            <a:off x="6165350" y="1478200"/>
            <a:ext cx="2409950" cy="2669550"/>
          </a:xfrm>
          <a:prstGeom prst="rect">
            <a:avLst/>
          </a:prstGeom>
          <a:noFill/>
          <a:ln>
            <a:noFill/>
          </a:ln>
        </p:spPr>
      </p:pic>
    </p:spTree>
    <p:extLst>
      <p:ext uri="{BB962C8B-B14F-4D97-AF65-F5344CB8AC3E}">
        <p14:creationId xmlns:p14="http://schemas.microsoft.com/office/powerpoint/2010/main" val="3496090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49235" y="705395"/>
            <a:ext cx="7646125" cy="4154984"/>
          </a:xfrm>
          <a:prstGeom prst="rect">
            <a:avLst/>
          </a:prstGeom>
          <a:noFill/>
        </p:spPr>
        <p:txBody>
          <a:bodyPr wrap="square" rtlCol="0">
            <a:spAutoFit/>
          </a:bodyPr>
          <a:lstStyle/>
          <a:p>
            <a:pPr algn="just"/>
            <a:r>
              <a:rPr lang="es-AR" sz="2400" b="1" dirty="0">
                <a:latin typeface="+mn-lt"/>
              </a:rPr>
              <a:t>“Habrá contrato de trabajo, </a:t>
            </a:r>
            <a:r>
              <a:rPr lang="es-AR" sz="2400" b="1" dirty="0" smtClean="0">
                <a:latin typeface="+mn-lt"/>
              </a:rPr>
              <a:t>cualquiera sea </a:t>
            </a:r>
            <a:r>
              <a:rPr lang="es-AR" sz="2400" b="1" dirty="0">
                <a:latin typeface="+mn-lt"/>
              </a:rPr>
              <a:t>su forma o denominación, siempre que </a:t>
            </a:r>
            <a:r>
              <a:rPr lang="es-AR" sz="2400" b="1" u="sng" dirty="0">
                <a:latin typeface="+mn-lt"/>
              </a:rPr>
              <a:t>una persona física se obligue a realizar actos , ejecutar obras o prestar servicios en </a:t>
            </a:r>
            <a:r>
              <a:rPr lang="es-AR" sz="2400" b="1" u="sng" dirty="0"/>
              <a:t>favor de la otra </a:t>
            </a:r>
            <a:r>
              <a:rPr lang="es-AR" sz="2400" b="1" u="sng" dirty="0" smtClean="0"/>
              <a:t>y </a:t>
            </a:r>
            <a:r>
              <a:rPr lang="es-AR" sz="2400" b="1" u="sng" dirty="0" smtClean="0">
                <a:latin typeface="+mn-lt"/>
              </a:rPr>
              <a:t>bajo </a:t>
            </a:r>
            <a:r>
              <a:rPr lang="es-AR" sz="2400" b="1" u="sng" dirty="0">
                <a:latin typeface="+mn-lt"/>
              </a:rPr>
              <a:t>relación de dependencia de esta, durante un periodo determinado o indeterminado de tiempo , mediante el pago de una remuneración</a:t>
            </a:r>
            <a:r>
              <a:rPr lang="es-AR" sz="2400" b="1" u="sng" dirty="0" smtClean="0">
                <a:latin typeface="+mn-lt"/>
              </a:rPr>
              <a:t>.</a:t>
            </a:r>
            <a:r>
              <a:rPr lang="es-AR" sz="2400" b="1" dirty="0" smtClean="0">
                <a:latin typeface="+mn-lt"/>
              </a:rPr>
              <a:t> Sus </a:t>
            </a:r>
            <a:r>
              <a:rPr lang="es-AR" sz="2400" b="1" dirty="0">
                <a:latin typeface="+mn-lt"/>
              </a:rPr>
              <a:t>cláusulas quedan sometidas a las disposiciones de orden público, los estatutos, las convenciones colectivas o los laudos con fuerza de tales y los usos y las costumbres” </a:t>
            </a:r>
          </a:p>
        </p:txBody>
      </p:sp>
    </p:spTree>
    <p:extLst>
      <p:ext uri="{BB962C8B-B14F-4D97-AF65-F5344CB8AC3E}">
        <p14:creationId xmlns:p14="http://schemas.microsoft.com/office/powerpoint/2010/main" val="342794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045028" y="766356"/>
            <a:ext cx="7672252" cy="3754874"/>
          </a:xfrm>
          <a:prstGeom prst="rect">
            <a:avLst/>
          </a:prstGeom>
          <a:noFill/>
        </p:spPr>
        <p:txBody>
          <a:bodyPr wrap="square" rtlCol="0">
            <a:spAutoFit/>
          </a:bodyPr>
          <a:lstStyle/>
          <a:p>
            <a:r>
              <a:rPr lang="es-AR" sz="2000" b="1" dirty="0" smtClean="0"/>
              <a:t>SUJETOS DE LA RELACION LABORAL </a:t>
            </a:r>
          </a:p>
          <a:p>
            <a:endParaRPr lang="es-AR" sz="2000" b="1" dirty="0"/>
          </a:p>
          <a:p>
            <a:r>
              <a:rPr lang="es-AR" sz="2000" b="1" dirty="0" smtClean="0"/>
              <a:t>Trabajador </a:t>
            </a:r>
            <a:r>
              <a:rPr lang="es-AR" sz="2000" b="1" dirty="0"/>
              <a:t>o dependiente</a:t>
            </a:r>
            <a:r>
              <a:rPr lang="es-AR" sz="2000" dirty="0"/>
              <a:t>: Se trata de una persona humana, que se obliga en relación de dependencia y en forma personal a cambio del pago de una retribución. </a:t>
            </a:r>
          </a:p>
          <a:p>
            <a:r>
              <a:rPr lang="es-AR" sz="2000" b="1" dirty="0"/>
              <a:t>Empleador</a:t>
            </a:r>
            <a:r>
              <a:rPr lang="es-AR" sz="2000" dirty="0"/>
              <a:t>: Se trata de una persona humana o jurídica que organiza y dirige el trabajo prestado por el trabajador dependiente, sirviéndose para ello de facultades de control y disciplinarias, conferidas por las ley. </a:t>
            </a:r>
            <a:r>
              <a:rPr lang="es-AR" sz="2000" dirty="0" err="1"/>
              <a:t>Ej</a:t>
            </a:r>
            <a:r>
              <a:rPr lang="es-AR" sz="2000" dirty="0"/>
              <a:t>: instituciones con o sin fines de lucro, sociedades en formación, sociedades de hecho, agrupación de personas. </a:t>
            </a:r>
            <a:r>
              <a:rPr lang="es-AR" sz="2000" dirty="0" smtClean="0"/>
              <a:t>– </a:t>
            </a:r>
            <a:endParaRPr lang="es-AR" sz="2000" dirty="0"/>
          </a:p>
          <a:p>
            <a:endParaRPr lang="es-AR" sz="1800" dirty="0"/>
          </a:p>
        </p:txBody>
      </p:sp>
    </p:spTree>
    <p:extLst>
      <p:ext uri="{BB962C8B-B14F-4D97-AF65-F5344CB8AC3E}">
        <p14:creationId xmlns:p14="http://schemas.microsoft.com/office/powerpoint/2010/main" val="203957566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1124</Words>
  <Application>Microsoft Office PowerPoint</Application>
  <PresentationFormat>Presentación en pantalla (16:9)</PresentationFormat>
  <Paragraphs>111</Paragraphs>
  <Slides>32</Slides>
  <Notes>23</Notes>
  <HiddenSlides>0</HiddenSlides>
  <MMClips>0</MMClips>
  <ScaleCrop>false</ScaleCrop>
  <HeadingPairs>
    <vt:vector size="6" baseType="variant">
      <vt:variant>
        <vt:lpstr>Fuentes usadas</vt:lpstr>
      </vt:variant>
      <vt:variant>
        <vt:i4>1</vt:i4>
      </vt:variant>
      <vt:variant>
        <vt:lpstr>Tema</vt:lpstr>
      </vt:variant>
      <vt:variant>
        <vt:i4>1</vt:i4>
      </vt:variant>
      <vt:variant>
        <vt:lpstr>Títulos de diapositiva</vt:lpstr>
      </vt:variant>
      <vt:variant>
        <vt:i4>32</vt:i4>
      </vt:variant>
    </vt:vector>
  </HeadingPairs>
  <TitlesOfParts>
    <vt:vector size="34" baseType="lpstr">
      <vt:lpstr>Arial</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laura apaza</dc:creator>
  <cp:lastModifiedBy>maria laura apaza</cp:lastModifiedBy>
  <cp:revision>14</cp:revision>
  <dcterms:modified xsi:type="dcterms:W3CDTF">2023-11-06T01:54:40Z</dcterms:modified>
</cp:coreProperties>
</file>