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0687B-52FF-440D-9183-E3787778B9CF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A5DB9-45DA-40A7-B78F-0A4688C97A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531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el movimiento circular de un cuerpo sujeto mediante un cordón, se evidencia la fuerza centrífuga por la tensión desarrollada en el cordón. Se debe tener presente que la fuerza centrípeta y la fuerza centrífuga no se anulan mutuamente, pues actúan sobre cuerpos diferentes, por ser fuerzas de acción y de reacción. La fuerza centrípeta es la fuerza desarrollada por el cordón sobre el cuerpo y produce cambios en la dirección del movimiento; la fuerza centrífuga es desarrollada por el cuerpo sobre el cordón y produce tensión en el cordón. Si se rompe o suelta el cordón, el cuerpo sigue en movimiento rectilíneo según una dirección tangencial a la trayectoria circular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A5DB9-45DA-40A7-B78F-0A4688C97AF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681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A5DB9-45DA-40A7-B78F-0A4688C97AF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49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es-ES" b="1" dirty="0"/>
              <a:t>PRINCIPIO DE CONCENTRACIÓN </a:t>
            </a:r>
            <a:r>
              <a:rPr lang="es-ES" b="1" dirty="0" smtClean="0"/>
              <a:t>CENTRÍFUGA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7584" y="1844824"/>
            <a:ext cx="7632848" cy="230425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b="1" dirty="0"/>
              <a:t>Durante las últimas décadas, la investigación se ha orientado al mejoramiento en la </a:t>
            </a:r>
            <a:r>
              <a:rPr lang="es-ES" sz="4000" b="1" i="1" dirty="0">
                <a:solidFill>
                  <a:schemeClr val="tx1"/>
                </a:solidFill>
              </a:rPr>
              <a:t>recuperación de partículas finas </a:t>
            </a:r>
            <a:r>
              <a:rPr lang="es-ES" b="1" dirty="0"/>
              <a:t>comprendidas en el rango de </a:t>
            </a:r>
            <a:r>
              <a:rPr lang="es-ES" sz="4000" b="1" i="1" dirty="0">
                <a:solidFill>
                  <a:schemeClr val="tx1"/>
                </a:solidFill>
              </a:rPr>
              <a:t>75 a 15 micrones</a:t>
            </a:r>
            <a:r>
              <a:rPr lang="es-ES" b="1" dirty="0"/>
              <a:t>, utilizando para este propósito equipos y maquinarias de diseño mejorado como son los conos </a:t>
            </a:r>
            <a:r>
              <a:rPr lang="es-ES" b="1" dirty="0" err="1"/>
              <a:t>Reichert</a:t>
            </a:r>
            <a:r>
              <a:rPr lang="es-ES" b="1" dirty="0"/>
              <a:t> y espirales Humphrey (1940), que ofrecen una mejora en la separación húmeda de finos, etc. </a:t>
            </a:r>
          </a:p>
          <a:p>
            <a:r>
              <a:rPr lang="es-ES" b="1" dirty="0"/>
              <a:t> </a:t>
            </a: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899592" y="4293096"/>
            <a:ext cx="7632848" cy="2304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b="1" dirty="0" smtClean="0"/>
              <a:t>Durante las últimas décadas, la investigación se ha orientado al mejoramiento en la </a:t>
            </a:r>
            <a:r>
              <a:rPr lang="es-ES" sz="4000" b="1" i="1" dirty="0" smtClean="0">
                <a:solidFill>
                  <a:schemeClr val="tx1"/>
                </a:solidFill>
              </a:rPr>
              <a:t>recuperación de partículas finas </a:t>
            </a:r>
            <a:r>
              <a:rPr lang="es-ES" b="1" dirty="0" smtClean="0"/>
              <a:t>comprendidas en el rango de </a:t>
            </a:r>
            <a:r>
              <a:rPr lang="es-ES" sz="4000" b="1" i="1" dirty="0" smtClean="0">
                <a:solidFill>
                  <a:schemeClr val="tx1"/>
                </a:solidFill>
              </a:rPr>
              <a:t>75 a 15 micrones</a:t>
            </a:r>
            <a:r>
              <a:rPr lang="es-ES" b="1" dirty="0" smtClean="0"/>
              <a:t>, utilizando para este propósito equipos y maquinarias de diseño mejorado como son los conos </a:t>
            </a:r>
            <a:r>
              <a:rPr lang="es-ES" b="1" dirty="0" err="1" smtClean="0"/>
              <a:t>Reichert</a:t>
            </a:r>
            <a:r>
              <a:rPr lang="es-ES" b="1" dirty="0" smtClean="0"/>
              <a:t> y espirales Humphrey (1940), que ofrecen una mejora en la separación húmeda de finos, etc. </a:t>
            </a:r>
          </a:p>
          <a:p>
            <a:r>
              <a:rPr lang="es-ES" b="1" dirty="0" smtClean="0"/>
              <a:t> </a:t>
            </a:r>
            <a:endParaRPr lang="es-ES" b="1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395536" y="170080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01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33109" y="234577"/>
            <a:ext cx="4167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CIRCUITO </a:t>
            </a:r>
            <a:r>
              <a:rPr lang="es-ES" b="1" dirty="0"/>
              <a:t>TRATANDO MATERIAL </a:t>
            </a:r>
            <a:r>
              <a:rPr lang="es-ES" b="1" dirty="0" smtClean="0"/>
              <a:t>DURO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220161" cy="615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7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33109" y="234577"/>
            <a:ext cx="4167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CIRCUITO </a:t>
            </a:r>
            <a:r>
              <a:rPr lang="es-ES" b="1" dirty="0"/>
              <a:t>TRATANDO MATERIAL </a:t>
            </a:r>
            <a:r>
              <a:rPr lang="es-ES" b="1" dirty="0" smtClean="0"/>
              <a:t>DURO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220161" cy="615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744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33109" y="234577"/>
            <a:ext cx="5319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CIRCUITO TÍPICO PARA TRATAR MATERIAL ALUVIAL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8863"/>
            <a:ext cx="7632848" cy="618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92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32" y="0"/>
            <a:ext cx="642853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20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8" y="1268760"/>
            <a:ext cx="910443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0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¿Cuándo utilizarlo en un circuito de concentración</a:t>
            </a:r>
            <a:endParaRPr lang="es-ES" sz="2800" dirty="0"/>
          </a:p>
        </p:txBody>
      </p:sp>
      <p:pic>
        <p:nvPicPr>
          <p:cNvPr id="4" name="Tp N°2 Concentrador Falcon - Practica Profesionalizante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0956" y="1844824"/>
            <a:ext cx="5108329" cy="287119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660278" y="573325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Muchas gracias por su atención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892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07FUERZA CENTRIFUGA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-5255"/>
            <a:ext cx="8388424" cy="686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88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2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856" y="1005580"/>
            <a:ext cx="8229600" cy="24954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Partiendo de la </a:t>
            </a:r>
            <a:r>
              <a:rPr lang="es-ES" sz="3600" b="1" i="1" dirty="0"/>
              <a:t>ecuación de Stokes</a:t>
            </a:r>
            <a:r>
              <a:rPr lang="es-ES" dirty="0"/>
              <a:t>, bajo un campo de gravedad la velocidad de sedimentación está relacionada directamente con el cuadrado del tamaño de la partícula, según la siguiente ecuación: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PRINCIPIO DE CONCENTRACIÓN CENTRÍFUGA</a:t>
            </a:r>
            <a:endParaRPr lang="es-ES" dirty="0"/>
          </a:p>
        </p:txBody>
      </p:sp>
      <p:pic>
        <p:nvPicPr>
          <p:cNvPr id="5" name="4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549143" y="3861048"/>
            <a:ext cx="2094865" cy="837565"/>
          </a:xfrm>
          <a:prstGeom prst="rect">
            <a:avLst/>
          </a:prstGeom>
        </p:spPr>
      </p:pic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5796136" y="3003961"/>
            <a:ext cx="2713772" cy="20882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</a:rPr>
              <a:t>Donde: </a:t>
            </a:r>
            <a:endParaRPr lang="es-ES" sz="1400" dirty="0">
              <a:solidFill>
                <a:srgbClr val="000000"/>
              </a:solidFill>
              <a:effectLst/>
              <a:latin typeface="Courier New"/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Vs : velocidad de sedimentación 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d : diámetro de la partícula. 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ρ</a:t>
            </a:r>
            <a:r>
              <a:rPr lang="es-ES" sz="1400" baseline="-250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P</a:t>
            </a: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 : densidad de la partícula 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ρ</a:t>
            </a:r>
            <a:r>
              <a:rPr lang="es-ES" sz="1400" baseline="-250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L </a:t>
            </a: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: densidad del líquido. 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μ : viscosidad del líquido. 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g : aceleración de la gravedad.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3568" y="5092193"/>
            <a:ext cx="78263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De acuerdo a esta ecuación cuando el </a:t>
            </a:r>
            <a:r>
              <a:rPr lang="es-ES" sz="2000" b="1" i="1" dirty="0"/>
              <a:t>tamaño de la partícula de mineral </a:t>
            </a:r>
            <a:r>
              <a:rPr lang="es-ES" dirty="0"/>
              <a:t>es </a:t>
            </a:r>
            <a:r>
              <a:rPr lang="es-ES" sz="2000" b="1" i="1" dirty="0"/>
              <a:t>pequeño la velocidad de sedimentación es también pequeña</a:t>
            </a:r>
            <a:r>
              <a:rPr lang="es-ES" dirty="0"/>
              <a:t>. Por lo tanto en estos casos es necesario hacer uso de una </a:t>
            </a:r>
            <a:r>
              <a:rPr lang="es-ES" sz="2000" b="1" i="1" dirty="0"/>
              <a:t>fuerza de separación mayor como es la fuerza centrífuga.</a:t>
            </a:r>
          </a:p>
        </p:txBody>
      </p:sp>
      <p:cxnSp>
        <p:nvCxnSpPr>
          <p:cNvPr id="8" name="7 Conector recto"/>
          <p:cNvCxnSpPr/>
          <p:nvPr/>
        </p:nvCxnSpPr>
        <p:spPr>
          <a:xfrm>
            <a:off x="395536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1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PRINCIPIO DE CONCENTRACIÓN CENTRÍFUGA</a:t>
            </a:r>
            <a:endParaRPr lang="es-ES" dirty="0"/>
          </a:p>
        </p:txBody>
      </p:sp>
      <p:pic>
        <p:nvPicPr>
          <p:cNvPr id="5" name="4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980728"/>
            <a:ext cx="4248472" cy="2304256"/>
          </a:xfrm>
          <a:prstGeom prst="rect">
            <a:avLst/>
          </a:prstGeom>
        </p:spPr>
      </p:pic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5657393" y="2348880"/>
            <a:ext cx="3091071" cy="12961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effectLst/>
                <a:latin typeface="Calibri"/>
                <a:ea typeface="Calibri"/>
                <a:cs typeface="Times New Roman"/>
              </a:rPr>
              <a:t>De acuerdo a esto, en la </a:t>
            </a:r>
            <a:r>
              <a:rPr lang="es-ES" sz="2000" b="1" dirty="0">
                <a:effectLst/>
                <a:latin typeface="Calibri"/>
                <a:ea typeface="Calibri"/>
                <a:cs typeface="Times New Roman"/>
              </a:rPr>
              <a:t>ecuación de Stokes</a:t>
            </a:r>
            <a:r>
              <a:rPr lang="es-ES" sz="1400" dirty="0">
                <a:effectLst/>
                <a:latin typeface="Calibri"/>
                <a:ea typeface="Calibri"/>
                <a:cs typeface="Times New Roman"/>
              </a:rPr>
              <a:t> la aceleración de la gravedad es reemplazada por la aceleración centrífuga.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pic>
        <p:nvPicPr>
          <p:cNvPr id="7" name="6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58" y="3905561"/>
            <a:ext cx="1009015" cy="39941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945297" y="5287443"/>
            <a:ext cx="1715321" cy="4687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s-ES"/>
            </a:defPPr>
            <a:lvl1pPr>
              <a:lnSpc>
                <a:spcPct val="115000"/>
              </a:lnSpc>
              <a:spcAft>
                <a:spcPts val="1000"/>
              </a:spcAft>
              <a:defRPr sz="1400">
                <a:effectLst/>
                <a:latin typeface="Calibri"/>
                <a:ea typeface="Calibri"/>
                <a:cs typeface="Times New Roman"/>
              </a:defRPr>
            </a:lvl1pPr>
          </a:lstStyle>
          <a:p>
            <a:r>
              <a:rPr lang="es-ES" dirty="0" smtClean="0"/>
              <a:t>Pero sabemos que: </a:t>
            </a:r>
            <a:endParaRPr lang="es-ES" dirty="0"/>
          </a:p>
        </p:txBody>
      </p:sp>
      <p:pic>
        <p:nvPicPr>
          <p:cNvPr id="9" name="8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334" y="5263387"/>
            <a:ext cx="1586865" cy="384810"/>
          </a:xfrm>
          <a:prstGeom prst="rect">
            <a:avLst/>
          </a:prstGeom>
        </p:spPr>
      </p:pic>
      <p:sp>
        <p:nvSpPr>
          <p:cNvPr id="10" name="Cuadro de texto 2"/>
          <p:cNvSpPr txBox="1">
            <a:spLocks noChangeArrowheads="1"/>
          </p:cNvSpPr>
          <p:nvPr/>
        </p:nvSpPr>
        <p:spPr bwMode="auto">
          <a:xfrm>
            <a:off x="5753580" y="4570425"/>
            <a:ext cx="3162686" cy="177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s-ES"/>
            </a:defPPr>
            <a:lvl1pPr>
              <a:lnSpc>
                <a:spcPct val="115000"/>
              </a:lnSpc>
              <a:spcAft>
                <a:spcPts val="1000"/>
              </a:spcAft>
              <a:defRPr sz="1400">
                <a:effectLst/>
                <a:latin typeface="Calibri"/>
                <a:ea typeface="Calibri"/>
                <a:cs typeface="Times New Roman"/>
              </a:defRPr>
            </a:lvl1pPr>
          </a:lstStyle>
          <a:p>
            <a:r>
              <a:rPr lang="es-ES" dirty="0"/>
              <a:t>Donde:    </a:t>
            </a:r>
            <a:r>
              <a:rPr lang="es-ES" sz="2800" dirty="0" err="1"/>
              <a:t>a</a:t>
            </a:r>
            <a:r>
              <a:rPr lang="es-ES" sz="1200" b="1" dirty="0" err="1"/>
              <a:t>C</a:t>
            </a:r>
            <a:r>
              <a:rPr lang="es-ES" dirty="0"/>
              <a:t> : Aceleración centrífuga. </a:t>
            </a:r>
          </a:p>
          <a:p>
            <a:r>
              <a:rPr lang="es-ES" dirty="0"/>
              <a:t>                </a:t>
            </a:r>
            <a:r>
              <a:rPr lang="es-ES" sz="2800" dirty="0"/>
              <a:t>R </a:t>
            </a:r>
            <a:r>
              <a:rPr lang="es-ES" dirty="0"/>
              <a:t>: Radio de rotación. </a:t>
            </a:r>
          </a:p>
          <a:p>
            <a:r>
              <a:rPr lang="es-ES" dirty="0"/>
              <a:t>                 </a:t>
            </a:r>
            <a:r>
              <a:rPr lang="es-ES" sz="2800" dirty="0"/>
              <a:t>f</a:t>
            </a:r>
            <a:r>
              <a:rPr lang="es-ES" dirty="0"/>
              <a:t> : Frecuencia.</a:t>
            </a:r>
          </a:p>
        </p:txBody>
      </p:sp>
      <p:sp>
        <p:nvSpPr>
          <p:cNvPr id="11" name="10 Abrir llave"/>
          <p:cNvSpPr/>
          <p:nvPr/>
        </p:nvSpPr>
        <p:spPr>
          <a:xfrm>
            <a:off x="5158910" y="4599685"/>
            <a:ext cx="526807" cy="18442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11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5753580" y="1196752"/>
            <a:ext cx="2094865" cy="837565"/>
          </a:xfrm>
          <a:prstGeom prst="rect">
            <a:avLst/>
          </a:prstGeom>
        </p:spPr>
      </p:pic>
      <p:cxnSp>
        <p:nvCxnSpPr>
          <p:cNvPr id="14" name="13 Conector recto"/>
          <p:cNvCxnSpPr/>
          <p:nvPr/>
        </p:nvCxnSpPr>
        <p:spPr>
          <a:xfrm>
            <a:off x="395536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Título"/>
          <p:cNvSpPr txBox="1">
            <a:spLocks/>
          </p:cNvSpPr>
          <p:nvPr/>
        </p:nvSpPr>
        <p:spPr>
          <a:xfrm>
            <a:off x="683568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PRINCIPIO DE CONCENTRACIÓN CENTRÍFUGA</a:t>
            </a:r>
            <a:endParaRPr lang="es-ES" dirty="0"/>
          </a:p>
        </p:txBody>
      </p:sp>
      <p:cxnSp>
        <p:nvCxnSpPr>
          <p:cNvPr id="16" name="15 Conector recto"/>
          <p:cNvCxnSpPr/>
          <p:nvPr/>
        </p:nvCxnSpPr>
        <p:spPr>
          <a:xfrm>
            <a:off x="467544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14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3568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PRINCIPIO DE CONCENTRACIÓN CENTRÍFUGA</a:t>
            </a:r>
            <a:endParaRPr lang="es-ES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467544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>
          <a:xfrm>
            <a:off x="467544" y="119675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Entonces la </a:t>
            </a:r>
            <a:r>
              <a:rPr lang="es-ES" sz="2400" b="1" dirty="0"/>
              <a:t>velocidad de sedimentación en un campo centrífugo </a:t>
            </a:r>
            <a:r>
              <a:rPr lang="es-ES" dirty="0"/>
              <a:t>(</a:t>
            </a:r>
            <a:r>
              <a:rPr lang="es-ES" sz="2400" b="1" dirty="0"/>
              <a:t>V</a:t>
            </a:r>
            <a:r>
              <a:rPr lang="es-ES" sz="1400" b="1" dirty="0"/>
              <a:t>SC</a:t>
            </a:r>
            <a:r>
              <a:rPr lang="es-ES" dirty="0"/>
              <a:t>), queda expresada de la siguiente manera:</a:t>
            </a:r>
          </a:p>
        </p:txBody>
      </p:sp>
      <p:pic>
        <p:nvPicPr>
          <p:cNvPr id="7" name="6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16" y="2176807"/>
            <a:ext cx="2875151" cy="978812"/>
          </a:xfrm>
          <a:prstGeom prst="rect">
            <a:avLst/>
          </a:prstGeom>
        </p:spPr>
      </p:pic>
      <p:pic>
        <p:nvPicPr>
          <p:cNvPr id="8" name="7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76807"/>
            <a:ext cx="3096344" cy="829448"/>
          </a:xfrm>
          <a:prstGeom prst="rect">
            <a:avLst/>
          </a:prstGeom>
        </p:spPr>
      </p:pic>
      <p:sp>
        <p:nvSpPr>
          <p:cNvPr id="9" name="296 Flecha a la derecha con muesca"/>
          <p:cNvSpPr/>
          <p:nvPr/>
        </p:nvSpPr>
        <p:spPr>
          <a:xfrm>
            <a:off x="4000700" y="2541435"/>
            <a:ext cx="612140" cy="2495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0" name="23 Flecha a la derecha con muesca"/>
          <p:cNvSpPr/>
          <p:nvPr/>
        </p:nvSpPr>
        <p:spPr>
          <a:xfrm>
            <a:off x="727533" y="3825741"/>
            <a:ext cx="612140" cy="2495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pic>
        <p:nvPicPr>
          <p:cNvPr id="11" name="10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16" y="3459029"/>
            <a:ext cx="1783759" cy="807575"/>
          </a:xfrm>
          <a:prstGeom prst="rect">
            <a:avLst/>
          </a:prstGeom>
        </p:spPr>
      </p:pic>
      <p:sp>
        <p:nvSpPr>
          <p:cNvPr id="12" name="Cuadro de texto 2"/>
          <p:cNvSpPr txBox="1">
            <a:spLocks noChangeArrowheads="1"/>
          </p:cNvSpPr>
          <p:nvPr/>
        </p:nvSpPr>
        <p:spPr bwMode="auto">
          <a:xfrm>
            <a:off x="4000700" y="3765852"/>
            <a:ext cx="95414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</a:lstStyle>
          <a:p>
            <a:r>
              <a:rPr lang="es-ES" dirty="0"/>
              <a:t>Donde: </a:t>
            </a:r>
          </a:p>
        </p:txBody>
      </p:sp>
      <p:pic>
        <p:nvPicPr>
          <p:cNvPr id="13" name="12 Imagen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830" y="3698986"/>
            <a:ext cx="1471930" cy="327660"/>
          </a:xfrm>
          <a:prstGeom prst="rect">
            <a:avLst/>
          </a:prstGeom>
        </p:spPr>
      </p:pic>
      <p:sp>
        <p:nvSpPr>
          <p:cNvPr id="14" name="Cuadro de texto 2"/>
          <p:cNvSpPr txBox="1">
            <a:spLocks noChangeArrowheads="1"/>
          </p:cNvSpPr>
          <p:nvPr/>
        </p:nvSpPr>
        <p:spPr bwMode="auto">
          <a:xfrm>
            <a:off x="5223958" y="4026646"/>
            <a:ext cx="3505222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</a:lstStyle>
          <a:p>
            <a:r>
              <a:rPr lang="es-ES" dirty="0"/>
              <a:t>es conocido como el valor de </a:t>
            </a:r>
            <a:r>
              <a:rPr lang="es-ES" sz="2800" b="1" dirty="0"/>
              <a:t>G</a:t>
            </a:r>
            <a:r>
              <a:rPr lang="es-ES" dirty="0"/>
              <a:t> </a:t>
            </a:r>
          </a:p>
        </p:txBody>
      </p:sp>
      <p:pic>
        <p:nvPicPr>
          <p:cNvPr id="15" name="14 Image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826" y="4771680"/>
            <a:ext cx="2086294" cy="529528"/>
          </a:xfrm>
          <a:prstGeom prst="rect">
            <a:avLst/>
          </a:prstGeom>
        </p:spPr>
      </p:pic>
      <p:sp>
        <p:nvSpPr>
          <p:cNvPr id="16" name="Cuadro de texto 2"/>
          <p:cNvSpPr txBox="1">
            <a:spLocks noChangeArrowheads="1"/>
          </p:cNvSpPr>
          <p:nvPr/>
        </p:nvSpPr>
        <p:spPr bwMode="auto">
          <a:xfrm>
            <a:off x="657816" y="4725144"/>
            <a:ext cx="2115363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</a:lstStyle>
          <a:p>
            <a:r>
              <a:rPr lang="es-ES" dirty="0"/>
              <a:t>En consecuencia</a:t>
            </a:r>
            <a:r>
              <a:rPr lang="es-ES" sz="2400" b="1" dirty="0"/>
              <a:t>: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168857" y="5517232"/>
            <a:ext cx="8617828" cy="1107996"/>
          </a:xfrm>
          <a:prstGeom prst="rect">
            <a:avLst/>
          </a:prstGeom>
          <a:ln w="38100">
            <a:gradFill>
              <a:gsLst>
                <a:gs pos="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r>
              <a:rPr lang="es-ES" dirty="0"/>
              <a:t>De aquí se deduce que </a:t>
            </a:r>
            <a:r>
              <a:rPr lang="es-ES" sz="2400" b="1" dirty="0"/>
              <a:t>la velocidad de sedimentación en el campo centrífugo es mucho mayor que en el gravitacional</a:t>
            </a:r>
            <a:r>
              <a:rPr lang="es-ES" dirty="0"/>
              <a:t>. En esto se basa el funcionamiento de los concentradores centrífugos</a:t>
            </a:r>
          </a:p>
        </p:txBody>
      </p:sp>
    </p:spTree>
    <p:extLst>
      <p:ext uri="{BB962C8B-B14F-4D97-AF65-F5344CB8AC3E}">
        <p14:creationId xmlns:p14="http://schemas.microsoft.com/office/powerpoint/2010/main" val="324550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4" grpId="0"/>
      <p:bldP spid="16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3568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PRINCIPIO DE CONCENTRACIÓN CENTRÍFUGA</a:t>
            </a:r>
            <a:endParaRPr lang="es-ES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467544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>
          <a:xfrm>
            <a:off x="695063" y="1268760"/>
            <a:ext cx="1767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GRAVEDAD “</a:t>
            </a:r>
            <a:r>
              <a:rPr lang="es-ES" sz="2400" b="1" dirty="0"/>
              <a:t>G</a:t>
            </a:r>
            <a:r>
              <a:rPr lang="es-ES" b="1" dirty="0" smtClean="0"/>
              <a:t>” 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63852" y="1844824"/>
            <a:ext cx="56602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define las </a:t>
            </a:r>
            <a:r>
              <a:rPr lang="es-ES" sz="2400" b="1" dirty="0"/>
              <a:t>gravedades “G”</a:t>
            </a:r>
            <a:r>
              <a:rPr lang="es-ES" dirty="0"/>
              <a:t> como </a:t>
            </a:r>
            <a:r>
              <a:rPr lang="es-ES" sz="2400" b="1" dirty="0"/>
              <a:t>factor adimensional </a:t>
            </a:r>
            <a:r>
              <a:rPr lang="es-ES" dirty="0"/>
              <a:t>que expresa una medida relativa de la </a:t>
            </a:r>
            <a:r>
              <a:rPr lang="es-ES" sz="2400" b="1" dirty="0"/>
              <a:t>velocidad de sedimentación de una partícula en un campo centrífugo</a:t>
            </a:r>
            <a:r>
              <a:rPr lang="es-ES" dirty="0"/>
              <a:t> con respecto a su gravitacional.</a:t>
            </a:r>
          </a:p>
          <a:p>
            <a:r>
              <a:rPr lang="es-ES" dirty="0"/>
              <a:t>Generalmente las condiciones de operación se definen en función de los </a:t>
            </a:r>
            <a:r>
              <a:rPr lang="es-ES" sz="2400" b="1" dirty="0"/>
              <a:t>“G” </a:t>
            </a:r>
            <a:r>
              <a:rPr lang="es-ES" dirty="0"/>
              <a:t>que se deben aplicar.</a:t>
            </a:r>
          </a:p>
        </p:txBody>
      </p:sp>
      <p:pic>
        <p:nvPicPr>
          <p:cNvPr id="8" name="7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2736304" cy="1080120"/>
          </a:xfrm>
          <a:prstGeom prst="rect">
            <a:avLst/>
          </a:prstGeom>
        </p:spPr>
      </p:pic>
      <p:sp>
        <p:nvSpPr>
          <p:cNvPr id="9" name="8 Abrir llave"/>
          <p:cNvSpPr/>
          <p:nvPr/>
        </p:nvSpPr>
        <p:spPr>
          <a:xfrm>
            <a:off x="5724128" y="1916832"/>
            <a:ext cx="504056" cy="194421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85280" y="4525351"/>
            <a:ext cx="72260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RELACIÓN ENTRE LA FUERZA CENTRÍFUGA Y LAS GRAVEDADES “G”</a:t>
            </a:r>
            <a:endParaRPr lang="es-ES" dirty="0"/>
          </a:p>
        </p:txBody>
      </p:sp>
      <p:pic>
        <p:nvPicPr>
          <p:cNvPr id="11" name="10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5373216"/>
            <a:ext cx="1976120" cy="421640"/>
          </a:xfrm>
          <a:prstGeom prst="rect">
            <a:avLst/>
          </a:prstGeom>
        </p:spPr>
      </p:pic>
      <p:pic>
        <p:nvPicPr>
          <p:cNvPr id="12" name="11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58" y="6021288"/>
            <a:ext cx="1251585" cy="681355"/>
          </a:xfrm>
          <a:prstGeom prst="rect">
            <a:avLst/>
          </a:prstGeom>
        </p:spPr>
      </p:pic>
      <p:sp>
        <p:nvSpPr>
          <p:cNvPr id="13" name="294 Cerrar llave"/>
          <p:cNvSpPr/>
          <p:nvPr/>
        </p:nvSpPr>
        <p:spPr>
          <a:xfrm>
            <a:off x="2855042" y="5354478"/>
            <a:ext cx="924869" cy="1250315"/>
          </a:xfrm>
          <a:prstGeom prst="rightBrac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pic>
        <p:nvPicPr>
          <p:cNvPr id="14" name="13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5373216"/>
            <a:ext cx="2595351" cy="71755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4748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556792"/>
            <a:ext cx="3347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Bajo peso de la </a:t>
            </a:r>
            <a:r>
              <a:rPr lang="es-ES" dirty="0" smtClean="0"/>
              <a:t>máquina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s-ES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Facilidad de </a:t>
            </a:r>
            <a:r>
              <a:rPr lang="es-ES" dirty="0" smtClean="0"/>
              <a:t>instalación</a:t>
            </a:r>
          </a:p>
          <a:p>
            <a:pPr lvl="0"/>
            <a:endParaRPr lang="es-ES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La estructura rígida favorece a correr a altas </a:t>
            </a:r>
            <a:r>
              <a:rPr lang="es-ES" dirty="0" smtClean="0"/>
              <a:t>velocidades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s-ES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Bajo costo de adquisición y gastos de </a:t>
            </a:r>
            <a:r>
              <a:rPr lang="es-ES" dirty="0" smtClean="0"/>
              <a:t>funcionamiento.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s-ES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Una probada, sólida y fácil mecánica / plataforma </a:t>
            </a:r>
            <a:r>
              <a:rPr lang="es-ES" dirty="0" smtClean="0"/>
              <a:t>eléctrica.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s-ES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ES" dirty="0"/>
              <a:t>Eficiente </a:t>
            </a:r>
            <a:r>
              <a:rPr lang="es-ES" dirty="0" smtClean="0"/>
              <a:t>limpiar.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Alta coeficientes de concentración</a:t>
            </a:r>
          </a:p>
        </p:txBody>
      </p:sp>
      <p:pic>
        <p:nvPicPr>
          <p:cNvPr id="5" name="4 Imagen" descr="concentradores gravimetricos de or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384" y="1052736"/>
            <a:ext cx="5687616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683568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CONCENTRADORA CENTRÍFUGA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3923928" y="6317202"/>
            <a:ext cx="4479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Concentrador Centrifugo Para Oro </a:t>
            </a:r>
            <a:r>
              <a:rPr lang="es-ES" b="1" dirty="0" err="1"/>
              <a:t>iCON</a:t>
            </a:r>
            <a:r>
              <a:rPr lang="es-ES" b="1" dirty="0"/>
              <a:t> i150 </a:t>
            </a:r>
            <a:endParaRPr lang="es-ES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67544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9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recuperar oro especificaciones del concentrador i15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5" y="1700808"/>
            <a:ext cx="8677910" cy="44773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4 Conector recto"/>
          <p:cNvCxnSpPr/>
          <p:nvPr/>
        </p:nvCxnSpPr>
        <p:spPr>
          <a:xfrm>
            <a:off x="467544" y="980728"/>
            <a:ext cx="8280920" cy="0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/>
          <p:cNvSpPr txBox="1">
            <a:spLocks/>
          </p:cNvSpPr>
          <p:nvPr/>
        </p:nvSpPr>
        <p:spPr>
          <a:xfrm>
            <a:off x="683568" y="260649"/>
            <a:ext cx="8064896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CONCENTRADORA CENTRÍFUGA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3347864" y="1075693"/>
            <a:ext cx="2163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/>
              <a:t>CARACTIRÍSTICAS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77252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642</Words>
  <Application>Microsoft Office PowerPoint</Application>
  <PresentationFormat>Presentación en pantalla (4:3)</PresentationFormat>
  <Paragraphs>59</Paragraphs>
  <Slides>15</Slides>
  <Notes>2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PRINCIPIO DE CONCENTRACIÓN CENTRÍFUGA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¿Cuándo utilizarlo en un circuito de concentración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Ing. Ruben Burgos</dc:creator>
  <cp:lastModifiedBy>Ing. Ruben Burgos</cp:lastModifiedBy>
  <cp:revision>23</cp:revision>
  <dcterms:created xsi:type="dcterms:W3CDTF">2020-09-13T22:57:39Z</dcterms:created>
  <dcterms:modified xsi:type="dcterms:W3CDTF">2020-09-15T01:11:27Z</dcterms:modified>
</cp:coreProperties>
</file>