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24" r:id="rId2"/>
    <p:sldMasterId id="2147483836" r:id="rId3"/>
  </p:sldMasterIdLst>
  <p:notesMasterIdLst>
    <p:notesMasterId r:id="rId31"/>
  </p:notesMasterIdLst>
  <p:sldIdLst>
    <p:sldId id="356" r:id="rId4"/>
    <p:sldId id="409" r:id="rId5"/>
    <p:sldId id="410" r:id="rId6"/>
    <p:sldId id="411" r:id="rId7"/>
    <p:sldId id="412" r:id="rId8"/>
    <p:sldId id="413" r:id="rId9"/>
    <p:sldId id="422" r:id="rId10"/>
    <p:sldId id="423" r:id="rId11"/>
    <p:sldId id="424" r:id="rId12"/>
    <p:sldId id="425" r:id="rId13"/>
    <p:sldId id="426" r:id="rId14"/>
    <p:sldId id="444" r:id="rId15"/>
    <p:sldId id="445" r:id="rId16"/>
    <p:sldId id="414" r:id="rId17"/>
    <p:sldId id="446" r:id="rId18"/>
    <p:sldId id="447" r:id="rId19"/>
    <p:sldId id="448" r:id="rId20"/>
    <p:sldId id="449" r:id="rId21"/>
    <p:sldId id="450" r:id="rId22"/>
    <p:sldId id="452" r:id="rId23"/>
    <p:sldId id="451" r:id="rId24"/>
    <p:sldId id="455" r:id="rId25"/>
    <p:sldId id="453" r:id="rId26"/>
    <p:sldId id="454" r:id="rId27"/>
    <p:sldId id="456" r:id="rId28"/>
    <p:sldId id="457" r:id="rId29"/>
    <p:sldId id="458" r:id="rId3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712" autoAdjust="0"/>
    <p:restoredTop sz="94667" autoAdjust="0"/>
  </p:normalViewPr>
  <p:slideViewPr>
    <p:cSldViewPr>
      <p:cViewPr varScale="1">
        <p:scale>
          <a:sx n="85" d="100"/>
          <a:sy n="85" d="100"/>
        </p:scale>
        <p:origin x="-1205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8DE7B5A-8290-487F-A1D0-A529C05864CA}" type="datetimeFigureOut">
              <a:rPr lang="es-ES"/>
              <a:pPr>
                <a:defRPr/>
              </a:pPr>
              <a:t>24/05/2023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37B4321-9E2F-43EC-A58B-E8759B41EF0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44083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4 Rectángulo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5 Rectángulo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7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E40BC37-77E7-4BB9-A3CC-9AFE15F455D1}" type="datetimeFigureOut">
              <a:rPr lang="es-ES"/>
              <a:pPr>
                <a:defRPr/>
              </a:pPr>
              <a:t>24/05/2023</a:t>
            </a:fld>
            <a:endParaRPr lang="es-ES"/>
          </a:p>
        </p:txBody>
      </p:sp>
      <p:sp>
        <p:nvSpPr>
          <p:cNvPr id="10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B6761BC-401E-4056-B07B-29107D5351F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73766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C9C4-8B68-4830-9ED7-6C4B1DFBAFED}" type="datetimeFigureOut">
              <a:rPr lang="es-AR" smtClean="0"/>
              <a:t>24/5/2023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E83E0-A6DC-496F-B9A1-E199631CB14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7512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C9C4-8B68-4830-9ED7-6C4B1DFBAFED}" type="datetimeFigureOut">
              <a:rPr lang="es-AR" smtClean="0"/>
              <a:t>24/5/2023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E83E0-A6DC-496F-B9A1-E199631CB14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71539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C9C4-8B68-4830-9ED7-6C4B1DFBAFED}" type="datetimeFigureOut">
              <a:rPr lang="es-AR" smtClean="0"/>
              <a:t>24/5/2023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E83E0-A6DC-496F-B9A1-E199631CB14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45466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C9C4-8B68-4830-9ED7-6C4B1DFBAFED}" type="datetimeFigureOut">
              <a:rPr lang="es-AR" smtClean="0"/>
              <a:t>24/5/2023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E83E0-A6DC-496F-B9A1-E199631CB14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03749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C9C4-8B68-4830-9ED7-6C4B1DFBAFED}" type="datetimeFigureOut">
              <a:rPr lang="es-AR" smtClean="0"/>
              <a:t>24/5/2023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E83E0-A6DC-496F-B9A1-E199631CB14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38012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C9C4-8B68-4830-9ED7-6C4B1DFBAFED}" type="datetimeFigureOut">
              <a:rPr lang="es-AR" smtClean="0"/>
              <a:t>24/5/2023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E83E0-A6DC-496F-B9A1-E199631CB14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64340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C9C4-8B68-4830-9ED7-6C4B1DFBAFED}" type="datetimeFigureOut">
              <a:rPr lang="es-AR" smtClean="0"/>
              <a:t>24/5/2023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E83E0-A6DC-496F-B9A1-E199631CB14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73475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C9C4-8B68-4830-9ED7-6C4B1DFBAFED}" type="datetimeFigureOut">
              <a:rPr lang="es-AR" smtClean="0"/>
              <a:t>24/5/2023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E83E0-A6DC-496F-B9A1-E199631CB14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421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C9C4-8B68-4830-9ED7-6C4B1DFBAFED}" type="datetimeFigureOut">
              <a:rPr lang="es-AR" smtClean="0"/>
              <a:t>24/5/2023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E83E0-A6DC-496F-B9A1-E199631CB14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64632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C9C4-8B68-4830-9ED7-6C4B1DFBAFED}" type="datetimeFigureOut">
              <a:rPr lang="es-AR" smtClean="0"/>
              <a:t>24/5/2023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E83E0-A6DC-496F-B9A1-E199631CB14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90578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4CDCA-A03B-40F2-A5B2-B9D0E42F4177}" type="datetimeFigureOut">
              <a:rPr lang="es-ES"/>
              <a:pPr>
                <a:defRPr/>
              </a:pPr>
              <a:t>24/05/2023</a:t>
            </a:fld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500D6-8D2F-438F-9B99-138BFDDAF68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24018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C9C4-8B68-4830-9ED7-6C4B1DFBAFED}" type="datetimeFigureOut">
              <a:rPr lang="es-AR" smtClean="0"/>
              <a:t>24/5/2023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E83E0-A6DC-496F-B9A1-E199631CB14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194437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8DCC-74B0-4CAC-8E6F-27235DDFE74D}" type="datetimeFigureOut">
              <a:rPr lang="es-AR" smtClean="0"/>
              <a:t>24/5/2023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B597-9128-4AD8-B431-F9061C81A7A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99406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8DCC-74B0-4CAC-8E6F-27235DDFE74D}" type="datetimeFigureOut">
              <a:rPr lang="es-AR" smtClean="0"/>
              <a:t>24/5/2023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B597-9128-4AD8-B431-F9061C81A7A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124140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8DCC-74B0-4CAC-8E6F-27235DDFE74D}" type="datetimeFigureOut">
              <a:rPr lang="es-AR" smtClean="0"/>
              <a:t>24/5/2023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B597-9128-4AD8-B431-F9061C81A7A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643945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8DCC-74B0-4CAC-8E6F-27235DDFE74D}" type="datetimeFigureOut">
              <a:rPr lang="es-AR" smtClean="0"/>
              <a:t>24/5/2023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B597-9128-4AD8-B431-F9061C81A7A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353706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8DCC-74B0-4CAC-8E6F-27235DDFE74D}" type="datetimeFigureOut">
              <a:rPr lang="es-AR" smtClean="0"/>
              <a:t>24/5/2023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B597-9128-4AD8-B431-F9061C81A7A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920572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8DCC-74B0-4CAC-8E6F-27235DDFE74D}" type="datetimeFigureOut">
              <a:rPr lang="es-AR" smtClean="0"/>
              <a:t>24/5/2023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B597-9128-4AD8-B431-F9061C81A7A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157057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8DCC-74B0-4CAC-8E6F-27235DDFE74D}" type="datetimeFigureOut">
              <a:rPr lang="es-AR" smtClean="0"/>
              <a:t>24/5/2023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B597-9128-4AD8-B431-F9061C81A7A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262163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8DCC-74B0-4CAC-8E6F-27235DDFE74D}" type="datetimeFigureOut">
              <a:rPr lang="es-AR" smtClean="0"/>
              <a:t>24/5/2023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B597-9128-4AD8-B431-F9061C81A7A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405893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8DCC-74B0-4CAC-8E6F-27235DDFE74D}" type="datetimeFigureOut">
              <a:rPr lang="es-AR" smtClean="0"/>
              <a:t>24/5/2023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B597-9128-4AD8-B431-F9061C81A7A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6158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366661" y="1196752"/>
            <a:ext cx="7772400" cy="327434"/>
          </a:xfrm>
          <a:prstGeom prst="rect">
            <a:avLst/>
          </a:prstGeom>
          <a:solidFill>
            <a:schemeClr val="bg2">
              <a:lumMod val="7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7504" y="1772816"/>
            <a:ext cx="8928992" cy="4968552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0" name="5 Rectángulo"/>
          <p:cNvSpPr/>
          <p:nvPr userDrawn="1"/>
        </p:nvSpPr>
        <p:spPr>
          <a:xfrm>
            <a:off x="0" y="1106044"/>
            <a:ext cx="1347931" cy="327434"/>
          </a:xfrm>
          <a:prstGeom prst="rect">
            <a:avLst/>
          </a:prstGeom>
          <a:solidFill>
            <a:schemeClr val="bg2">
              <a:lumMod val="9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2 Marcador de texto"/>
          <p:cNvSpPr>
            <a:spLocks noGrp="1"/>
          </p:cNvSpPr>
          <p:nvPr>
            <p:ph type="body" idx="10"/>
          </p:nvPr>
        </p:nvSpPr>
        <p:spPr>
          <a:xfrm>
            <a:off x="132209" y="116632"/>
            <a:ext cx="8928992" cy="4968552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77654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8DCC-74B0-4CAC-8E6F-27235DDFE74D}" type="datetimeFigureOut">
              <a:rPr lang="es-AR" smtClean="0"/>
              <a:t>24/5/2023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B597-9128-4AD8-B431-F9061C81A7A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295230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8DCC-74B0-4CAC-8E6F-27235DDFE74D}" type="datetimeFigureOut">
              <a:rPr lang="es-AR" smtClean="0"/>
              <a:t>24/5/2023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B597-9128-4AD8-B431-F9061C81A7A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12678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5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EDD4C-AFAA-4613-97D0-40720DF07B6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97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3126B-3C50-4E74-9ABC-780AEF910C1A}" type="datetimeFigureOut">
              <a:rPr lang="es-ES"/>
              <a:pPr>
                <a:defRPr/>
              </a:pPr>
              <a:t>24/05/2023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28F1941-9CC3-456F-941A-307458557EE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4122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4087" y="188640"/>
            <a:ext cx="8077200" cy="648072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endParaRPr lang="en-US" dirty="0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0" y="1752600"/>
            <a:ext cx="9108504" cy="506077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61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5 Rectángulo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6 Rectángulo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Rectángulo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9" name="11 Marcador de fecha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FDEA3FC-6170-4449-A1D5-E8EFBC35D606}" type="datetimeFigureOut">
              <a:rPr lang="es-ES"/>
              <a:pPr>
                <a:defRPr/>
              </a:pPr>
              <a:t>24/05/2023</a:t>
            </a:fld>
            <a:endParaRPr lang="es-ES"/>
          </a:p>
        </p:txBody>
      </p:sp>
      <p:sp>
        <p:nvSpPr>
          <p:cNvPr id="10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32AB7F84-27A9-4D91-95A0-A369C5C33B9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1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2595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AB9E8-1252-42CE-9C5D-69986F41D76C}" type="datetimeFigureOut">
              <a:rPr lang="es-ES"/>
              <a:pPr>
                <a:defRPr/>
              </a:pPr>
              <a:t>24/05/2023</a:t>
            </a:fld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0954C-B189-4E03-A475-63B9232235E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3916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4 Rectángulo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5 Rectángulo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5685B-F7A1-44A4-A793-975AE127849A}" type="datetimeFigureOut">
              <a:rPr lang="es-ES"/>
              <a:pPr>
                <a:defRPr/>
              </a:pPr>
              <a:t>24/05/2023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2512B-FE8D-4511-8E05-352EA0AA8D7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94554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2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/>
              <a:t>Haga clic para modificar el estilo de título del patrón</a:t>
            </a:r>
            <a:endParaRPr lang="en-US" altLang="es-AR"/>
          </a:p>
        </p:txBody>
      </p:sp>
      <p:sp>
        <p:nvSpPr>
          <p:cNvPr id="2051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/>
              <a:t>Haga clic para modificar el estilo de texto del patrón</a:t>
            </a:r>
          </a:p>
          <a:p>
            <a:pPr lvl="1"/>
            <a:r>
              <a:rPr lang="es-ES" altLang="es-AR"/>
              <a:t>Segundo nivel</a:t>
            </a:r>
          </a:p>
          <a:p>
            <a:pPr lvl="2"/>
            <a:r>
              <a:rPr lang="es-ES" altLang="es-AR"/>
              <a:t>Tercer nivel</a:t>
            </a:r>
          </a:p>
          <a:p>
            <a:pPr lvl="3"/>
            <a:r>
              <a:rPr lang="es-ES" altLang="es-AR"/>
              <a:t>Cuarto nivel</a:t>
            </a:r>
          </a:p>
          <a:p>
            <a:pPr lvl="4"/>
            <a:r>
              <a:rPr lang="es-ES" altLang="es-AR"/>
              <a:t>Quinto nivel</a:t>
            </a:r>
            <a:endParaRPr lang="en-US" altLang="es-AR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E4E3018-DA63-495F-BEB0-424D57EED7AA}" type="datetimeFigureOut">
              <a:rPr lang="es-ES"/>
              <a:pPr>
                <a:defRPr/>
              </a:pPr>
              <a:t>24/05/2023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Rectángulo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Rectángulo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8 Rectángulo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CDFE26C-B0C7-4A5B-9501-9FD4CE82D34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3" r:id="rId2"/>
    <p:sldLayoutId id="2147483818" r:id="rId3"/>
    <p:sldLayoutId id="2147483814" r:id="rId4"/>
    <p:sldLayoutId id="2147483821" r:id="rId5"/>
    <p:sldLayoutId id="2147483815" r:id="rId6"/>
    <p:sldLayoutId id="2147483822" r:id="rId7"/>
    <p:sldLayoutId id="2147483816" r:id="rId8"/>
    <p:sldLayoutId id="2147483823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2C9C4-8B68-4830-9ED7-6C4B1DFBAFED}" type="datetimeFigureOut">
              <a:rPr lang="es-AR" smtClean="0"/>
              <a:t>24/5/2023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E83E0-A6DC-496F-B9A1-E199631CB14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3793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88DCC-74B0-4CAC-8E6F-27235DDFE74D}" type="datetimeFigureOut">
              <a:rPr lang="es-AR" smtClean="0"/>
              <a:t>24/5/2023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7B597-9128-4AD8-B431-F9061C81A7A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7471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332656"/>
            <a:ext cx="8077200" cy="648072"/>
          </a:xfrm>
        </p:spPr>
        <p:txBody>
          <a:bodyPr/>
          <a:lstStyle/>
          <a:p>
            <a:r>
              <a:rPr lang="es-ES" altLang="es-AR" sz="3600" dirty="0">
                <a:latin typeface="Bahnschrift" panose="020B0502040204020203" pitchFamily="34" charset="0"/>
              </a:rPr>
              <a:t>GEOLOGIA </a:t>
            </a:r>
            <a:r>
              <a:rPr lang="es-ES" altLang="es-AR" sz="3600" dirty="0">
                <a:solidFill>
                  <a:srgbClr val="002060"/>
                </a:solidFill>
                <a:latin typeface="Bahnschrift" panose="020B0502040204020203" pitchFamily="34" charset="0"/>
              </a:rPr>
              <a:t>AMBIENTAL</a:t>
            </a:r>
            <a:endParaRPr lang="es-AR" altLang="es-AR" sz="3600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51090" y="2420888"/>
            <a:ext cx="819291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AR" altLang="es-AR" sz="2400" b="1" dirty="0"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Geol. Susana </a:t>
            </a:r>
            <a:r>
              <a:rPr lang="es-AR" altLang="es-AR" sz="2400" b="1" dirty="0" err="1"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Chalabe</a:t>
            </a:r>
            <a:endParaRPr lang="es-AR" altLang="es-AR" sz="2400" b="1" dirty="0">
              <a:latin typeface="Bahnschrift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Aft>
                <a:spcPts val="1200"/>
              </a:spcAft>
            </a:pPr>
            <a:r>
              <a:rPr lang="es-AR" altLang="es-AR" sz="2400" b="1" dirty="0"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Lic. Patricia </a:t>
            </a:r>
            <a:r>
              <a:rPr lang="es-AR" altLang="es-AR" sz="2400" b="1"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Zonca</a:t>
            </a:r>
            <a:endParaRPr lang="es-AR" altLang="es-AR" sz="2400" b="1" dirty="0">
              <a:latin typeface="Bahnschrift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Aft>
                <a:spcPts val="1200"/>
              </a:spcAft>
            </a:pPr>
            <a:endParaRPr lang="es-AR" altLang="es-AR" sz="2000" b="1" dirty="0">
              <a:latin typeface="Bahnschrift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Aft>
                <a:spcPts val="1200"/>
              </a:spcAft>
            </a:pPr>
            <a:r>
              <a:rPr lang="es-AR" altLang="es-AR" sz="2000" b="1" dirty="0"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4TO. Año</a:t>
            </a:r>
          </a:p>
          <a:p>
            <a:pPr>
              <a:spcAft>
                <a:spcPts val="1200"/>
              </a:spcAft>
            </a:pPr>
            <a:r>
              <a:rPr lang="es-AR" altLang="es-AR" sz="2000" b="1" dirty="0"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Primer Cuatrimestre </a:t>
            </a:r>
          </a:p>
          <a:p>
            <a:pPr>
              <a:spcAft>
                <a:spcPts val="1200"/>
              </a:spcAft>
            </a:pPr>
            <a:r>
              <a:rPr lang="es-ES" altLang="es-AR" sz="2000" b="1" dirty="0"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Licenciatura en Ciencias Geológicas</a:t>
            </a:r>
            <a:endParaRPr lang="es-AR" altLang="es-AR" sz="2000" b="1" dirty="0">
              <a:latin typeface="Bahnschrift" panose="020B05020402040202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spcAft>
                <a:spcPts val="1200"/>
              </a:spcAft>
            </a:pPr>
            <a:endParaRPr lang="es-AR" sz="20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93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 descr="Resumen y conclusiones de la Cumbre de Río. Segunda Cumbre de la Tierra –  SGK-Pla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628775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7627937" cy="584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altLang="es-AR" sz="2800" dirty="0">
                <a:latin typeface="Bahnschrift" panose="020B0502040204020203" pitchFamily="34" charset="0"/>
                <a:cs typeface="Times New Roman" pitchFamily="18" charset="0"/>
              </a:rPr>
              <a:t>Génesis e historia</a:t>
            </a:r>
            <a:endParaRPr lang="es-ES" altLang="es-AR" dirty="0">
              <a:latin typeface="Bahnschrift" panose="020B0502040204020203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316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467544" y="1700808"/>
            <a:ext cx="7696200" cy="18605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buFont typeface="Wingdings" pitchFamily="2" charset="2"/>
              <a:buNone/>
            </a:pPr>
            <a:r>
              <a:rPr lang="es-ES_tradnl" altLang="es-AR" sz="2200" dirty="0">
                <a:latin typeface="Bahnschrift" panose="020B0502040204020203" pitchFamily="34" charset="0"/>
              </a:rPr>
              <a:t>“</a:t>
            </a:r>
            <a:r>
              <a:rPr lang="es-ES_tradnl" altLang="es-AR" sz="2200" i="1" dirty="0">
                <a:latin typeface="Bahnschrift" panose="020B0502040204020203" pitchFamily="34" charset="0"/>
              </a:rPr>
              <a:t>aquel que satisface las necesidades actuales sin comprometer la capacidad de las generaciones futuras para satisfacer sus propias necesidades</a:t>
            </a:r>
            <a:r>
              <a:rPr lang="es-ES_tradnl" altLang="es-AR" sz="2200" dirty="0">
                <a:latin typeface="Bahnschrift" panose="020B0502040204020203" pitchFamily="34" charset="0"/>
              </a:rPr>
              <a:t>”</a:t>
            </a:r>
            <a:endParaRPr lang="es-ES" altLang="es-AR" sz="2200" dirty="0">
              <a:latin typeface="Bahnschrift" panose="020B0502040204020203" pitchFamily="34" charset="0"/>
            </a:endParaRPr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180305" y="4055152"/>
            <a:ext cx="4896544" cy="2541265"/>
            <a:chOff x="884" y="2523"/>
            <a:chExt cx="2223" cy="944"/>
          </a:xfrm>
        </p:grpSpPr>
        <p:sp>
          <p:nvSpPr>
            <p:cNvPr id="8" name="Oval 12"/>
            <p:cNvSpPr>
              <a:spLocks noChangeArrowheads="1"/>
            </p:cNvSpPr>
            <p:nvPr/>
          </p:nvSpPr>
          <p:spPr bwMode="auto">
            <a:xfrm>
              <a:off x="1519" y="2523"/>
              <a:ext cx="545" cy="499"/>
            </a:xfrm>
            <a:prstGeom prst="ellipse">
              <a:avLst/>
            </a:prstGeom>
            <a:solidFill>
              <a:srgbClr val="9E9286">
                <a:alpha val="50000"/>
              </a:srgbClr>
            </a:solidFill>
            <a:ln w="9525">
              <a:solidFill>
                <a:srgbClr val="66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s-E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s-AR"/>
            </a:p>
          </p:txBody>
        </p:sp>
        <p:sp>
          <p:nvSpPr>
            <p:cNvPr id="9" name="Oval 13"/>
            <p:cNvSpPr>
              <a:spLocks noChangeArrowheads="1"/>
            </p:cNvSpPr>
            <p:nvPr/>
          </p:nvSpPr>
          <p:spPr bwMode="auto">
            <a:xfrm>
              <a:off x="1882" y="2523"/>
              <a:ext cx="545" cy="499"/>
            </a:xfrm>
            <a:prstGeom prst="ellipse">
              <a:avLst/>
            </a:prstGeom>
            <a:solidFill>
              <a:srgbClr val="9E9286">
                <a:alpha val="50000"/>
              </a:srgbClr>
            </a:solidFill>
            <a:ln w="9525">
              <a:solidFill>
                <a:srgbClr val="66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s-E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s-AR"/>
            </a:p>
          </p:txBody>
        </p:sp>
        <p:sp>
          <p:nvSpPr>
            <p:cNvPr id="10" name="Oval 14"/>
            <p:cNvSpPr>
              <a:spLocks noChangeArrowheads="1"/>
            </p:cNvSpPr>
            <p:nvPr/>
          </p:nvSpPr>
          <p:spPr bwMode="auto">
            <a:xfrm>
              <a:off x="1701" y="2795"/>
              <a:ext cx="545" cy="499"/>
            </a:xfrm>
            <a:prstGeom prst="ellipse">
              <a:avLst/>
            </a:prstGeom>
            <a:solidFill>
              <a:srgbClr val="9E9286">
                <a:alpha val="50000"/>
              </a:srgbClr>
            </a:solidFill>
            <a:ln w="9525">
              <a:solidFill>
                <a:srgbClr val="66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s-E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s-AR"/>
            </a:p>
          </p:txBody>
        </p:sp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884" y="2704"/>
              <a:ext cx="63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s-E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s-ES_tradnl" altLang="es-AR" sz="1200" b="1"/>
                <a:t>Economía</a:t>
              </a:r>
              <a:endParaRPr kumimoji="1" lang="es-ES" altLang="es-AR" sz="1200" b="1"/>
            </a:p>
          </p:txBody>
        </p: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1701" y="3294"/>
              <a:ext cx="58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s-E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s-ES_tradnl" altLang="es-AR" sz="1200" b="1"/>
                <a:t>Sociedad</a:t>
              </a:r>
              <a:endParaRPr kumimoji="1" lang="es-ES" altLang="es-AR" sz="1200" b="1"/>
            </a:p>
          </p:txBody>
        </p:sp>
        <p:sp>
          <p:nvSpPr>
            <p:cNvPr id="13" name="Text Box 17"/>
            <p:cNvSpPr txBox="1">
              <a:spLocks noChangeArrowheads="1"/>
            </p:cNvSpPr>
            <p:nvPr/>
          </p:nvSpPr>
          <p:spPr bwMode="auto">
            <a:xfrm>
              <a:off x="2472" y="2659"/>
              <a:ext cx="63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s-E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1" lang="es-ES_tradnl" altLang="es-AR" sz="1200" b="1"/>
                <a:t>Medio Ambiente</a:t>
              </a:r>
              <a:endParaRPr kumimoji="1" lang="es-ES" altLang="es-AR" sz="1200" b="1"/>
            </a:p>
          </p:txBody>
        </p:sp>
      </p:grpSp>
      <p:pic>
        <p:nvPicPr>
          <p:cNvPr id="6" name="Picture 18" descr="Brundtl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4" y="4175479"/>
            <a:ext cx="1577975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5218112" y="6107467"/>
            <a:ext cx="33162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es-ES_tradnl" altLang="es-AR" sz="2000"/>
              <a:t>[Brundtland, PNUMA, 1987]</a:t>
            </a:r>
            <a:endParaRPr lang="es-ES" altLang="es-AR" sz="2000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80305" y="260648"/>
            <a:ext cx="7696200" cy="57606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buFont typeface="Wingdings" pitchFamily="2" charset="2"/>
              <a:buNone/>
            </a:pPr>
            <a:r>
              <a:rPr lang="es-ES_tradnl" altLang="es-AR" sz="2200" b="1" dirty="0">
                <a:latin typeface="Bahnschrift" panose="020B0502040204020203" pitchFamily="34" charset="0"/>
              </a:rPr>
              <a:t>Desarrollo Sostenible</a:t>
            </a:r>
          </a:p>
        </p:txBody>
      </p:sp>
    </p:spTree>
    <p:extLst>
      <p:ext uri="{BB962C8B-B14F-4D97-AF65-F5344CB8AC3E}">
        <p14:creationId xmlns:p14="http://schemas.microsoft.com/office/powerpoint/2010/main" val="4079122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44098" r="5696" b="17513"/>
          <a:stretch>
            <a:fillRect/>
          </a:stretch>
        </p:blipFill>
        <p:spPr bwMode="auto">
          <a:xfrm>
            <a:off x="179512" y="1844824"/>
            <a:ext cx="8833453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altLang="es-AR" sz="2800" dirty="0">
                <a:latin typeface="Bahnschrift" panose="020B0502040204020203" pitchFamily="34" charset="0"/>
                <a:cs typeface="Times New Roman" pitchFamily="18" charset="0"/>
              </a:rPr>
              <a:t>Marco Teórico Desarrollo Sostenible</a:t>
            </a:r>
            <a:endParaRPr lang="es-ES" altLang="es-AR" dirty="0">
              <a:latin typeface="Bahnschrift" panose="020B0502040204020203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551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altLang="es-AR" sz="2800" dirty="0">
                <a:latin typeface="Bahnschrift" panose="020B0502040204020203" pitchFamily="34" charset="0"/>
                <a:cs typeface="Times New Roman" pitchFamily="18" charset="0"/>
              </a:rPr>
              <a:t>Marco Teórico Desarrollo Sostenible</a:t>
            </a:r>
            <a:endParaRPr lang="es-ES" altLang="es-AR" dirty="0">
              <a:latin typeface="Bahnschrift" panose="020B0502040204020203" pitchFamily="34" charset="0"/>
              <a:cs typeface="Times New Roman" pitchFamily="18" charset="0"/>
            </a:endParaRPr>
          </a:p>
        </p:txBody>
      </p:sp>
      <p:sp>
        <p:nvSpPr>
          <p:cNvPr id="3" name="Oval 15"/>
          <p:cNvSpPr>
            <a:spLocks noChangeAspect="1" noChangeArrowheads="1"/>
          </p:cNvSpPr>
          <p:nvPr/>
        </p:nvSpPr>
        <p:spPr bwMode="auto">
          <a:xfrm>
            <a:off x="6203856" y="5624666"/>
            <a:ext cx="1563688" cy="1030288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sz="1200">
              <a:latin typeface="Bahnschrift" panose="020B0502040204020203" pitchFamily="34" charset="0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6414200" y="5893812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1200" b="1" dirty="0">
                <a:latin typeface="Bahnschrift" panose="020B0502040204020203" pitchFamily="34" charset="0"/>
              </a:rPr>
              <a:t>Crecimiento Económico</a:t>
            </a:r>
          </a:p>
        </p:txBody>
      </p:sp>
      <p:sp>
        <p:nvSpPr>
          <p:cNvPr id="7" name="Oval 19"/>
          <p:cNvSpPr>
            <a:spLocks noChangeAspect="1" noChangeArrowheads="1"/>
          </p:cNvSpPr>
          <p:nvPr/>
        </p:nvSpPr>
        <p:spPr bwMode="auto">
          <a:xfrm>
            <a:off x="3006198" y="1967941"/>
            <a:ext cx="3124200" cy="18891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sz="1200">
              <a:latin typeface="Bahnschrift" panose="020B0502040204020203" pitchFamily="34" charset="0"/>
            </a:endParaRPr>
          </a:p>
        </p:txBody>
      </p:sp>
      <p:sp>
        <p:nvSpPr>
          <p:cNvPr id="8" name="Freeform 20"/>
          <p:cNvSpPr>
            <a:spLocks/>
          </p:cNvSpPr>
          <p:nvPr/>
        </p:nvSpPr>
        <p:spPr bwMode="auto">
          <a:xfrm rot="19962554">
            <a:off x="6025238" y="3459771"/>
            <a:ext cx="457200" cy="2311875"/>
          </a:xfrm>
          <a:custGeom>
            <a:avLst/>
            <a:gdLst>
              <a:gd name="T0" fmla="*/ 273 w 566"/>
              <a:gd name="T1" fmla="*/ 0 h 1657"/>
              <a:gd name="T2" fmla="*/ 0 w 566"/>
              <a:gd name="T3" fmla="*/ 131 h 1657"/>
              <a:gd name="T4" fmla="*/ 192 w 566"/>
              <a:gd name="T5" fmla="*/ 131 h 1657"/>
              <a:gd name="T6" fmla="*/ 282 w 566"/>
              <a:gd name="T7" fmla="*/ 1657 h 1657"/>
              <a:gd name="T8" fmla="*/ 384 w 566"/>
              <a:gd name="T9" fmla="*/ 131 h 1657"/>
              <a:gd name="T10" fmla="*/ 566 w 566"/>
              <a:gd name="T11" fmla="*/ 132 h 1657"/>
              <a:gd name="T12" fmla="*/ 273 w 566"/>
              <a:gd name="T13" fmla="*/ 0 h 1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6" h="1657">
                <a:moveTo>
                  <a:pt x="273" y="0"/>
                </a:moveTo>
                <a:lnTo>
                  <a:pt x="0" y="131"/>
                </a:lnTo>
                <a:lnTo>
                  <a:pt x="192" y="131"/>
                </a:lnTo>
                <a:lnTo>
                  <a:pt x="282" y="1657"/>
                </a:lnTo>
                <a:lnTo>
                  <a:pt x="384" y="131"/>
                </a:lnTo>
                <a:lnTo>
                  <a:pt x="566" y="132"/>
                </a:lnTo>
                <a:lnTo>
                  <a:pt x="273" y="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 sz="1200">
              <a:latin typeface="Bahnschrift" panose="020B0502040204020203" pitchFamily="34" charset="0"/>
            </a:endParaRPr>
          </a:p>
        </p:txBody>
      </p:sp>
      <p:sp>
        <p:nvSpPr>
          <p:cNvPr id="9" name="Freeform 21"/>
          <p:cNvSpPr>
            <a:spLocks/>
          </p:cNvSpPr>
          <p:nvPr/>
        </p:nvSpPr>
        <p:spPr bwMode="auto">
          <a:xfrm rot="9162554">
            <a:off x="6452812" y="3219864"/>
            <a:ext cx="457200" cy="2515031"/>
          </a:xfrm>
          <a:custGeom>
            <a:avLst/>
            <a:gdLst>
              <a:gd name="T0" fmla="*/ 273 w 566"/>
              <a:gd name="T1" fmla="*/ 0 h 1657"/>
              <a:gd name="T2" fmla="*/ 0 w 566"/>
              <a:gd name="T3" fmla="*/ 131 h 1657"/>
              <a:gd name="T4" fmla="*/ 192 w 566"/>
              <a:gd name="T5" fmla="*/ 131 h 1657"/>
              <a:gd name="T6" fmla="*/ 282 w 566"/>
              <a:gd name="T7" fmla="*/ 1657 h 1657"/>
              <a:gd name="T8" fmla="*/ 384 w 566"/>
              <a:gd name="T9" fmla="*/ 131 h 1657"/>
              <a:gd name="T10" fmla="*/ 566 w 566"/>
              <a:gd name="T11" fmla="*/ 132 h 1657"/>
              <a:gd name="T12" fmla="*/ 273 w 566"/>
              <a:gd name="T13" fmla="*/ 0 h 1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6" h="1657">
                <a:moveTo>
                  <a:pt x="273" y="0"/>
                </a:moveTo>
                <a:lnTo>
                  <a:pt x="0" y="131"/>
                </a:lnTo>
                <a:lnTo>
                  <a:pt x="192" y="131"/>
                </a:lnTo>
                <a:lnTo>
                  <a:pt x="282" y="1657"/>
                </a:lnTo>
                <a:lnTo>
                  <a:pt x="384" y="131"/>
                </a:lnTo>
                <a:lnTo>
                  <a:pt x="566" y="132"/>
                </a:lnTo>
                <a:lnTo>
                  <a:pt x="273" y="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 sz="1200">
              <a:latin typeface="Bahnschrift" panose="020B0502040204020203" pitchFamily="34" charset="0"/>
            </a:endParaRP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5398561" y="3879291"/>
            <a:ext cx="121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altLang="es-AR" sz="1200" b="1" dirty="0">
                <a:solidFill>
                  <a:srgbClr val="000000"/>
                </a:solidFill>
                <a:latin typeface="Bahnschrift" panose="020B0502040204020203" pitchFamily="34" charset="0"/>
              </a:rPr>
              <a:t>Recursos para educación, salud, etc. Empleo</a:t>
            </a: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3234798" y="2134629"/>
            <a:ext cx="3048000" cy="141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6850" indent="-984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873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>
              <a:spcBef>
                <a:spcPct val="50000"/>
              </a:spcBef>
            </a:pPr>
            <a:r>
              <a:rPr lang="es-ES" altLang="es-AR" sz="1200" b="1" dirty="0">
                <a:latin typeface="Bahnschrift" panose="020B0502040204020203" pitchFamily="34" charset="0"/>
              </a:rPr>
              <a:t>Desarrollo de las</a:t>
            </a:r>
            <a:br>
              <a:rPr lang="es-ES" altLang="es-AR" sz="1200" b="1" dirty="0">
                <a:latin typeface="Bahnschrift" panose="020B0502040204020203" pitchFamily="34" charset="0"/>
              </a:rPr>
            </a:br>
            <a:r>
              <a:rPr lang="es-ES" altLang="es-AR" sz="1200" b="1" dirty="0">
                <a:latin typeface="Bahnschrift" panose="020B0502040204020203" pitchFamily="34" charset="0"/>
              </a:rPr>
              <a:t>capacidades humanas: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altLang="es-AR" sz="1200" b="1" dirty="0">
                <a:latin typeface="Bahnschrift" panose="020B0502040204020203" pitchFamily="34" charset="0"/>
              </a:rPr>
              <a:t>Vida larga y saludable</a:t>
            </a:r>
          </a:p>
          <a:p>
            <a:pPr>
              <a:spcBef>
                <a:spcPct val="25000"/>
              </a:spcBef>
              <a:buFontTx/>
              <a:buChar char="•"/>
            </a:pPr>
            <a:r>
              <a:rPr lang="es-ES" altLang="es-AR" sz="1200" b="1" dirty="0">
                <a:latin typeface="Bahnschrift" panose="020B0502040204020203" pitchFamily="34" charset="0"/>
              </a:rPr>
              <a:t>Adquirir conocimientos y crearlos</a:t>
            </a:r>
          </a:p>
          <a:p>
            <a:pPr>
              <a:spcBef>
                <a:spcPct val="25000"/>
              </a:spcBef>
              <a:buFontTx/>
              <a:buChar char="•"/>
            </a:pPr>
            <a:r>
              <a:rPr lang="es-ES" altLang="es-AR" sz="1200" b="1" dirty="0">
                <a:latin typeface="Bahnschrift" panose="020B0502040204020203" pitchFamily="34" charset="0"/>
              </a:rPr>
              <a:t>Disfrutar de comodidades </a:t>
            </a:r>
          </a:p>
          <a:p>
            <a:pPr>
              <a:spcBef>
                <a:spcPct val="25000"/>
              </a:spcBef>
              <a:buFontTx/>
              <a:buChar char="•"/>
            </a:pPr>
            <a:r>
              <a:rPr lang="es-ES" altLang="es-AR" sz="1200" b="1" dirty="0">
                <a:latin typeface="Bahnschrift" panose="020B0502040204020203" pitchFamily="34" charset="0"/>
              </a:rPr>
              <a:t>Participar en la sociedad</a:t>
            </a: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6541561" y="4244416"/>
            <a:ext cx="1600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altLang="es-AR" sz="1200" b="1">
                <a:solidFill>
                  <a:srgbClr val="000000"/>
                </a:solidFill>
                <a:latin typeface="Bahnschrift" panose="020B0502040204020203" pitchFamily="34" charset="0"/>
              </a:rPr>
              <a:t>Trabajo.</a:t>
            </a:r>
            <a:br>
              <a:rPr lang="es-ES" altLang="es-AR" sz="1200" b="1">
                <a:solidFill>
                  <a:srgbClr val="000000"/>
                </a:solidFill>
                <a:latin typeface="Bahnschrift" panose="020B0502040204020203" pitchFamily="34" charset="0"/>
              </a:rPr>
            </a:br>
            <a:r>
              <a:rPr lang="es-ES" altLang="es-AR" sz="1200" b="1">
                <a:solidFill>
                  <a:srgbClr val="000000"/>
                </a:solidFill>
                <a:latin typeface="Bahnschrift" panose="020B0502040204020203" pitchFamily="34" charset="0"/>
              </a:rPr>
              <a:t>Demanda</a:t>
            </a:r>
          </a:p>
        </p:txBody>
      </p:sp>
      <p:sp>
        <p:nvSpPr>
          <p:cNvPr id="13" name="Oval 26"/>
          <p:cNvSpPr>
            <a:spLocks noChangeAspect="1" noChangeArrowheads="1"/>
          </p:cNvSpPr>
          <p:nvPr/>
        </p:nvSpPr>
        <p:spPr bwMode="auto">
          <a:xfrm>
            <a:off x="1363308" y="5609666"/>
            <a:ext cx="1563688" cy="1030288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sz="1200">
              <a:latin typeface="Bahnschrift" panose="020B0502040204020203" pitchFamily="34" charset="0"/>
            </a:endParaRPr>
          </a:p>
        </p:txBody>
      </p:sp>
      <p:sp>
        <p:nvSpPr>
          <p:cNvPr id="14" name="Freeform 27"/>
          <p:cNvSpPr>
            <a:spLocks/>
          </p:cNvSpPr>
          <p:nvPr/>
        </p:nvSpPr>
        <p:spPr bwMode="auto">
          <a:xfrm rot="16224122">
            <a:off x="4124679" y="4972323"/>
            <a:ext cx="457200" cy="2949918"/>
          </a:xfrm>
          <a:custGeom>
            <a:avLst/>
            <a:gdLst>
              <a:gd name="T0" fmla="*/ 273 w 566"/>
              <a:gd name="T1" fmla="*/ 0 h 1657"/>
              <a:gd name="T2" fmla="*/ 0 w 566"/>
              <a:gd name="T3" fmla="*/ 131 h 1657"/>
              <a:gd name="T4" fmla="*/ 192 w 566"/>
              <a:gd name="T5" fmla="*/ 131 h 1657"/>
              <a:gd name="T6" fmla="*/ 282 w 566"/>
              <a:gd name="T7" fmla="*/ 1657 h 1657"/>
              <a:gd name="T8" fmla="*/ 384 w 566"/>
              <a:gd name="T9" fmla="*/ 131 h 1657"/>
              <a:gd name="T10" fmla="*/ 566 w 566"/>
              <a:gd name="T11" fmla="*/ 132 h 1657"/>
              <a:gd name="T12" fmla="*/ 273 w 566"/>
              <a:gd name="T13" fmla="*/ 0 h 1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6" h="1657">
                <a:moveTo>
                  <a:pt x="273" y="0"/>
                </a:moveTo>
                <a:lnTo>
                  <a:pt x="0" y="131"/>
                </a:lnTo>
                <a:lnTo>
                  <a:pt x="192" y="131"/>
                </a:lnTo>
                <a:lnTo>
                  <a:pt x="282" y="1657"/>
                </a:lnTo>
                <a:lnTo>
                  <a:pt x="384" y="131"/>
                </a:lnTo>
                <a:lnTo>
                  <a:pt x="566" y="132"/>
                </a:lnTo>
                <a:lnTo>
                  <a:pt x="273" y="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 sz="1200">
              <a:latin typeface="Bahnschrift" panose="020B0502040204020203" pitchFamily="34" charset="0"/>
            </a:endParaRPr>
          </a:p>
        </p:txBody>
      </p:sp>
      <p:sp>
        <p:nvSpPr>
          <p:cNvPr id="15" name="Freeform 28"/>
          <p:cNvSpPr>
            <a:spLocks/>
          </p:cNvSpPr>
          <p:nvPr/>
        </p:nvSpPr>
        <p:spPr bwMode="auto">
          <a:xfrm rot="12416135">
            <a:off x="2649676" y="3386616"/>
            <a:ext cx="457200" cy="2418754"/>
          </a:xfrm>
          <a:custGeom>
            <a:avLst/>
            <a:gdLst>
              <a:gd name="T0" fmla="*/ 273 w 566"/>
              <a:gd name="T1" fmla="*/ 0 h 1657"/>
              <a:gd name="T2" fmla="*/ 0 w 566"/>
              <a:gd name="T3" fmla="*/ 131 h 1657"/>
              <a:gd name="T4" fmla="*/ 192 w 566"/>
              <a:gd name="T5" fmla="*/ 131 h 1657"/>
              <a:gd name="T6" fmla="*/ 282 w 566"/>
              <a:gd name="T7" fmla="*/ 1657 h 1657"/>
              <a:gd name="T8" fmla="*/ 384 w 566"/>
              <a:gd name="T9" fmla="*/ 131 h 1657"/>
              <a:gd name="T10" fmla="*/ 566 w 566"/>
              <a:gd name="T11" fmla="*/ 132 h 1657"/>
              <a:gd name="T12" fmla="*/ 273 w 566"/>
              <a:gd name="T13" fmla="*/ 0 h 1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6" h="1657">
                <a:moveTo>
                  <a:pt x="273" y="0"/>
                </a:moveTo>
                <a:lnTo>
                  <a:pt x="0" y="131"/>
                </a:lnTo>
                <a:lnTo>
                  <a:pt x="192" y="131"/>
                </a:lnTo>
                <a:lnTo>
                  <a:pt x="282" y="1657"/>
                </a:lnTo>
                <a:lnTo>
                  <a:pt x="384" y="131"/>
                </a:lnTo>
                <a:lnTo>
                  <a:pt x="566" y="132"/>
                </a:lnTo>
                <a:lnTo>
                  <a:pt x="273" y="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 sz="1200">
              <a:latin typeface="Bahnschrift" panose="020B0502040204020203" pitchFamily="34" charset="0"/>
            </a:endParaRPr>
          </a:p>
        </p:txBody>
      </p:sp>
      <p:sp>
        <p:nvSpPr>
          <p:cNvPr id="16" name="Text Box 29"/>
          <p:cNvSpPr txBox="1">
            <a:spLocks noChangeArrowheads="1"/>
          </p:cNvSpPr>
          <p:nvPr/>
        </p:nvSpPr>
        <p:spPr bwMode="auto">
          <a:xfrm>
            <a:off x="1591908" y="5838266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1200" b="1">
                <a:latin typeface="Bahnschrift" panose="020B0502040204020203" pitchFamily="34" charset="0"/>
              </a:rPr>
              <a:t>Cambio Tecnológico</a:t>
            </a:r>
          </a:p>
        </p:txBody>
      </p:sp>
      <p:sp>
        <p:nvSpPr>
          <p:cNvPr id="17" name="Text Box 30"/>
          <p:cNvSpPr txBox="1">
            <a:spLocks noChangeArrowheads="1"/>
          </p:cNvSpPr>
          <p:nvPr/>
        </p:nvSpPr>
        <p:spPr bwMode="auto">
          <a:xfrm>
            <a:off x="2311046" y="4907991"/>
            <a:ext cx="1600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altLang="es-AR" sz="1200" b="1">
                <a:solidFill>
                  <a:srgbClr val="000000"/>
                </a:solidFill>
                <a:latin typeface="Bahnschrift" panose="020B0502040204020203" pitchFamily="34" charset="0"/>
              </a:rPr>
              <a:t>Conocimientos</a:t>
            </a:r>
            <a:br>
              <a:rPr lang="es-ES" altLang="es-AR" sz="1200" b="1">
                <a:solidFill>
                  <a:srgbClr val="000000"/>
                </a:solidFill>
                <a:latin typeface="Bahnschrift" panose="020B0502040204020203" pitchFamily="34" charset="0"/>
              </a:rPr>
            </a:br>
            <a:r>
              <a:rPr lang="es-ES" altLang="es-AR" sz="1200" b="1">
                <a:solidFill>
                  <a:srgbClr val="000000"/>
                </a:solidFill>
                <a:latin typeface="Bahnschrift" panose="020B0502040204020203" pitchFamily="34" charset="0"/>
              </a:rPr>
              <a:t>y creatividad</a:t>
            </a: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3593046" y="5974791"/>
            <a:ext cx="1752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1200" b="1">
                <a:solidFill>
                  <a:srgbClr val="000000"/>
                </a:solidFill>
                <a:latin typeface="Bahnschrift" panose="020B0502040204020203" pitchFamily="34" charset="0"/>
              </a:rPr>
              <a:t>Recursos para desarrollo tecnológico</a:t>
            </a:r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3669246" y="5441391"/>
            <a:ext cx="144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1200" b="1" dirty="0">
                <a:solidFill>
                  <a:srgbClr val="000000"/>
                </a:solidFill>
                <a:latin typeface="Bahnschrift" panose="020B0502040204020203" pitchFamily="34" charset="0"/>
              </a:rPr>
              <a:t>Aumento de la productividad</a:t>
            </a:r>
          </a:p>
        </p:txBody>
      </p:sp>
      <p:sp>
        <p:nvSpPr>
          <p:cNvPr id="20" name="Freeform 33"/>
          <p:cNvSpPr>
            <a:spLocks/>
          </p:cNvSpPr>
          <p:nvPr/>
        </p:nvSpPr>
        <p:spPr bwMode="auto">
          <a:xfrm rot="5495428">
            <a:off x="4092931" y="4345271"/>
            <a:ext cx="457200" cy="3161775"/>
          </a:xfrm>
          <a:custGeom>
            <a:avLst/>
            <a:gdLst>
              <a:gd name="T0" fmla="*/ 273 w 566"/>
              <a:gd name="T1" fmla="*/ 0 h 1657"/>
              <a:gd name="T2" fmla="*/ 0 w 566"/>
              <a:gd name="T3" fmla="*/ 131 h 1657"/>
              <a:gd name="T4" fmla="*/ 192 w 566"/>
              <a:gd name="T5" fmla="*/ 131 h 1657"/>
              <a:gd name="T6" fmla="*/ 282 w 566"/>
              <a:gd name="T7" fmla="*/ 1657 h 1657"/>
              <a:gd name="T8" fmla="*/ 384 w 566"/>
              <a:gd name="T9" fmla="*/ 131 h 1657"/>
              <a:gd name="T10" fmla="*/ 566 w 566"/>
              <a:gd name="T11" fmla="*/ 132 h 1657"/>
              <a:gd name="T12" fmla="*/ 273 w 566"/>
              <a:gd name="T13" fmla="*/ 0 h 1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6" h="1657">
                <a:moveTo>
                  <a:pt x="273" y="0"/>
                </a:moveTo>
                <a:lnTo>
                  <a:pt x="0" y="131"/>
                </a:lnTo>
                <a:lnTo>
                  <a:pt x="192" y="131"/>
                </a:lnTo>
                <a:lnTo>
                  <a:pt x="282" y="1657"/>
                </a:lnTo>
                <a:lnTo>
                  <a:pt x="384" y="131"/>
                </a:lnTo>
                <a:lnTo>
                  <a:pt x="566" y="132"/>
                </a:lnTo>
                <a:lnTo>
                  <a:pt x="273" y="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 sz="1200">
              <a:latin typeface="Bahnschrift" panose="020B0502040204020203" pitchFamily="34" charset="0"/>
            </a:endParaRPr>
          </a:p>
        </p:txBody>
      </p:sp>
      <p:sp>
        <p:nvSpPr>
          <p:cNvPr id="21" name="Freeform 34"/>
          <p:cNvSpPr>
            <a:spLocks/>
          </p:cNvSpPr>
          <p:nvPr/>
        </p:nvSpPr>
        <p:spPr bwMode="auto">
          <a:xfrm rot="1616135">
            <a:off x="2190115" y="3339216"/>
            <a:ext cx="457200" cy="2532772"/>
          </a:xfrm>
          <a:custGeom>
            <a:avLst/>
            <a:gdLst>
              <a:gd name="T0" fmla="*/ 273 w 566"/>
              <a:gd name="T1" fmla="*/ 0 h 1657"/>
              <a:gd name="T2" fmla="*/ 0 w 566"/>
              <a:gd name="T3" fmla="*/ 131 h 1657"/>
              <a:gd name="T4" fmla="*/ 192 w 566"/>
              <a:gd name="T5" fmla="*/ 131 h 1657"/>
              <a:gd name="T6" fmla="*/ 282 w 566"/>
              <a:gd name="T7" fmla="*/ 1657 h 1657"/>
              <a:gd name="T8" fmla="*/ 384 w 566"/>
              <a:gd name="T9" fmla="*/ 131 h 1657"/>
              <a:gd name="T10" fmla="*/ 566 w 566"/>
              <a:gd name="T11" fmla="*/ 132 h 1657"/>
              <a:gd name="T12" fmla="*/ 273 w 566"/>
              <a:gd name="T13" fmla="*/ 0 h 1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6" h="1657">
                <a:moveTo>
                  <a:pt x="273" y="0"/>
                </a:moveTo>
                <a:lnTo>
                  <a:pt x="0" y="131"/>
                </a:lnTo>
                <a:lnTo>
                  <a:pt x="192" y="131"/>
                </a:lnTo>
                <a:lnTo>
                  <a:pt x="282" y="1657"/>
                </a:lnTo>
                <a:lnTo>
                  <a:pt x="384" y="131"/>
                </a:lnTo>
                <a:lnTo>
                  <a:pt x="566" y="132"/>
                </a:lnTo>
                <a:lnTo>
                  <a:pt x="273" y="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 sz="1200">
              <a:latin typeface="Bahnschrift" panose="020B0502040204020203" pitchFamily="34" charset="0"/>
            </a:endParaRPr>
          </a:p>
        </p:txBody>
      </p:sp>
      <p:sp>
        <p:nvSpPr>
          <p:cNvPr id="22" name="Text Box 35"/>
          <p:cNvSpPr txBox="1">
            <a:spLocks noChangeArrowheads="1"/>
          </p:cNvSpPr>
          <p:nvPr/>
        </p:nvSpPr>
        <p:spPr bwMode="auto">
          <a:xfrm>
            <a:off x="1591908" y="4206316"/>
            <a:ext cx="1371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altLang="es-AR" sz="1200" b="1">
                <a:solidFill>
                  <a:srgbClr val="000000"/>
                </a:solidFill>
                <a:latin typeface="Bahnschrift" panose="020B0502040204020203" pitchFamily="34" charset="0"/>
              </a:rPr>
              <a:t>Mejora de medicina, comunicaciones, agricultura, etc.</a:t>
            </a:r>
          </a:p>
        </p:txBody>
      </p:sp>
    </p:spTree>
    <p:extLst>
      <p:ext uri="{BB962C8B-B14F-4D97-AF65-F5344CB8AC3E}">
        <p14:creationId xmlns:p14="http://schemas.microsoft.com/office/powerpoint/2010/main" val="3583551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1038" y="511175"/>
            <a:ext cx="7627937" cy="584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altLang="es-AR" sz="2800" dirty="0">
                <a:latin typeface="Bahnschrift" panose="020B0502040204020203" pitchFamily="34" charset="0"/>
                <a:cs typeface="Times New Roman" pitchFamily="18" charset="0"/>
              </a:rPr>
              <a:t>Génesis e historia</a:t>
            </a:r>
            <a:endParaRPr lang="es-ES" altLang="es-AR" dirty="0">
              <a:latin typeface="Bahnschrift" panose="020B0502040204020203" pitchFamily="34" charset="0"/>
              <a:cs typeface="Times New Roman" pitchFamily="18" charset="0"/>
            </a:endParaRP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68413"/>
            <a:ext cx="4291012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449513"/>
            <a:ext cx="3738562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986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altLang="es-AR" sz="2800" dirty="0">
                <a:latin typeface="Bahnschrift" panose="020B0502040204020203" pitchFamily="34" charset="0"/>
                <a:cs typeface="Times New Roman" pitchFamily="18" charset="0"/>
              </a:rPr>
              <a:t>Marco Teórico Desarrollo Sostenible</a:t>
            </a:r>
          </a:p>
        </p:txBody>
      </p:sp>
      <p:sp>
        <p:nvSpPr>
          <p:cNvPr id="3" name="Oval 15"/>
          <p:cNvSpPr>
            <a:spLocks noChangeAspect="1" noChangeArrowheads="1"/>
          </p:cNvSpPr>
          <p:nvPr/>
        </p:nvSpPr>
        <p:spPr bwMode="auto">
          <a:xfrm>
            <a:off x="6031148" y="5717573"/>
            <a:ext cx="1563688" cy="1030288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sz="1200">
              <a:latin typeface="Bahnschrift" panose="020B0502040204020203" pitchFamily="34" charset="0"/>
            </a:endParaRPr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6241492" y="5986719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1200" b="1" dirty="0">
                <a:latin typeface="Bahnschrift" panose="020B0502040204020203" pitchFamily="34" charset="0"/>
              </a:rPr>
              <a:t>Crecimiento Económico</a:t>
            </a:r>
          </a:p>
        </p:txBody>
      </p:sp>
      <p:sp>
        <p:nvSpPr>
          <p:cNvPr id="5" name="Oval 19"/>
          <p:cNvSpPr>
            <a:spLocks noChangeAspect="1" noChangeArrowheads="1"/>
          </p:cNvSpPr>
          <p:nvPr/>
        </p:nvSpPr>
        <p:spPr bwMode="auto">
          <a:xfrm>
            <a:off x="2833490" y="2060848"/>
            <a:ext cx="3124200" cy="18891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sz="1200">
              <a:latin typeface="Bahnschrift" panose="020B0502040204020203" pitchFamily="34" charset="0"/>
            </a:endParaRPr>
          </a:p>
        </p:txBody>
      </p:sp>
      <p:sp>
        <p:nvSpPr>
          <p:cNvPr id="7" name="Freeform 20"/>
          <p:cNvSpPr>
            <a:spLocks/>
          </p:cNvSpPr>
          <p:nvPr/>
        </p:nvSpPr>
        <p:spPr bwMode="auto">
          <a:xfrm rot="19962554">
            <a:off x="5852530" y="3552678"/>
            <a:ext cx="457200" cy="2311875"/>
          </a:xfrm>
          <a:custGeom>
            <a:avLst/>
            <a:gdLst>
              <a:gd name="T0" fmla="*/ 273 w 566"/>
              <a:gd name="T1" fmla="*/ 0 h 1657"/>
              <a:gd name="T2" fmla="*/ 0 w 566"/>
              <a:gd name="T3" fmla="*/ 131 h 1657"/>
              <a:gd name="T4" fmla="*/ 192 w 566"/>
              <a:gd name="T5" fmla="*/ 131 h 1657"/>
              <a:gd name="T6" fmla="*/ 282 w 566"/>
              <a:gd name="T7" fmla="*/ 1657 h 1657"/>
              <a:gd name="T8" fmla="*/ 384 w 566"/>
              <a:gd name="T9" fmla="*/ 131 h 1657"/>
              <a:gd name="T10" fmla="*/ 566 w 566"/>
              <a:gd name="T11" fmla="*/ 132 h 1657"/>
              <a:gd name="T12" fmla="*/ 273 w 566"/>
              <a:gd name="T13" fmla="*/ 0 h 1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6" h="1657">
                <a:moveTo>
                  <a:pt x="273" y="0"/>
                </a:moveTo>
                <a:lnTo>
                  <a:pt x="0" y="131"/>
                </a:lnTo>
                <a:lnTo>
                  <a:pt x="192" y="131"/>
                </a:lnTo>
                <a:lnTo>
                  <a:pt x="282" y="1657"/>
                </a:lnTo>
                <a:lnTo>
                  <a:pt x="384" y="131"/>
                </a:lnTo>
                <a:lnTo>
                  <a:pt x="566" y="132"/>
                </a:lnTo>
                <a:lnTo>
                  <a:pt x="273" y="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 sz="1200">
              <a:latin typeface="Bahnschrift" panose="020B0502040204020203" pitchFamily="34" charset="0"/>
            </a:endParaRPr>
          </a:p>
        </p:txBody>
      </p:sp>
      <p:sp>
        <p:nvSpPr>
          <p:cNvPr id="8" name="Freeform 21"/>
          <p:cNvSpPr>
            <a:spLocks/>
          </p:cNvSpPr>
          <p:nvPr/>
        </p:nvSpPr>
        <p:spPr bwMode="auto">
          <a:xfrm rot="9162554">
            <a:off x="6280104" y="3312771"/>
            <a:ext cx="457200" cy="2515031"/>
          </a:xfrm>
          <a:custGeom>
            <a:avLst/>
            <a:gdLst>
              <a:gd name="T0" fmla="*/ 273 w 566"/>
              <a:gd name="T1" fmla="*/ 0 h 1657"/>
              <a:gd name="T2" fmla="*/ 0 w 566"/>
              <a:gd name="T3" fmla="*/ 131 h 1657"/>
              <a:gd name="T4" fmla="*/ 192 w 566"/>
              <a:gd name="T5" fmla="*/ 131 h 1657"/>
              <a:gd name="T6" fmla="*/ 282 w 566"/>
              <a:gd name="T7" fmla="*/ 1657 h 1657"/>
              <a:gd name="T8" fmla="*/ 384 w 566"/>
              <a:gd name="T9" fmla="*/ 131 h 1657"/>
              <a:gd name="T10" fmla="*/ 566 w 566"/>
              <a:gd name="T11" fmla="*/ 132 h 1657"/>
              <a:gd name="T12" fmla="*/ 273 w 566"/>
              <a:gd name="T13" fmla="*/ 0 h 1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6" h="1657">
                <a:moveTo>
                  <a:pt x="273" y="0"/>
                </a:moveTo>
                <a:lnTo>
                  <a:pt x="0" y="131"/>
                </a:lnTo>
                <a:lnTo>
                  <a:pt x="192" y="131"/>
                </a:lnTo>
                <a:lnTo>
                  <a:pt x="282" y="1657"/>
                </a:lnTo>
                <a:lnTo>
                  <a:pt x="384" y="131"/>
                </a:lnTo>
                <a:lnTo>
                  <a:pt x="566" y="132"/>
                </a:lnTo>
                <a:lnTo>
                  <a:pt x="273" y="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 sz="1200">
              <a:latin typeface="Bahnschrift" panose="020B0502040204020203" pitchFamily="34" charset="0"/>
            </a:endParaRP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3062090" y="2227536"/>
            <a:ext cx="3048000" cy="141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6850" indent="-984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873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>
              <a:spcBef>
                <a:spcPct val="50000"/>
              </a:spcBef>
            </a:pPr>
            <a:r>
              <a:rPr lang="es-ES" altLang="es-AR" sz="1200" b="1" dirty="0">
                <a:latin typeface="Bahnschrift" panose="020B0502040204020203" pitchFamily="34" charset="0"/>
              </a:rPr>
              <a:t>Desarrollo de las</a:t>
            </a:r>
            <a:br>
              <a:rPr lang="es-ES" altLang="es-AR" sz="1200" b="1" dirty="0">
                <a:latin typeface="Bahnschrift" panose="020B0502040204020203" pitchFamily="34" charset="0"/>
              </a:rPr>
            </a:br>
            <a:r>
              <a:rPr lang="es-ES" altLang="es-AR" sz="1200" b="1" dirty="0">
                <a:latin typeface="Bahnschrift" panose="020B0502040204020203" pitchFamily="34" charset="0"/>
              </a:rPr>
              <a:t>capacidades humanas: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" altLang="es-AR" sz="1200" b="1" dirty="0">
                <a:latin typeface="Bahnschrift" panose="020B0502040204020203" pitchFamily="34" charset="0"/>
              </a:rPr>
              <a:t>Vida larga y saludable</a:t>
            </a:r>
          </a:p>
          <a:p>
            <a:pPr>
              <a:spcBef>
                <a:spcPct val="25000"/>
              </a:spcBef>
              <a:buFontTx/>
              <a:buChar char="•"/>
            </a:pPr>
            <a:r>
              <a:rPr lang="es-ES" altLang="es-AR" sz="1200" b="1" dirty="0">
                <a:latin typeface="Bahnschrift" panose="020B0502040204020203" pitchFamily="34" charset="0"/>
              </a:rPr>
              <a:t>Adquirir conocimientos y crearlos</a:t>
            </a:r>
          </a:p>
          <a:p>
            <a:pPr>
              <a:spcBef>
                <a:spcPct val="25000"/>
              </a:spcBef>
              <a:buFontTx/>
              <a:buChar char="•"/>
            </a:pPr>
            <a:r>
              <a:rPr lang="es-ES" altLang="es-AR" sz="1200" b="1" dirty="0">
                <a:latin typeface="Bahnschrift" panose="020B0502040204020203" pitchFamily="34" charset="0"/>
              </a:rPr>
              <a:t>Disfrutar de comodidades </a:t>
            </a:r>
          </a:p>
          <a:p>
            <a:pPr>
              <a:spcBef>
                <a:spcPct val="25000"/>
              </a:spcBef>
              <a:buFontTx/>
              <a:buChar char="•"/>
            </a:pPr>
            <a:r>
              <a:rPr lang="es-ES" altLang="es-AR" sz="1200" b="1" dirty="0">
                <a:latin typeface="Bahnschrift" panose="020B0502040204020203" pitchFamily="34" charset="0"/>
              </a:rPr>
              <a:t>Participar en la sociedad</a:t>
            </a:r>
          </a:p>
        </p:txBody>
      </p:sp>
      <p:sp>
        <p:nvSpPr>
          <p:cNvPr id="10" name="Oval 26"/>
          <p:cNvSpPr>
            <a:spLocks noChangeAspect="1" noChangeArrowheads="1"/>
          </p:cNvSpPr>
          <p:nvPr/>
        </p:nvSpPr>
        <p:spPr bwMode="auto">
          <a:xfrm>
            <a:off x="1190600" y="5702573"/>
            <a:ext cx="1563688" cy="1030288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sz="1200">
              <a:latin typeface="Bahnschrift" panose="020B0502040204020203" pitchFamily="34" charset="0"/>
            </a:endParaRPr>
          </a:p>
        </p:txBody>
      </p:sp>
      <p:sp>
        <p:nvSpPr>
          <p:cNvPr id="11" name="Freeform 27"/>
          <p:cNvSpPr>
            <a:spLocks/>
          </p:cNvSpPr>
          <p:nvPr/>
        </p:nvSpPr>
        <p:spPr bwMode="auto">
          <a:xfrm rot="16224122">
            <a:off x="3951971" y="5065230"/>
            <a:ext cx="457200" cy="2949918"/>
          </a:xfrm>
          <a:custGeom>
            <a:avLst/>
            <a:gdLst>
              <a:gd name="T0" fmla="*/ 273 w 566"/>
              <a:gd name="T1" fmla="*/ 0 h 1657"/>
              <a:gd name="T2" fmla="*/ 0 w 566"/>
              <a:gd name="T3" fmla="*/ 131 h 1657"/>
              <a:gd name="T4" fmla="*/ 192 w 566"/>
              <a:gd name="T5" fmla="*/ 131 h 1657"/>
              <a:gd name="T6" fmla="*/ 282 w 566"/>
              <a:gd name="T7" fmla="*/ 1657 h 1657"/>
              <a:gd name="T8" fmla="*/ 384 w 566"/>
              <a:gd name="T9" fmla="*/ 131 h 1657"/>
              <a:gd name="T10" fmla="*/ 566 w 566"/>
              <a:gd name="T11" fmla="*/ 132 h 1657"/>
              <a:gd name="T12" fmla="*/ 273 w 566"/>
              <a:gd name="T13" fmla="*/ 0 h 1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6" h="1657">
                <a:moveTo>
                  <a:pt x="273" y="0"/>
                </a:moveTo>
                <a:lnTo>
                  <a:pt x="0" y="131"/>
                </a:lnTo>
                <a:lnTo>
                  <a:pt x="192" y="131"/>
                </a:lnTo>
                <a:lnTo>
                  <a:pt x="282" y="1657"/>
                </a:lnTo>
                <a:lnTo>
                  <a:pt x="384" y="131"/>
                </a:lnTo>
                <a:lnTo>
                  <a:pt x="566" y="132"/>
                </a:lnTo>
                <a:lnTo>
                  <a:pt x="273" y="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 sz="1200">
              <a:latin typeface="Bahnschrift" panose="020B0502040204020203" pitchFamily="34" charset="0"/>
            </a:endParaRPr>
          </a:p>
        </p:txBody>
      </p:sp>
      <p:sp>
        <p:nvSpPr>
          <p:cNvPr id="12" name="Freeform 28"/>
          <p:cNvSpPr>
            <a:spLocks/>
          </p:cNvSpPr>
          <p:nvPr/>
        </p:nvSpPr>
        <p:spPr bwMode="auto">
          <a:xfrm rot="12416135">
            <a:off x="2476968" y="3479523"/>
            <a:ext cx="457200" cy="2418754"/>
          </a:xfrm>
          <a:custGeom>
            <a:avLst/>
            <a:gdLst>
              <a:gd name="T0" fmla="*/ 273 w 566"/>
              <a:gd name="T1" fmla="*/ 0 h 1657"/>
              <a:gd name="T2" fmla="*/ 0 w 566"/>
              <a:gd name="T3" fmla="*/ 131 h 1657"/>
              <a:gd name="T4" fmla="*/ 192 w 566"/>
              <a:gd name="T5" fmla="*/ 131 h 1657"/>
              <a:gd name="T6" fmla="*/ 282 w 566"/>
              <a:gd name="T7" fmla="*/ 1657 h 1657"/>
              <a:gd name="T8" fmla="*/ 384 w 566"/>
              <a:gd name="T9" fmla="*/ 131 h 1657"/>
              <a:gd name="T10" fmla="*/ 566 w 566"/>
              <a:gd name="T11" fmla="*/ 132 h 1657"/>
              <a:gd name="T12" fmla="*/ 273 w 566"/>
              <a:gd name="T13" fmla="*/ 0 h 1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6" h="1657">
                <a:moveTo>
                  <a:pt x="273" y="0"/>
                </a:moveTo>
                <a:lnTo>
                  <a:pt x="0" y="131"/>
                </a:lnTo>
                <a:lnTo>
                  <a:pt x="192" y="131"/>
                </a:lnTo>
                <a:lnTo>
                  <a:pt x="282" y="1657"/>
                </a:lnTo>
                <a:lnTo>
                  <a:pt x="384" y="131"/>
                </a:lnTo>
                <a:lnTo>
                  <a:pt x="566" y="132"/>
                </a:lnTo>
                <a:lnTo>
                  <a:pt x="273" y="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 sz="1200">
              <a:latin typeface="Bahnschrift" panose="020B0502040204020203" pitchFamily="34" charset="0"/>
            </a:endParaRPr>
          </a:p>
        </p:txBody>
      </p:sp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1419200" y="5931173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1200" b="1">
                <a:latin typeface="Bahnschrift" panose="020B0502040204020203" pitchFamily="34" charset="0"/>
              </a:rPr>
              <a:t>Cambio Tecnológico</a:t>
            </a:r>
          </a:p>
        </p:txBody>
      </p:sp>
      <p:sp>
        <p:nvSpPr>
          <p:cNvPr id="14" name="Freeform 33"/>
          <p:cNvSpPr>
            <a:spLocks/>
          </p:cNvSpPr>
          <p:nvPr/>
        </p:nvSpPr>
        <p:spPr bwMode="auto">
          <a:xfrm rot="5495428">
            <a:off x="3920223" y="4438178"/>
            <a:ext cx="457200" cy="3161775"/>
          </a:xfrm>
          <a:custGeom>
            <a:avLst/>
            <a:gdLst>
              <a:gd name="T0" fmla="*/ 273 w 566"/>
              <a:gd name="T1" fmla="*/ 0 h 1657"/>
              <a:gd name="T2" fmla="*/ 0 w 566"/>
              <a:gd name="T3" fmla="*/ 131 h 1657"/>
              <a:gd name="T4" fmla="*/ 192 w 566"/>
              <a:gd name="T5" fmla="*/ 131 h 1657"/>
              <a:gd name="T6" fmla="*/ 282 w 566"/>
              <a:gd name="T7" fmla="*/ 1657 h 1657"/>
              <a:gd name="T8" fmla="*/ 384 w 566"/>
              <a:gd name="T9" fmla="*/ 131 h 1657"/>
              <a:gd name="T10" fmla="*/ 566 w 566"/>
              <a:gd name="T11" fmla="*/ 132 h 1657"/>
              <a:gd name="T12" fmla="*/ 273 w 566"/>
              <a:gd name="T13" fmla="*/ 0 h 1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6" h="1657">
                <a:moveTo>
                  <a:pt x="273" y="0"/>
                </a:moveTo>
                <a:lnTo>
                  <a:pt x="0" y="131"/>
                </a:lnTo>
                <a:lnTo>
                  <a:pt x="192" y="131"/>
                </a:lnTo>
                <a:lnTo>
                  <a:pt x="282" y="1657"/>
                </a:lnTo>
                <a:lnTo>
                  <a:pt x="384" y="131"/>
                </a:lnTo>
                <a:lnTo>
                  <a:pt x="566" y="132"/>
                </a:lnTo>
                <a:lnTo>
                  <a:pt x="273" y="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 sz="1200">
              <a:latin typeface="Bahnschrift" panose="020B0502040204020203" pitchFamily="34" charset="0"/>
            </a:endParaRPr>
          </a:p>
        </p:txBody>
      </p:sp>
      <p:sp>
        <p:nvSpPr>
          <p:cNvPr id="15" name="Freeform 34"/>
          <p:cNvSpPr>
            <a:spLocks/>
          </p:cNvSpPr>
          <p:nvPr/>
        </p:nvSpPr>
        <p:spPr bwMode="auto">
          <a:xfrm rot="1616135">
            <a:off x="2017407" y="3432123"/>
            <a:ext cx="457200" cy="2532772"/>
          </a:xfrm>
          <a:custGeom>
            <a:avLst/>
            <a:gdLst>
              <a:gd name="T0" fmla="*/ 273 w 566"/>
              <a:gd name="T1" fmla="*/ 0 h 1657"/>
              <a:gd name="T2" fmla="*/ 0 w 566"/>
              <a:gd name="T3" fmla="*/ 131 h 1657"/>
              <a:gd name="T4" fmla="*/ 192 w 566"/>
              <a:gd name="T5" fmla="*/ 131 h 1657"/>
              <a:gd name="T6" fmla="*/ 282 w 566"/>
              <a:gd name="T7" fmla="*/ 1657 h 1657"/>
              <a:gd name="T8" fmla="*/ 384 w 566"/>
              <a:gd name="T9" fmla="*/ 131 h 1657"/>
              <a:gd name="T10" fmla="*/ 566 w 566"/>
              <a:gd name="T11" fmla="*/ 132 h 1657"/>
              <a:gd name="T12" fmla="*/ 273 w 566"/>
              <a:gd name="T13" fmla="*/ 0 h 1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6" h="1657">
                <a:moveTo>
                  <a:pt x="273" y="0"/>
                </a:moveTo>
                <a:lnTo>
                  <a:pt x="0" y="131"/>
                </a:lnTo>
                <a:lnTo>
                  <a:pt x="192" y="131"/>
                </a:lnTo>
                <a:lnTo>
                  <a:pt x="282" y="1657"/>
                </a:lnTo>
                <a:lnTo>
                  <a:pt x="384" y="131"/>
                </a:lnTo>
                <a:lnTo>
                  <a:pt x="566" y="132"/>
                </a:lnTo>
                <a:lnTo>
                  <a:pt x="273" y="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 sz="1200">
              <a:latin typeface="Bahnschrift" panose="020B0502040204020203" pitchFamily="34" charset="0"/>
            </a:endParaRPr>
          </a:p>
        </p:txBody>
      </p:sp>
      <p:sp>
        <p:nvSpPr>
          <p:cNvPr id="16" name="15 Triángulo isósceles"/>
          <p:cNvSpPr/>
          <p:nvPr/>
        </p:nvSpPr>
        <p:spPr>
          <a:xfrm>
            <a:off x="1710320" y="2387997"/>
            <a:ext cx="5102672" cy="4105008"/>
          </a:xfrm>
          <a:prstGeom prst="triangle">
            <a:avLst/>
          </a:prstGeom>
          <a:solidFill>
            <a:schemeClr val="bg2">
              <a:alpha val="38000"/>
            </a:schemeClr>
          </a:solidFill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83551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altLang="es-AR" sz="2800" dirty="0">
                <a:latin typeface="Bahnschrift" panose="020B0502040204020203" pitchFamily="34" charset="0"/>
                <a:cs typeface="Times New Roman" pitchFamily="18" charset="0"/>
              </a:rPr>
              <a:t>Marco Teórico Desarrollo Sostenible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07504" y="1412776"/>
            <a:ext cx="8534400" cy="5029200"/>
          </a:xfrm>
          <a:prstGeom prst="rect">
            <a:avLst/>
          </a:prstGeom>
        </p:spPr>
        <p:txBody>
          <a:bodyPr/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060575" indent="-2060575">
              <a:buNone/>
            </a:pPr>
            <a:r>
              <a:rPr lang="es-ES_tradnl" altLang="es-AR" sz="6000" b="1" dirty="0">
                <a:latin typeface="Bahnschrift" panose="020B0502040204020203" pitchFamily="34" charset="0"/>
              </a:rPr>
              <a:t>    </a:t>
            </a:r>
          </a:p>
          <a:p>
            <a:pPr marL="2060575" indent="-2060575">
              <a:buNone/>
            </a:pPr>
            <a:r>
              <a:rPr lang="es-ES_tradnl" altLang="es-AR" sz="6000" b="1" dirty="0">
                <a:latin typeface="Bahnschrift" panose="020B0502040204020203" pitchFamily="34" charset="0"/>
              </a:rPr>
              <a:t>    </a:t>
            </a:r>
            <a:r>
              <a:rPr lang="es-ES_tradnl" altLang="es-AR" sz="6000" b="1" dirty="0" err="1">
                <a:latin typeface="Bahnschrift" panose="020B0502040204020203" pitchFamily="34" charset="0"/>
              </a:rPr>
              <a:t>ƒ</a:t>
            </a:r>
            <a:r>
              <a:rPr lang="es-ES_tradnl" altLang="es-AR" b="1" dirty="0" err="1">
                <a:latin typeface="Bahnschrift" panose="020B0502040204020203" pitchFamily="34" charset="0"/>
              </a:rPr>
              <a:t>unción</a:t>
            </a:r>
            <a:r>
              <a:rPr lang="es-ES_tradnl" altLang="es-AR" sz="2400" b="1" dirty="0">
                <a:latin typeface="Bahnschrift" panose="020B0502040204020203" pitchFamily="34" charset="0"/>
              </a:rPr>
              <a:t>= </a:t>
            </a:r>
            <a:r>
              <a:rPr lang="es-ES_tradnl" altLang="es-AR" sz="2400" b="1" dirty="0">
                <a:solidFill>
                  <a:schemeClr val="tx2"/>
                </a:solidFill>
                <a:latin typeface="Bahnschrift" panose="020B0502040204020203" pitchFamily="34" charset="0"/>
              </a:rPr>
              <a:t>(CRECIMIENTO ECONÓMICO, EQUIDAD Y   SUSTENTABILIDAD AMBIENTAL)</a:t>
            </a:r>
            <a:endParaRPr lang="es-ES_tradnl" altLang="es-AR" sz="2400" b="1" dirty="0">
              <a:latin typeface="Bahnschrift" panose="020B0502040204020203" pitchFamily="34" charset="0"/>
            </a:endParaRPr>
          </a:p>
          <a:p>
            <a:endParaRPr lang="es-ES_tradnl" altLang="es-AR" sz="2400" b="1" dirty="0">
              <a:latin typeface="Bahnschrift" panose="020B0502040204020203" pitchFamily="34" charset="0"/>
            </a:endParaRPr>
          </a:p>
          <a:p>
            <a:endParaRPr lang="es-ES_tradnl" altLang="es-AR" sz="2400" b="1" dirty="0">
              <a:latin typeface="Bahnschrift" panose="020B0502040204020203" pitchFamily="34" charset="0"/>
            </a:endParaRPr>
          </a:p>
          <a:p>
            <a:pPr marL="109537" indent="0" algn="ctr">
              <a:buNone/>
            </a:pPr>
            <a:r>
              <a:rPr lang="es-ES_tradnl" altLang="es-AR" sz="3200" b="1" dirty="0">
                <a:latin typeface="Bahnschrift" panose="020B0502040204020203" pitchFamily="34" charset="0"/>
              </a:rPr>
              <a:t>Esta ecuación no tiene un denominador común para poder solucionarla.</a:t>
            </a:r>
            <a:endParaRPr lang="es-ES_tradnl" altLang="es-AR" sz="2400" b="1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834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altLang="es-AR" sz="2800" dirty="0">
                <a:latin typeface="Bahnschrift" panose="020B0502040204020203" pitchFamily="34" charset="0"/>
                <a:cs typeface="Times New Roman" pitchFamily="18" charset="0"/>
              </a:rPr>
              <a:t>Marco Teórico Desarrollo Sostenible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106612" y="7408095"/>
            <a:ext cx="640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_tradnl" altLang="es-AR"/>
          </a:p>
        </p:txBody>
      </p:sp>
      <p:pic>
        <p:nvPicPr>
          <p:cNvPr id="7" name="Picture 2" descr="http://www.scielo.org.mx/img/revistas/remexca/v2nspe1/a5f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0" t="73759" b="13121"/>
          <a:stretch/>
        </p:blipFill>
        <p:spPr bwMode="auto">
          <a:xfrm>
            <a:off x="107504" y="6346685"/>
            <a:ext cx="3014523" cy="44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36574" y="1810386"/>
            <a:ext cx="2895600" cy="7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es-ES" altLang="es-AR" sz="2000">
                <a:latin typeface="Bahnschrift" panose="020B0502040204020203" pitchFamily="34" charset="0"/>
              </a:rPr>
              <a:t>PROCESO DE </a:t>
            </a:r>
          </a:p>
          <a:p>
            <a:pPr algn="ctr"/>
            <a:r>
              <a:rPr lang="es-ES" altLang="es-AR" sz="2000">
                <a:latin typeface="Bahnschrift" panose="020B0502040204020203" pitchFamily="34" charset="0"/>
              </a:rPr>
              <a:t>MATERIALIZACION</a:t>
            </a:r>
          </a:p>
        </p:txBody>
      </p:sp>
      <p:sp>
        <p:nvSpPr>
          <p:cNvPr id="9" name="Freeform 15"/>
          <p:cNvSpPr>
            <a:spLocks/>
          </p:cNvSpPr>
          <p:nvPr/>
        </p:nvSpPr>
        <p:spPr bwMode="auto">
          <a:xfrm>
            <a:off x="1170780" y="4136867"/>
            <a:ext cx="7037388" cy="2795587"/>
          </a:xfrm>
          <a:custGeom>
            <a:avLst/>
            <a:gdLst>
              <a:gd name="T0" fmla="*/ 1143 w 4433"/>
              <a:gd name="T1" fmla="*/ 97 h 1761"/>
              <a:gd name="T2" fmla="*/ 279 w 4433"/>
              <a:gd name="T3" fmla="*/ 88 h 1761"/>
              <a:gd name="T4" fmla="*/ 216 w 4433"/>
              <a:gd name="T5" fmla="*/ 179 h 1761"/>
              <a:gd name="T6" fmla="*/ 207 w 4433"/>
              <a:gd name="T7" fmla="*/ 315 h 1761"/>
              <a:gd name="T8" fmla="*/ 161 w 4433"/>
              <a:gd name="T9" fmla="*/ 351 h 1761"/>
              <a:gd name="T10" fmla="*/ 16 w 4433"/>
              <a:gd name="T11" fmla="*/ 479 h 1761"/>
              <a:gd name="T12" fmla="*/ 52 w 4433"/>
              <a:gd name="T13" fmla="*/ 751 h 1761"/>
              <a:gd name="T14" fmla="*/ 98 w 4433"/>
              <a:gd name="T15" fmla="*/ 942 h 1761"/>
              <a:gd name="T16" fmla="*/ 179 w 4433"/>
              <a:gd name="T17" fmla="*/ 988 h 1761"/>
              <a:gd name="T18" fmla="*/ 252 w 4433"/>
              <a:gd name="T19" fmla="*/ 1042 h 1761"/>
              <a:gd name="T20" fmla="*/ 334 w 4433"/>
              <a:gd name="T21" fmla="*/ 1215 h 1761"/>
              <a:gd name="T22" fmla="*/ 407 w 4433"/>
              <a:gd name="T23" fmla="*/ 1315 h 1761"/>
              <a:gd name="T24" fmla="*/ 425 w 4433"/>
              <a:gd name="T25" fmla="*/ 1406 h 1761"/>
              <a:gd name="T26" fmla="*/ 579 w 4433"/>
              <a:gd name="T27" fmla="*/ 1497 h 1761"/>
              <a:gd name="T28" fmla="*/ 661 w 4433"/>
              <a:gd name="T29" fmla="*/ 1533 h 1761"/>
              <a:gd name="T30" fmla="*/ 734 w 4433"/>
              <a:gd name="T31" fmla="*/ 1588 h 1761"/>
              <a:gd name="T32" fmla="*/ 907 w 4433"/>
              <a:gd name="T33" fmla="*/ 1633 h 1761"/>
              <a:gd name="T34" fmla="*/ 1652 w 4433"/>
              <a:gd name="T35" fmla="*/ 1733 h 1761"/>
              <a:gd name="T36" fmla="*/ 1888 w 4433"/>
              <a:gd name="T37" fmla="*/ 1761 h 1761"/>
              <a:gd name="T38" fmla="*/ 3724 w 4433"/>
              <a:gd name="T39" fmla="*/ 1697 h 1761"/>
              <a:gd name="T40" fmla="*/ 3861 w 4433"/>
              <a:gd name="T41" fmla="*/ 1651 h 1761"/>
              <a:gd name="T42" fmla="*/ 4161 w 4433"/>
              <a:gd name="T43" fmla="*/ 1406 h 1761"/>
              <a:gd name="T44" fmla="*/ 4252 w 4433"/>
              <a:gd name="T45" fmla="*/ 1297 h 1761"/>
              <a:gd name="T46" fmla="*/ 4288 w 4433"/>
              <a:gd name="T47" fmla="*/ 1242 h 1761"/>
              <a:gd name="T48" fmla="*/ 4279 w 4433"/>
              <a:gd name="T49" fmla="*/ 697 h 1761"/>
              <a:gd name="T50" fmla="*/ 4279 w 4433"/>
              <a:gd name="T51" fmla="*/ 442 h 1761"/>
              <a:gd name="T52" fmla="*/ 4370 w 4433"/>
              <a:gd name="T53" fmla="*/ 351 h 1761"/>
              <a:gd name="T54" fmla="*/ 4433 w 4433"/>
              <a:gd name="T55" fmla="*/ 288 h 1761"/>
              <a:gd name="T56" fmla="*/ 4352 w 4433"/>
              <a:gd name="T57" fmla="*/ 97 h 1761"/>
              <a:gd name="T58" fmla="*/ 4315 w 4433"/>
              <a:gd name="T59" fmla="*/ 15 h 1761"/>
              <a:gd name="T60" fmla="*/ 4270 w 4433"/>
              <a:gd name="T61" fmla="*/ 6 h 1761"/>
              <a:gd name="T62" fmla="*/ 3988 w 4433"/>
              <a:gd name="T63" fmla="*/ 124 h 1761"/>
              <a:gd name="T64" fmla="*/ 3552 w 4433"/>
              <a:gd name="T65" fmla="*/ 88 h 1761"/>
              <a:gd name="T66" fmla="*/ 3479 w 4433"/>
              <a:gd name="T67" fmla="*/ 79 h 1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33" h="1761">
                <a:moveTo>
                  <a:pt x="1143" y="97"/>
                </a:moveTo>
                <a:cubicBezTo>
                  <a:pt x="855" y="78"/>
                  <a:pt x="567" y="74"/>
                  <a:pt x="279" y="88"/>
                </a:cubicBezTo>
                <a:cubicBezTo>
                  <a:pt x="244" y="112"/>
                  <a:pt x="229" y="139"/>
                  <a:pt x="216" y="179"/>
                </a:cubicBezTo>
                <a:cubicBezTo>
                  <a:pt x="213" y="224"/>
                  <a:pt x="215" y="270"/>
                  <a:pt x="207" y="315"/>
                </a:cubicBezTo>
                <a:cubicBezTo>
                  <a:pt x="205" y="324"/>
                  <a:pt x="164" y="349"/>
                  <a:pt x="161" y="351"/>
                </a:cubicBezTo>
                <a:cubicBezTo>
                  <a:pt x="113" y="391"/>
                  <a:pt x="59" y="434"/>
                  <a:pt x="16" y="479"/>
                </a:cubicBezTo>
                <a:cubicBezTo>
                  <a:pt x="0" y="573"/>
                  <a:pt x="9" y="666"/>
                  <a:pt x="52" y="751"/>
                </a:cubicBezTo>
                <a:cubicBezTo>
                  <a:pt x="64" y="800"/>
                  <a:pt x="75" y="912"/>
                  <a:pt x="98" y="942"/>
                </a:cubicBezTo>
                <a:cubicBezTo>
                  <a:pt x="112" y="960"/>
                  <a:pt x="159" y="975"/>
                  <a:pt x="179" y="988"/>
                </a:cubicBezTo>
                <a:cubicBezTo>
                  <a:pt x="204" y="1005"/>
                  <a:pt x="252" y="1042"/>
                  <a:pt x="252" y="1042"/>
                </a:cubicBezTo>
                <a:cubicBezTo>
                  <a:pt x="263" y="1111"/>
                  <a:pt x="272" y="1174"/>
                  <a:pt x="334" y="1215"/>
                </a:cubicBezTo>
                <a:cubicBezTo>
                  <a:pt x="360" y="1255"/>
                  <a:pt x="365" y="1288"/>
                  <a:pt x="407" y="1315"/>
                </a:cubicBezTo>
                <a:cubicBezTo>
                  <a:pt x="414" y="1345"/>
                  <a:pt x="411" y="1378"/>
                  <a:pt x="425" y="1406"/>
                </a:cubicBezTo>
                <a:cubicBezTo>
                  <a:pt x="448" y="1452"/>
                  <a:pt x="534" y="1486"/>
                  <a:pt x="579" y="1497"/>
                </a:cubicBezTo>
                <a:cubicBezTo>
                  <a:pt x="605" y="1522"/>
                  <a:pt x="631" y="1518"/>
                  <a:pt x="661" y="1533"/>
                </a:cubicBezTo>
                <a:cubicBezTo>
                  <a:pt x="767" y="1587"/>
                  <a:pt x="659" y="1535"/>
                  <a:pt x="734" y="1588"/>
                </a:cubicBezTo>
                <a:cubicBezTo>
                  <a:pt x="781" y="1621"/>
                  <a:pt x="853" y="1624"/>
                  <a:pt x="907" y="1633"/>
                </a:cubicBezTo>
                <a:cubicBezTo>
                  <a:pt x="1166" y="1737"/>
                  <a:pt x="1355" y="1726"/>
                  <a:pt x="1652" y="1733"/>
                </a:cubicBezTo>
                <a:cubicBezTo>
                  <a:pt x="1731" y="1741"/>
                  <a:pt x="1809" y="1753"/>
                  <a:pt x="1888" y="1761"/>
                </a:cubicBezTo>
                <a:cubicBezTo>
                  <a:pt x="2502" y="1752"/>
                  <a:pt x="3111" y="1710"/>
                  <a:pt x="3724" y="1697"/>
                </a:cubicBezTo>
                <a:cubicBezTo>
                  <a:pt x="3770" y="1682"/>
                  <a:pt x="3814" y="1665"/>
                  <a:pt x="3861" y="1651"/>
                </a:cubicBezTo>
                <a:cubicBezTo>
                  <a:pt x="3968" y="1580"/>
                  <a:pt x="4070" y="1497"/>
                  <a:pt x="4161" y="1406"/>
                </a:cubicBezTo>
                <a:cubicBezTo>
                  <a:pt x="4198" y="1369"/>
                  <a:pt x="4222" y="1341"/>
                  <a:pt x="4252" y="1297"/>
                </a:cubicBezTo>
                <a:cubicBezTo>
                  <a:pt x="4264" y="1279"/>
                  <a:pt x="4288" y="1242"/>
                  <a:pt x="4288" y="1242"/>
                </a:cubicBezTo>
                <a:cubicBezTo>
                  <a:pt x="4318" y="1062"/>
                  <a:pt x="4323" y="874"/>
                  <a:pt x="4279" y="697"/>
                </a:cubicBezTo>
                <a:cubicBezTo>
                  <a:pt x="4272" y="609"/>
                  <a:pt x="4261" y="530"/>
                  <a:pt x="4279" y="442"/>
                </a:cubicBezTo>
                <a:cubicBezTo>
                  <a:pt x="4287" y="405"/>
                  <a:pt x="4346" y="373"/>
                  <a:pt x="4370" y="351"/>
                </a:cubicBezTo>
                <a:cubicBezTo>
                  <a:pt x="4392" y="331"/>
                  <a:pt x="4433" y="288"/>
                  <a:pt x="4433" y="288"/>
                </a:cubicBezTo>
                <a:cubicBezTo>
                  <a:pt x="4425" y="185"/>
                  <a:pt x="4433" y="151"/>
                  <a:pt x="4352" y="97"/>
                </a:cubicBezTo>
                <a:cubicBezTo>
                  <a:pt x="4322" y="54"/>
                  <a:pt x="4336" y="80"/>
                  <a:pt x="4315" y="15"/>
                </a:cubicBezTo>
                <a:cubicBezTo>
                  <a:pt x="4310" y="0"/>
                  <a:pt x="4285" y="9"/>
                  <a:pt x="4270" y="6"/>
                </a:cubicBezTo>
                <a:cubicBezTo>
                  <a:pt x="4170" y="39"/>
                  <a:pt x="4077" y="65"/>
                  <a:pt x="3988" y="124"/>
                </a:cubicBezTo>
                <a:cubicBezTo>
                  <a:pt x="3840" y="111"/>
                  <a:pt x="3702" y="94"/>
                  <a:pt x="3552" y="88"/>
                </a:cubicBezTo>
                <a:cubicBezTo>
                  <a:pt x="3510" y="74"/>
                  <a:pt x="3534" y="79"/>
                  <a:pt x="3479" y="79"/>
                </a:cubicBez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>
              <a:latin typeface="Bahnschrift" panose="020B0502040204020203" pitchFamily="34" charset="0"/>
            </a:endParaRPr>
          </a:p>
        </p:txBody>
      </p:sp>
      <p:grpSp>
        <p:nvGrpSpPr>
          <p:cNvPr id="10" name="9 Grupo"/>
          <p:cNvGrpSpPr/>
          <p:nvPr/>
        </p:nvGrpSpPr>
        <p:grpSpPr>
          <a:xfrm>
            <a:off x="2496732" y="1708176"/>
            <a:ext cx="4905375" cy="4189413"/>
            <a:chOff x="2176462" y="415741"/>
            <a:chExt cx="4905375" cy="4189413"/>
          </a:xfrm>
        </p:grpSpPr>
        <p:sp>
          <p:nvSpPr>
            <p:cNvPr id="11" name="Line 2"/>
            <p:cNvSpPr>
              <a:spLocks noChangeShapeType="1"/>
            </p:cNvSpPr>
            <p:nvPr/>
          </p:nvSpPr>
          <p:spPr bwMode="auto">
            <a:xfrm flipH="1">
              <a:off x="2176462" y="415741"/>
              <a:ext cx="2452688" cy="4032250"/>
            </a:xfrm>
            <a:prstGeom prst="line">
              <a:avLst/>
            </a:prstGeom>
            <a:noFill/>
            <a:ln w="762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>
                <a:latin typeface="Bahnschrift" panose="020B0502040204020203" pitchFamily="34" charset="0"/>
              </a:endParaRPr>
            </a:p>
          </p:txBody>
        </p:sp>
        <p:sp>
          <p:nvSpPr>
            <p:cNvPr id="12" name="Line 4"/>
            <p:cNvSpPr>
              <a:spLocks noChangeShapeType="1"/>
            </p:cNvSpPr>
            <p:nvPr/>
          </p:nvSpPr>
          <p:spPr bwMode="auto">
            <a:xfrm>
              <a:off x="2176462" y="4527366"/>
              <a:ext cx="4905375" cy="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>
                <a:latin typeface="Bahnschrift" panose="020B0502040204020203" pitchFamily="34" charset="0"/>
              </a:endParaRPr>
            </a:p>
          </p:txBody>
        </p:sp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4629150" y="493529"/>
              <a:ext cx="2452687" cy="4033837"/>
            </a:xfrm>
            <a:prstGeom prst="line">
              <a:avLst/>
            </a:prstGeom>
            <a:noFill/>
            <a:ln w="76200">
              <a:solidFill>
                <a:srgbClr val="000099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>
                <a:latin typeface="Bahnschrift" panose="020B0502040204020203" pitchFamily="34" charset="0"/>
              </a:endParaRPr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>
              <a:off x="3687762" y="2044516"/>
              <a:ext cx="1295400" cy="2560638"/>
            </a:xfrm>
            <a:prstGeom prst="line">
              <a:avLst/>
            </a:prstGeom>
            <a:noFill/>
            <a:ln w="25400">
              <a:solidFill>
                <a:srgbClr val="FF0033"/>
              </a:solidFill>
              <a:round/>
              <a:headEnd type="stealth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>
                <a:latin typeface="Bahnschrift" panose="020B0502040204020203" pitchFamily="34" charset="0"/>
              </a:endParaRPr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 flipV="1">
              <a:off x="3230562" y="2273116"/>
              <a:ext cx="2590800" cy="428625"/>
            </a:xfrm>
            <a:prstGeom prst="line">
              <a:avLst/>
            </a:prstGeom>
            <a:noFill/>
            <a:ln w="25400">
              <a:solidFill>
                <a:srgbClr val="000099"/>
              </a:solidFill>
              <a:round/>
              <a:headEnd type="stealth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>
                <a:latin typeface="Bahnschrift" panose="020B0502040204020203" pitchFamily="34" charset="0"/>
              </a:endParaRPr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 flipV="1">
              <a:off x="4297362" y="2044516"/>
              <a:ext cx="1219200" cy="2482850"/>
            </a:xfrm>
            <a:prstGeom prst="line">
              <a:avLst/>
            </a:prstGeom>
            <a:noFill/>
            <a:ln w="25400">
              <a:solidFill>
                <a:srgbClr val="006600"/>
              </a:solidFill>
              <a:round/>
              <a:headEnd type="stealth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>
                <a:latin typeface="Bahnschrift" panose="020B0502040204020203" pitchFamily="34" charset="0"/>
              </a:endParaRPr>
            </a:p>
          </p:txBody>
        </p:sp>
      </p:grpSp>
      <p:sp>
        <p:nvSpPr>
          <p:cNvPr id="18" name="AutoShape 17"/>
          <p:cNvSpPr>
            <a:spLocks/>
          </p:cNvSpPr>
          <p:nvPr/>
        </p:nvSpPr>
        <p:spPr bwMode="auto">
          <a:xfrm rot="20108238">
            <a:off x="1480955" y="5069724"/>
            <a:ext cx="2692762" cy="461665"/>
          </a:xfrm>
          <a:prstGeom prst="borderCallout2">
            <a:avLst>
              <a:gd name="adj1" fmla="val 13481"/>
              <a:gd name="adj2" fmla="val -4704"/>
              <a:gd name="adj3" fmla="val 13481"/>
              <a:gd name="adj4" fmla="val -4704"/>
              <a:gd name="adj5" fmla="val 1360"/>
              <a:gd name="adj6" fmla="val 2141"/>
            </a:avLst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_tradnl" altLang="es-AR" sz="2400" b="1" dirty="0">
                <a:latin typeface="Bahnschrift" panose="020B0502040204020203" pitchFamily="34" charset="0"/>
              </a:rPr>
              <a:t>TERRITORIO</a:t>
            </a:r>
          </a:p>
        </p:txBody>
      </p:sp>
      <p:grpSp>
        <p:nvGrpSpPr>
          <p:cNvPr id="19" name="18 Grupo"/>
          <p:cNvGrpSpPr/>
          <p:nvPr/>
        </p:nvGrpSpPr>
        <p:grpSpPr>
          <a:xfrm>
            <a:off x="2642350" y="1964374"/>
            <a:ext cx="6276224" cy="4831538"/>
            <a:chOff x="2288338" y="957079"/>
            <a:chExt cx="6276224" cy="4831538"/>
          </a:xfrm>
        </p:grpSpPr>
        <p:sp>
          <p:nvSpPr>
            <p:cNvPr id="20" name="Rectangle 3"/>
            <p:cNvSpPr>
              <a:spLocks noChangeArrowheads="1"/>
            </p:cNvSpPr>
            <p:nvPr/>
          </p:nvSpPr>
          <p:spPr bwMode="auto">
            <a:xfrm rot="18000000">
              <a:off x="987341" y="2521517"/>
              <a:ext cx="2971967" cy="369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s-ES" altLang="es-AR" dirty="0">
                  <a:solidFill>
                    <a:srgbClr val="FF0033"/>
                  </a:solidFill>
                  <a:latin typeface="Bahnschrift" panose="020B0502040204020203" pitchFamily="34" charset="0"/>
                </a:rPr>
                <a:t>DESARROLLO ECONOMICO</a:t>
              </a:r>
            </a:p>
          </p:txBody>
        </p:sp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2420937" y="4898841"/>
              <a:ext cx="3452868" cy="369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s-ES" altLang="es-AR" dirty="0">
                  <a:solidFill>
                    <a:srgbClr val="006600"/>
                  </a:solidFill>
                  <a:latin typeface="Bahnschrift" panose="020B0502040204020203" pitchFamily="34" charset="0"/>
                </a:rPr>
                <a:t>SUSTENTABILIDAD AMBIENTAL</a:t>
              </a:r>
            </a:p>
          </p:txBody>
        </p:sp>
        <p:sp>
          <p:nvSpPr>
            <p:cNvPr id="22" name="Rectangle 7"/>
            <p:cNvSpPr>
              <a:spLocks noChangeArrowheads="1"/>
            </p:cNvSpPr>
            <p:nvPr/>
          </p:nvSpPr>
          <p:spPr bwMode="auto">
            <a:xfrm rot="4020000">
              <a:off x="5880914" y="2233386"/>
              <a:ext cx="1144544" cy="369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s-ES" altLang="es-AR" dirty="0">
                  <a:solidFill>
                    <a:srgbClr val="000099"/>
                  </a:solidFill>
                  <a:latin typeface="Bahnschrift" panose="020B0502040204020203" pitchFamily="34" charset="0"/>
                </a:rPr>
                <a:t>EQUIDAD</a:t>
              </a:r>
            </a:p>
          </p:txBody>
        </p:sp>
        <p:sp>
          <p:nvSpPr>
            <p:cNvPr id="23" name="Rectangle 10"/>
            <p:cNvSpPr>
              <a:spLocks noChangeArrowheads="1"/>
            </p:cNvSpPr>
            <p:nvPr/>
          </p:nvSpPr>
          <p:spPr bwMode="auto">
            <a:xfrm>
              <a:off x="5897562" y="957079"/>
              <a:ext cx="2667000" cy="708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/>
              <a:r>
                <a:rPr lang="es-ES" altLang="es-AR" sz="2000">
                  <a:latin typeface="Bahnschrift" panose="020B0502040204020203" pitchFamily="34" charset="0"/>
                </a:rPr>
                <a:t>PROCESO DE </a:t>
              </a:r>
            </a:p>
            <a:p>
              <a:pPr algn="ctr"/>
              <a:r>
                <a:rPr lang="es-ES" altLang="es-AR" sz="2000">
                  <a:latin typeface="Bahnschrift" panose="020B0502040204020203" pitchFamily="34" charset="0"/>
                </a:rPr>
                <a:t>TRANSACIONES</a:t>
              </a:r>
            </a:p>
          </p:txBody>
        </p:sp>
        <p:sp>
          <p:nvSpPr>
            <p:cNvPr id="24" name="Rectangle 12"/>
            <p:cNvSpPr>
              <a:spLocks noChangeArrowheads="1"/>
            </p:cNvSpPr>
            <p:nvPr/>
          </p:nvSpPr>
          <p:spPr bwMode="auto">
            <a:xfrm>
              <a:off x="2396720" y="5387865"/>
              <a:ext cx="4953000" cy="400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/>
              <a:r>
                <a:rPr lang="es-ES" altLang="es-AR" sz="2000" dirty="0">
                  <a:latin typeface="Bahnschrift" panose="020B0502040204020203" pitchFamily="34" charset="0"/>
                </a:rPr>
                <a:t>PROCESO DE MANEJO DEL AMBITO</a:t>
              </a:r>
            </a:p>
          </p:txBody>
        </p:sp>
        <p:sp>
          <p:nvSpPr>
            <p:cNvPr id="25" name="Rectangle 14"/>
            <p:cNvSpPr>
              <a:spLocks noChangeArrowheads="1"/>
            </p:cNvSpPr>
            <p:nvPr/>
          </p:nvSpPr>
          <p:spPr bwMode="auto">
            <a:xfrm>
              <a:off x="3192462" y="2549341"/>
              <a:ext cx="2781300" cy="1016305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/>
              <a:r>
                <a:rPr lang="es-ES" altLang="es-AR" sz="2000">
                  <a:solidFill>
                    <a:schemeClr val="bg1"/>
                  </a:solidFill>
                  <a:latin typeface="Bahnschrift" panose="020B0502040204020203" pitchFamily="34" charset="0"/>
                </a:rPr>
                <a:t>Desarrollo Sustentable y Sostenible</a:t>
              </a:r>
              <a:endParaRPr lang="es-ES" altLang="es-AR" sz="2800">
                <a:solidFill>
                  <a:schemeClr val="bg1"/>
                </a:solidFill>
                <a:latin typeface="Bahnschrift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315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altLang="es-AR" sz="2800" dirty="0">
                <a:latin typeface="Bahnschrift" panose="020B0502040204020203" pitchFamily="34" charset="0"/>
                <a:cs typeface="Times New Roman" pitchFamily="18" charset="0"/>
              </a:rPr>
              <a:t>Marco Teórico Desarrollo Sostenible</a:t>
            </a:r>
          </a:p>
        </p:txBody>
      </p:sp>
      <p:pic>
        <p:nvPicPr>
          <p:cNvPr id="3" name="Picture 2" descr="http://www.scielo.org.mx/img/revistas/remexca/v2nspe1/a5f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544" y="1628800"/>
            <a:ext cx="7999369" cy="468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scielo.org.mx/img/revistas/remexca/v2nspe1/a5f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0" t="73759" b="13121"/>
          <a:stretch/>
        </p:blipFill>
        <p:spPr bwMode="auto">
          <a:xfrm>
            <a:off x="179512" y="6252134"/>
            <a:ext cx="3060534" cy="37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427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25557"/>
            <a:ext cx="815340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altLang="es-AR" sz="2800" dirty="0">
                <a:latin typeface="Bahnschrift" panose="020B0502040204020203" pitchFamily="34" charset="0"/>
                <a:cs typeface="Times New Roman" pitchFamily="18" charset="0"/>
              </a:rPr>
              <a:t>Marco Teórico Desarrollo Sostenible</a:t>
            </a:r>
          </a:p>
        </p:txBody>
      </p:sp>
      <p:pic>
        <p:nvPicPr>
          <p:cNvPr id="4" name="Picture 2" descr="http://www.scielo.org.mx/img/revistas/remexca/v2nspe1/a5f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0" t="73759" b="13121"/>
          <a:stretch/>
        </p:blipFill>
        <p:spPr bwMode="auto">
          <a:xfrm>
            <a:off x="179512" y="6252134"/>
            <a:ext cx="3060534" cy="37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436096" y="2796232"/>
            <a:ext cx="3600400" cy="591716"/>
          </a:xfrm>
          <a:prstGeom prst="rect">
            <a:avLst/>
          </a:prstGeom>
        </p:spPr>
        <p:txBody>
          <a:bodyPr/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 algn="ctr">
              <a:buNone/>
            </a:pPr>
            <a:r>
              <a:rPr lang="es-ES_tradnl" altLang="es-AR" b="1" dirty="0">
                <a:latin typeface="Bahnschrift" panose="020B0502040204020203" pitchFamily="34" charset="0"/>
              </a:rPr>
              <a:t>Dado que no se puede relacionar directamente aspectos sociales, económicos y ambientales, no es posible presentarlos en un sólo plano.</a:t>
            </a:r>
          </a:p>
          <a:p>
            <a:pPr algn="ctr"/>
            <a:endParaRPr lang="es-ES_tradnl" altLang="es-AR" b="1" dirty="0">
              <a:latin typeface="Bahnschrift" panose="020B0502040204020203" pitchFamily="34" charset="0"/>
            </a:endParaRPr>
          </a:p>
          <a:p>
            <a:pPr algn="ctr"/>
            <a:endParaRPr lang="es-ES_tradnl" altLang="es-AR" b="1" dirty="0">
              <a:latin typeface="Bahnschrift" panose="020B0502040204020203" pitchFamily="34" charset="0"/>
            </a:endParaRPr>
          </a:p>
          <a:p>
            <a:pPr algn="ctr"/>
            <a:endParaRPr lang="es-ES_tradnl" altLang="es-AR" b="1" dirty="0">
              <a:latin typeface="Bahnschrift" panose="020B0502040204020203" pitchFamily="34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367212" y="1752600"/>
            <a:ext cx="1622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_tradnl" altLang="es-AR">
                <a:solidFill>
                  <a:srgbClr val="CC3300"/>
                </a:solidFill>
              </a:rPr>
              <a:t>Económico</a:t>
            </a:r>
            <a:endParaRPr lang="es-ES_tradnl" altLang="es-AR" b="0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2690812" y="1752600"/>
            <a:ext cx="962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_tradnl" altLang="es-AR">
                <a:solidFill>
                  <a:srgbClr val="0033CC"/>
                </a:solidFill>
              </a:rPr>
              <a:t>Social</a:t>
            </a:r>
            <a:endParaRPr lang="es-ES_tradnl" altLang="es-AR" b="0">
              <a:solidFill>
                <a:srgbClr val="0033CC"/>
              </a:solidFill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252412" y="2438400"/>
            <a:ext cx="155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_tradnl" altLang="es-AR">
                <a:solidFill>
                  <a:srgbClr val="33CC33"/>
                </a:solidFill>
              </a:rPr>
              <a:t>Ambiental</a:t>
            </a:r>
            <a:endParaRPr lang="es-ES_tradnl" altLang="es-AR" b="0">
              <a:solidFill>
                <a:srgbClr val="33CC33"/>
              </a:solidFill>
            </a:endParaRPr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auto">
          <a:xfrm>
            <a:off x="2614612" y="2057400"/>
            <a:ext cx="3200400" cy="3429000"/>
          </a:xfrm>
          <a:prstGeom prst="flowChartExtra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1" name="AutoShape 16"/>
          <p:cNvSpPr>
            <a:spLocks noChangeArrowheads="1"/>
          </p:cNvSpPr>
          <p:nvPr/>
        </p:nvSpPr>
        <p:spPr bwMode="auto">
          <a:xfrm>
            <a:off x="1700212" y="2286000"/>
            <a:ext cx="3276600" cy="3352800"/>
          </a:xfrm>
          <a:prstGeom prst="flowChartExtra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785812" y="2438400"/>
            <a:ext cx="3200400" cy="3429000"/>
          </a:xfrm>
          <a:prstGeom prst="flowChartExtract">
            <a:avLst/>
          </a:prstGeom>
          <a:solidFill>
            <a:srgbClr val="00FF00"/>
          </a:solidFill>
          <a:ln w="9525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1812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73238"/>
            <a:ext cx="8496300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3 Rectángulo"/>
          <p:cNvSpPr>
            <a:spLocks noChangeArrowheads="1"/>
          </p:cNvSpPr>
          <p:nvPr/>
        </p:nvSpPr>
        <p:spPr bwMode="auto">
          <a:xfrm rot="-2147588">
            <a:off x="4446588" y="5924550"/>
            <a:ext cx="2471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s-ES" altLang="es-AR">
                <a:latin typeface="Bahnschrift" pitchFamily="34" charset="0"/>
                <a:cs typeface="Times New Roman" pitchFamily="18" charset="0"/>
              </a:rPr>
              <a:t>Presiones del público </a:t>
            </a:r>
            <a:endParaRPr lang="es-AR" altLang="es-AR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81038" y="511175"/>
            <a:ext cx="7627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ES" altLang="es-AR" sz="2800">
                <a:latin typeface="Bahnschrift" panose="020B0502040204020203" pitchFamily="34" charset="0"/>
                <a:cs typeface="Times New Roman" pitchFamily="18" charset="0"/>
              </a:rPr>
              <a:t>Problemática ambiental </a:t>
            </a:r>
            <a:endParaRPr lang="es-ES" altLang="es-AR" dirty="0">
              <a:latin typeface="Bahnschrift" panose="020B0502040204020203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001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altLang="es-AR" sz="2800" dirty="0">
                <a:latin typeface="Bahnschrift" panose="020B0502040204020203" pitchFamily="34" charset="0"/>
                <a:cs typeface="Times New Roman" pitchFamily="18" charset="0"/>
              </a:rPr>
              <a:t>Marco Teórico Desarrollo Sostenible</a:t>
            </a:r>
          </a:p>
        </p:txBody>
      </p:sp>
      <p:pic>
        <p:nvPicPr>
          <p:cNvPr id="4" name="Picture 2" descr="http://www.scielo.org.mx/img/revistas/remexca/v2nspe1/a5f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0" t="73759" b="13121"/>
          <a:stretch/>
        </p:blipFill>
        <p:spPr bwMode="auto">
          <a:xfrm>
            <a:off x="179512" y="6252134"/>
            <a:ext cx="3060534" cy="37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682750" y="1560357"/>
            <a:ext cx="985838" cy="2667000"/>
            <a:chOff x="480" y="0"/>
            <a:chExt cx="672" cy="1680"/>
          </a:xfrm>
        </p:grpSpPr>
        <p:sp>
          <p:nvSpPr>
            <p:cNvPr id="7" name="Line 4"/>
            <p:cNvSpPr>
              <a:spLocks noChangeShapeType="1"/>
            </p:cNvSpPr>
            <p:nvPr/>
          </p:nvSpPr>
          <p:spPr bwMode="auto">
            <a:xfrm flipH="1">
              <a:off x="480" y="0"/>
              <a:ext cx="502" cy="1680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982" y="0"/>
              <a:ext cx="170" cy="1392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 flipV="1">
              <a:off x="528" y="1392"/>
              <a:ext cx="576" cy="288"/>
            </a:xfrm>
            <a:prstGeom prst="line">
              <a:avLst/>
            </a:prstGeom>
            <a:noFill/>
            <a:ln w="57150">
              <a:solidFill>
                <a:srgbClr val="33CC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</p:grp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4216400" y="3541557"/>
            <a:ext cx="2884488" cy="914400"/>
            <a:chOff x="2208" y="1248"/>
            <a:chExt cx="1968" cy="576"/>
          </a:xfrm>
        </p:grpSpPr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H="1">
              <a:off x="2208" y="1248"/>
              <a:ext cx="432" cy="576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2640" y="1248"/>
              <a:ext cx="1536" cy="576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 flipV="1">
              <a:off x="2208" y="1824"/>
              <a:ext cx="1968" cy="0"/>
            </a:xfrm>
            <a:prstGeom prst="line">
              <a:avLst/>
            </a:prstGeom>
            <a:noFill/>
            <a:ln w="57150">
              <a:solidFill>
                <a:srgbClr val="33CC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</p:grpSp>
      <p:sp>
        <p:nvSpPr>
          <p:cNvPr id="14" name="Text Box 11"/>
          <p:cNvSpPr txBox="1">
            <a:spLocks noChangeArrowheads="1"/>
          </p:cNvSpPr>
          <p:nvPr/>
        </p:nvSpPr>
        <p:spPr bwMode="auto">
          <a:xfrm rot="12016568">
            <a:off x="1330325" y="2025495"/>
            <a:ext cx="549275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lang="es-ES_tradnl" altLang="es-AR">
                <a:solidFill>
                  <a:srgbClr val="FF0033"/>
                </a:solidFill>
              </a:rPr>
              <a:t>Tecnología</a:t>
            </a:r>
            <a:endParaRPr lang="es-ES_tradnl" altLang="es-AR" b="0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2527300" y="1560357"/>
            <a:ext cx="394017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_tradnl" altLang="es-AR" sz="1600" b="1" dirty="0">
                <a:solidFill>
                  <a:srgbClr val="000099"/>
                </a:solidFill>
                <a:latin typeface="+mj-lt"/>
              </a:rPr>
              <a:t>Región A:</a:t>
            </a:r>
            <a:endParaRPr lang="es-ES_tradnl" altLang="es-AR" sz="1600" b="1" dirty="0">
              <a:solidFill>
                <a:srgbClr val="FF0033"/>
              </a:solidFill>
              <a:latin typeface="+mj-lt"/>
            </a:endParaRPr>
          </a:p>
          <a:p>
            <a:pPr>
              <a:buFontTx/>
              <a:buChar char="•"/>
            </a:pPr>
            <a:r>
              <a:rPr lang="es-ES_tradnl" altLang="es-AR" sz="1600" b="1" dirty="0">
                <a:solidFill>
                  <a:srgbClr val="FF0033"/>
                </a:solidFill>
                <a:latin typeface="+mj-lt"/>
              </a:rPr>
              <a:t>Baja Sustentabilidad</a:t>
            </a:r>
          </a:p>
          <a:p>
            <a:pPr>
              <a:buFontTx/>
              <a:buChar char="•"/>
            </a:pPr>
            <a:r>
              <a:rPr lang="es-ES_tradnl" altLang="es-AR" sz="1600" b="1" dirty="0">
                <a:solidFill>
                  <a:srgbClr val="FF0033"/>
                </a:solidFill>
                <a:latin typeface="+mj-lt"/>
              </a:rPr>
              <a:t>Exporta Tecnología</a:t>
            </a:r>
          </a:p>
          <a:p>
            <a:pPr>
              <a:buFontTx/>
              <a:buChar char="•"/>
            </a:pPr>
            <a:r>
              <a:rPr lang="es-ES_tradnl" altLang="es-AR" sz="1600" b="1" dirty="0">
                <a:solidFill>
                  <a:srgbClr val="FF0033"/>
                </a:solidFill>
                <a:latin typeface="+mj-lt"/>
              </a:rPr>
              <a:t>Importa Recursos Naturales</a:t>
            </a:r>
            <a:endParaRPr lang="es-ES_tradnl" altLang="es-AR" sz="1600" b="1" dirty="0">
              <a:latin typeface="+mj-lt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6312015" y="2665257"/>
            <a:ext cx="400526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_tradnl" altLang="es-AR" sz="1600" b="1" dirty="0">
                <a:solidFill>
                  <a:srgbClr val="000099"/>
                </a:solidFill>
                <a:latin typeface="+mj-lt"/>
              </a:rPr>
              <a:t>Región B:</a:t>
            </a:r>
            <a:endParaRPr lang="es-ES_tradnl" altLang="es-AR" sz="1600" b="1" dirty="0">
              <a:solidFill>
                <a:srgbClr val="33CC33"/>
              </a:solidFill>
              <a:latin typeface="+mj-lt"/>
            </a:endParaRPr>
          </a:p>
          <a:p>
            <a:pPr>
              <a:buFontTx/>
              <a:buChar char="•"/>
            </a:pPr>
            <a:r>
              <a:rPr lang="es-ES_tradnl" altLang="es-AR" sz="1600" b="1" dirty="0">
                <a:solidFill>
                  <a:srgbClr val="33CC33"/>
                </a:solidFill>
                <a:latin typeface="+mj-lt"/>
              </a:rPr>
              <a:t>Alta Sustentabilidad</a:t>
            </a:r>
          </a:p>
          <a:p>
            <a:pPr>
              <a:buFontTx/>
              <a:buChar char="•"/>
            </a:pPr>
            <a:r>
              <a:rPr lang="es-ES_tradnl" altLang="es-AR" sz="1600" b="1" dirty="0">
                <a:solidFill>
                  <a:srgbClr val="33CC33"/>
                </a:solidFill>
                <a:latin typeface="+mj-lt"/>
              </a:rPr>
              <a:t>Importa Tecnología</a:t>
            </a:r>
          </a:p>
          <a:p>
            <a:pPr>
              <a:buFontTx/>
              <a:buChar char="•"/>
            </a:pPr>
            <a:r>
              <a:rPr lang="es-ES_tradnl" altLang="es-AR" sz="1600" b="1" dirty="0">
                <a:solidFill>
                  <a:srgbClr val="33CC33"/>
                </a:solidFill>
                <a:latin typeface="+mj-lt"/>
              </a:rPr>
              <a:t>Exporta Recursos Naturales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4075113" y="4624232"/>
            <a:ext cx="20335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_tradnl" altLang="es-AR">
                <a:solidFill>
                  <a:srgbClr val="33CC33"/>
                </a:solidFill>
              </a:rPr>
              <a:t>Sustentabilidad</a:t>
            </a:r>
            <a:endParaRPr lang="es-ES_tradnl" altLang="es-AR" b="0">
              <a:solidFill>
                <a:srgbClr val="33CC33"/>
              </a:solidFill>
            </a:endParaRPr>
          </a:p>
        </p:txBody>
      </p:sp>
      <p:sp>
        <p:nvSpPr>
          <p:cNvPr id="18" name="AutoShape 15"/>
          <p:cNvSpPr>
            <a:spLocks noChangeArrowheads="1"/>
          </p:cNvSpPr>
          <p:nvPr/>
        </p:nvSpPr>
        <p:spPr bwMode="auto">
          <a:xfrm flipV="1">
            <a:off x="1401763" y="2931957"/>
            <a:ext cx="3025775" cy="1600200"/>
          </a:xfrm>
          <a:custGeom>
            <a:avLst/>
            <a:gdLst>
              <a:gd name="G0" fmla="+- -2154112 0 0"/>
              <a:gd name="G1" fmla="+- 8694907 0 0"/>
              <a:gd name="G2" fmla="+- -2154112 0 8694907"/>
              <a:gd name="G3" fmla="+- 10800 0 0"/>
              <a:gd name="G4" fmla="+- 0 0 -2154112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9872 0 0"/>
              <a:gd name="G9" fmla="+- 0 0 8694907"/>
              <a:gd name="G10" fmla="+- 9872 0 2700"/>
              <a:gd name="G11" fmla="cos G10 -2154112"/>
              <a:gd name="G12" fmla="sin G10 -2154112"/>
              <a:gd name="G13" fmla="cos 13500 -2154112"/>
              <a:gd name="G14" fmla="sin 13500 -2154112"/>
              <a:gd name="G15" fmla="+- G11 10800 0"/>
              <a:gd name="G16" fmla="+- G12 10800 0"/>
              <a:gd name="G17" fmla="+- G13 10800 0"/>
              <a:gd name="G18" fmla="+- G14 10800 0"/>
              <a:gd name="G19" fmla="*/ 9872 1 2"/>
              <a:gd name="G20" fmla="+- G19 5400 0"/>
              <a:gd name="G21" fmla="cos G20 -2154112"/>
              <a:gd name="G22" fmla="sin G20 -2154112"/>
              <a:gd name="G23" fmla="+- G21 10800 0"/>
              <a:gd name="G24" fmla="+- G12 G23 G22"/>
              <a:gd name="G25" fmla="+- G22 G23 G11"/>
              <a:gd name="G26" fmla="cos 10800 -2154112"/>
              <a:gd name="G27" fmla="sin 10800 -2154112"/>
              <a:gd name="G28" fmla="cos 9872 -2154112"/>
              <a:gd name="G29" fmla="sin 9872 -2154112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8694907"/>
              <a:gd name="G36" fmla="sin G34 8694907"/>
              <a:gd name="G37" fmla="+/ 8694907 -2154112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9872 G39"/>
              <a:gd name="G43" fmla="sin 9872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3843 w 21600"/>
              <a:gd name="T5" fmla="*/ 2538 h 21600"/>
              <a:gd name="T6" fmla="*/ 3794 w 21600"/>
              <a:gd name="T7" fmla="*/ 18399 h 21600"/>
              <a:gd name="T8" fmla="*/ 4441 w 21600"/>
              <a:gd name="T9" fmla="*/ 3248 h 21600"/>
              <a:gd name="T10" fmla="*/ 22138 w 21600"/>
              <a:gd name="T11" fmla="*/ 3473 h 21600"/>
              <a:gd name="T12" fmla="*/ 21198 w 21600"/>
              <a:gd name="T13" fmla="*/ 7848 h 21600"/>
              <a:gd name="T14" fmla="*/ 16823 w 21600"/>
              <a:gd name="T15" fmla="*/ 6907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091" y="5442"/>
                </a:moveTo>
                <a:cubicBezTo>
                  <a:pt x="17273" y="2627"/>
                  <a:pt x="14150" y="928"/>
                  <a:pt x="10800" y="928"/>
                </a:cubicBezTo>
                <a:cubicBezTo>
                  <a:pt x="5347" y="928"/>
                  <a:pt x="928" y="5347"/>
                  <a:pt x="928" y="10800"/>
                </a:cubicBezTo>
                <a:cubicBezTo>
                  <a:pt x="927" y="13557"/>
                  <a:pt x="2081" y="16189"/>
                  <a:pt x="4108" y="18058"/>
                </a:cubicBezTo>
                <a:lnTo>
                  <a:pt x="3479" y="18740"/>
                </a:lnTo>
                <a:cubicBezTo>
                  <a:pt x="1261" y="16695"/>
                  <a:pt x="0" y="13816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4465" y="-1"/>
                  <a:pt x="17881" y="1859"/>
                  <a:pt x="19871" y="4938"/>
                </a:cubicBezTo>
                <a:lnTo>
                  <a:pt x="22138" y="3473"/>
                </a:lnTo>
                <a:lnTo>
                  <a:pt x="21198" y="7848"/>
                </a:lnTo>
                <a:lnTo>
                  <a:pt x="16823" y="6907"/>
                </a:lnTo>
                <a:lnTo>
                  <a:pt x="19091" y="5442"/>
                </a:lnTo>
                <a:close/>
              </a:path>
            </a:pathLst>
          </a:custGeom>
          <a:solidFill>
            <a:srgbClr val="FF00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9" name="AutoShape 16"/>
          <p:cNvSpPr>
            <a:spLocks noChangeArrowheads="1"/>
          </p:cNvSpPr>
          <p:nvPr/>
        </p:nvSpPr>
        <p:spPr bwMode="auto">
          <a:xfrm>
            <a:off x="1331913" y="3905095"/>
            <a:ext cx="5165725" cy="1541462"/>
          </a:xfrm>
          <a:custGeom>
            <a:avLst/>
            <a:gdLst>
              <a:gd name="G0" fmla="+- -9268535 0 0"/>
              <a:gd name="G1" fmla="+- -1597659 0 0"/>
              <a:gd name="G2" fmla="+- -9268535 0 -1597659"/>
              <a:gd name="G3" fmla="+- 10800 0 0"/>
              <a:gd name="G4" fmla="+- 0 0 -9268535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9836 0 0"/>
              <a:gd name="G9" fmla="+- 0 0 -1597659"/>
              <a:gd name="G10" fmla="+- 9836 0 2700"/>
              <a:gd name="G11" fmla="cos G10 -9268535"/>
              <a:gd name="G12" fmla="sin G10 -9268535"/>
              <a:gd name="G13" fmla="cos 13500 -9268535"/>
              <a:gd name="G14" fmla="sin 13500 -9268535"/>
              <a:gd name="G15" fmla="+- G11 10800 0"/>
              <a:gd name="G16" fmla="+- G12 10800 0"/>
              <a:gd name="G17" fmla="+- G13 10800 0"/>
              <a:gd name="G18" fmla="+- G14 10800 0"/>
              <a:gd name="G19" fmla="*/ 9836 1 2"/>
              <a:gd name="G20" fmla="+- G19 5400 0"/>
              <a:gd name="G21" fmla="cos G20 -9268535"/>
              <a:gd name="G22" fmla="sin G20 -9268535"/>
              <a:gd name="G23" fmla="+- G21 10800 0"/>
              <a:gd name="G24" fmla="+- G12 G23 G22"/>
              <a:gd name="G25" fmla="+- G22 G23 G11"/>
              <a:gd name="G26" fmla="cos 10800 -9268535"/>
              <a:gd name="G27" fmla="sin 10800 -9268535"/>
              <a:gd name="G28" fmla="cos 9836 -9268535"/>
              <a:gd name="G29" fmla="sin 9836 -9268535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597659"/>
              <a:gd name="G36" fmla="sin G34 -1597659"/>
              <a:gd name="G37" fmla="+/ -1597659 -9268535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9836 G39"/>
              <a:gd name="G43" fmla="sin 9836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9465 w 21600"/>
              <a:gd name="T5" fmla="*/ 21517 h 21600"/>
              <a:gd name="T6" fmla="*/ 20198 w 21600"/>
              <a:gd name="T7" fmla="*/ 6541 h 21600"/>
              <a:gd name="T8" fmla="*/ 9584 w 21600"/>
              <a:gd name="T9" fmla="*/ 20560 h 21600"/>
              <a:gd name="T10" fmla="*/ 245 w 21600"/>
              <a:gd name="T11" fmla="*/ 2382 h 21600"/>
              <a:gd name="T12" fmla="*/ 4717 w 21600"/>
              <a:gd name="T13" fmla="*/ 1878 h 21600"/>
              <a:gd name="T14" fmla="*/ 5221 w 21600"/>
              <a:gd name="T15" fmla="*/ 635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110" y="4667"/>
                </a:moveTo>
                <a:cubicBezTo>
                  <a:pt x="1720" y="6409"/>
                  <a:pt x="964" y="8571"/>
                  <a:pt x="964" y="10799"/>
                </a:cubicBezTo>
                <a:cubicBezTo>
                  <a:pt x="964" y="16232"/>
                  <a:pt x="5367" y="20636"/>
                  <a:pt x="10800" y="20636"/>
                </a:cubicBezTo>
                <a:cubicBezTo>
                  <a:pt x="16232" y="20636"/>
                  <a:pt x="20636" y="16232"/>
                  <a:pt x="20636" y="10800"/>
                </a:cubicBezTo>
                <a:cubicBezTo>
                  <a:pt x="20636" y="9399"/>
                  <a:pt x="20337" y="8015"/>
                  <a:pt x="19759" y="6740"/>
                </a:cubicBezTo>
                <a:lnTo>
                  <a:pt x="20637" y="6342"/>
                </a:lnTo>
                <a:cubicBezTo>
                  <a:pt x="21271" y="7742"/>
                  <a:pt x="21600" y="9262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-1" y="8353"/>
                  <a:pt x="830" y="5978"/>
                  <a:pt x="2356" y="4066"/>
                </a:cubicBezTo>
                <a:lnTo>
                  <a:pt x="245" y="2382"/>
                </a:lnTo>
                <a:lnTo>
                  <a:pt x="4717" y="1878"/>
                </a:lnTo>
                <a:lnTo>
                  <a:pt x="5221" y="6350"/>
                </a:lnTo>
                <a:lnTo>
                  <a:pt x="3110" y="4667"/>
                </a:lnTo>
                <a:close/>
              </a:path>
            </a:pathLst>
          </a:custGeom>
          <a:solidFill>
            <a:srgbClr val="99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0" name="AutoShape 17"/>
          <p:cNvSpPr>
            <a:spLocks noChangeArrowheads="1"/>
          </p:cNvSpPr>
          <p:nvPr/>
        </p:nvSpPr>
        <p:spPr bwMode="auto">
          <a:xfrm flipV="1">
            <a:off x="3513138" y="3693957"/>
            <a:ext cx="1698625" cy="1905000"/>
          </a:xfrm>
          <a:custGeom>
            <a:avLst/>
            <a:gdLst>
              <a:gd name="G0" fmla="+- -1691091 0 0"/>
              <a:gd name="G1" fmla="+- 4488982 0 0"/>
              <a:gd name="G2" fmla="+- -1691091 0 4488982"/>
              <a:gd name="G3" fmla="+- 10800 0 0"/>
              <a:gd name="G4" fmla="+- 0 0 -1691091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9595 0 0"/>
              <a:gd name="G9" fmla="+- 0 0 4488982"/>
              <a:gd name="G10" fmla="+- 9595 0 2700"/>
              <a:gd name="G11" fmla="cos G10 -1691091"/>
              <a:gd name="G12" fmla="sin G10 -1691091"/>
              <a:gd name="G13" fmla="cos 13500 -1691091"/>
              <a:gd name="G14" fmla="sin 13500 -1691091"/>
              <a:gd name="G15" fmla="+- G11 10800 0"/>
              <a:gd name="G16" fmla="+- G12 10800 0"/>
              <a:gd name="G17" fmla="+- G13 10800 0"/>
              <a:gd name="G18" fmla="+- G14 10800 0"/>
              <a:gd name="G19" fmla="*/ 9595 1 2"/>
              <a:gd name="G20" fmla="+- G19 5400 0"/>
              <a:gd name="G21" fmla="cos G20 -1691091"/>
              <a:gd name="G22" fmla="sin G20 -1691091"/>
              <a:gd name="G23" fmla="+- G21 10800 0"/>
              <a:gd name="G24" fmla="+- G12 G23 G22"/>
              <a:gd name="G25" fmla="+- G22 G23 G11"/>
              <a:gd name="G26" fmla="cos 10800 -1691091"/>
              <a:gd name="G27" fmla="sin 10800 -1691091"/>
              <a:gd name="G28" fmla="cos 9595 -1691091"/>
              <a:gd name="G29" fmla="sin 9595 -1691091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4488982"/>
              <a:gd name="G36" fmla="sin G34 4488982"/>
              <a:gd name="G37" fmla="+/ 4488982 -1691091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9595 G39"/>
              <a:gd name="G43" fmla="sin 9595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740 w 21600"/>
              <a:gd name="T5" fmla="*/ 6868 h 21600"/>
              <a:gd name="T6" fmla="*/ 14538 w 21600"/>
              <a:gd name="T7" fmla="*/ 20288 h 21600"/>
              <a:gd name="T8" fmla="*/ 1863 w 21600"/>
              <a:gd name="T9" fmla="*/ 7307 h 21600"/>
              <a:gd name="T10" fmla="*/ 22953 w 21600"/>
              <a:gd name="T11" fmla="*/ 4923 h 21600"/>
              <a:gd name="T12" fmla="*/ 21419 w 21600"/>
              <a:gd name="T13" fmla="*/ 9334 h 21600"/>
              <a:gd name="T14" fmla="*/ 17007 w 21600"/>
              <a:gd name="T15" fmla="*/ 7798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438" y="6623"/>
                </a:moveTo>
                <a:cubicBezTo>
                  <a:pt x="17836" y="3310"/>
                  <a:pt x="14480" y="1205"/>
                  <a:pt x="10800" y="1205"/>
                </a:cubicBezTo>
                <a:cubicBezTo>
                  <a:pt x="5500" y="1205"/>
                  <a:pt x="1205" y="5500"/>
                  <a:pt x="1205" y="10800"/>
                </a:cubicBezTo>
                <a:cubicBezTo>
                  <a:pt x="1205" y="16099"/>
                  <a:pt x="5500" y="20395"/>
                  <a:pt x="10800" y="20395"/>
                </a:cubicBezTo>
                <a:cubicBezTo>
                  <a:pt x="12003" y="20395"/>
                  <a:pt x="13197" y="20168"/>
                  <a:pt x="14317" y="19727"/>
                </a:cubicBezTo>
                <a:lnTo>
                  <a:pt x="14758" y="20848"/>
                </a:lnTo>
                <a:cubicBezTo>
                  <a:pt x="13498" y="21344"/>
                  <a:pt x="12155" y="21599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4942" y="-1"/>
                  <a:pt x="18719" y="2369"/>
                  <a:pt x="20523" y="6098"/>
                </a:cubicBezTo>
                <a:lnTo>
                  <a:pt x="22953" y="4923"/>
                </a:lnTo>
                <a:lnTo>
                  <a:pt x="21419" y="9334"/>
                </a:lnTo>
                <a:lnTo>
                  <a:pt x="17007" y="7798"/>
                </a:lnTo>
                <a:lnTo>
                  <a:pt x="19438" y="6623"/>
                </a:lnTo>
                <a:close/>
              </a:path>
            </a:pathLst>
          </a:cu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3779912" y="5777520"/>
            <a:ext cx="50642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_tradnl" altLang="es-AR" sz="2400" dirty="0">
                <a:latin typeface="Bahnschrift" panose="020B0502040204020203" pitchFamily="34" charset="0"/>
              </a:rPr>
              <a:t>INTERCAMBIO ENTRE TERRITORIOS</a:t>
            </a:r>
          </a:p>
        </p:txBody>
      </p:sp>
    </p:spTree>
    <p:extLst>
      <p:ext uri="{BB962C8B-B14F-4D97-AF65-F5344CB8AC3E}">
        <p14:creationId xmlns:p14="http://schemas.microsoft.com/office/powerpoint/2010/main" val="48206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5" grpId="0" autoUpdateAnimBg="0"/>
      <p:bldP spid="16" grpId="0" autoUpdateAnimBg="0"/>
      <p:bldP spid="17" grpId="0" autoUpdateAnimBg="0"/>
      <p:bldP spid="18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altLang="es-AR" sz="2800" dirty="0">
                <a:latin typeface="Bahnschrift" panose="020B0502040204020203" pitchFamily="34" charset="0"/>
                <a:cs typeface="Times New Roman" pitchFamily="18" charset="0"/>
              </a:rPr>
              <a:t>Marco Teórico Desarrollo Sostenible</a:t>
            </a:r>
          </a:p>
        </p:txBody>
      </p:sp>
      <p:pic>
        <p:nvPicPr>
          <p:cNvPr id="4" name="Picture 2" descr="http://www.scielo.org.mx/img/revistas/remexca/v2nspe1/a5f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0" t="73759" b="13121"/>
          <a:stretch/>
        </p:blipFill>
        <p:spPr bwMode="auto">
          <a:xfrm>
            <a:off x="179512" y="6252134"/>
            <a:ext cx="3060534" cy="37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58584" y="1828800"/>
            <a:ext cx="8189880" cy="5029200"/>
          </a:xfrm>
          <a:prstGeom prst="rect">
            <a:avLst/>
          </a:prstGeom>
        </p:spPr>
        <p:txBody>
          <a:bodyPr/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spcBef>
                <a:spcPts val="0"/>
              </a:spcBef>
              <a:spcAft>
                <a:spcPts val="2400"/>
              </a:spcAft>
              <a:buNone/>
            </a:pPr>
            <a:r>
              <a:rPr lang="es-ES_tradnl" altLang="es-AR" sz="2800" b="1" dirty="0">
                <a:latin typeface="Bahnschrift" panose="020B0502040204020203" pitchFamily="34" charset="0"/>
              </a:rPr>
              <a:t>Este triángulo sólo explica la dinámica de los conflictos entre tres variables (hay muchas más) pero sirve para plantear una forma de convertir los objetivos: económicos, sociales y ambientales en procesos de </a:t>
            </a:r>
            <a:r>
              <a:rPr lang="es-ES_tradnl" altLang="es-AR" sz="2800" b="1" dirty="0">
                <a:solidFill>
                  <a:srgbClr val="FF0000"/>
                </a:solidFill>
                <a:latin typeface="Bahnschrift" panose="020B0502040204020203" pitchFamily="34" charset="0"/>
              </a:rPr>
              <a:t>toma de decisiones.</a:t>
            </a:r>
          </a:p>
        </p:txBody>
      </p:sp>
    </p:spTree>
    <p:extLst>
      <p:ext uri="{BB962C8B-B14F-4D97-AF65-F5344CB8AC3E}">
        <p14:creationId xmlns:p14="http://schemas.microsoft.com/office/powerpoint/2010/main" val="482063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altLang="es-AR" sz="2800" dirty="0">
                <a:latin typeface="Bahnschrift" panose="020B0502040204020203" pitchFamily="34" charset="0"/>
                <a:cs typeface="Times New Roman" pitchFamily="18" charset="0"/>
              </a:rPr>
              <a:t>Marco Teórico Desarrollo Sostenible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1520" y="1737056"/>
            <a:ext cx="8574779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79388" eaLnBrk="0" hangingPunct="0">
              <a:tabLst>
                <a:tab pos="3921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eaLnBrk="0" hangingPunct="0">
              <a:tabLst>
                <a:tab pos="3921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eaLnBrk="0" hangingPunct="0">
              <a:tabLst>
                <a:tab pos="3921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eaLnBrk="0" hangingPunct="0">
              <a:tabLst>
                <a:tab pos="3921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eaLnBrk="0" hangingPunct="0">
              <a:tabLst>
                <a:tab pos="3921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921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921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921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921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800100" marR="0" lvl="1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231F20"/>
              </a:buClr>
              <a:buSzPct val="100000"/>
              <a:buFont typeface="Arial" panose="020B0604020202020204" pitchFamily="34" charset="0"/>
              <a:buChar char="•"/>
              <a:tabLst>
                <a:tab pos="392113" algn="l"/>
              </a:tabLst>
            </a:pPr>
            <a:r>
              <a:rPr kumimoji="0" lang="es-ES" altLang="es-AR" sz="20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Bahnschrift" panose="020B0502040204020203" pitchFamily="34" charset="0"/>
                <a:ea typeface="Times New Roman" pitchFamily="18" charset="0"/>
              </a:rPr>
              <a:t>El desarrollo sostenible no es conservador, implica cambios básicos en las políticas actuales de todos los países, tanto ricos como pobres.</a:t>
            </a:r>
            <a:endParaRPr kumimoji="0" lang="es-AR" altLang="es-A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ahnschrift" panose="020B0502040204020203" pitchFamily="34" charset="0"/>
            </a:endParaRPr>
          </a:p>
          <a:p>
            <a:pPr marL="800100" marR="0" lvl="1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231F20"/>
              </a:buClr>
              <a:buSzPct val="100000"/>
              <a:buFont typeface="Arial" panose="020B0604020202020204" pitchFamily="34" charset="0"/>
              <a:buChar char="•"/>
              <a:tabLst>
                <a:tab pos="392113" algn="l"/>
              </a:tabLst>
            </a:pPr>
            <a:r>
              <a:rPr kumimoji="0" lang="es-ES" altLang="es-AR" sz="20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Bahnschrift" panose="020B0502040204020203" pitchFamily="34" charset="0"/>
                <a:ea typeface="Times New Roman" pitchFamily="18" charset="0"/>
              </a:rPr>
              <a:t>No significaría el fin del crecimiento económico. </a:t>
            </a:r>
          </a:p>
          <a:p>
            <a:pPr marL="800100" marR="0" lvl="1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231F20"/>
              </a:buClr>
              <a:buSzPct val="100000"/>
              <a:buFont typeface="Arial" panose="020B0604020202020204" pitchFamily="34" charset="0"/>
              <a:buChar char="•"/>
              <a:tabLst>
                <a:tab pos="392113" algn="l"/>
              </a:tabLst>
            </a:pPr>
            <a:r>
              <a:rPr kumimoji="0" lang="es-ES" altLang="es-AR" sz="20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Bahnschrift" panose="020B0502040204020203" pitchFamily="34" charset="0"/>
                <a:ea typeface="Times New Roman" pitchFamily="18" charset="0"/>
              </a:rPr>
              <a:t>El objetivo sería asegurar </a:t>
            </a:r>
            <a:r>
              <a:rPr lang="es-ES" altLang="es-AR" sz="2000" dirty="0">
                <a:solidFill>
                  <a:srgbClr val="231F20"/>
                </a:solidFill>
                <a:latin typeface="Bahnschrift" panose="020B0502040204020203" pitchFamily="34" charset="0"/>
                <a:ea typeface="Times New Roman" pitchFamily="18" charset="0"/>
              </a:rPr>
              <a:t>que el </a:t>
            </a:r>
            <a:r>
              <a:rPr kumimoji="0" lang="es-ES" altLang="es-AR" sz="20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Bahnschrift" panose="020B0502040204020203" pitchFamily="34" charset="0"/>
                <a:ea typeface="Times New Roman" pitchFamily="18" charset="0"/>
              </a:rPr>
              <a:t>desarrollo no suponga un despilfarro de recursos ni una amenaza al medio ambiente, </a:t>
            </a:r>
          </a:p>
          <a:p>
            <a:pPr marL="800100" marR="0" lvl="1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231F20"/>
              </a:buClr>
              <a:buSzPct val="100000"/>
              <a:buFont typeface="Arial" panose="020B0604020202020204" pitchFamily="34" charset="0"/>
              <a:buChar char="•"/>
              <a:tabLst>
                <a:tab pos="392113" algn="l"/>
              </a:tabLst>
            </a:pPr>
            <a:r>
              <a:rPr kumimoji="0" lang="es-ES" altLang="es-AR" sz="20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Bahnschrift" panose="020B0502040204020203" pitchFamily="34" charset="0"/>
                <a:ea typeface="Times New Roman" pitchFamily="18" charset="0"/>
              </a:rPr>
              <a:t>Significa la búsqueda de  un progreso económico con la debida consideración</a:t>
            </a:r>
            <a:r>
              <a:rPr lang="es-ES" altLang="es-AR" sz="2000" dirty="0">
                <a:solidFill>
                  <a:srgbClr val="231F20"/>
                </a:solidFill>
                <a:latin typeface="Bahnschrift" panose="020B0502040204020203" pitchFamily="34" charset="0"/>
                <a:ea typeface="Times New Roman" pitchFamily="18" charset="0"/>
              </a:rPr>
              <a:t> al ambiente.</a:t>
            </a:r>
            <a:endParaRPr lang="es-AR" altLang="es-AR" sz="2000" dirty="0">
              <a:latin typeface="Bahnschrift" panose="020B0502040204020203" pitchFamily="34" charset="0"/>
            </a:endParaRPr>
          </a:p>
          <a:p>
            <a:pPr marL="800100" marR="0" lvl="1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231F20"/>
              </a:buClr>
              <a:buSzPct val="100000"/>
              <a:buFont typeface="Arial" panose="020B0604020202020204" pitchFamily="34" charset="0"/>
              <a:buChar char="•"/>
              <a:tabLst>
                <a:tab pos="392113" algn="l"/>
              </a:tabLst>
            </a:pPr>
            <a:r>
              <a:rPr lang="es-ES" altLang="es-AR" sz="2000" dirty="0">
                <a:solidFill>
                  <a:srgbClr val="231F20"/>
                </a:solidFill>
                <a:latin typeface="Bahnschrift" panose="020B0502040204020203" pitchFamily="34" charset="0"/>
                <a:ea typeface="Times New Roman" pitchFamily="18" charset="0"/>
              </a:rPr>
              <a:t>El desarrollo sostenible </a:t>
            </a:r>
            <a:r>
              <a:rPr kumimoji="0" lang="es-ES" altLang="es-AR" sz="20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Bahnschrift" panose="020B0502040204020203" pitchFamily="34" charset="0"/>
                <a:ea typeface="Times New Roman" pitchFamily="18" charset="0"/>
              </a:rPr>
              <a:t>exige</a:t>
            </a:r>
            <a:r>
              <a:rPr kumimoji="0" lang="es-ES" altLang="es-AR" sz="2000" b="0" i="0" u="none" strike="noStrike" cap="none" normalizeH="0" dirty="0">
                <a:ln>
                  <a:noFill/>
                </a:ln>
                <a:solidFill>
                  <a:srgbClr val="231F20"/>
                </a:solidFill>
                <a:effectLst/>
                <a:latin typeface="Bahnschrift" panose="020B0502040204020203" pitchFamily="34" charset="0"/>
                <a:ea typeface="Times New Roman" pitchFamily="18" charset="0"/>
              </a:rPr>
              <a:t> </a:t>
            </a:r>
            <a:r>
              <a:rPr kumimoji="0" lang="es-ES" altLang="es-AR" sz="20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Bahnschrift" panose="020B0502040204020203" pitchFamily="34" charset="0"/>
                <a:ea typeface="Times New Roman" pitchFamily="18" charset="0"/>
              </a:rPr>
              <a:t>un cambio de las relaciones internacionales que permita el intercambio de productos, capital y tecnología sobre bases equitativas.</a:t>
            </a: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231F20"/>
              </a:buClr>
              <a:buSzPct val="100000"/>
              <a:tabLst>
                <a:tab pos="392113" algn="l"/>
              </a:tabLst>
            </a:pPr>
            <a:endParaRPr kumimoji="0" lang="es-ES" altLang="es-A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0632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15340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altLang="es-AR" sz="2800" dirty="0">
                <a:latin typeface="Bahnschrift" panose="020B0502040204020203" pitchFamily="34" charset="0"/>
                <a:cs typeface="Times New Roman" pitchFamily="18" charset="0"/>
              </a:rPr>
              <a:t>Marco Teórico Desarrollo Sostenible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7504" y="1772816"/>
            <a:ext cx="8574779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79388" eaLnBrk="0" hangingPunct="0">
              <a:tabLst>
                <a:tab pos="3921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eaLnBrk="0" hangingPunct="0">
              <a:tabLst>
                <a:tab pos="3921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eaLnBrk="0" hangingPunct="0">
              <a:tabLst>
                <a:tab pos="3921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eaLnBrk="0" hangingPunct="0">
              <a:tabLst>
                <a:tab pos="3921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eaLnBrk="0" hangingPunct="0">
              <a:tabLst>
                <a:tab pos="3921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921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921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921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921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800100" lvl="1" indent="-342900" algn="just">
              <a:spcAft>
                <a:spcPts val="1200"/>
              </a:spcAft>
              <a:buClr>
                <a:srgbClr val="231F20"/>
              </a:buClr>
              <a:buSzPct val="100000"/>
              <a:buFont typeface="Arial" panose="020B0604020202020204" pitchFamily="34" charset="0"/>
              <a:buChar char="•"/>
            </a:pPr>
            <a:r>
              <a:rPr kumimoji="0" lang="es-ES" altLang="es-AR" sz="20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Bahnschrift" panose="020B0502040204020203" pitchFamily="34" charset="0"/>
                <a:ea typeface="Times New Roman" pitchFamily="18" charset="0"/>
              </a:rPr>
              <a:t>Según el informe </a:t>
            </a:r>
            <a:r>
              <a:rPr kumimoji="0" lang="es-ES" altLang="es-AR" sz="20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Bahnschrift" panose="020B0502040204020203" pitchFamily="34" charset="0"/>
                <a:ea typeface="Times New Roman" pitchFamily="18" charset="0"/>
              </a:rPr>
              <a:t>Brundtland</a:t>
            </a:r>
            <a:r>
              <a:rPr kumimoji="0" lang="es-ES" altLang="es-AR" sz="20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Bahnschrift" panose="020B0502040204020203" pitchFamily="34" charset="0"/>
                <a:ea typeface="Times New Roman" pitchFamily="18" charset="0"/>
              </a:rPr>
              <a:t>, la búsqueda de un desarrollo sostenible requiere la introducción de:</a:t>
            </a:r>
          </a:p>
          <a:p>
            <a:pPr marL="914400" lvl="1" indent="-457200" algn="just">
              <a:spcAft>
                <a:spcPts val="1200"/>
              </a:spcAft>
              <a:buClr>
                <a:srgbClr val="231F20"/>
              </a:buClr>
              <a:buSzPct val="100000"/>
              <a:buFont typeface="+mj-lt"/>
              <a:buAutoNum type="alphaLcParenR"/>
            </a:pPr>
            <a:r>
              <a:rPr kumimoji="0" lang="es-ES" altLang="es-AR" sz="20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Bahnschrift" panose="020B0502040204020203" pitchFamily="34" charset="0"/>
                <a:ea typeface="Times New Roman" pitchFamily="18" charset="0"/>
              </a:rPr>
              <a:t>un sistema económico que sea capaz de generar excedentes y “conocimiento técnico de forma continua; </a:t>
            </a:r>
          </a:p>
          <a:p>
            <a:pPr marL="914400" lvl="1" indent="-457200" algn="just">
              <a:spcAft>
                <a:spcPts val="1200"/>
              </a:spcAft>
              <a:buClr>
                <a:srgbClr val="231F20"/>
              </a:buClr>
              <a:buSzPct val="100000"/>
              <a:buFont typeface="+mj-lt"/>
              <a:buAutoNum type="alphaLcParenR"/>
            </a:pPr>
            <a:r>
              <a:rPr kumimoji="0" lang="es-ES" altLang="es-AR" sz="20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Bahnschrift" panose="020B0502040204020203" pitchFamily="34" charset="0"/>
                <a:ea typeface="Times New Roman" pitchFamily="18" charset="0"/>
              </a:rPr>
              <a:t>un sistema social capaz de reducir las tensiones creadas por los desequilibrios del crecimiento actual; </a:t>
            </a:r>
          </a:p>
          <a:p>
            <a:pPr marL="914400" lvl="1" indent="-457200" algn="just">
              <a:spcAft>
                <a:spcPts val="1200"/>
              </a:spcAft>
              <a:buClr>
                <a:srgbClr val="231F20"/>
              </a:buClr>
              <a:buSzPct val="100000"/>
              <a:buFont typeface="+mj-lt"/>
              <a:buAutoNum type="alphaLcParenR"/>
            </a:pPr>
            <a:r>
              <a:rPr kumimoji="0" lang="es-ES" altLang="es-AR" sz="20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Bahnschrift" panose="020B0502040204020203" pitchFamily="34" charset="0"/>
                <a:ea typeface="Times New Roman" pitchFamily="18" charset="0"/>
              </a:rPr>
              <a:t>un sistema productivo que respete la obligación de preservar la base ecológica; </a:t>
            </a:r>
          </a:p>
          <a:p>
            <a:pPr marL="914400" lvl="1" indent="-457200" algn="just">
              <a:spcAft>
                <a:spcPts val="1200"/>
              </a:spcAft>
              <a:buClr>
                <a:srgbClr val="231F20"/>
              </a:buClr>
              <a:buSzPct val="100000"/>
              <a:buFont typeface="+mj-lt"/>
              <a:buAutoNum type="alphaLcParenR"/>
            </a:pPr>
            <a:r>
              <a:rPr kumimoji="0" lang="es-ES" altLang="es-AR" sz="20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Bahnschrift" panose="020B0502040204020203" pitchFamily="34" charset="0"/>
                <a:ea typeface="Times New Roman" pitchFamily="18" charset="0"/>
              </a:rPr>
              <a:t>un sistema de relaciones internacionales que aliente pautas de comercio y financiación equitativas y, por último, </a:t>
            </a:r>
          </a:p>
          <a:p>
            <a:pPr marL="914400" lvl="1" indent="-457200" algn="just">
              <a:spcAft>
                <a:spcPts val="1200"/>
              </a:spcAft>
              <a:buClr>
                <a:srgbClr val="231F20"/>
              </a:buClr>
              <a:buSzPct val="100000"/>
              <a:buFont typeface="+mj-lt"/>
              <a:buAutoNum type="alphaLcParenR"/>
            </a:pPr>
            <a:r>
              <a:rPr kumimoji="0" lang="es-ES" altLang="es-AR" sz="20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Bahnschrift" panose="020B0502040204020203" pitchFamily="34" charset="0"/>
                <a:ea typeface="Times New Roman" pitchFamily="18" charset="0"/>
              </a:rPr>
              <a:t>un sistema administrativo que sea flexible y capaz de autocorregirse</a:t>
            </a:r>
            <a:endParaRPr kumimoji="0" lang="es-ES" altLang="es-A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0632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altLang="es-AR" sz="2800" dirty="0">
                <a:latin typeface="Bahnschrift" panose="020B0502040204020203" pitchFamily="34" charset="0"/>
                <a:cs typeface="Times New Roman" pitchFamily="18" charset="0"/>
              </a:rPr>
              <a:t>Marco Teórico Desarrollo Sostenible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95536" y="1547719"/>
            <a:ext cx="8574779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79388" eaLnBrk="0" hangingPunct="0">
              <a:tabLst>
                <a:tab pos="3921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eaLnBrk="0" hangingPunct="0">
              <a:tabLst>
                <a:tab pos="3921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eaLnBrk="0" hangingPunct="0">
              <a:tabLst>
                <a:tab pos="3921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eaLnBrk="0" hangingPunct="0">
              <a:tabLst>
                <a:tab pos="3921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eaLnBrk="0" hangingPunct="0">
              <a:tabLst>
                <a:tab pos="3921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921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921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921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921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800100" lvl="1" indent="-342900" algn="just">
              <a:spcAft>
                <a:spcPts val="1200"/>
              </a:spcAft>
              <a:buClr>
                <a:srgbClr val="231F20"/>
              </a:buClr>
              <a:buSzPct val="100000"/>
              <a:buFont typeface="Arial" panose="020B0604020202020204" pitchFamily="34" charset="0"/>
              <a:buChar char="•"/>
            </a:pPr>
            <a:r>
              <a:rPr kumimoji="0" lang="es-ES" altLang="es-AR" sz="20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Bahnschrift" panose="020B0502040204020203" pitchFamily="34" charset="0"/>
                <a:ea typeface="Times New Roman" pitchFamily="18" charset="0"/>
              </a:rPr>
              <a:t>El desarrollo sostenible cuestiona el concepto de crecimiento entendido como </a:t>
            </a:r>
            <a:r>
              <a:rPr kumimoji="0" lang="es-ES" altLang="es-AR" sz="2000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Bahnschrift" panose="020B0502040204020203" pitchFamily="34" charset="0"/>
                <a:ea typeface="Times New Roman" pitchFamily="18" charset="0"/>
              </a:rPr>
              <a:t>crecimiento de la producción </a:t>
            </a:r>
            <a:r>
              <a:rPr kumimoji="0" lang="es-ES" altLang="es-AR" sz="20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Bahnschrift" panose="020B0502040204020203" pitchFamily="34" charset="0"/>
                <a:ea typeface="Times New Roman" pitchFamily="18" charset="0"/>
              </a:rPr>
              <a:t>y que depende de una producción de energía y otros materiales naturales que es </a:t>
            </a:r>
            <a:r>
              <a:rPr kumimoji="0" lang="es-ES" altLang="es-AR" sz="2000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Bahnschrift" panose="020B0502040204020203" pitchFamily="34" charset="0"/>
                <a:ea typeface="Times New Roman" pitchFamily="18" charset="0"/>
              </a:rPr>
              <a:t>hoy insostenible</a:t>
            </a:r>
            <a:r>
              <a:rPr kumimoji="0" lang="es-ES" altLang="es-AR" sz="20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Bahnschrift" panose="020B0502040204020203" pitchFamily="34" charset="0"/>
                <a:ea typeface="Times New Roman" pitchFamily="18" charset="0"/>
              </a:rPr>
              <a:t>, y que debería dar paso a una producción racional (sostenible).</a:t>
            </a:r>
          </a:p>
          <a:p>
            <a:pPr marL="800100" lvl="1" indent="-342900" algn="just">
              <a:spcAft>
                <a:spcPts val="1200"/>
              </a:spcAft>
              <a:buClr>
                <a:srgbClr val="231F20"/>
              </a:buClr>
              <a:buSzPct val="100000"/>
              <a:buFont typeface="Arial" panose="020B0604020202020204" pitchFamily="34" charset="0"/>
              <a:buChar char="•"/>
            </a:pPr>
            <a:r>
              <a:rPr kumimoji="0" lang="es-ES" altLang="es-AR" sz="20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Bahnschrift" panose="020B0502040204020203" pitchFamily="34" charset="0"/>
                <a:ea typeface="Times New Roman" pitchFamily="18" charset="0"/>
              </a:rPr>
              <a:t>Por desarrollo sostenible se expresa un </a:t>
            </a:r>
            <a:r>
              <a:rPr kumimoji="0" lang="es-ES" altLang="es-AR" sz="2000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Bahnschrift" panose="020B0502040204020203" pitchFamily="34" charset="0"/>
                <a:ea typeface="Times New Roman" pitchFamily="18" charset="0"/>
              </a:rPr>
              <a:t>desarrollo económico </a:t>
            </a:r>
            <a:r>
              <a:rPr kumimoji="0" lang="es-ES" altLang="es-AR" sz="20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Bahnschrift" panose="020B0502040204020203" pitchFamily="34" charset="0"/>
                <a:ea typeface="Times New Roman" pitchFamily="18" charset="0"/>
              </a:rPr>
              <a:t>que sea compatible con los recursos disponibles (que son finitos, limitados y mal repartidos) y con la conservación del medio ambiente. </a:t>
            </a:r>
          </a:p>
          <a:p>
            <a:pPr marL="800100" lvl="1" indent="-342900" algn="just">
              <a:spcAft>
                <a:spcPts val="1200"/>
              </a:spcAft>
              <a:buClr>
                <a:srgbClr val="231F20"/>
              </a:buClr>
              <a:buSzPct val="100000"/>
              <a:buFont typeface="Arial" panose="020B0604020202020204" pitchFamily="34" charset="0"/>
              <a:buChar char="•"/>
            </a:pPr>
            <a:r>
              <a:rPr kumimoji="0" lang="es-ES" altLang="es-AR" sz="20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Bahnschrift" panose="020B0502040204020203" pitchFamily="34" charset="0"/>
                <a:ea typeface="Times New Roman" pitchFamily="18" charset="0"/>
              </a:rPr>
              <a:t>Es necesario</a:t>
            </a:r>
            <a:r>
              <a:rPr kumimoji="0" lang="es-ES" altLang="es-AR" sz="2000" b="0" i="0" u="none" strike="noStrike" cap="none" normalizeH="0" dirty="0">
                <a:ln>
                  <a:noFill/>
                </a:ln>
                <a:solidFill>
                  <a:srgbClr val="231F20"/>
                </a:solidFill>
                <a:effectLst/>
                <a:latin typeface="Bahnschrift" panose="020B0502040204020203" pitchFamily="34" charset="0"/>
                <a:ea typeface="Times New Roman" pitchFamily="18" charset="0"/>
              </a:rPr>
              <a:t> </a:t>
            </a:r>
            <a:r>
              <a:rPr kumimoji="0" lang="es-ES" altLang="es-AR" sz="20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Bahnschrift" panose="020B0502040204020203" pitchFamily="34" charset="0"/>
                <a:ea typeface="Times New Roman" pitchFamily="18" charset="0"/>
              </a:rPr>
              <a:t>evaluar los recursos disponibles (sobre todos los energéticos y de materias primas) para hacer previsiones del futuro.</a:t>
            </a:r>
          </a:p>
          <a:p>
            <a:pPr marL="800100" lvl="1" indent="-342900" algn="just">
              <a:spcAft>
                <a:spcPts val="1200"/>
              </a:spcAft>
              <a:buClr>
                <a:srgbClr val="231F20"/>
              </a:buClr>
              <a:buSzPct val="100000"/>
              <a:buFont typeface="Arial" panose="020B0604020202020204" pitchFamily="34" charset="0"/>
              <a:buChar char="•"/>
            </a:pPr>
            <a:r>
              <a:rPr kumimoji="0" lang="es-ES" altLang="es-AR" sz="20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Bahnschrift" panose="020B0502040204020203" pitchFamily="34" charset="0"/>
                <a:ea typeface="Times New Roman" pitchFamily="18" charset="0"/>
              </a:rPr>
              <a:t>Es necesario planificar un modelo de desarrollo compatible con la conservación del medio ambiente.</a:t>
            </a:r>
          </a:p>
          <a:p>
            <a:pPr marL="800100" lvl="1" indent="-342900" algn="just">
              <a:spcAft>
                <a:spcPts val="1200"/>
              </a:spcAft>
              <a:buClr>
                <a:srgbClr val="231F20"/>
              </a:buClr>
              <a:buSzPct val="100000"/>
              <a:buFont typeface="Arial" panose="020B0604020202020204" pitchFamily="34" charset="0"/>
              <a:buChar char="•"/>
            </a:pPr>
            <a:endParaRPr kumimoji="0" lang="es-ES" altLang="es-AR" sz="2000" b="0" i="0" u="none" strike="noStrike" cap="none" normalizeH="0" baseline="0" dirty="0">
              <a:ln>
                <a:noFill/>
              </a:ln>
              <a:solidFill>
                <a:srgbClr val="231F20"/>
              </a:solidFill>
              <a:effectLst/>
              <a:latin typeface="Bahnschrift" panose="020B0502040204020203" pitchFamily="34" charset="0"/>
              <a:ea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0632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altLang="es-AR" sz="2800" dirty="0">
                <a:latin typeface="Bahnschrift" panose="020B0502040204020203" pitchFamily="34" charset="0"/>
                <a:cs typeface="Times New Roman" pitchFamily="18" charset="0"/>
              </a:rPr>
              <a:t>Marco Teórico Desarrollo Sostenible</a:t>
            </a:r>
          </a:p>
        </p:txBody>
      </p:sp>
      <p:pic>
        <p:nvPicPr>
          <p:cNvPr id="4" name="Picture 2" descr="http://www.scielo.org.mx/img/revistas/remexca/v2nspe1/a5f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0" t="73759" b="13121"/>
          <a:stretch/>
        </p:blipFill>
        <p:spPr bwMode="auto">
          <a:xfrm>
            <a:off x="179512" y="6252134"/>
            <a:ext cx="3060534" cy="37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1520" y="2066553"/>
            <a:ext cx="85747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79388" eaLnBrk="0" hangingPunct="0">
              <a:tabLst>
                <a:tab pos="3921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eaLnBrk="0" hangingPunct="0">
              <a:tabLst>
                <a:tab pos="3921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eaLnBrk="0" hangingPunct="0">
              <a:tabLst>
                <a:tab pos="3921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eaLnBrk="0" hangingPunct="0">
              <a:tabLst>
                <a:tab pos="3921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eaLnBrk="0" hangingPunct="0">
              <a:tabLst>
                <a:tab pos="3921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921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921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921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921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lvl="1" algn="just">
              <a:spcAft>
                <a:spcPts val="1200"/>
              </a:spcAft>
              <a:buClr>
                <a:srgbClr val="231F20"/>
              </a:buClr>
              <a:buSzPct val="100000"/>
            </a:pPr>
            <a:r>
              <a:rPr kumimoji="0" lang="es-ES" altLang="es-AR" sz="28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Bahnschrift" panose="020B0502040204020203" pitchFamily="34" charset="0"/>
                <a:ea typeface="Times New Roman" pitchFamily="18" charset="0"/>
              </a:rPr>
              <a:t>Todo esto implica cambiar la mentalidad: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198648" y="3068959"/>
            <a:ext cx="4680521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79388" eaLnBrk="0" hangingPunct="0">
              <a:tabLst>
                <a:tab pos="3921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eaLnBrk="0" hangingPunct="0">
              <a:tabLst>
                <a:tab pos="3921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eaLnBrk="0" hangingPunct="0">
              <a:tabLst>
                <a:tab pos="3921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eaLnBrk="0" hangingPunct="0">
              <a:tabLst>
                <a:tab pos="3921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eaLnBrk="0" hangingPunct="0">
              <a:tabLst>
                <a:tab pos="3921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921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921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921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92113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lvl="1" algn="ctr">
              <a:spcAft>
                <a:spcPts val="1200"/>
              </a:spcAft>
              <a:buClr>
                <a:srgbClr val="231F20"/>
              </a:buClr>
              <a:buSzPct val="100000"/>
              <a:tabLst/>
            </a:pPr>
            <a:r>
              <a:rPr kumimoji="0" lang="es-ES" altLang="es-AR" sz="2800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Bahnschrift" panose="020B0502040204020203" pitchFamily="34" charset="0"/>
                <a:ea typeface="Times New Roman" pitchFamily="18" charset="0"/>
              </a:rPr>
              <a:t>“PENSAR GLOBALMENTE y ACTUAR LOCALMENTE” </a:t>
            </a:r>
          </a:p>
          <a:p>
            <a:pPr lvl="1" algn="just">
              <a:spcAft>
                <a:spcPts val="1200"/>
              </a:spcAft>
              <a:buClr>
                <a:srgbClr val="231F20"/>
              </a:buClr>
              <a:buSzPct val="100000"/>
            </a:pPr>
            <a:endParaRPr lang="es-ES" altLang="es-AR" sz="2800" b="1" dirty="0">
              <a:solidFill>
                <a:srgbClr val="231F20"/>
              </a:solidFill>
              <a:latin typeface="Bahnschrift" panose="020B0502040204020203" pitchFamily="34" charset="0"/>
              <a:ea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1939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altLang="es-AR" sz="2800" dirty="0">
                <a:latin typeface="Bahnschrift" panose="020B0502040204020203" pitchFamily="34" charset="0"/>
                <a:cs typeface="Times New Roman" pitchFamily="18" charset="0"/>
              </a:rPr>
              <a:t>Marco Teórico Desarrollo Sostenible</a:t>
            </a:r>
          </a:p>
        </p:txBody>
      </p:sp>
      <p:pic>
        <p:nvPicPr>
          <p:cNvPr id="5" name="Picture 2" descr="letra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9" t="22737" r="15154" b="38632"/>
          <a:stretch/>
        </p:blipFill>
        <p:spPr bwMode="auto">
          <a:xfrm>
            <a:off x="539552" y="1628800"/>
            <a:ext cx="2618510" cy="64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564904"/>
            <a:ext cx="6435328" cy="361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0193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altLang="es-AR" sz="2800" dirty="0">
                <a:latin typeface="Bahnschrift" panose="020B0502040204020203" pitchFamily="34" charset="0"/>
                <a:cs typeface="Times New Roman" pitchFamily="18" charset="0"/>
              </a:rPr>
              <a:t>Marco Teórico Desarrollo Sostenible</a:t>
            </a:r>
          </a:p>
        </p:txBody>
      </p:sp>
      <p:pic>
        <p:nvPicPr>
          <p:cNvPr id="5" name="Picture 2" descr="letra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9" t="22737" r="15154" b="38632"/>
          <a:stretch/>
        </p:blipFill>
        <p:spPr bwMode="auto">
          <a:xfrm>
            <a:off x="107504" y="1549285"/>
            <a:ext cx="2618510" cy="64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Los desastres ambientales que nos están llevando a la extinción - mun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04864"/>
            <a:ext cx="680475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193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1038" y="511175"/>
            <a:ext cx="7627937" cy="584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altLang="es-AR" sz="2800" dirty="0">
                <a:latin typeface="Bahnschrift" panose="020B0502040204020203" pitchFamily="34" charset="0"/>
                <a:cs typeface="Times New Roman" pitchFamily="18" charset="0"/>
              </a:rPr>
              <a:t>Génesis e historia</a:t>
            </a:r>
            <a:endParaRPr lang="es-ES" altLang="es-AR" dirty="0">
              <a:latin typeface="Bahnschrift" panose="020B0502040204020203" pitchFamily="34" charset="0"/>
              <a:cs typeface="Times New Roman" pitchFamily="18" charset="0"/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1233488"/>
            <a:ext cx="6408738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1 Rectángulo"/>
          <p:cNvSpPr>
            <a:spLocks noChangeArrowheads="1"/>
          </p:cNvSpPr>
          <p:nvPr/>
        </p:nvSpPr>
        <p:spPr bwMode="auto">
          <a:xfrm>
            <a:off x="2754313" y="5938838"/>
            <a:ext cx="5994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AR" altLang="es-AR" sz="1000">
                <a:latin typeface="Tahoma" pitchFamily="34" charset="0"/>
              </a:rPr>
              <a:t>http://www.ipsnoticias.net/1998/04/argentina-proyecto-de-gasoducto-amenaza-un-ecosistema-unico/</a:t>
            </a:r>
          </a:p>
        </p:txBody>
      </p:sp>
      <p:sp>
        <p:nvSpPr>
          <p:cNvPr id="21509" name="2 Rectángulo"/>
          <p:cNvSpPr>
            <a:spLocks noChangeArrowheads="1"/>
          </p:cNvSpPr>
          <p:nvPr/>
        </p:nvSpPr>
        <p:spPr bwMode="auto">
          <a:xfrm rot="-1302614">
            <a:off x="2195513" y="3644900"/>
            <a:ext cx="34147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b="1">
                <a:latin typeface="Tahoma" pitchFamily="34" charset="0"/>
              </a:rPr>
              <a:t>BUENOS AIRES, 2 abr 1998 </a:t>
            </a:r>
            <a:endParaRPr lang="es-AR" altLang="es-AR">
              <a:latin typeface="Tahoma" pitchFamily="34" charset="0"/>
            </a:endParaRPr>
          </a:p>
        </p:txBody>
      </p:sp>
      <p:sp>
        <p:nvSpPr>
          <p:cNvPr id="21510" name="5 Rectángulo"/>
          <p:cNvSpPr>
            <a:spLocks noChangeArrowheads="1"/>
          </p:cNvSpPr>
          <p:nvPr/>
        </p:nvSpPr>
        <p:spPr bwMode="auto">
          <a:xfrm rot="-2147588">
            <a:off x="269875" y="1741488"/>
            <a:ext cx="2471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s-ES" altLang="es-AR">
                <a:latin typeface="Bahnschrift" pitchFamily="34" charset="0"/>
                <a:cs typeface="Times New Roman" pitchFamily="18" charset="0"/>
              </a:rPr>
              <a:t>Presiones del público </a:t>
            </a:r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4016008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1038" y="511175"/>
            <a:ext cx="7627937" cy="584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altLang="es-AR" sz="2800" dirty="0">
                <a:latin typeface="Bahnschrift" panose="020B0502040204020203" pitchFamily="34" charset="0"/>
                <a:cs typeface="Times New Roman" pitchFamily="18" charset="0"/>
              </a:rPr>
              <a:t>Génesis e historia</a:t>
            </a:r>
            <a:endParaRPr lang="es-ES" altLang="es-AR" dirty="0">
              <a:latin typeface="Bahnschrift" panose="020B0502040204020203" pitchFamily="34" charset="0"/>
              <a:cs typeface="Times New Roman" pitchFamily="18" charset="0"/>
            </a:endParaRPr>
          </a:p>
        </p:txBody>
      </p:sp>
      <p:sp>
        <p:nvSpPr>
          <p:cNvPr id="22531" name="5 Rectángulo"/>
          <p:cNvSpPr>
            <a:spLocks noChangeArrowheads="1"/>
          </p:cNvSpPr>
          <p:nvPr/>
        </p:nvSpPr>
        <p:spPr bwMode="auto">
          <a:xfrm rot="-2147588">
            <a:off x="269875" y="1741488"/>
            <a:ext cx="2471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s-ES" altLang="es-AR">
                <a:latin typeface="Bahnschrift" pitchFamily="34" charset="0"/>
                <a:cs typeface="Times New Roman" pitchFamily="18" charset="0"/>
              </a:rPr>
              <a:t>Presiones del público </a:t>
            </a:r>
            <a:endParaRPr lang="es-AR" altLang="es-AR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7" t="16969" r="17500" b="11514"/>
          <a:stretch>
            <a:fillRect/>
          </a:stretch>
        </p:blipFill>
        <p:spPr bwMode="auto">
          <a:xfrm>
            <a:off x="2668588" y="1484313"/>
            <a:ext cx="5232400" cy="436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1 Rectángulo"/>
          <p:cNvSpPr>
            <a:spLocks noChangeArrowheads="1"/>
          </p:cNvSpPr>
          <p:nvPr/>
        </p:nvSpPr>
        <p:spPr bwMode="auto">
          <a:xfrm>
            <a:off x="3779838" y="6188075"/>
            <a:ext cx="4572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s-AR" altLang="es-AR" sz="1000"/>
              <a:t>https://cdsa.aacademica.org/000-034/653.pdf</a:t>
            </a:r>
          </a:p>
        </p:txBody>
      </p:sp>
    </p:spTree>
    <p:extLst>
      <p:ext uri="{BB962C8B-B14F-4D97-AF65-F5344CB8AC3E}">
        <p14:creationId xmlns:p14="http://schemas.microsoft.com/office/powerpoint/2010/main" val="339805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1038" y="511175"/>
            <a:ext cx="7627937" cy="584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altLang="es-AR" sz="2800" dirty="0">
                <a:latin typeface="Bahnschrift" panose="020B0502040204020203" pitchFamily="34" charset="0"/>
                <a:cs typeface="Times New Roman" pitchFamily="18" charset="0"/>
              </a:rPr>
              <a:t>Génesis e historia</a:t>
            </a:r>
            <a:endParaRPr lang="es-ES" altLang="es-AR" dirty="0">
              <a:latin typeface="Bahnschrift" panose="020B0502040204020203" pitchFamily="34" charset="0"/>
              <a:cs typeface="Times New Roman" pitchFamily="18" charset="0"/>
            </a:endParaRPr>
          </a:p>
        </p:txBody>
      </p:sp>
      <p:sp>
        <p:nvSpPr>
          <p:cNvPr id="23555" name="1 Rectángulo"/>
          <p:cNvSpPr>
            <a:spLocks noChangeArrowheads="1"/>
          </p:cNvSpPr>
          <p:nvPr/>
        </p:nvSpPr>
        <p:spPr bwMode="auto">
          <a:xfrm>
            <a:off x="755650" y="2349500"/>
            <a:ext cx="79930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AR" sz="2400">
                <a:latin typeface="Bahnschrift" pitchFamily="34" charset="0"/>
                <a:cs typeface="Times New Roman" pitchFamily="18" charset="0"/>
              </a:rPr>
              <a:t>Todo esto obligó</a:t>
            </a:r>
            <a:r>
              <a:rPr lang="es-ES_tradnl" altLang="es-AR" sz="2400">
                <a:latin typeface="Bahnschrift" pitchFamily="34" charset="0"/>
                <a:cs typeface="Times New Roman" pitchFamily="18" charset="0"/>
              </a:rPr>
              <a:t> a los gobiernos</a:t>
            </a:r>
            <a:r>
              <a:rPr lang="es-ES" altLang="es-AR" sz="2400">
                <a:latin typeface="Bahnschrift" pitchFamily="34" charset="0"/>
                <a:cs typeface="Times New Roman" pitchFamily="18" charset="0"/>
              </a:rPr>
              <a:t> a la creación de organismos responsables de los asuntos ambientales, </a:t>
            </a:r>
            <a:r>
              <a:rPr lang="es-ES" altLang="es-AR" sz="2400" b="1">
                <a:latin typeface="Bahnschrift" pitchFamily="34" charset="0"/>
                <a:cs typeface="Times New Roman" pitchFamily="18" charset="0"/>
              </a:rPr>
              <a:t>respaldados por leyes</a:t>
            </a:r>
            <a:r>
              <a:rPr lang="es-ES" altLang="es-AR" sz="2400">
                <a:latin typeface="Bahnschrift" pitchFamily="34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84532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1038" y="511175"/>
            <a:ext cx="7627937" cy="584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altLang="es-AR" sz="2800" dirty="0">
                <a:latin typeface="Bahnschrift" panose="020B0502040204020203" pitchFamily="34" charset="0"/>
                <a:cs typeface="Times New Roman" pitchFamily="18" charset="0"/>
              </a:rPr>
              <a:t>Génesis e historia de la</a:t>
            </a:r>
            <a:r>
              <a:rPr lang="es-ES" altLang="es-AR" dirty="0">
                <a:latin typeface="Bahnschrift" panose="020B0502040204020203" pitchFamily="34" charset="0"/>
                <a:cs typeface="Times New Roman" pitchFamily="18" charset="0"/>
              </a:rPr>
              <a:t> EIA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052513"/>
            <a:ext cx="7523162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3 Rectángulo"/>
          <p:cNvSpPr>
            <a:spLocks noChangeArrowheads="1"/>
          </p:cNvSpPr>
          <p:nvPr/>
        </p:nvSpPr>
        <p:spPr bwMode="auto">
          <a:xfrm rot="-2147588">
            <a:off x="269875" y="1741488"/>
            <a:ext cx="2471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s-ES" altLang="es-AR">
                <a:latin typeface="Bahnschrift" pitchFamily="34" charset="0"/>
                <a:cs typeface="Times New Roman" pitchFamily="18" charset="0"/>
              </a:rPr>
              <a:t>Presiones del público </a:t>
            </a:r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602419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1038" y="511175"/>
            <a:ext cx="7627937" cy="584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altLang="es-AR" sz="2800" dirty="0">
                <a:latin typeface="Bahnschrift" panose="020B0502040204020203" pitchFamily="34" charset="0"/>
                <a:cs typeface="Times New Roman" pitchFamily="18" charset="0"/>
              </a:rPr>
              <a:t>Génesis e historia</a:t>
            </a:r>
            <a:endParaRPr lang="es-ES" altLang="es-AR" dirty="0">
              <a:latin typeface="Bahnschrift" panose="020B0502040204020203" pitchFamily="34" charset="0"/>
              <a:cs typeface="Times New Roman" pitchFamily="18" charset="0"/>
            </a:endParaRPr>
          </a:p>
        </p:txBody>
      </p:sp>
      <p:pic>
        <p:nvPicPr>
          <p:cNvPr id="15363" name="Picture 5" descr="Conferencia de Estocolmo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844675"/>
            <a:ext cx="5919787" cy="332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68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899592" y="1531269"/>
            <a:ext cx="73152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s-ES" altLang="es-AR" dirty="0">
                <a:solidFill>
                  <a:srgbClr val="996633"/>
                </a:solidFill>
                <a:latin typeface="Comic Sans MS" pitchFamily="66" charset="0"/>
                <a:cs typeface="Times New Roman" charset="0"/>
              </a:rPr>
              <a:t> </a:t>
            </a:r>
            <a:r>
              <a:rPr lang="es-ES" altLang="es-AR" sz="2800" b="1" dirty="0">
                <a:solidFill>
                  <a:schemeClr val="tx2"/>
                </a:solidFill>
              </a:rPr>
              <a:t>EN 1972 ESTOCOLMO</a:t>
            </a:r>
            <a:r>
              <a:rPr lang="es-AR" altLang="es-AR" sz="2800" b="1" dirty="0">
                <a:solidFill>
                  <a:schemeClr val="tx2"/>
                </a:solidFill>
              </a:rPr>
              <a:t> –</a:t>
            </a:r>
            <a:r>
              <a:rPr lang="es-ES" altLang="es-AR" sz="2800" b="1" dirty="0">
                <a:solidFill>
                  <a:schemeClr val="tx2"/>
                </a:solidFill>
              </a:rPr>
              <a:t>SUECIA</a:t>
            </a:r>
            <a:r>
              <a:rPr lang="es-AR" altLang="es-AR" sz="2800" b="1" dirty="0">
                <a:solidFill>
                  <a:schemeClr val="tx2"/>
                </a:solidFill>
              </a:rPr>
              <a:t>-</a:t>
            </a:r>
            <a:r>
              <a:rPr lang="es-ES" altLang="es-AR" sz="2800" b="1" dirty="0">
                <a:solidFill>
                  <a:schemeClr val="tx2"/>
                </a:solidFill>
              </a:rPr>
              <a:t> “CONFERENCIA INTERNACIONAL DE LAS NACIONES UNIDAS SOBRE MEDIO AMBIENTE HUMANO”</a:t>
            </a:r>
            <a:endParaRPr lang="es-AR" altLang="es-AR" sz="2800" b="1" dirty="0">
              <a:solidFill>
                <a:schemeClr val="tx2"/>
              </a:solidFill>
            </a:endParaRPr>
          </a:p>
          <a:p>
            <a:pPr algn="ctr"/>
            <a:endParaRPr lang="es-AR" altLang="es-AR" sz="2800" b="1" dirty="0">
              <a:solidFill>
                <a:schemeClr val="tx2"/>
              </a:solidFill>
            </a:endParaRPr>
          </a:p>
          <a:p>
            <a:pPr algn="ctr"/>
            <a:endParaRPr lang="es-ES" altLang="es-AR" sz="2000" b="1" dirty="0">
              <a:solidFill>
                <a:schemeClr val="tx2"/>
              </a:solidFill>
              <a:latin typeface="Bahnschrift" panose="020B0502040204020203" pitchFamily="34" charset="0"/>
              <a:cs typeface="Times New Roman" charset="0"/>
            </a:endParaRPr>
          </a:p>
          <a:p>
            <a:pPr algn="ctr"/>
            <a:endParaRPr lang="es-ES" altLang="es-AR" sz="2000" b="1" dirty="0">
              <a:solidFill>
                <a:schemeClr val="tx2"/>
              </a:solidFill>
              <a:latin typeface="Bahnschrift" panose="020B0502040204020203" pitchFamily="34" charset="0"/>
              <a:cs typeface="Times New Roman" charset="0"/>
            </a:endParaRPr>
          </a:p>
          <a:p>
            <a:pPr algn="ctr"/>
            <a:r>
              <a:rPr lang="es-ES" altLang="es-AR" sz="2000" b="1" dirty="0">
                <a:solidFill>
                  <a:schemeClr val="tx2"/>
                </a:solidFill>
                <a:latin typeface="Bahnschrift" panose="020B0502040204020203" pitchFamily="34" charset="0"/>
                <a:cs typeface="Times New Roman" charset="0"/>
              </a:rPr>
              <a:t>ESTA PRIMERA “CUMBRE DE LA TIERRA, GENERÓ:</a:t>
            </a:r>
          </a:p>
          <a:p>
            <a:pPr algn="ctr"/>
            <a:endParaRPr lang="es-ES" altLang="es-AR" sz="2000" b="1" dirty="0">
              <a:solidFill>
                <a:schemeClr val="tx2"/>
              </a:solidFill>
              <a:latin typeface="Bahnschrift" panose="020B0502040204020203" pitchFamily="34" charset="0"/>
              <a:cs typeface="Times New Roman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altLang="es-AR" sz="2000" b="1" dirty="0">
                <a:solidFill>
                  <a:schemeClr val="tx2"/>
                </a:solidFill>
                <a:latin typeface="Bahnschrift" panose="020B0502040204020203" pitchFamily="34" charset="0"/>
                <a:cs typeface="Times New Roman" charset="0"/>
              </a:rPr>
              <a:t>UNA DECLARACIÓN DE 26 PRINCIPIOS AMBIENTALES,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altLang="es-AR" sz="2000" b="1" dirty="0">
                <a:solidFill>
                  <a:schemeClr val="tx2"/>
                </a:solidFill>
                <a:latin typeface="Bahnschrift" panose="020B0502040204020203" pitchFamily="34" charset="0"/>
                <a:cs typeface="Times New Roman" charset="0"/>
              </a:rPr>
              <a:t>UN CENTENAR DE RECOMENDACIONES Y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altLang="es-AR" sz="2000" b="1" dirty="0">
                <a:solidFill>
                  <a:schemeClr val="tx2"/>
                </a:solidFill>
                <a:latin typeface="Bahnschrift" panose="020B0502040204020203" pitchFamily="34" charset="0"/>
                <a:cs typeface="Times New Roman" charset="0"/>
              </a:rPr>
              <a:t>CREO EL “PROGRAMA DE LAS NACIONES UNIDAS PARA EL  MEDIO AMBIENTE.</a:t>
            </a:r>
            <a:endParaRPr lang="es-ES" altLang="es-AR" sz="2800" b="1" dirty="0">
              <a:solidFill>
                <a:schemeClr val="tx2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7627937" cy="584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altLang="es-AR" sz="2800" dirty="0">
                <a:latin typeface="Bahnschrift" panose="020B0502040204020203" pitchFamily="34" charset="0"/>
                <a:cs typeface="Times New Roman" pitchFamily="18" charset="0"/>
              </a:rPr>
              <a:t>Génesis e historia</a:t>
            </a:r>
            <a:endParaRPr lang="es-ES" altLang="es-AR" dirty="0">
              <a:latin typeface="Bahnschrift" panose="020B0502040204020203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665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755576" y="1772816"/>
            <a:ext cx="73152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s-ES" altLang="es-AR" sz="2000" b="1" dirty="0">
                <a:latin typeface="Bahnschrift" panose="020B0502040204020203" pitchFamily="34" charset="0"/>
                <a:cs typeface="Times New Roman" charset="0"/>
              </a:rPr>
              <a:t>POR PRIMERA VEZ ESPECIALISTAS DE 113 PAÍSES SE REUNIAN PARA </a:t>
            </a:r>
            <a:r>
              <a:rPr lang="es-AR" altLang="es-AR" sz="2000" b="1" dirty="0">
                <a:latin typeface="Bahnschrift" panose="020B0502040204020203" pitchFamily="34" charset="0"/>
                <a:cs typeface="Times New Roman" charset="0"/>
              </a:rPr>
              <a:t>A</a:t>
            </a:r>
            <a:r>
              <a:rPr lang="es-ES" altLang="es-AR" sz="2000" b="1" dirty="0">
                <a:latin typeface="Bahnschrift" panose="020B0502040204020203" pitchFamily="34" charset="0"/>
                <a:cs typeface="Times New Roman" charset="0"/>
              </a:rPr>
              <a:t>LERTAR SOBRE LA DESTRUCCIÓN DEL PLANETA</a:t>
            </a:r>
            <a:r>
              <a:rPr lang="es-AR" altLang="es-AR" sz="2000" b="1" dirty="0">
                <a:latin typeface="Bahnschrift" panose="020B0502040204020203" pitchFamily="34" charset="0"/>
                <a:cs typeface="Times New Roman" charset="0"/>
              </a:rPr>
              <a:t> </a:t>
            </a:r>
            <a:r>
              <a:rPr lang="es-ES" altLang="es-AR" sz="2000" b="1" dirty="0">
                <a:latin typeface="Bahnschrift" panose="020B0502040204020203" pitchFamily="34" charset="0"/>
                <a:cs typeface="Times New Roman" charset="0"/>
              </a:rPr>
              <a:t>EN ESTOCOLMO:</a:t>
            </a:r>
          </a:p>
          <a:p>
            <a:pPr algn="just"/>
            <a:r>
              <a:rPr lang="es-ES" altLang="es-AR" sz="2000" b="1" dirty="0">
                <a:latin typeface="Bahnschrift" panose="020B0502040204020203" pitchFamily="34" charset="0"/>
                <a:cs typeface="Times New Roman" charset="0"/>
              </a:rPr>
              <a:t> 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altLang="es-AR" sz="2000" b="1" dirty="0">
                <a:latin typeface="Bahnschrift" panose="020B0502040204020203" pitchFamily="34" charset="0"/>
                <a:cs typeface="Times New Roman" charset="0"/>
              </a:rPr>
              <a:t>El hombre se dedicó a repensar su relación con el medio ambiente y establecer el derecho a un ambiente sano como una cuestión </a:t>
            </a:r>
            <a:r>
              <a:rPr lang="es-ES" altLang="es-AR" sz="2000" b="1" dirty="0" err="1">
                <a:latin typeface="Bahnschrift" panose="020B0502040204020203" pitchFamily="34" charset="0"/>
                <a:cs typeface="Times New Roman" charset="0"/>
              </a:rPr>
              <a:t>transgeneracional</a:t>
            </a:r>
            <a:endParaRPr lang="es-AR" altLang="es-AR" sz="2000" b="1" dirty="0">
              <a:latin typeface="Bahnschrift" panose="020B0502040204020203" pitchFamily="34" charset="0"/>
              <a:cs typeface="Times New Roman" charset="0"/>
            </a:endParaRPr>
          </a:p>
          <a:p>
            <a:pPr algn="just"/>
            <a:endParaRPr lang="es-ES" altLang="es-AR" sz="2000" b="1" dirty="0">
              <a:latin typeface="Bahnschrift" panose="020B0502040204020203" pitchFamily="34" charset="0"/>
              <a:cs typeface="Times New Roman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altLang="es-AR" sz="2000" b="1" dirty="0">
                <a:latin typeface="Bahnschrift" panose="020B0502040204020203" pitchFamily="34" charset="0"/>
                <a:cs typeface="Times New Roman" charset="0"/>
              </a:rPr>
              <a:t>Esta cumbre sirvió para comenzar a delinear el paradigma de desarrollo sustentable.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altLang="es-AR" sz="2000" b="1" dirty="0">
              <a:latin typeface="Bahnschrift" panose="020B0502040204020203" pitchFamily="34" charset="0"/>
              <a:cs typeface="Times New Roman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altLang="es-AR" sz="2000" b="1" dirty="0">
              <a:latin typeface="Bahnschrift" panose="020B0502040204020203" pitchFamily="34" charset="0"/>
              <a:cs typeface="Times New Roman" charset="0"/>
            </a:endParaRPr>
          </a:p>
          <a:p>
            <a:pPr algn="ctr"/>
            <a:r>
              <a:rPr lang="es-ES" altLang="es-AR" sz="2000" b="1" dirty="0">
                <a:latin typeface="Bahnschrift" panose="020B0502040204020203" pitchFamily="34" charset="0"/>
                <a:cs typeface="Times New Roman" charset="0"/>
              </a:rPr>
              <a:t>Lo más importante </a:t>
            </a:r>
          </a:p>
          <a:p>
            <a:pPr algn="ctr"/>
            <a:endParaRPr lang="es-AR" altLang="es-AR" sz="2000" b="1" dirty="0">
              <a:latin typeface="Bahnschrift" panose="020B0502040204020203" pitchFamily="34" charset="0"/>
              <a:cs typeface="Times New Roman" charset="0"/>
            </a:endParaRPr>
          </a:p>
          <a:p>
            <a:pPr algn="ctr"/>
            <a:r>
              <a:rPr lang="es-ES" altLang="es-AR" sz="2000" b="1" dirty="0">
                <a:latin typeface="Bahnschrift" panose="020B0502040204020203" pitchFamily="34" charset="0"/>
                <a:cs typeface="Times New Roman" charset="0"/>
              </a:rPr>
              <a:t>La “DECLARACIÓN DE ESTOCOLMO</a:t>
            </a:r>
            <a:r>
              <a:rPr lang="es-AR" altLang="es-AR" sz="2000" b="1" dirty="0">
                <a:latin typeface="Bahnschrift" panose="020B0502040204020203" pitchFamily="34" charset="0"/>
                <a:cs typeface="Times New Roman" charset="0"/>
              </a:rPr>
              <a:t>”</a:t>
            </a:r>
            <a:r>
              <a:rPr lang="es-ES" altLang="es-AR" sz="2000" b="1" dirty="0">
                <a:latin typeface="Bahnschrift" panose="020B0502040204020203" pitchFamily="34" charset="0"/>
                <a:cs typeface="Times New Roman" charset="0"/>
              </a:rPr>
              <a:t> </a:t>
            </a:r>
            <a:r>
              <a:rPr lang="es-AR" altLang="es-AR" sz="2000" b="1" dirty="0">
                <a:latin typeface="Bahnschrift" panose="020B0502040204020203" pitchFamily="34" charset="0"/>
                <a:cs typeface="Times New Roman" charset="0"/>
              </a:rPr>
              <a:t>es</a:t>
            </a:r>
            <a:r>
              <a:rPr lang="es-ES" altLang="es-AR" sz="2000" b="1" dirty="0">
                <a:latin typeface="Bahnschrift" panose="020B0502040204020203" pitchFamily="34" charset="0"/>
                <a:cs typeface="Times New Roman" charset="0"/>
              </a:rPr>
              <a:t> firma</a:t>
            </a:r>
            <a:r>
              <a:rPr lang="es-AR" altLang="es-AR" sz="2000" b="1" dirty="0">
                <a:latin typeface="Bahnschrift" panose="020B0502040204020203" pitchFamily="34" charset="0"/>
                <a:cs typeface="Times New Roman" charset="0"/>
              </a:rPr>
              <a:t>da</a:t>
            </a:r>
            <a:r>
              <a:rPr lang="es-ES" altLang="es-AR" sz="2000" b="1" dirty="0">
                <a:latin typeface="Bahnschrift" panose="020B0502040204020203" pitchFamily="34" charset="0"/>
                <a:cs typeface="Times New Roman" charset="0"/>
              </a:rPr>
              <a:t> </a:t>
            </a:r>
            <a:r>
              <a:rPr lang="es-AR" altLang="es-AR" sz="2000" b="1" dirty="0">
                <a:latin typeface="Bahnschrift" panose="020B0502040204020203" pitchFamily="34" charset="0"/>
                <a:cs typeface="Times New Roman" charset="0"/>
              </a:rPr>
              <a:t>por </a:t>
            </a:r>
            <a:r>
              <a:rPr lang="es-ES" altLang="es-AR" sz="2000" b="1" dirty="0">
                <a:latin typeface="Bahnschrift" panose="020B0502040204020203" pitchFamily="34" charset="0"/>
                <a:cs typeface="Times New Roman" charset="0"/>
              </a:rPr>
              <a:t>los </a:t>
            </a:r>
          </a:p>
          <a:p>
            <a:pPr algn="ctr"/>
            <a:r>
              <a:rPr lang="es-ES" altLang="es-AR" sz="2000" b="1" dirty="0">
                <a:latin typeface="Bahnschrift" panose="020B0502040204020203" pitchFamily="34" charset="0"/>
                <a:cs typeface="Times New Roman" charset="0"/>
              </a:rPr>
              <a:t>113 países</a:t>
            </a:r>
            <a:endParaRPr lang="es-ES" altLang="es-AR" sz="2000" b="1" dirty="0">
              <a:latin typeface="Bahnschrift" panose="020B0502040204020203" pitchFamily="34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7627937" cy="584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altLang="es-AR" sz="2800" dirty="0">
                <a:latin typeface="Bahnschrift" panose="020B0502040204020203" pitchFamily="34" charset="0"/>
                <a:cs typeface="Times New Roman" pitchFamily="18" charset="0"/>
              </a:rPr>
              <a:t>Génesis e historia</a:t>
            </a:r>
            <a:endParaRPr lang="es-ES" altLang="es-AR" dirty="0">
              <a:latin typeface="Bahnschrift" panose="020B0502040204020203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5641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rmedio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o 1">
      <a:majorFont>
        <a:latin typeface="Bahnschrift"/>
        <a:ea typeface=""/>
        <a:cs typeface=""/>
      </a:majorFont>
      <a:minorFont>
        <a:latin typeface="Bahnschrift"/>
        <a:ea typeface=""/>
        <a:cs typeface="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ntermedio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3409</TotalTime>
  <Words>865</Words>
  <Application>Microsoft Office PowerPoint</Application>
  <PresentationFormat>Presentación en pantalla (4:3)</PresentationFormat>
  <Paragraphs>135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27</vt:i4>
      </vt:variant>
    </vt:vector>
  </HeadingPairs>
  <TitlesOfParts>
    <vt:vector size="40" baseType="lpstr">
      <vt:lpstr>Arial</vt:lpstr>
      <vt:lpstr>Bahnschrift</vt:lpstr>
      <vt:lpstr>Calibri</vt:lpstr>
      <vt:lpstr>Calibri Light</vt:lpstr>
      <vt:lpstr>Comic Sans MS</vt:lpstr>
      <vt:lpstr>Tahoma</vt:lpstr>
      <vt:lpstr>Tw Cen MT</vt:lpstr>
      <vt:lpstr>Wingdings</vt:lpstr>
      <vt:lpstr>Wingdings 2</vt:lpstr>
      <vt:lpstr>Wingdings 3</vt:lpstr>
      <vt:lpstr>Intermedio</vt:lpstr>
      <vt:lpstr>Diseño personalizado</vt:lpstr>
      <vt:lpstr>1_Diseño personalizado</vt:lpstr>
      <vt:lpstr>GEOLOGIA AMBIENTAL</vt:lpstr>
      <vt:lpstr>Presentación de PowerPoint</vt:lpstr>
      <vt:lpstr>Génesis e historia</vt:lpstr>
      <vt:lpstr>Génesis e historia</vt:lpstr>
      <vt:lpstr>Génesis e historia</vt:lpstr>
      <vt:lpstr>Génesis e historia de la EIA</vt:lpstr>
      <vt:lpstr>Génesis e historia</vt:lpstr>
      <vt:lpstr>Génesis e historia</vt:lpstr>
      <vt:lpstr>Génesis e historia</vt:lpstr>
      <vt:lpstr>Génesis e historia</vt:lpstr>
      <vt:lpstr>Presentación de PowerPoint</vt:lpstr>
      <vt:lpstr>Marco Teórico Desarrollo Sostenible</vt:lpstr>
      <vt:lpstr>Marco Teórico Desarrollo Sostenible</vt:lpstr>
      <vt:lpstr>Génesis e historia</vt:lpstr>
      <vt:lpstr>Marco Teórico Desarrollo Sostenible</vt:lpstr>
      <vt:lpstr>Marco Teórico Desarrollo Sostenible</vt:lpstr>
      <vt:lpstr>Marco Teórico Desarrollo Sostenible</vt:lpstr>
      <vt:lpstr>Marco Teórico Desarrollo Sostenible</vt:lpstr>
      <vt:lpstr>Marco Teórico Desarrollo Sostenible</vt:lpstr>
      <vt:lpstr>Marco Teórico Desarrollo Sostenible</vt:lpstr>
      <vt:lpstr>Marco Teórico Desarrollo Sostenible</vt:lpstr>
      <vt:lpstr>Marco Teórico Desarrollo Sostenible</vt:lpstr>
      <vt:lpstr>Marco Teórico Desarrollo Sostenible</vt:lpstr>
      <vt:lpstr>Marco Teórico Desarrollo Sostenible</vt:lpstr>
      <vt:lpstr>Marco Teórico Desarrollo Sostenible</vt:lpstr>
      <vt:lpstr>Marco Teórico Desarrollo Sostenible</vt:lpstr>
      <vt:lpstr>Marco Teórico Desarrollo Sostenible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ciclos formativos de formación profesional</dc:title>
  <dc:creator>SUSANA</dc:creator>
  <cp:lastModifiedBy>Susana Chalabe</cp:lastModifiedBy>
  <cp:revision>104</cp:revision>
  <dcterms:modified xsi:type="dcterms:W3CDTF">2023-05-24T20:27:59Z</dcterms:modified>
</cp:coreProperties>
</file>