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72" r:id="rId12"/>
    <p:sldId id="268" r:id="rId13"/>
    <p:sldId id="269" r:id="rId14"/>
    <p:sldId id="293" r:id="rId15"/>
    <p:sldId id="294" r:id="rId16"/>
    <p:sldId id="267" r:id="rId17"/>
    <p:sldId id="295" r:id="rId18"/>
    <p:sldId id="271" r:id="rId19"/>
    <p:sldId id="296" r:id="rId20"/>
    <p:sldId id="270" r:id="rId21"/>
    <p:sldId id="273" r:id="rId22"/>
    <p:sldId id="274" r:id="rId23"/>
    <p:sldId id="266"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9144000" cy="6858000" type="screen4x3"/>
  <p:notesSz cx="6858000" cy="9144000"/>
  <p:embeddedFontLst>
    <p:embeddedFont>
      <p:font typeface="Nunito" panose="020B0604020202020204" charset="0"/>
      <p:regular r:id="rId44"/>
      <p:bold r:id="rId45"/>
      <p:italic r:id="rId46"/>
      <p:boldItalic r:id="rId47"/>
    </p:embeddedFont>
    <p:embeddedFont>
      <p:font typeface="Maven Pro" panose="020B0604020202020204" charset="0"/>
      <p:regular r:id="rId48"/>
      <p:bold r:id="rId49"/>
    </p:embeddedFont>
    <p:embeddedFont>
      <p:font typeface="Lucida Sans" panose="020B0602030504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iWDnPBjEOuDtEWyC15WPrcsg/Y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3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f9ea1038f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f9ea1038f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9ea1038f0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9ea1038f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f9ea1038f0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f9ea1038f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f9ea1038f0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f9ea1038f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f9ea1038f0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f9ea1038f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f9ea1038f0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f9ea1038f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f9ea1038f0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f9ea1038f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f9ea1038f0_0_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f9ea1038f0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f9ea1038f0_0_9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f9ea1038f0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f9ea1038f0_0_9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f9ea1038f0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f9ea1038f0_0_9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f9ea1038f0_0_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f9ea1038f0_0_9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f9ea1038f0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f9ea1038f0_0_9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f9ea1038f0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f9ea1038f0_0_9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f9ea1038f0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f9ea1038f0_0_9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f9ea1038f0_0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gf9ea1038f0_0_634"/>
          <p:cNvGrpSpPr/>
          <p:nvPr/>
        </p:nvGrpSpPr>
        <p:grpSpPr>
          <a:xfrm>
            <a:off x="7343003" y="4546120"/>
            <a:ext cx="1691422" cy="2310006"/>
            <a:chOff x="7343003" y="3409675"/>
            <a:chExt cx="1691422" cy="1732548"/>
          </a:xfrm>
        </p:grpSpPr>
        <p:grpSp>
          <p:nvGrpSpPr>
            <p:cNvPr id="11" name="Google Shape;11;gf9ea1038f0_0_634"/>
            <p:cNvGrpSpPr/>
            <p:nvPr/>
          </p:nvGrpSpPr>
          <p:grpSpPr>
            <a:xfrm>
              <a:off x="7343003" y="4453711"/>
              <a:ext cx="316800" cy="688513"/>
              <a:chOff x="7343003" y="4453711"/>
              <a:chExt cx="316800" cy="688513"/>
            </a:xfrm>
          </p:grpSpPr>
          <p:sp>
            <p:nvSpPr>
              <p:cNvPr id="12" name="Google Shape;12;gf9ea1038f0_0_634"/>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gf9ea1038f0_0_634"/>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gf9ea1038f0_0_634"/>
            <p:cNvGrpSpPr/>
            <p:nvPr/>
          </p:nvGrpSpPr>
          <p:grpSpPr>
            <a:xfrm>
              <a:off x="7801210" y="4105700"/>
              <a:ext cx="316800" cy="1036523"/>
              <a:chOff x="7801210" y="4105700"/>
              <a:chExt cx="316800" cy="1036523"/>
            </a:xfrm>
          </p:grpSpPr>
          <p:sp>
            <p:nvSpPr>
              <p:cNvPr id="15" name="Google Shape;15;gf9ea1038f0_0_634"/>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gf9ea1038f0_0_634"/>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gf9ea1038f0_0_634"/>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gf9ea1038f0_0_634"/>
            <p:cNvGrpSpPr/>
            <p:nvPr/>
          </p:nvGrpSpPr>
          <p:grpSpPr>
            <a:xfrm>
              <a:off x="8259418" y="3757688"/>
              <a:ext cx="316800" cy="1384535"/>
              <a:chOff x="8259418" y="3757688"/>
              <a:chExt cx="316800" cy="1384535"/>
            </a:xfrm>
          </p:grpSpPr>
          <p:sp>
            <p:nvSpPr>
              <p:cNvPr id="19" name="Google Shape;19;gf9ea1038f0_0_634"/>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gf9ea1038f0_0_634"/>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gf9ea1038f0_0_634"/>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gf9ea1038f0_0_634"/>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gf9ea1038f0_0_634"/>
            <p:cNvGrpSpPr/>
            <p:nvPr/>
          </p:nvGrpSpPr>
          <p:grpSpPr>
            <a:xfrm>
              <a:off x="8717625" y="3409675"/>
              <a:ext cx="316800" cy="1732548"/>
              <a:chOff x="8717625" y="3409675"/>
              <a:chExt cx="316800" cy="1732548"/>
            </a:xfrm>
          </p:grpSpPr>
          <p:sp>
            <p:nvSpPr>
              <p:cNvPr id="24" name="Google Shape;24;gf9ea1038f0_0_63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gf9ea1038f0_0_634"/>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gf9ea1038f0_0_634"/>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gf9ea1038f0_0_634"/>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gf9ea1038f0_0_634"/>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gf9ea1038f0_0_634"/>
          <p:cNvGrpSpPr/>
          <p:nvPr/>
        </p:nvGrpSpPr>
        <p:grpSpPr>
          <a:xfrm>
            <a:off x="5043503" y="0"/>
            <a:ext cx="3814072" cy="5118675"/>
            <a:chOff x="5043503" y="0"/>
            <a:chExt cx="3814072" cy="3839102"/>
          </a:xfrm>
        </p:grpSpPr>
        <p:sp>
          <p:nvSpPr>
            <p:cNvPr id="30" name="Google Shape;30;gf9ea1038f0_0_634"/>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gf9ea1038f0_0_634"/>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gf9ea1038f0_0_634"/>
            <p:cNvGrpSpPr/>
            <p:nvPr/>
          </p:nvGrpSpPr>
          <p:grpSpPr>
            <a:xfrm>
              <a:off x="7647812" y="2704283"/>
              <a:ext cx="635219" cy="635219"/>
              <a:chOff x="6725724" y="2701260"/>
              <a:chExt cx="1208101" cy="1208100"/>
            </a:xfrm>
          </p:grpSpPr>
          <p:sp>
            <p:nvSpPr>
              <p:cNvPr id="33" name="Google Shape;33;gf9ea1038f0_0_634"/>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gf9ea1038f0_0_6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gf9ea1038f0_0_634"/>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gf9ea1038f0_0_634"/>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gf9ea1038f0_0_634"/>
            <p:cNvGrpSpPr/>
            <p:nvPr/>
          </p:nvGrpSpPr>
          <p:grpSpPr>
            <a:xfrm>
              <a:off x="7952720" y="179238"/>
              <a:ext cx="873165" cy="873003"/>
              <a:chOff x="7754428" y="208725"/>
              <a:chExt cx="541800" cy="541800"/>
            </a:xfrm>
          </p:grpSpPr>
          <p:sp>
            <p:nvSpPr>
              <p:cNvPr id="38" name="Google Shape;38;gf9ea1038f0_0_634"/>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gf9ea1038f0_0_634"/>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gf9ea1038f0_0_634"/>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gf9ea1038f0_0_634"/>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gf9ea1038f0_0_634"/>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gf9ea1038f0_0_634"/>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gf9ea1038f0_0_63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gf9ea1038f0_0_634"/>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gf9ea1038f0_0_634"/>
          <p:cNvSpPr txBox="1">
            <a:spLocks noGrp="1"/>
          </p:cNvSpPr>
          <p:nvPr>
            <p:ph type="ctrTitle"/>
          </p:nvPr>
        </p:nvSpPr>
        <p:spPr>
          <a:xfrm>
            <a:off x="824000" y="2151750"/>
            <a:ext cx="4255500" cy="24972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gf9ea1038f0_0_634"/>
          <p:cNvSpPr txBox="1">
            <a:spLocks noGrp="1"/>
          </p:cNvSpPr>
          <p:nvPr>
            <p:ph type="subTitle" idx="1"/>
          </p:nvPr>
        </p:nvSpPr>
        <p:spPr>
          <a:xfrm>
            <a:off x="824000" y="4795067"/>
            <a:ext cx="4255500" cy="927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gf9ea1038f0_0_634"/>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1"/>
        <p:cNvGrpSpPr/>
        <p:nvPr/>
      </p:nvGrpSpPr>
      <p:grpSpPr>
        <a:xfrm>
          <a:off x="0" y="0"/>
          <a:ext cx="0" cy="0"/>
          <a:chOff x="0" y="0"/>
          <a:chExt cx="0" cy="0"/>
        </a:xfrm>
      </p:grpSpPr>
      <p:grpSp>
        <p:nvGrpSpPr>
          <p:cNvPr id="142" name="Google Shape;142;gf9ea1038f0_0_766"/>
          <p:cNvGrpSpPr/>
          <p:nvPr/>
        </p:nvGrpSpPr>
        <p:grpSpPr>
          <a:xfrm>
            <a:off x="52" y="5465463"/>
            <a:ext cx="9144036" cy="1392365"/>
            <a:chOff x="52" y="4099200"/>
            <a:chExt cx="9144036" cy="1044300"/>
          </a:xfrm>
        </p:grpSpPr>
        <p:grpSp>
          <p:nvGrpSpPr>
            <p:cNvPr id="143" name="Google Shape;143;gf9ea1038f0_0_766"/>
            <p:cNvGrpSpPr/>
            <p:nvPr/>
          </p:nvGrpSpPr>
          <p:grpSpPr>
            <a:xfrm>
              <a:off x="52" y="4309200"/>
              <a:ext cx="231622" cy="834300"/>
              <a:chOff x="2688737" y="4301380"/>
              <a:chExt cx="231900" cy="834300"/>
            </a:xfrm>
          </p:grpSpPr>
          <p:sp>
            <p:nvSpPr>
              <p:cNvPr id="144" name="Google Shape;144;gf9ea1038f0_0_766"/>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f9ea1038f0_0_76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gf9ea1038f0_0_76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f9ea1038f0_0_766"/>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gf9ea1038f0_0_766"/>
            <p:cNvGrpSpPr/>
            <p:nvPr/>
          </p:nvGrpSpPr>
          <p:grpSpPr>
            <a:xfrm>
              <a:off x="371406" y="4099200"/>
              <a:ext cx="231622" cy="1044300"/>
              <a:chOff x="2688737" y="4091380"/>
              <a:chExt cx="231900" cy="1044300"/>
            </a:xfrm>
          </p:grpSpPr>
          <p:sp>
            <p:nvSpPr>
              <p:cNvPr id="149" name="Google Shape;149;gf9ea1038f0_0_766"/>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f9ea1038f0_0_76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f9ea1038f0_0_76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f9ea1038f0_0_766"/>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f9ea1038f0_0_766"/>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gf9ea1038f0_0_766"/>
            <p:cNvGrpSpPr/>
            <p:nvPr/>
          </p:nvGrpSpPr>
          <p:grpSpPr>
            <a:xfrm>
              <a:off x="742761" y="4309200"/>
              <a:ext cx="231622" cy="834300"/>
              <a:chOff x="2688737" y="4301380"/>
              <a:chExt cx="231900" cy="834300"/>
            </a:xfrm>
          </p:grpSpPr>
          <p:sp>
            <p:nvSpPr>
              <p:cNvPr id="155" name="Google Shape;155;gf9ea1038f0_0_766"/>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f9ea1038f0_0_76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f9ea1038f0_0_76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f9ea1038f0_0_766"/>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gf9ea1038f0_0_766"/>
            <p:cNvGrpSpPr/>
            <p:nvPr/>
          </p:nvGrpSpPr>
          <p:grpSpPr>
            <a:xfrm>
              <a:off x="1114115" y="4518900"/>
              <a:ext cx="231622" cy="624600"/>
              <a:chOff x="2688737" y="4511080"/>
              <a:chExt cx="231900" cy="624600"/>
            </a:xfrm>
          </p:grpSpPr>
          <p:sp>
            <p:nvSpPr>
              <p:cNvPr id="160" name="Google Shape;160;gf9ea1038f0_0_766"/>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gf9ea1038f0_0_76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f9ea1038f0_0_766"/>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gf9ea1038f0_0_766"/>
            <p:cNvGrpSpPr/>
            <p:nvPr/>
          </p:nvGrpSpPr>
          <p:grpSpPr>
            <a:xfrm>
              <a:off x="1856753" y="4099200"/>
              <a:ext cx="231600" cy="1044300"/>
              <a:chOff x="1856753" y="4099200"/>
              <a:chExt cx="231600" cy="1044300"/>
            </a:xfrm>
          </p:grpSpPr>
          <p:sp>
            <p:nvSpPr>
              <p:cNvPr id="164" name="Google Shape;164;gf9ea1038f0_0_766"/>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f9ea1038f0_0_766"/>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f9ea1038f0_0_7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gf9ea1038f0_0_766"/>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f9ea1038f0_0_766"/>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gf9ea1038f0_0_766"/>
            <p:cNvGrpSpPr/>
            <p:nvPr/>
          </p:nvGrpSpPr>
          <p:grpSpPr>
            <a:xfrm>
              <a:off x="2228107" y="4309200"/>
              <a:ext cx="231600" cy="834300"/>
              <a:chOff x="2228107" y="4309200"/>
              <a:chExt cx="231600" cy="834300"/>
            </a:xfrm>
          </p:grpSpPr>
          <p:sp>
            <p:nvSpPr>
              <p:cNvPr id="170" name="Google Shape;170;gf9ea1038f0_0_766"/>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gf9ea1038f0_0_766"/>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f9ea1038f0_0_766"/>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gf9ea1038f0_0_766"/>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gf9ea1038f0_0_766"/>
            <p:cNvGrpSpPr/>
            <p:nvPr/>
          </p:nvGrpSpPr>
          <p:grpSpPr>
            <a:xfrm>
              <a:off x="2599462" y="4518900"/>
              <a:ext cx="231600" cy="624600"/>
              <a:chOff x="2599462" y="4518900"/>
              <a:chExt cx="231600" cy="624600"/>
            </a:xfrm>
          </p:grpSpPr>
          <p:sp>
            <p:nvSpPr>
              <p:cNvPr id="175" name="Google Shape;175;gf9ea1038f0_0_766"/>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gf9ea1038f0_0_76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gf9ea1038f0_0_766"/>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gf9ea1038f0_0_766"/>
            <p:cNvGrpSpPr/>
            <p:nvPr/>
          </p:nvGrpSpPr>
          <p:grpSpPr>
            <a:xfrm>
              <a:off x="3342171" y="4099200"/>
              <a:ext cx="231600" cy="1044300"/>
              <a:chOff x="3342171" y="4099200"/>
              <a:chExt cx="231600" cy="1044300"/>
            </a:xfrm>
          </p:grpSpPr>
          <p:sp>
            <p:nvSpPr>
              <p:cNvPr id="179" name="Google Shape;179;gf9ea1038f0_0_766"/>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gf9ea1038f0_0_766"/>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gf9ea1038f0_0_766"/>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gf9ea1038f0_0_766"/>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gf9ea1038f0_0_766"/>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gf9ea1038f0_0_766"/>
            <p:cNvGrpSpPr/>
            <p:nvPr/>
          </p:nvGrpSpPr>
          <p:grpSpPr>
            <a:xfrm>
              <a:off x="3713525" y="4309200"/>
              <a:ext cx="231600" cy="834300"/>
              <a:chOff x="3713525" y="4309200"/>
              <a:chExt cx="231600" cy="834300"/>
            </a:xfrm>
          </p:grpSpPr>
          <p:sp>
            <p:nvSpPr>
              <p:cNvPr id="185" name="Google Shape;185;gf9ea1038f0_0_766"/>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f9ea1038f0_0_76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gf9ea1038f0_0_766"/>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f9ea1038f0_0_766"/>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gf9ea1038f0_0_766"/>
            <p:cNvGrpSpPr/>
            <p:nvPr/>
          </p:nvGrpSpPr>
          <p:grpSpPr>
            <a:xfrm>
              <a:off x="1485398" y="4309200"/>
              <a:ext cx="231600" cy="834300"/>
              <a:chOff x="1485398" y="4309200"/>
              <a:chExt cx="231600" cy="834300"/>
            </a:xfrm>
          </p:grpSpPr>
          <p:sp>
            <p:nvSpPr>
              <p:cNvPr id="190" name="Google Shape;190;gf9ea1038f0_0_766"/>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gf9ea1038f0_0_766"/>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f9ea1038f0_0_766"/>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gf9ea1038f0_0_766"/>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gf9ea1038f0_0_766"/>
            <p:cNvGrpSpPr/>
            <p:nvPr/>
          </p:nvGrpSpPr>
          <p:grpSpPr>
            <a:xfrm>
              <a:off x="4084879" y="4518900"/>
              <a:ext cx="231600" cy="624600"/>
              <a:chOff x="4084879" y="4518900"/>
              <a:chExt cx="231600" cy="624600"/>
            </a:xfrm>
          </p:grpSpPr>
          <p:sp>
            <p:nvSpPr>
              <p:cNvPr id="195" name="Google Shape;195;gf9ea1038f0_0_766"/>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f9ea1038f0_0_76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f9ea1038f0_0_766"/>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gf9ea1038f0_0_766"/>
            <p:cNvGrpSpPr/>
            <p:nvPr/>
          </p:nvGrpSpPr>
          <p:grpSpPr>
            <a:xfrm>
              <a:off x="2970816" y="4309200"/>
              <a:ext cx="231600" cy="834300"/>
              <a:chOff x="2970816" y="4309200"/>
              <a:chExt cx="231600" cy="834300"/>
            </a:xfrm>
          </p:grpSpPr>
          <p:sp>
            <p:nvSpPr>
              <p:cNvPr id="199" name="Google Shape;199;gf9ea1038f0_0_766"/>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gf9ea1038f0_0_766"/>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gf9ea1038f0_0_766"/>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f9ea1038f0_0_766"/>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gf9ea1038f0_0_766"/>
            <p:cNvGrpSpPr/>
            <p:nvPr/>
          </p:nvGrpSpPr>
          <p:grpSpPr>
            <a:xfrm>
              <a:off x="4456234" y="4309200"/>
              <a:ext cx="231600" cy="834300"/>
              <a:chOff x="4456234" y="4309200"/>
              <a:chExt cx="231600" cy="834300"/>
            </a:xfrm>
          </p:grpSpPr>
          <p:sp>
            <p:nvSpPr>
              <p:cNvPr id="204" name="Google Shape;204;gf9ea1038f0_0_766"/>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f9ea1038f0_0_766"/>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gf9ea1038f0_0_76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gf9ea1038f0_0_766"/>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gf9ea1038f0_0_766"/>
            <p:cNvGrpSpPr/>
            <p:nvPr/>
          </p:nvGrpSpPr>
          <p:grpSpPr>
            <a:xfrm>
              <a:off x="4827588" y="4099200"/>
              <a:ext cx="231600" cy="1044300"/>
              <a:chOff x="4827588" y="4099200"/>
              <a:chExt cx="231600" cy="1044300"/>
            </a:xfrm>
          </p:grpSpPr>
          <p:sp>
            <p:nvSpPr>
              <p:cNvPr id="209" name="Google Shape;209;gf9ea1038f0_0_766"/>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gf9ea1038f0_0_766"/>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f9ea1038f0_0_766"/>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gf9ea1038f0_0_766"/>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gf9ea1038f0_0_766"/>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gf9ea1038f0_0_766"/>
            <p:cNvGrpSpPr/>
            <p:nvPr/>
          </p:nvGrpSpPr>
          <p:grpSpPr>
            <a:xfrm>
              <a:off x="5198943" y="4309200"/>
              <a:ext cx="231600" cy="834300"/>
              <a:chOff x="5198943" y="4309200"/>
              <a:chExt cx="231600" cy="834300"/>
            </a:xfrm>
          </p:grpSpPr>
          <p:sp>
            <p:nvSpPr>
              <p:cNvPr id="215" name="Google Shape;215;gf9ea1038f0_0_766"/>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f9ea1038f0_0_76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gf9ea1038f0_0_766"/>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gf9ea1038f0_0_766"/>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gf9ea1038f0_0_766"/>
            <p:cNvGrpSpPr/>
            <p:nvPr/>
          </p:nvGrpSpPr>
          <p:grpSpPr>
            <a:xfrm>
              <a:off x="5570297" y="4518900"/>
              <a:ext cx="231600" cy="624600"/>
              <a:chOff x="5570297" y="4518900"/>
              <a:chExt cx="231600" cy="624600"/>
            </a:xfrm>
          </p:grpSpPr>
          <p:sp>
            <p:nvSpPr>
              <p:cNvPr id="220" name="Google Shape;220;gf9ea1038f0_0_766"/>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f9ea1038f0_0_766"/>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gf9ea1038f0_0_766"/>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gf9ea1038f0_0_766"/>
            <p:cNvGrpSpPr/>
            <p:nvPr/>
          </p:nvGrpSpPr>
          <p:grpSpPr>
            <a:xfrm>
              <a:off x="5941652" y="4309200"/>
              <a:ext cx="231600" cy="834300"/>
              <a:chOff x="5941652" y="4309200"/>
              <a:chExt cx="231600" cy="834300"/>
            </a:xfrm>
          </p:grpSpPr>
          <p:sp>
            <p:nvSpPr>
              <p:cNvPr id="224" name="Google Shape;224;gf9ea1038f0_0_766"/>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gf9ea1038f0_0_766"/>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gf9ea1038f0_0_76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f9ea1038f0_0_766"/>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gf9ea1038f0_0_766"/>
            <p:cNvGrpSpPr/>
            <p:nvPr/>
          </p:nvGrpSpPr>
          <p:grpSpPr>
            <a:xfrm>
              <a:off x="6313006" y="4099200"/>
              <a:ext cx="231600" cy="1044300"/>
              <a:chOff x="6313006" y="4099200"/>
              <a:chExt cx="231600" cy="1044300"/>
            </a:xfrm>
          </p:grpSpPr>
          <p:sp>
            <p:nvSpPr>
              <p:cNvPr id="229" name="Google Shape;229;gf9ea1038f0_0_766"/>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gf9ea1038f0_0_766"/>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gf9ea1038f0_0_766"/>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gf9ea1038f0_0_766"/>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f9ea1038f0_0_766"/>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gf9ea1038f0_0_766"/>
            <p:cNvGrpSpPr/>
            <p:nvPr/>
          </p:nvGrpSpPr>
          <p:grpSpPr>
            <a:xfrm>
              <a:off x="6684361" y="4309200"/>
              <a:ext cx="231600" cy="834300"/>
              <a:chOff x="6684361" y="4309200"/>
              <a:chExt cx="231600" cy="834300"/>
            </a:xfrm>
          </p:grpSpPr>
          <p:sp>
            <p:nvSpPr>
              <p:cNvPr id="235" name="Google Shape;235;gf9ea1038f0_0_766"/>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f9ea1038f0_0_76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gf9ea1038f0_0_766"/>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f9ea1038f0_0_766"/>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gf9ea1038f0_0_766"/>
            <p:cNvGrpSpPr/>
            <p:nvPr/>
          </p:nvGrpSpPr>
          <p:grpSpPr>
            <a:xfrm>
              <a:off x="7055715" y="4518900"/>
              <a:ext cx="231600" cy="624600"/>
              <a:chOff x="7055715" y="4518900"/>
              <a:chExt cx="231600" cy="624600"/>
            </a:xfrm>
          </p:grpSpPr>
          <p:sp>
            <p:nvSpPr>
              <p:cNvPr id="240" name="Google Shape;240;gf9ea1038f0_0_766"/>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gf9ea1038f0_0_766"/>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gf9ea1038f0_0_766"/>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gf9ea1038f0_0_766"/>
            <p:cNvGrpSpPr/>
            <p:nvPr/>
          </p:nvGrpSpPr>
          <p:grpSpPr>
            <a:xfrm>
              <a:off x="7798424" y="4099200"/>
              <a:ext cx="231600" cy="1044300"/>
              <a:chOff x="7798424" y="4099200"/>
              <a:chExt cx="231600" cy="1044300"/>
            </a:xfrm>
          </p:grpSpPr>
          <p:sp>
            <p:nvSpPr>
              <p:cNvPr id="244" name="Google Shape;244;gf9ea1038f0_0_766"/>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gf9ea1038f0_0_766"/>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f9ea1038f0_0_76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gf9ea1038f0_0_766"/>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f9ea1038f0_0_766"/>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gf9ea1038f0_0_766"/>
            <p:cNvGrpSpPr/>
            <p:nvPr/>
          </p:nvGrpSpPr>
          <p:grpSpPr>
            <a:xfrm>
              <a:off x="8169779" y="4309200"/>
              <a:ext cx="231600" cy="834300"/>
              <a:chOff x="8169779" y="4309200"/>
              <a:chExt cx="231600" cy="834300"/>
            </a:xfrm>
          </p:grpSpPr>
          <p:sp>
            <p:nvSpPr>
              <p:cNvPr id="250" name="Google Shape;250;gf9ea1038f0_0_766"/>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gf9ea1038f0_0_766"/>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gf9ea1038f0_0_766"/>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gf9ea1038f0_0_766"/>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gf9ea1038f0_0_766"/>
            <p:cNvGrpSpPr/>
            <p:nvPr/>
          </p:nvGrpSpPr>
          <p:grpSpPr>
            <a:xfrm>
              <a:off x="7427070" y="4309200"/>
              <a:ext cx="231600" cy="834300"/>
              <a:chOff x="7427070" y="4309200"/>
              <a:chExt cx="231600" cy="834300"/>
            </a:xfrm>
          </p:grpSpPr>
          <p:sp>
            <p:nvSpPr>
              <p:cNvPr id="255" name="Google Shape;255;gf9ea1038f0_0_766"/>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gf9ea1038f0_0_76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gf9ea1038f0_0_766"/>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gf9ea1038f0_0_766"/>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gf9ea1038f0_0_766"/>
            <p:cNvGrpSpPr/>
            <p:nvPr/>
          </p:nvGrpSpPr>
          <p:grpSpPr>
            <a:xfrm>
              <a:off x="8541133" y="4518900"/>
              <a:ext cx="231600" cy="624600"/>
              <a:chOff x="8541133" y="4518900"/>
              <a:chExt cx="231600" cy="624600"/>
            </a:xfrm>
          </p:grpSpPr>
          <p:sp>
            <p:nvSpPr>
              <p:cNvPr id="260" name="Google Shape;260;gf9ea1038f0_0_766"/>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f9ea1038f0_0_766"/>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gf9ea1038f0_0_766"/>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gf9ea1038f0_0_766"/>
            <p:cNvGrpSpPr/>
            <p:nvPr/>
          </p:nvGrpSpPr>
          <p:grpSpPr>
            <a:xfrm>
              <a:off x="8912488" y="4309200"/>
              <a:ext cx="231600" cy="834300"/>
              <a:chOff x="8912488" y="4309200"/>
              <a:chExt cx="231600" cy="834300"/>
            </a:xfrm>
          </p:grpSpPr>
          <p:sp>
            <p:nvSpPr>
              <p:cNvPr id="264" name="Google Shape;264;gf9ea1038f0_0_766"/>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f9ea1038f0_0_766"/>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f9ea1038f0_0_7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gf9ea1038f0_0_766"/>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gf9ea1038f0_0_766"/>
          <p:cNvSpPr txBox="1">
            <a:spLocks noGrp="1"/>
          </p:cNvSpPr>
          <p:nvPr>
            <p:ph type="title" hasCustomPrompt="1"/>
          </p:nvPr>
        </p:nvSpPr>
        <p:spPr>
          <a:xfrm>
            <a:off x="1388625" y="1030300"/>
            <a:ext cx="6366900" cy="24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gf9ea1038f0_0_766"/>
          <p:cNvSpPr txBox="1">
            <a:spLocks noGrp="1"/>
          </p:cNvSpPr>
          <p:nvPr>
            <p:ph type="body" idx="1"/>
          </p:nvPr>
        </p:nvSpPr>
        <p:spPr>
          <a:xfrm>
            <a:off x="1388625" y="3616400"/>
            <a:ext cx="6366900" cy="14817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gf9ea1038f0_0_766"/>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gf9ea1038f0_0_896"/>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73"/>
        <p:cNvGrpSpPr/>
        <p:nvPr/>
      </p:nvGrpSpPr>
      <p:grpSpPr>
        <a:xfrm>
          <a:off x="0" y="0"/>
          <a:ext cx="0" cy="0"/>
          <a:chOff x="0" y="0"/>
          <a:chExt cx="0" cy="0"/>
        </a:xfrm>
      </p:grpSpPr>
      <p:sp>
        <p:nvSpPr>
          <p:cNvPr id="274" name="Google Shape;274;gf9ea1038f0_0_898"/>
          <p:cNvSpPr txBox="1">
            <a:spLocks noGrp="1"/>
          </p:cNvSpPr>
          <p:nvPr>
            <p:ph type="body" idx="1"/>
          </p:nvPr>
        </p:nvSpPr>
        <p:spPr>
          <a:xfrm>
            <a:off x="457200" y="1481328"/>
            <a:ext cx="8229600" cy="4526100"/>
          </a:xfrm>
          <a:prstGeom prst="rect">
            <a:avLst/>
          </a:prstGeom>
          <a:noFill/>
          <a:ln>
            <a:noFill/>
          </a:ln>
        </p:spPr>
        <p:txBody>
          <a:bodyPr spcFirstLastPara="1" wrap="square" lIns="91425" tIns="45700" rIns="91425" bIns="45700" anchor="t" anchorCtr="0">
            <a:normAutofit/>
          </a:bodyPr>
          <a:lstStyle>
            <a:lvl1pPr marL="457200" lvl="0" indent="-306324" algn="l" rtl="0">
              <a:spcBef>
                <a:spcPts val="400"/>
              </a:spcBef>
              <a:spcAft>
                <a:spcPts val="0"/>
              </a:spcAft>
              <a:buSzPts val="1224"/>
              <a:buChar char="●"/>
              <a:defRPr/>
            </a:lvl1pPr>
            <a:lvl2pPr marL="914400" lvl="1" indent="-342900" algn="l" rtl="0">
              <a:spcBef>
                <a:spcPts val="324"/>
              </a:spcBef>
              <a:spcAft>
                <a:spcPts val="0"/>
              </a:spcAft>
              <a:buSzPts val="1800"/>
              <a:buChar char="○"/>
              <a:defRPr/>
            </a:lvl2pPr>
            <a:lvl3pPr marL="1371600" lvl="2" indent="-342900" algn="l" rtl="0">
              <a:spcBef>
                <a:spcPts val="1200"/>
              </a:spcBef>
              <a:spcAft>
                <a:spcPts val="0"/>
              </a:spcAft>
              <a:buSzPts val="1800"/>
              <a:buChar char="■"/>
              <a:defRPr/>
            </a:lvl3pPr>
            <a:lvl4pPr marL="1828800" lvl="3" indent="-342900" algn="l" rtl="0">
              <a:spcBef>
                <a:spcPts val="1200"/>
              </a:spcBef>
              <a:spcAft>
                <a:spcPts val="0"/>
              </a:spcAft>
              <a:buSzPts val="1800"/>
              <a:buChar char="●"/>
              <a:defRPr/>
            </a:lvl4pPr>
            <a:lvl5pPr marL="2286000" lvl="4" indent="-342900" algn="l" rtl="0">
              <a:spcBef>
                <a:spcPts val="1200"/>
              </a:spcBef>
              <a:spcAft>
                <a:spcPts val="0"/>
              </a:spcAft>
              <a:buSzPts val="1800"/>
              <a:buChar char="○"/>
              <a:defRPr/>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275" name="Google Shape;275;gf9ea1038f0_0_898"/>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6" name="Google Shape;276;gf9ea1038f0_0_898"/>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gf9ea1038f0_0_898"/>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
        <p:nvSpPr>
          <p:cNvPr id="278" name="Google Shape;278;gf9ea1038f0_0_8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mparación" type="twoTxTwoObj">
  <p:cSld name="TWO_OBJECTS_WITH_TEXT">
    <p:bg>
      <p:bgPr>
        <a:solidFill>
          <a:schemeClr val="lt2"/>
        </a:solidFill>
        <a:effectLst/>
      </p:bgPr>
    </p:bg>
    <p:spTree>
      <p:nvGrpSpPr>
        <p:cNvPr id="1" name="Shape 279"/>
        <p:cNvGrpSpPr/>
        <p:nvPr/>
      </p:nvGrpSpPr>
      <p:grpSpPr>
        <a:xfrm>
          <a:off x="0" y="0"/>
          <a:ext cx="0" cy="0"/>
          <a:chOff x="0" y="0"/>
          <a:chExt cx="0" cy="0"/>
        </a:xfrm>
      </p:grpSpPr>
      <p:sp>
        <p:nvSpPr>
          <p:cNvPr id="280" name="Google Shape;280;gf9ea1038f0_0_904"/>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4100"/>
              <a:buFont typeface="Lucida Sans"/>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1" name="Google Shape;281;gf9ea1038f0_0_904"/>
          <p:cNvSpPr txBox="1">
            <a:spLocks noGrp="1"/>
          </p:cNvSpPr>
          <p:nvPr>
            <p:ph type="body" idx="1"/>
          </p:nvPr>
        </p:nvSpPr>
        <p:spPr>
          <a:xfrm>
            <a:off x="457200" y="5410200"/>
            <a:ext cx="4040100"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rtl="0">
              <a:spcBef>
                <a:spcPts val="400"/>
              </a:spcBef>
              <a:spcAft>
                <a:spcPts val="0"/>
              </a:spcAft>
              <a:buSzPts val="1632"/>
              <a:buNone/>
              <a:defRPr sz="2400" b="0">
                <a:solidFill>
                  <a:schemeClr val="lt1"/>
                </a:solidFill>
              </a:defRPr>
            </a:lvl1pPr>
            <a:lvl2pPr marL="914400" lvl="1" indent="-228600" algn="l" rtl="0">
              <a:spcBef>
                <a:spcPts val="324"/>
              </a:spcBef>
              <a:spcAft>
                <a:spcPts val="0"/>
              </a:spcAft>
              <a:buSzPts val="2000"/>
              <a:buNone/>
              <a:defRPr sz="2000" b="1"/>
            </a:lvl2pPr>
            <a:lvl3pPr marL="1371600" lvl="2" indent="-228600" algn="l" rtl="0">
              <a:spcBef>
                <a:spcPts val="1200"/>
              </a:spcBef>
              <a:spcAft>
                <a:spcPts val="0"/>
              </a:spcAft>
              <a:buSzPts val="1800"/>
              <a:buNone/>
              <a:defRPr sz="1800" b="1"/>
            </a:lvl3pPr>
            <a:lvl4pPr marL="1828800" lvl="3" indent="-228600" algn="l" rtl="0">
              <a:spcBef>
                <a:spcPts val="1200"/>
              </a:spcBef>
              <a:spcAft>
                <a:spcPts val="0"/>
              </a:spcAft>
              <a:buSzPts val="1600"/>
              <a:buNone/>
              <a:defRPr sz="1600" b="1"/>
            </a:lvl4pPr>
            <a:lvl5pPr marL="2286000" lvl="4" indent="-228600" algn="l" rtl="0">
              <a:spcBef>
                <a:spcPts val="1200"/>
              </a:spcBef>
              <a:spcAft>
                <a:spcPts val="0"/>
              </a:spcAft>
              <a:buSzPts val="1600"/>
              <a:buNone/>
              <a:defRPr sz="1600" b="1"/>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282" name="Google Shape;282;gf9ea1038f0_0_904"/>
          <p:cNvSpPr txBox="1">
            <a:spLocks noGrp="1"/>
          </p:cNvSpPr>
          <p:nvPr>
            <p:ph type="body" idx="2"/>
          </p:nvPr>
        </p:nvSpPr>
        <p:spPr>
          <a:xfrm>
            <a:off x="4645026" y="5410200"/>
            <a:ext cx="4041900"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rtl="0">
              <a:spcBef>
                <a:spcPts val="400"/>
              </a:spcBef>
              <a:spcAft>
                <a:spcPts val="0"/>
              </a:spcAft>
              <a:buSzPts val="1632"/>
              <a:buNone/>
              <a:defRPr sz="2400" b="0">
                <a:solidFill>
                  <a:schemeClr val="lt1"/>
                </a:solidFill>
              </a:defRPr>
            </a:lvl1pPr>
            <a:lvl2pPr marL="914400" lvl="1" indent="-228600" algn="l" rtl="0">
              <a:spcBef>
                <a:spcPts val="324"/>
              </a:spcBef>
              <a:spcAft>
                <a:spcPts val="0"/>
              </a:spcAft>
              <a:buSzPts val="2000"/>
              <a:buNone/>
              <a:defRPr sz="2000" b="1"/>
            </a:lvl2pPr>
            <a:lvl3pPr marL="1371600" lvl="2" indent="-228600" algn="l" rtl="0">
              <a:spcBef>
                <a:spcPts val="1200"/>
              </a:spcBef>
              <a:spcAft>
                <a:spcPts val="0"/>
              </a:spcAft>
              <a:buSzPts val="1800"/>
              <a:buNone/>
              <a:defRPr sz="1800" b="1"/>
            </a:lvl3pPr>
            <a:lvl4pPr marL="1828800" lvl="3" indent="-228600" algn="l" rtl="0">
              <a:spcBef>
                <a:spcPts val="1200"/>
              </a:spcBef>
              <a:spcAft>
                <a:spcPts val="0"/>
              </a:spcAft>
              <a:buSzPts val="1600"/>
              <a:buNone/>
              <a:defRPr sz="1600" b="1"/>
            </a:lvl4pPr>
            <a:lvl5pPr marL="2286000" lvl="4" indent="-228600" algn="l" rtl="0">
              <a:spcBef>
                <a:spcPts val="1200"/>
              </a:spcBef>
              <a:spcAft>
                <a:spcPts val="0"/>
              </a:spcAft>
              <a:buSzPts val="1600"/>
              <a:buNone/>
              <a:defRPr sz="1600" b="1"/>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283" name="Google Shape;283;gf9ea1038f0_0_904"/>
          <p:cNvSpPr txBox="1">
            <a:spLocks noGrp="1"/>
          </p:cNvSpPr>
          <p:nvPr>
            <p:ph type="body" idx="3"/>
          </p:nvPr>
        </p:nvSpPr>
        <p:spPr>
          <a:xfrm>
            <a:off x="457200" y="1444294"/>
            <a:ext cx="4040100" cy="3941700"/>
          </a:xfrm>
          <a:prstGeom prst="rect">
            <a:avLst/>
          </a:prstGeom>
          <a:noFill/>
          <a:ln>
            <a:noFill/>
          </a:ln>
        </p:spPr>
        <p:txBody>
          <a:bodyPr spcFirstLastPara="1" wrap="square" lIns="91425" tIns="45700" rIns="91425" bIns="45700" anchor="t" anchorCtr="0">
            <a:normAutofit/>
          </a:bodyPr>
          <a:lstStyle>
            <a:lvl1pPr marL="457200" lvl="0" indent="-332232" algn="l" rtl="0">
              <a:spcBef>
                <a:spcPts val="400"/>
              </a:spcBef>
              <a:spcAft>
                <a:spcPts val="0"/>
              </a:spcAft>
              <a:buSzPts val="1632"/>
              <a:buChar char="●"/>
              <a:defRPr sz="2400"/>
            </a:lvl1pPr>
            <a:lvl2pPr marL="914400" lvl="1" indent="-355600" algn="l" rtl="0">
              <a:spcBef>
                <a:spcPts val="324"/>
              </a:spcBef>
              <a:spcAft>
                <a:spcPts val="0"/>
              </a:spcAft>
              <a:buSzPts val="2000"/>
              <a:buChar char="○"/>
              <a:defRPr sz="2000"/>
            </a:lvl2pPr>
            <a:lvl3pPr marL="1371600" lvl="2" indent="-342900" algn="l" rtl="0">
              <a:spcBef>
                <a:spcPts val="1200"/>
              </a:spcBef>
              <a:spcAft>
                <a:spcPts val="0"/>
              </a:spcAft>
              <a:buSzPts val="1800"/>
              <a:buChar char="■"/>
              <a:defRPr sz="1800"/>
            </a:lvl3pPr>
            <a:lvl4pPr marL="1828800" lvl="3" indent="-330200" algn="l" rtl="0">
              <a:spcBef>
                <a:spcPts val="1200"/>
              </a:spcBef>
              <a:spcAft>
                <a:spcPts val="0"/>
              </a:spcAft>
              <a:buSzPts val="1600"/>
              <a:buChar char="●"/>
              <a:defRPr sz="1600"/>
            </a:lvl4pPr>
            <a:lvl5pPr marL="2286000" lvl="4" indent="-330200" algn="l" rtl="0">
              <a:spcBef>
                <a:spcPts val="1200"/>
              </a:spcBef>
              <a:spcAft>
                <a:spcPts val="0"/>
              </a:spcAft>
              <a:buSzPts val="1600"/>
              <a:buChar char="○"/>
              <a:defRPr sz="1600"/>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284" name="Google Shape;284;gf9ea1038f0_0_904"/>
          <p:cNvSpPr txBox="1">
            <a:spLocks noGrp="1"/>
          </p:cNvSpPr>
          <p:nvPr>
            <p:ph type="body" idx="4"/>
          </p:nvPr>
        </p:nvSpPr>
        <p:spPr>
          <a:xfrm>
            <a:off x="4645025" y="1444294"/>
            <a:ext cx="4041900" cy="3941700"/>
          </a:xfrm>
          <a:prstGeom prst="rect">
            <a:avLst/>
          </a:prstGeom>
          <a:noFill/>
          <a:ln>
            <a:noFill/>
          </a:ln>
        </p:spPr>
        <p:txBody>
          <a:bodyPr spcFirstLastPara="1" wrap="square" lIns="91425" tIns="45700" rIns="91425" bIns="45700" anchor="t" anchorCtr="0">
            <a:normAutofit/>
          </a:bodyPr>
          <a:lstStyle>
            <a:lvl1pPr marL="457200" lvl="0" indent="-332232" algn="l" rtl="0">
              <a:spcBef>
                <a:spcPts val="0"/>
              </a:spcBef>
              <a:spcAft>
                <a:spcPts val="0"/>
              </a:spcAft>
              <a:buSzPts val="1632"/>
              <a:buChar char="●"/>
              <a:defRPr sz="2400"/>
            </a:lvl1pPr>
            <a:lvl2pPr marL="914400" lvl="1" indent="-355600" algn="l" rtl="0">
              <a:spcBef>
                <a:spcPts val="324"/>
              </a:spcBef>
              <a:spcAft>
                <a:spcPts val="0"/>
              </a:spcAft>
              <a:buSzPts val="2000"/>
              <a:buChar char="○"/>
              <a:defRPr sz="2000"/>
            </a:lvl2pPr>
            <a:lvl3pPr marL="1371600" lvl="2" indent="-342900" algn="l" rtl="0">
              <a:spcBef>
                <a:spcPts val="1200"/>
              </a:spcBef>
              <a:spcAft>
                <a:spcPts val="0"/>
              </a:spcAft>
              <a:buSzPts val="1800"/>
              <a:buChar char="■"/>
              <a:defRPr sz="1800"/>
            </a:lvl3pPr>
            <a:lvl4pPr marL="1828800" lvl="3" indent="-330200" algn="l" rtl="0">
              <a:spcBef>
                <a:spcPts val="1200"/>
              </a:spcBef>
              <a:spcAft>
                <a:spcPts val="0"/>
              </a:spcAft>
              <a:buSzPts val="1600"/>
              <a:buChar char="●"/>
              <a:defRPr sz="1600"/>
            </a:lvl4pPr>
            <a:lvl5pPr marL="2286000" lvl="4" indent="-330200" algn="l" rtl="0">
              <a:spcBef>
                <a:spcPts val="1200"/>
              </a:spcBef>
              <a:spcAft>
                <a:spcPts val="0"/>
              </a:spcAft>
              <a:buSzPts val="1600"/>
              <a:buChar char="○"/>
              <a:defRPr sz="1600"/>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285" name="Google Shape;285;gf9ea1038f0_0_904"/>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6" name="Google Shape;286;gf9ea1038f0_0_904"/>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7" name="Google Shape;287;gf9ea1038f0_0_904"/>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grpSp>
        <p:nvGrpSpPr>
          <p:cNvPr id="50" name="Google Shape;50;gf9ea1038f0_0_674"/>
          <p:cNvGrpSpPr/>
          <p:nvPr/>
        </p:nvGrpSpPr>
        <p:grpSpPr>
          <a:xfrm>
            <a:off x="146769" y="4541"/>
            <a:ext cx="1233215" cy="1846001"/>
            <a:chOff x="146769" y="3406"/>
            <a:chExt cx="1233215" cy="1384535"/>
          </a:xfrm>
        </p:grpSpPr>
        <p:grpSp>
          <p:nvGrpSpPr>
            <p:cNvPr id="51" name="Google Shape;51;gf9ea1038f0_0_674"/>
            <p:cNvGrpSpPr/>
            <p:nvPr/>
          </p:nvGrpSpPr>
          <p:grpSpPr>
            <a:xfrm>
              <a:off x="1063183" y="3406"/>
              <a:ext cx="316800" cy="688513"/>
              <a:chOff x="1063183" y="3406"/>
              <a:chExt cx="316800" cy="688513"/>
            </a:xfrm>
          </p:grpSpPr>
          <p:sp>
            <p:nvSpPr>
              <p:cNvPr id="52" name="Google Shape;52;gf9ea1038f0_0_674"/>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gf9ea1038f0_0_674"/>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gf9ea1038f0_0_674"/>
            <p:cNvGrpSpPr/>
            <p:nvPr/>
          </p:nvGrpSpPr>
          <p:grpSpPr>
            <a:xfrm>
              <a:off x="604976" y="3406"/>
              <a:ext cx="316800" cy="1036524"/>
              <a:chOff x="604976" y="3406"/>
              <a:chExt cx="316800" cy="1036524"/>
            </a:xfrm>
          </p:grpSpPr>
          <p:sp>
            <p:nvSpPr>
              <p:cNvPr id="55" name="Google Shape;55;gf9ea1038f0_0_674"/>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gf9ea1038f0_0_674"/>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gf9ea1038f0_0_674"/>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gf9ea1038f0_0_674"/>
            <p:cNvGrpSpPr/>
            <p:nvPr/>
          </p:nvGrpSpPr>
          <p:grpSpPr>
            <a:xfrm>
              <a:off x="146769" y="3406"/>
              <a:ext cx="316800" cy="1384535"/>
              <a:chOff x="146769" y="3406"/>
              <a:chExt cx="316800" cy="1384535"/>
            </a:xfrm>
          </p:grpSpPr>
          <p:sp>
            <p:nvSpPr>
              <p:cNvPr id="59" name="Google Shape;59;gf9ea1038f0_0_674"/>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f9ea1038f0_0_674"/>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gf9ea1038f0_0_674"/>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gf9ea1038f0_0_674"/>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gf9ea1038f0_0_674"/>
          <p:cNvGrpSpPr/>
          <p:nvPr/>
        </p:nvGrpSpPr>
        <p:grpSpPr>
          <a:xfrm>
            <a:off x="6775084" y="3871914"/>
            <a:ext cx="2186148" cy="2985925"/>
            <a:chOff x="6775084" y="2904008"/>
            <a:chExt cx="2186148" cy="2239500"/>
          </a:xfrm>
        </p:grpSpPr>
        <p:grpSp>
          <p:nvGrpSpPr>
            <p:cNvPr id="64" name="Google Shape;64;gf9ea1038f0_0_674"/>
            <p:cNvGrpSpPr/>
            <p:nvPr/>
          </p:nvGrpSpPr>
          <p:grpSpPr>
            <a:xfrm>
              <a:off x="6775084" y="4253708"/>
              <a:ext cx="409500" cy="889800"/>
              <a:chOff x="6775084" y="4253708"/>
              <a:chExt cx="409500" cy="889800"/>
            </a:xfrm>
          </p:grpSpPr>
          <p:sp>
            <p:nvSpPr>
              <p:cNvPr id="65" name="Google Shape;65;gf9ea1038f0_0_674"/>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gf9ea1038f0_0_674"/>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gf9ea1038f0_0_674"/>
            <p:cNvGrpSpPr/>
            <p:nvPr/>
          </p:nvGrpSpPr>
          <p:grpSpPr>
            <a:xfrm>
              <a:off x="7367299" y="3804008"/>
              <a:ext cx="409500" cy="1339500"/>
              <a:chOff x="7367299" y="3804008"/>
              <a:chExt cx="409500" cy="1339500"/>
            </a:xfrm>
          </p:grpSpPr>
          <p:sp>
            <p:nvSpPr>
              <p:cNvPr id="68" name="Google Shape;68;gf9ea1038f0_0_674"/>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gf9ea1038f0_0_674"/>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f9ea1038f0_0_674"/>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gf9ea1038f0_0_674"/>
            <p:cNvGrpSpPr/>
            <p:nvPr/>
          </p:nvGrpSpPr>
          <p:grpSpPr>
            <a:xfrm>
              <a:off x="7959516" y="3354008"/>
              <a:ext cx="409500" cy="1789500"/>
              <a:chOff x="7959516" y="3354008"/>
              <a:chExt cx="409500" cy="1789500"/>
            </a:xfrm>
          </p:grpSpPr>
          <p:sp>
            <p:nvSpPr>
              <p:cNvPr id="72" name="Google Shape;72;gf9ea1038f0_0_674"/>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gf9ea1038f0_0_674"/>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gf9ea1038f0_0_6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gf9ea1038f0_0_674"/>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gf9ea1038f0_0_674"/>
            <p:cNvGrpSpPr/>
            <p:nvPr/>
          </p:nvGrpSpPr>
          <p:grpSpPr>
            <a:xfrm>
              <a:off x="8551731" y="2904008"/>
              <a:ext cx="409500" cy="2239500"/>
              <a:chOff x="8551731" y="2904008"/>
              <a:chExt cx="409500" cy="2239500"/>
            </a:xfrm>
          </p:grpSpPr>
          <p:sp>
            <p:nvSpPr>
              <p:cNvPr id="77" name="Google Shape;77;gf9ea1038f0_0_674"/>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gf9ea1038f0_0_674"/>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gf9ea1038f0_0_674"/>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gf9ea1038f0_0_674"/>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gf9ea1038f0_0_674"/>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gf9ea1038f0_0_674"/>
          <p:cNvSpPr txBox="1">
            <a:spLocks noGrp="1"/>
          </p:cNvSpPr>
          <p:nvPr>
            <p:ph type="title"/>
          </p:nvPr>
        </p:nvSpPr>
        <p:spPr>
          <a:xfrm>
            <a:off x="824000" y="2151767"/>
            <a:ext cx="5857800" cy="24972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gf9ea1038f0_0_674"/>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gf9ea1038f0_0_709"/>
          <p:cNvGrpSpPr/>
          <p:nvPr/>
        </p:nvGrpSpPr>
        <p:grpSpPr>
          <a:xfrm>
            <a:off x="625966" y="399168"/>
            <a:ext cx="999312" cy="1332416"/>
            <a:chOff x="348199" y="179450"/>
            <a:chExt cx="1116300" cy="1116300"/>
          </a:xfrm>
        </p:grpSpPr>
        <p:sp>
          <p:nvSpPr>
            <p:cNvPr id="86" name="Google Shape;86;gf9ea1038f0_0_70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gf9ea1038f0_0_70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gf9ea1038f0_0_709"/>
          <p:cNvSpPr txBox="1">
            <a:spLocks noGrp="1"/>
          </p:cNvSpPr>
          <p:nvPr>
            <p:ph type="title"/>
          </p:nvPr>
        </p:nvSpPr>
        <p:spPr>
          <a:xfrm>
            <a:off x="1303800" y="798100"/>
            <a:ext cx="7030500" cy="1332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gf9ea1038f0_0_709"/>
          <p:cNvSpPr txBox="1">
            <a:spLocks noGrp="1"/>
          </p:cNvSpPr>
          <p:nvPr>
            <p:ph type="body" idx="1"/>
          </p:nvPr>
        </p:nvSpPr>
        <p:spPr>
          <a:xfrm>
            <a:off x="1303800" y="2653400"/>
            <a:ext cx="7030500" cy="3388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gf9ea1038f0_0_709"/>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gf9ea1038f0_0_716"/>
          <p:cNvGrpSpPr/>
          <p:nvPr/>
        </p:nvGrpSpPr>
        <p:grpSpPr>
          <a:xfrm>
            <a:off x="625966" y="399168"/>
            <a:ext cx="999312" cy="1332416"/>
            <a:chOff x="348199" y="179450"/>
            <a:chExt cx="1116300" cy="1116300"/>
          </a:xfrm>
        </p:grpSpPr>
        <p:sp>
          <p:nvSpPr>
            <p:cNvPr id="93" name="Google Shape;93;gf9ea1038f0_0_71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gf9ea1038f0_0_71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gf9ea1038f0_0_716"/>
          <p:cNvSpPr txBox="1">
            <a:spLocks noGrp="1"/>
          </p:cNvSpPr>
          <p:nvPr>
            <p:ph type="title"/>
          </p:nvPr>
        </p:nvSpPr>
        <p:spPr>
          <a:xfrm>
            <a:off x="1303800" y="798100"/>
            <a:ext cx="7030500" cy="1332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gf9ea1038f0_0_716"/>
          <p:cNvSpPr txBox="1">
            <a:spLocks noGrp="1"/>
          </p:cNvSpPr>
          <p:nvPr>
            <p:ph type="body" idx="1"/>
          </p:nvPr>
        </p:nvSpPr>
        <p:spPr>
          <a:xfrm>
            <a:off x="1303800" y="2653400"/>
            <a:ext cx="3430500" cy="3388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gf9ea1038f0_0_716"/>
          <p:cNvSpPr txBox="1">
            <a:spLocks noGrp="1"/>
          </p:cNvSpPr>
          <p:nvPr>
            <p:ph type="body" idx="2"/>
          </p:nvPr>
        </p:nvSpPr>
        <p:spPr>
          <a:xfrm>
            <a:off x="4903650" y="2653400"/>
            <a:ext cx="3430500" cy="3388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gf9ea1038f0_0_716"/>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gf9ea1038f0_0_724"/>
          <p:cNvGrpSpPr/>
          <p:nvPr/>
        </p:nvGrpSpPr>
        <p:grpSpPr>
          <a:xfrm>
            <a:off x="625966" y="399168"/>
            <a:ext cx="999312" cy="1332416"/>
            <a:chOff x="348199" y="179450"/>
            <a:chExt cx="1116300" cy="1116300"/>
          </a:xfrm>
        </p:grpSpPr>
        <p:sp>
          <p:nvSpPr>
            <p:cNvPr id="101" name="Google Shape;101;gf9ea1038f0_0_72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gf9ea1038f0_0_72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gf9ea1038f0_0_724"/>
          <p:cNvSpPr txBox="1">
            <a:spLocks noGrp="1"/>
          </p:cNvSpPr>
          <p:nvPr>
            <p:ph type="title"/>
          </p:nvPr>
        </p:nvSpPr>
        <p:spPr>
          <a:xfrm>
            <a:off x="1303800" y="798100"/>
            <a:ext cx="7030500" cy="1332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gf9ea1038f0_0_724"/>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gf9ea1038f0_0_730"/>
          <p:cNvGrpSpPr/>
          <p:nvPr/>
        </p:nvGrpSpPr>
        <p:grpSpPr>
          <a:xfrm>
            <a:off x="625966" y="399168"/>
            <a:ext cx="999312" cy="1332416"/>
            <a:chOff x="348199" y="179450"/>
            <a:chExt cx="1116300" cy="1116300"/>
          </a:xfrm>
        </p:grpSpPr>
        <p:sp>
          <p:nvSpPr>
            <p:cNvPr id="107" name="Google Shape;107;gf9ea1038f0_0_73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gf9ea1038f0_0_7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gf9ea1038f0_0_730"/>
          <p:cNvSpPr txBox="1">
            <a:spLocks noGrp="1"/>
          </p:cNvSpPr>
          <p:nvPr>
            <p:ph type="title"/>
          </p:nvPr>
        </p:nvSpPr>
        <p:spPr>
          <a:xfrm>
            <a:off x="1303800" y="798100"/>
            <a:ext cx="3312000" cy="21201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gf9ea1038f0_0_730"/>
          <p:cNvSpPr txBox="1">
            <a:spLocks noGrp="1"/>
          </p:cNvSpPr>
          <p:nvPr>
            <p:ph type="body" idx="1"/>
          </p:nvPr>
        </p:nvSpPr>
        <p:spPr>
          <a:xfrm>
            <a:off x="1303800" y="3079567"/>
            <a:ext cx="3312000" cy="2962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gf9ea1038f0_0_730"/>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2"/>
        <p:cNvGrpSpPr/>
        <p:nvPr/>
      </p:nvGrpSpPr>
      <p:grpSpPr>
        <a:xfrm>
          <a:off x="0" y="0"/>
          <a:ext cx="0" cy="0"/>
          <a:chOff x="0" y="0"/>
          <a:chExt cx="0" cy="0"/>
        </a:xfrm>
      </p:grpSpPr>
      <p:grpSp>
        <p:nvGrpSpPr>
          <p:cNvPr id="113" name="Google Shape;113;gf9ea1038f0_0_737"/>
          <p:cNvGrpSpPr/>
          <p:nvPr/>
        </p:nvGrpSpPr>
        <p:grpSpPr>
          <a:xfrm>
            <a:off x="6866714" y="1742"/>
            <a:ext cx="2267451" cy="3468833"/>
            <a:chOff x="6790514" y="1306"/>
            <a:chExt cx="2267451" cy="2601690"/>
          </a:xfrm>
        </p:grpSpPr>
        <p:grpSp>
          <p:nvGrpSpPr>
            <p:cNvPr id="114" name="Google Shape;114;gf9ea1038f0_0_737"/>
            <p:cNvGrpSpPr/>
            <p:nvPr/>
          </p:nvGrpSpPr>
          <p:grpSpPr>
            <a:xfrm>
              <a:off x="7067465" y="1306"/>
              <a:ext cx="1990500" cy="1990200"/>
              <a:chOff x="7067465" y="1306"/>
              <a:chExt cx="1990500" cy="1990200"/>
            </a:xfrm>
          </p:grpSpPr>
          <p:sp>
            <p:nvSpPr>
              <p:cNvPr id="115" name="Google Shape;115;gf9ea1038f0_0_737"/>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gf9ea1038f0_0_737"/>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f9ea1038f0_0_737"/>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gf9ea1038f0_0_737"/>
            <p:cNvGrpSpPr/>
            <p:nvPr/>
          </p:nvGrpSpPr>
          <p:grpSpPr>
            <a:xfrm>
              <a:off x="8207126" y="1807996"/>
              <a:ext cx="795000" cy="795000"/>
              <a:chOff x="8207126" y="1807996"/>
              <a:chExt cx="795000" cy="795000"/>
            </a:xfrm>
          </p:grpSpPr>
          <p:sp>
            <p:nvSpPr>
              <p:cNvPr id="119" name="Google Shape;119;gf9ea1038f0_0_737"/>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f9ea1038f0_0_737"/>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gf9ea1038f0_0_737"/>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gf9ea1038f0_0_737"/>
            <p:cNvGrpSpPr/>
            <p:nvPr/>
          </p:nvGrpSpPr>
          <p:grpSpPr>
            <a:xfrm>
              <a:off x="6790514" y="118857"/>
              <a:ext cx="548700" cy="548700"/>
              <a:chOff x="6790514" y="118857"/>
              <a:chExt cx="548700" cy="548700"/>
            </a:xfrm>
          </p:grpSpPr>
          <p:sp>
            <p:nvSpPr>
              <p:cNvPr id="123" name="Google Shape;123;gf9ea1038f0_0_737"/>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f9ea1038f0_0_737"/>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gf9ea1038f0_0_737"/>
          <p:cNvSpPr txBox="1">
            <a:spLocks noGrp="1"/>
          </p:cNvSpPr>
          <p:nvPr>
            <p:ph type="title"/>
          </p:nvPr>
        </p:nvSpPr>
        <p:spPr>
          <a:xfrm>
            <a:off x="824000" y="1018133"/>
            <a:ext cx="5857800" cy="4764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gf9ea1038f0_0_737"/>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gf9ea1038f0_0_752"/>
          <p:cNvGrpSpPr/>
          <p:nvPr/>
        </p:nvGrpSpPr>
        <p:grpSpPr>
          <a:xfrm>
            <a:off x="625966" y="399168"/>
            <a:ext cx="999312" cy="1332416"/>
            <a:chOff x="348199" y="179450"/>
            <a:chExt cx="1116300" cy="1116300"/>
          </a:xfrm>
        </p:grpSpPr>
        <p:sp>
          <p:nvSpPr>
            <p:cNvPr id="129" name="Google Shape;129;gf9ea1038f0_0_752"/>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gf9ea1038f0_0_75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gf9ea1038f0_0_752"/>
          <p:cNvSpPr txBox="1">
            <a:spLocks noGrp="1"/>
          </p:cNvSpPr>
          <p:nvPr>
            <p:ph type="title"/>
          </p:nvPr>
        </p:nvSpPr>
        <p:spPr>
          <a:xfrm>
            <a:off x="1303800" y="798100"/>
            <a:ext cx="3430500" cy="26535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gf9ea1038f0_0_752"/>
          <p:cNvSpPr txBox="1">
            <a:spLocks noGrp="1"/>
          </p:cNvSpPr>
          <p:nvPr>
            <p:ph type="subTitle" idx="1"/>
          </p:nvPr>
        </p:nvSpPr>
        <p:spPr>
          <a:xfrm>
            <a:off x="1303800" y="3657604"/>
            <a:ext cx="3430500" cy="9681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gf9ea1038f0_0_752"/>
          <p:cNvSpPr txBox="1">
            <a:spLocks noGrp="1"/>
          </p:cNvSpPr>
          <p:nvPr>
            <p:ph type="body" idx="2"/>
          </p:nvPr>
        </p:nvSpPr>
        <p:spPr>
          <a:xfrm>
            <a:off x="4903700" y="881333"/>
            <a:ext cx="3430500" cy="51609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gf9ea1038f0_0_752"/>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gf9ea1038f0_0_760"/>
          <p:cNvGrpSpPr/>
          <p:nvPr/>
        </p:nvGrpSpPr>
        <p:grpSpPr>
          <a:xfrm>
            <a:off x="713373" y="5129497"/>
            <a:ext cx="825392" cy="1100560"/>
            <a:chOff x="348199" y="179450"/>
            <a:chExt cx="1116300" cy="1116300"/>
          </a:xfrm>
        </p:grpSpPr>
        <p:sp>
          <p:nvSpPr>
            <p:cNvPr id="137" name="Google Shape;137;gf9ea1038f0_0_76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gf9ea1038f0_0_76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gf9ea1038f0_0_760"/>
          <p:cNvSpPr txBox="1">
            <a:spLocks noGrp="1"/>
          </p:cNvSpPr>
          <p:nvPr>
            <p:ph type="body" idx="1"/>
          </p:nvPr>
        </p:nvSpPr>
        <p:spPr>
          <a:xfrm>
            <a:off x="1303800" y="5518633"/>
            <a:ext cx="5843100" cy="7131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gf9ea1038f0_0_760"/>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2"/>
        </a:solidFill>
        <a:effectLst/>
      </p:bgPr>
    </p:bg>
    <p:spTree>
      <p:nvGrpSpPr>
        <p:cNvPr id="1" name="Shape 5"/>
        <p:cNvGrpSpPr/>
        <p:nvPr/>
      </p:nvGrpSpPr>
      <p:grpSpPr>
        <a:xfrm>
          <a:off x="0" y="0"/>
          <a:ext cx="0" cy="0"/>
          <a:chOff x="0" y="0"/>
          <a:chExt cx="0" cy="0"/>
        </a:xfrm>
      </p:grpSpPr>
      <p:sp>
        <p:nvSpPr>
          <p:cNvPr id="6" name="Google Shape;6;gf9ea1038f0_0_63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gf9ea1038f0_0_63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gf9ea1038f0_0_630"/>
          <p:cNvSpPr txBox="1">
            <a:spLocks noGrp="1"/>
          </p:cNvSpPr>
          <p:nvPr>
            <p:ph type="sldNum" idx="12"/>
          </p:nvPr>
        </p:nvSpPr>
        <p:spPr>
          <a:xfrm>
            <a:off x="8451046" y="6315968"/>
            <a:ext cx="548700" cy="5247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
          <p:cNvPicPr preferRelativeResize="0">
            <a:picLocks noGrp="1"/>
          </p:cNvPicPr>
          <p:nvPr>
            <p:ph type="body" idx="1"/>
          </p:nvPr>
        </p:nvPicPr>
        <p:blipFill rotWithShape="1">
          <a:blip r:embed="rId3">
            <a:alphaModFix/>
          </a:blip>
          <a:srcRect/>
          <a:stretch/>
        </p:blipFill>
        <p:spPr>
          <a:xfrm>
            <a:off x="1557842" y="1481138"/>
            <a:ext cx="6028316" cy="4525962"/>
          </a:xfrm>
          <a:prstGeom prst="rect">
            <a:avLst/>
          </a:prstGeom>
          <a:noFill/>
          <a:ln>
            <a:noFill/>
          </a:ln>
        </p:spPr>
      </p:pic>
      <p:sp>
        <p:nvSpPr>
          <p:cNvPr id="293" name="Google Shape;293;p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294" name="Google Shape;294;p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295" name="Google Shape;295;p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000000"/>
              </a:buClr>
              <a:buFont typeface="Arial"/>
              <a:buNone/>
            </a:pPr>
            <a:fld id="{00000000-1234-1234-1234-123412341234}" type="slidenum">
              <a:rPr lang="es-AR"/>
              <a:t>1</a:t>
            </a:fld>
            <a:endParaRPr/>
          </a:p>
        </p:txBody>
      </p:sp>
      <p:sp>
        <p:nvSpPr>
          <p:cNvPr id="296" name="Google Shape;29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Lucida Sans"/>
              <a:buNone/>
            </a:pPr>
            <a:r>
              <a:rPr lang="es-AR" sz="2800"/>
              <a:t>DERECHOS DE PROPIEDAD INTELECTUAL </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0"/>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s-AR" sz="2000" b="1" dirty="0">
                <a:effectLst>
                  <a:outerShdw blurRad="38100" dist="38100" dir="2700000" algn="tl">
                    <a:srgbClr val="000000">
                      <a:alpha val="43137"/>
                    </a:srgbClr>
                  </a:outerShdw>
                </a:effectLst>
              </a:rPr>
              <a:t>PATENTES DE INVENCION</a:t>
            </a:r>
            <a:endParaRPr sz="2000" b="1" dirty="0">
              <a:effectLst>
                <a:outerShdw blurRad="38100" dist="38100" dir="2700000" algn="tl">
                  <a:srgbClr val="000000">
                    <a:alpha val="43137"/>
                  </a:srgbClr>
                </a:outerShdw>
              </a:effectLst>
            </a:endParaRPr>
          </a:p>
          <a:p>
            <a:pPr marL="365760" lvl="0" indent="-256032" algn="l" rtl="0">
              <a:spcBef>
                <a:spcPts val="400"/>
              </a:spcBef>
              <a:spcAft>
                <a:spcPts val="0"/>
              </a:spcAft>
              <a:buSzPts val="1836"/>
              <a:buChar char="●"/>
            </a:pPr>
            <a:r>
              <a:rPr lang="es-AR" sz="2000" b="1" dirty="0">
                <a:effectLst>
                  <a:outerShdw blurRad="38100" dist="38100" dir="2700000" algn="tl">
                    <a:srgbClr val="000000">
                      <a:alpha val="43137"/>
                    </a:srgbClr>
                  </a:outerShdw>
                </a:effectLst>
              </a:rPr>
              <a:t>MODELOS DE UTILIDAD </a:t>
            </a:r>
            <a:endParaRPr sz="2000" b="1" dirty="0">
              <a:effectLst>
                <a:outerShdw blurRad="38100" dist="38100" dir="2700000" algn="tl">
                  <a:srgbClr val="000000">
                    <a:alpha val="43137"/>
                  </a:srgbClr>
                </a:outerShdw>
              </a:effectLst>
            </a:endParaRPr>
          </a:p>
          <a:p>
            <a:pPr marL="365760" lvl="0" indent="-256032" algn="l" rtl="0">
              <a:spcBef>
                <a:spcPts val="400"/>
              </a:spcBef>
              <a:spcAft>
                <a:spcPts val="0"/>
              </a:spcAft>
              <a:buSzPts val="1836"/>
              <a:buChar char="●"/>
            </a:pPr>
            <a:r>
              <a:rPr lang="es-AR" sz="2000" b="1" dirty="0">
                <a:effectLst>
                  <a:outerShdw blurRad="38100" dist="38100" dir="2700000" algn="tl">
                    <a:srgbClr val="000000">
                      <a:alpha val="43137"/>
                    </a:srgbClr>
                  </a:outerShdw>
                </a:effectLst>
              </a:rPr>
              <a:t>MARCAS DE FABRICA </a:t>
            </a:r>
            <a:endParaRPr sz="2000" b="1" dirty="0">
              <a:effectLst>
                <a:outerShdw blurRad="38100" dist="38100" dir="2700000" algn="tl">
                  <a:srgbClr val="000000">
                    <a:alpha val="43137"/>
                  </a:srgbClr>
                </a:outerShdw>
              </a:effectLst>
            </a:endParaRPr>
          </a:p>
          <a:p>
            <a:pPr marL="365760" lvl="0" indent="-256032" algn="l" rtl="0">
              <a:spcBef>
                <a:spcPts val="400"/>
              </a:spcBef>
              <a:spcAft>
                <a:spcPts val="0"/>
              </a:spcAft>
              <a:buSzPts val="1836"/>
              <a:buChar char="●"/>
            </a:pPr>
            <a:r>
              <a:rPr lang="es-AR" sz="2000" b="1" dirty="0">
                <a:effectLst>
                  <a:outerShdw blurRad="38100" dist="38100" dir="2700000" algn="tl">
                    <a:srgbClr val="000000">
                      <a:alpha val="43137"/>
                    </a:srgbClr>
                  </a:outerShdw>
                </a:effectLst>
              </a:rPr>
              <a:t>MODELOS Y DIBUJOS INDUSTRIALES</a:t>
            </a:r>
            <a:endParaRPr sz="2000" b="1" dirty="0">
              <a:effectLst>
                <a:outerShdw blurRad="38100" dist="38100" dir="2700000" algn="tl">
                  <a:srgbClr val="000000">
                    <a:alpha val="43137"/>
                  </a:srgbClr>
                </a:outerShdw>
              </a:effectLst>
            </a:endParaRPr>
          </a:p>
          <a:p>
            <a:pPr marL="365760" lvl="0" indent="-256032" algn="l" rtl="0">
              <a:spcBef>
                <a:spcPts val="400"/>
              </a:spcBef>
              <a:spcAft>
                <a:spcPts val="0"/>
              </a:spcAft>
              <a:buSzPts val="1836"/>
              <a:buChar char="●"/>
            </a:pPr>
            <a:r>
              <a:rPr lang="es-AR" sz="2000" b="1" dirty="0">
                <a:effectLst>
                  <a:outerShdw blurRad="38100" dist="38100" dir="2700000" algn="tl">
                    <a:srgbClr val="000000">
                      <a:alpha val="43137"/>
                    </a:srgbClr>
                  </a:outerShdw>
                </a:effectLst>
              </a:rPr>
              <a:t>VARIEDADES VEGETALES</a:t>
            </a:r>
            <a:endParaRPr sz="2000" b="1" dirty="0">
              <a:effectLst>
                <a:outerShdw blurRad="38100" dist="38100" dir="2700000" algn="tl">
                  <a:srgbClr val="000000">
                    <a:alpha val="43137"/>
                  </a:srgbClr>
                </a:outerShdw>
              </a:effectLst>
            </a:endParaRPr>
          </a:p>
          <a:p>
            <a:pPr marL="365760" lvl="0" indent="-256032" algn="l" rtl="0">
              <a:spcBef>
                <a:spcPts val="400"/>
              </a:spcBef>
              <a:spcAft>
                <a:spcPts val="0"/>
              </a:spcAft>
              <a:buSzPts val="1836"/>
              <a:buChar char="●"/>
            </a:pPr>
            <a:r>
              <a:rPr lang="es-AR" sz="2000" b="1" dirty="0">
                <a:effectLst>
                  <a:outerShdw blurRad="38100" dist="38100" dir="2700000" algn="tl">
                    <a:srgbClr val="000000">
                      <a:alpha val="43137"/>
                    </a:srgbClr>
                  </a:outerShdw>
                </a:effectLst>
              </a:rPr>
              <a:t>INDICACIONES GEOGRAFICAS</a:t>
            </a:r>
            <a:endParaRPr sz="2000" b="1" dirty="0">
              <a:effectLst>
                <a:outerShdw blurRad="38100" dist="38100" dir="2700000" algn="tl">
                  <a:srgbClr val="000000">
                    <a:alpha val="43137"/>
                  </a:srgbClr>
                </a:outerShdw>
              </a:effectLst>
            </a:endParaRPr>
          </a:p>
          <a:p>
            <a:pPr marL="365760" lvl="0" indent="-256032" algn="l" rtl="0">
              <a:spcBef>
                <a:spcPts val="400"/>
              </a:spcBef>
              <a:spcAft>
                <a:spcPts val="0"/>
              </a:spcAft>
              <a:buSzPts val="1836"/>
              <a:buChar char="●"/>
            </a:pPr>
            <a:r>
              <a:rPr lang="es-AR" sz="2000" b="1" dirty="0">
                <a:effectLst>
                  <a:outerShdw blurRad="38100" dist="38100" dir="2700000" algn="tl">
                    <a:srgbClr val="000000">
                      <a:alpha val="43137"/>
                    </a:srgbClr>
                  </a:outerShdw>
                </a:effectLst>
              </a:rPr>
              <a:t>CIRCUITOS INTEGRADOS </a:t>
            </a:r>
            <a:endParaRPr sz="2000" b="1" dirty="0">
              <a:effectLst>
                <a:outerShdw blurRad="38100" dist="38100" dir="2700000" algn="tl">
                  <a:srgbClr val="000000">
                    <a:alpha val="43137"/>
                  </a:srgbClr>
                </a:outerShdw>
              </a:effectLst>
            </a:endParaRPr>
          </a:p>
        </p:txBody>
      </p:sp>
      <p:sp>
        <p:nvSpPr>
          <p:cNvPr id="399" name="Google Shape;399;p1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400" name="Google Shape;400;p1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401" name="Google Shape;401;p1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000000"/>
              </a:buClr>
              <a:buFont typeface="Arial"/>
              <a:buNone/>
            </a:pPr>
            <a:fld id="{00000000-1234-1234-1234-123412341234}" type="slidenum">
              <a:rPr lang="es-AR"/>
              <a:t>10</a:t>
            </a:fld>
            <a:endParaRPr/>
          </a:p>
        </p:txBody>
      </p:sp>
      <p:sp>
        <p:nvSpPr>
          <p:cNvPr id="402" name="Google Shape;40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Lucida Sans"/>
              <a:buNone/>
            </a:pPr>
            <a:r>
              <a:rPr lang="es-AR" sz="2800"/>
              <a:t>DERECHOS DE PROPIEDAD INDUSTRIAL</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1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dirty="0"/>
          </a:p>
        </p:txBody>
      </p:sp>
      <p:sp>
        <p:nvSpPr>
          <p:cNvPr id="494" name="Google Shape;494;p17"/>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11</a:t>
            </a:fld>
            <a:endParaRPr/>
          </a:p>
        </p:txBody>
      </p:sp>
      <p:sp>
        <p:nvSpPr>
          <p:cNvPr id="495" name="Google Shape;495;p17"/>
          <p:cNvSpPr txBox="1"/>
          <p:nvPr/>
        </p:nvSpPr>
        <p:spPr>
          <a:xfrm>
            <a:off x="897478" y="1988840"/>
            <a:ext cx="7922994" cy="2862282"/>
          </a:xfrm>
          <a:prstGeom prst="rect">
            <a:avLst/>
          </a:prstGeom>
          <a:noFill/>
          <a:ln w="9525" cap="flat" cmpd="sng">
            <a:solidFill>
              <a:srgbClr val="1FADC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AR" sz="2000" b="1" dirty="0">
                <a:solidFill>
                  <a:schemeClr val="bg2"/>
                </a:solidFill>
                <a:latin typeface="Lucida Sans"/>
                <a:ea typeface="Lucida Sans"/>
                <a:cs typeface="Lucida Sans"/>
                <a:sym typeface="Lucida Sans"/>
              </a:rPr>
              <a:t>EL ESTADO OTORGA AL INVENTOR UN DERECHO EXCLUSIVO A CAMBIO DE QUE ESTE BRINDE A LA SOCIEDAD EL FRUTO DE SU INVESTIGACION. </a:t>
            </a:r>
            <a:endParaRPr b="1" dirty="0">
              <a:solidFill>
                <a:schemeClr val="bg2"/>
              </a:solidFill>
            </a:endParaRPr>
          </a:p>
          <a:p>
            <a:pPr marL="0" marR="0" lvl="0" indent="0" algn="l" rtl="0">
              <a:spcBef>
                <a:spcPts val="0"/>
              </a:spcBef>
              <a:spcAft>
                <a:spcPts val="0"/>
              </a:spcAft>
              <a:buNone/>
            </a:pPr>
            <a:r>
              <a:rPr lang="es-AR" sz="2000" b="1" dirty="0">
                <a:solidFill>
                  <a:schemeClr val="bg2"/>
                </a:solidFill>
                <a:latin typeface="Lucida Sans"/>
                <a:ea typeface="Lucida Sans"/>
                <a:cs typeface="Lucida Sans"/>
                <a:sym typeface="Lucida Sans"/>
              </a:rPr>
              <a:t>LAS ENSEÑANZAS TECNICAS DERIVADAS DE LAS PATENTES INVENCION O MODELOS DE UTILIDAD PUEDEN SERVIR DE BASE PARA QUE TERCEROS DESARROLLEN PERFECCIONAMIENTOS SUCESIVOS. DE ESTA MANERA CONTRIBUYE A UN MAYOR AVANCE EN EL ESTADO DE LA TECNICA</a:t>
            </a:r>
            <a:r>
              <a:rPr lang="es-AR" sz="1800" b="1" dirty="0">
                <a:solidFill>
                  <a:schemeClr val="bg2"/>
                </a:solidFill>
                <a:latin typeface="Lucida Sans"/>
                <a:ea typeface="Lucida Sans"/>
                <a:cs typeface="Lucida Sans"/>
                <a:sym typeface="Lucida Sans"/>
              </a:rPr>
              <a:t>.</a:t>
            </a:r>
            <a:endParaRPr sz="1800" b="1" dirty="0">
              <a:solidFill>
                <a:schemeClr val="bg2"/>
              </a:solidFill>
              <a:latin typeface="Lucida Sans"/>
              <a:ea typeface="Lucida Sans"/>
              <a:cs typeface="Lucida Sans"/>
              <a:sym typeface="Lucid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dirty="0"/>
          </a:p>
        </p:txBody>
      </p:sp>
      <p:sp>
        <p:nvSpPr>
          <p:cNvPr id="433" name="Google Shape;433;p13"/>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12</a:t>
            </a:fld>
            <a:endParaRPr/>
          </a:p>
        </p:txBody>
      </p:sp>
      <p:sp>
        <p:nvSpPr>
          <p:cNvPr id="434" name="Google Shape;434;p13"/>
          <p:cNvSpPr txBox="1"/>
          <p:nvPr/>
        </p:nvSpPr>
        <p:spPr>
          <a:xfrm>
            <a:off x="464234" y="160183"/>
            <a:ext cx="8356209" cy="1446509"/>
          </a:xfrm>
          <a:prstGeom prst="rect">
            <a:avLst/>
          </a:prstGeom>
          <a:solidFill>
            <a:srgbClr val="1FADCC"/>
          </a:solidFill>
          <a:ln>
            <a:noFill/>
          </a:ln>
        </p:spPr>
        <p:txBody>
          <a:bodyPr spcFirstLastPara="1" wrap="square" lIns="91425" tIns="45700" rIns="91425" bIns="45700" anchor="t" anchorCtr="0">
            <a:spAutoFit/>
          </a:bodyPr>
          <a:lstStyle/>
          <a:p>
            <a:pPr lvl="0"/>
            <a:r>
              <a:rPr lang="es-AR" sz="2800" b="1" dirty="0">
                <a:solidFill>
                  <a:schemeClr val="bg2"/>
                </a:solidFill>
                <a:latin typeface="Lucida Sans"/>
                <a:ea typeface="Lucida Sans"/>
                <a:cs typeface="Lucida Sans"/>
                <a:sym typeface="Lucida Sans"/>
              </a:rPr>
              <a:t>PATENTE DE </a:t>
            </a:r>
            <a:r>
              <a:rPr lang="es-AR" sz="2800" b="1" dirty="0" smtClean="0">
                <a:solidFill>
                  <a:schemeClr val="bg2"/>
                </a:solidFill>
                <a:latin typeface="Lucida Sans"/>
                <a:ea typeface="Lucida Sans"/>
                <a:cs typeface="Lucida Sans"/>
                <a:sym typeface="Lucida Sans"/>
              </a:rPr>
              <a:t>INVENCION: </a:t>
            </a:r>
            <a:r>
              <a:rPr lang="es-AR" sz="2000" dirty="0" smtClean="0"/>
              <a:t>SERÁN PATENTABLES LAS INVENCIONES DE PRODUCTOS O DE PROCEDIMIENTOS, SIEMPRE QUE SEAN NUEVAS, ENTRAÑEN UNA ACTIVIDAD INVENTIVA Y SEAN SUSCEPTIBLES DE APLICACIÓN INDUSTRIAL.</a:t>
            </a:r>
            <a:endParaRPr sz="2000" b="1" dirty="0">
              <a:solidFill>
                <a:schemeClr val="bg2"/>
              </a:solidFill>
              <a:latin typeface="Lucida Sans"/>
              <a:ea typeface="Lucida Sans"/>
              <a:cs typeface="Lucida Sans"/>
              <a:sym typeface="Lucida Sans"/>
            </a:endParaRPr>
          </a:p>
        </p:txBody>
      </p:sp>
      <p:sp>
        <p:nvSpPr>
          <p:cNvPr id="435" name="Google Shape;435;p13"/>
          <p:cNvSpPr/>
          <p:nvPr/>
        </p:nvSpPr>
        <p:spPr>
          <a:xfrm>
            <a:off x="1458863" y="1705454"/>
            <a:ext cx="484632" cy="566772"/>
          </a:xfrm>
          <a:prstGeom prst="down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cida Sans"/>
              <a:ea typeface="Lucida Sans"/>
              <a:cs typeface="Lucida Sans"/>
              <a:sym typeface="Lucida Sans"/>
            </a:endParaRPr>
          </a:p>
        </p:txBody>
      </p:sp>
      <p:sp>
        <p:nvSpPr>
          <p:cNvPr id="436" name="Google Shape;436;p13"/>
          <p:cNvSpPr txBox="1"/>
          <p:nvPr/>
        </p:nvSpPr>
        <p:spPr>
          <a:xfrm>
            <a:off x="1114484" y="2249172"/>
            <a:ext cx="47594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b="1" dirty="0">
                <a:solidFill>
                  <a:schemeClr val="bg2"/>
                </a:solidFill>
                <a:latin typeface="Lucida Sans"/>
                <a:ea typeface="Lucida Sans"/>
                <a:cs typeface="Lucida Sans"/>
                <a:sym typeface="Lucida Sans"/>
              </a:rPr>
              <a:t>DERECHO QUE ACUERDA EL ESTADO</a:t>
            </a:r>
            <a:r>
              <a:rPr lang="es-AR" sz="1800" dirty="0">
                <a:solidFill>
                  <a:schemeClr val="dk1"/>
                </a:solidFill>
                <a:latin typeface="Lucida Sans"/>
                <a:ea typeface="Lucida Sans"/>
                <a:cs typeface="Lucida Sans"/>
                <a:sym typeface="Lucida Sans"/>
              </a:rPr>
              <a:t> </a:t>
            </a:r>
            <a:endParaRPr sz="1800" dirty="0">
              <a:solidFill>
                <a:schemeClr val="dk1"/>
              </a:solidFill>
              <a:latin typeface="Lucida Sans"/>
              <a:ea typeface="Lucida Sans"/>
              <a:cs typeface="Lucida Sans"/>
              <a:sym typeface="Lucida Sans"/>
            </a:endParaRPr>
          </a:p>
        </p:txBody>
      </p:sp>
      <p:sp>
        <p:nvSpPr>
          <p:cNvPr id="437" name="Google Shape;437;p13"/>
          <p:cNvSpPr/>
          <p:nvPr/>
        </p:nvSpPr>
        <p:spPr>
          <a:xfrm>
            <a:off x="1458863" y="2632838"/>
            <a:ext cx="484632" cy="580138"/>
          </a:xfrm>
          <a:prstGeom prst="down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38" name="Google Shape;438;p13"/>
          <p:cNvSpPr txBox="1"/>
          <p:nvPr/>
        </p:nvSpPr>
        <p:spPr>
          <a:xfrm>
            <a:off x="645148" y="3485162"/>
            <a:ext cx="211206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b="1" dirty="0">
                <a:solidFill>
                  <a:schemeClr val="bg2"/>
                </a:solidFill>
                <a:latin typeface="Lucida Sans"/>
                <a:ea typeface="Lucida Sans"/>
                <a:cs typeface="Lucida Sans"/>
                <a:sym typeface="Lucida Sans"/>
              </a:rPr>
              <a:t>AL INVENTOR</a:t>
            </a:r>
            <a:r>
              <a:rPr lang="es-AR" sz="1800" dirty="0">
                <a:solidFill>
                  <a:schemeClr val="dk1"/>
                </a:solidFill>
                <a:latin typeface="Lucida Sans"/>
                <a:ea typeface="Lucida Sans"/>
                <a:cs typeface="Lucida Sans"/>
                <a:sym typeface="Lucida Sans"/>
              </a:rPr>
              <a:t> </a:t>
            </a:r>
            <a:endParaRPr sz="1800" dirty="0">
              <a:solidFill>
                <a:schemeClr val="dk1"/>
              </a:solidFill>
              <a:latin typeface="Lucida Sans"/>
              <a:ea typeface="Lucida Sans"/>
              <a:cs typeface="Lucida Sans"/>
              <a:sym typeface="Lucida Sans"/>
            </a:endParaRPr>
          </a:p>
        </p:txBody>
      </p:sp>
      <p:sp>
        <p:nvSpPr>
          <p:cNvPr id="439" name="Google Shape;439;p13"/>
          <p:cNvSpPr txBox="1"/>
          <p:nvPr/>
        </p:nvSpPr>
        <p:spPr>
          <a:xfrm>
            <a:off x="4001342" y="3291464"/>
            <a:ext cx="496314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b="1" dirty="0">
                <a:solidFill>
                  <a:schemeClr val="bg2"/>
                </a:solidFill>
                <a:latin typeface="Lucida Sans"/>
                <a:ea typeface="Lucida Sans"/>
                <a:cs typeface="Lucida Sans"/>
                <a:sym typeface="Lucida Sans"/>
              </a:rPr>
              <a:t>EXCLUSIVIDAD DE EXPLOTACION SOBRE EL INVENTO POR EL TERMINO DE 20 AÑOS NO RENOVABLES</a:t>
            </a:r>
            <a:endParaRPr sz="1800" b="1" dirty="0">
              <a:solidFill>
                <a:schemeClr val="bg2"/>
              </a:solidFill>
              <a:latin typeface="Lucida Sans"/>
              <a:ea typeface="Lucida Sans"/>
              <a:cs typeface="Lucida Sans"/>
              <a:sym typeface="Lucida Sans"/>
            </a:endParaRPr>
          </a:p>
        </p:txBody>
      </p:sp>
      <p:sp>
        <p:nvSpPr>
          <p:cNvPr id="440" name="Google Shape;440;p13"/>
          <p:cNvSpPr/>
          <p:nvPr/>
        </p:nvSpPr>
        <p:spPr>
          <a:xfrm>
            <a:off x="1485799" y="4607201"/>
            <a:ext cx="484632" cy="489204"/>
          </a:xfrm>
          <a:prstGeom prst="down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41" name="Google Shape;441;p13"/>
          <p:cNvSpPr txBox="1"/>
          <p:nvPr/>
        </p:nvSpPr>
        <p:spPr>
          <a:xfrm>
            <a:off x="6112854" y="2199639"/>
            <a:ext cx="26642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b="1" dirty="0">
                <a:solidFill>
                  <a:schemeClr val="bg2"/>
                </a:solidFill>
                <a:latin typeface="Lucida Sans"/>
                <a:ea typeface="Lucida Sans"/>
                <a:cs typeface="Lucida Sans"/>
                <a:sym typeface="Lucida Sans"/>
              </a:rPr>
              <a:t>SE TRATA DE UN BIEN INTANGIBLE</a:t>
            </a:r>
            <a:endParaRPr sz="1800" b="1" dirty="0">
              <a:solidFill>
                <a:schemeClr val="bg2"/>
              </a:solidFill>
              <a:latin typeface="Lucida Sans"/>
              <a:ea typeface="Lucida Sans"/>
              <a:cs typeface="Lucida Sans"/>
              <a:sym typeface="Lucida Sans"/>
            </a:endParaRPr>
          </a:p>
        </p:txBody>
      </p:sp>
      <p:sp>
        <p:nvSpPr>
          <p:cNvPr id="442" name="Google Shape;442;p13"/>
          <p:cNvSpPr/>
          <p:nvPr/>
        </p:nvSpPr>
        <p:spPr>
          <a:xfrm>
            <a:off x="5151010" y="1678871"/>
            <a:ext cx="978408" cy="978408"/>
          </a:xfrm>
          <a:custGeom>
            <a:avLst/>
            <a:gdLst/>
            <a:ahLst/>
            <a:cxnLst/>
            <a:rect l="l" t="t" r="r" b="b"/>
            <a:pathLst>
              <a:path w="120000" h="120000" extrusionOk="0">
                <a:moveTo>
                  <a:pt x="7500" y="60000"/>
                </a:moveTo>
                <a:lnTo>
                  <a:pt x="7500" y="60000"/>
                </a:lnTo>
                <a:cubicBezTo>
                  <a:pt x="7500" y="33869"/>
                  <a:pt x="26717" y="11716"/>
                  <a:pt x="52586" y="8026"/>
                </a:cubicBezTo>
                <a:cubicBezTo>
                  <a:pt x="78455" y="4336"/>
                  <a:pt x="103100" y="20232"/>
                  <a:pt x="110406" y="45321"/>
                </a:cubicBezTo>
                <a:lnTo>
                  <a:pt x="117538" y="45321"/>
                </a:lnTo>
                <a:lnTo>
                  <a:pt x="105000" y="60000"/>
                </a:lnTo>
                <a:lnTo>
                  <a:pt x="87538" y="45321"/>
                </a:lnTo>
                <a:lnTo>
                  <a:pt x="94508" y="45321"/>
                </a:lnTo>
                <a:lnTo>
                  <a:pt x="94508" y="45321"/>
                </a:lnTo>
                <a:cubicBezTo>
                  <a:pt x="87531" y="28920"/>
                  <a:pt x="69974" y="19696"/>
                  <a:pt x="52509" y="23256"/>
                </a:cubicBezTo>
                <a:cubicBezTo>
                  <a:pt x="35045" y="26816"/>
                  <a:pt x="22500" y="42177"/>
                  <a:pt x="22500" y="60000"/>
                </a:cubicBezTo>
                <a:close/>
              </a:path>
            </a:pathLst>
          </a:cu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443" name="Google Shape;443;p13"/>
          <p:cNvSpPr txBox="1"/>
          <p:nvPr/>
        </p:nvSpPr>
        <p:spPr>
          <a:xfrm>
            <a:off x="914400" y="5272925"/>
            <a:ext cx="211468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b="1" dirty="0">
                <a:solidFill>
                  <a:schemeClr val="bg2"/>
                </a:solidFill>
                <a:latin typeface="Lucida Sans"/>
                <a:ea typeface="Lucida Sans"/>
                <a:cs typeface="Lucida Sans"/>
                <a:sym typeface="Lucida Sans"/>
              </a:rPr>
              <a:t>A CAMBIO DE LA </a:t>
            </a:r>
            <a:endParaRPr b="1" dirty="0">
              <a:solidFill>
                <a:schemeClr val="bg2"/>
              </a:solidFill>
            </a:endParaRPr>
          </a:p>
          <a:p>
            <a:pPr marL="0" marR="0" lvl="0" indent="0" algn="l" rtl="0">
              <a:spcBef>
                <a:spcPts val="0"/>
              </a:spcBef>
              <a:spcAft>
                <a:spcPts val="0"/>
              </a:spcAft>
              <a:buNone/>
            </a:pPr>
            <a:r>
              <a:rPr lang="es-AR" sz="1800" b="1" dirty="0">
                <a:solidFill>
                  <a:schemeClr val="bg2"/>
                </a:solidFill>
                <a:latin typeface="Lucida Sans"/>
                <a:ea typeface="Lucida Sans"/>
                <a:cs typeface="Lucida Sans"/>
                <a:sym typeface="Lucida Sans"/>
              </a:rPr>
              <a:t>PROTECCION </a:t>
            </a:r>
            <a:endParaRPr sz="1800" b="1" dirty="0">
              <a:solidFill>
                <a:schemeClr val="bg2"/>
              </a:solidFill>
              <a:latin typeface="Lucida Sans"/>
              <a:ea typeface="Lucida Sans"/>
              <a:cs typeface="Lucida Sans"/>
              <a:sym typeface="Lucida Sans"/>
            </a:endParaRPr>
          </a:p>
        </p:txBody>
      </p:sp>
      <p:sp>
        <p:nvSpPr>
          <p:cNvPr id="444" name="Google Shape;444;p13"/>
          <p:cNvSpPr/>
          <p:nvPr/>
        </p:nvSpPr>
        <p:spPr>
          <a:xfrm>
            <a:off x="3003524" y="3528878"/>
            <a:ext cx="751504" cy="484632"/>
          </a:xfrm>
          <a:prstGeom prst="right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45" name="Google Shape;445;p13"/>
          <p:cNvSpPr txBox="1"/>
          <p:nvPr/>
        </p:nvSpPr>
        <p:spPr>
          <a:xfrm>
            <a:off x="4024464" y="4794232"/>
            <a:ext cx="4916902"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b="1" dirty="0">
                <a:solidFill>
                  <a:schemeClr val="bg2"/>
                </a:solidFill>
                <a:latin typeface="Lucida Sans"/>
                <a:ea typeface="Lucida Sans"/>
                <a:cs typeface="Lucida Sans"/>
                <a:sym typeface="Lucida Sans"/>
              </a:rPr>
              <a:t>DEBE COMPARTIR LA INFORMACION SOBRE SU INVESTIGACION PARA ENRIQUECER EL CONOCIMIENTO PUBLICO  Y PARA PROMOVER LA CREATIVIDAD E INNOVACION</a:t>
            </a:r>
            <a:endParaRPr b="1" dirty="0">
              <a:solidFill>
                <a:schemeClr val="bg2"/>
              </a:solidFill>
            </a:endParaRPr>
          </a:p>
          <a:p>
            <a:pPr marL="0" marR="0" lvl="0" indent="0" algn="l" rtl="0">
              <a:spcBef>
                <a:spcPts val="0"/>
              </a:spcBef>
              <a:spcAft>
                <a:spcPts val="0"/>
              </a:spcAft>
              <a:buNone/>
            </a:pPr>
            <a:endParaRPr sz="1800" dirty="0">
              <a:solidFill>
                <a:schemeClr val="dk1"/>
              </a:solidFill>
              <a:latin typeface="Lucida Sans"/>
              <a:ea typeface="Lucida Sans"/>
              <a:cs typeface="Lucida Sans"/>
              <a:sym typeface="Lucida Sans"/>
            </a:endParaRPr>
          </a:p>
        </p:txBody>
      </p:sp>
      <p:sp>
        <p:nvSpPr>
          <p:cNvPr id="446" name="Google Shape;446;p13"/>
          <p:cNvSpPr/>
          <p:nvPr/>
        </p:nvSpPr>
        <p:spPr>
          <a:xfrm>
            <a:off x="3005019" y="4586519"/>
            <a:ext cx="978408" cy="978408"/>
          </a:xfrm>
          <a:custGeom>
            <a:avLst/>
            <a:gdLst/>
            <a:ahLst/>
            <a:cxnLst/>
            <a:rect l="l" t="t" r="r" b="b"/>
            <a:pathLst>
              <a:path w="120000" h="120000" extrusionOk="0">
                <a:moveTo>
                  <a:pt x="7500" y="60000"/>
                </a:moveTo>
                <a:lnTo>
                  <a:pt x="7500" y="60000"/>
                </a:lnTo>
                <a:cubicBezTo>
                  <a:pt x="7500" y="33869"/>
                  <a:pt x="26717" y="11716"/>
                  <a:pt x="52586" y="8026"/>
                </a:cubicBezTo>
                <a:cubicBezTo>
                  <a:pt x="78455" y="4336"/>
                  <a:pt x="103100" y="20232"/>
                  <a:pt x="110406" y="45321"/>
                </a:cubicBezTo>
                <a:lnTo>
                  <a:pt x="117538" y="45321"/>
                </a:lnTo>
                <a:lnTo>
                  <a:pt x="105000" y="60000"/>
                </a:lnTo>
                <a:lnTo>
                  <a:pt x="87538" y="45321"/>
                </a:lnTo>
                <a:lnTo>
                  <a:pt x="94508" y="45321"/>
                </a:lnTo>
                <a:lnTo>
                  <a:pt x="94508" y="45321"/>
                </a:lnTo>
                <a:cubicBezTo>
                  <a:pt x="87531" y="28920"/>
                  <a:pt x="69974" y="19696"/>
                  <a:pt x="52509" y="23256"/>
                </a:cubicBezTo>
                <a:cubicBezTo>
                  <a:pt x="35045" y="26816"/>
                  <a:pt x="22500" y="42177"/>
                  <a:pt x="22500" y="60000"/>
                </a:cubicBezTo>
                <a:close/>
              </a:path>
            </a:pathLst>
          </a:cu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4"/>
          <p:cNvSpPr txBox="1">
            <a:spLocks noGrp="1"/>
          </p:cNvSpPr>
          <p:nvPr>
            <p:ph type="body" idx="1"/>
          </p:nvPr>
        </p:nvSpPr>
        <p:spPr>
          <a:xfrm>
            <a:off x="457200" y="1519311"/>
            <a:ext cx="8229600" cy="448798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endParaRPr lang="es-AR" sz="2000" b="1" dirty="0" smtClean="0"/>
          </a:p>
          <a:p>
            <a:pPr marL="109728" lvl="0" indent="0" algn="l" rtl="0">
              <a:spcBef>
                <a:spcPts val="0"/>
              </a:spcBef>
              <a:spcAft>
                <a:spcPts val="0"/>
              </a:spcAft>
              <a:buSzPts val="1836"/>
              <a:buNone/>
            </a:pPr>
            <a:r>
              <a:rPr lang="es-AR" sz="2000" b="1" dirty="0" smtClean="0">
                <a:solidFill>
                  <a:schemeClr val="bg2"/>
                </a:solidFill>
              </a:rPr>
              <a:t>NOVEDAD </a:t>
            </a:r>
            <a:r>
              <a:rPr lang="es-AR" sz="2000" b="1" dirty="0" smtClean="0"/>
              <a:t>       </a:t>
            </a:r>
            <a:endParaRPr sz="2000" b="1" dirty="0"/>
          </a:p>
          <a:p>
            <a:pPr marL="365760" lvl="0" indent="-256032" algn="l" rtl="0">
              <a:spcBef>
                <a:spcPts val="400"/>
              </a:spcBef>
              <a:spcAft>
                <a:spcPts val="0"/>
              </a:spcAft>
              <a:buSzPts val="1836"/>
              <a:buChar char="●"/>
            </a:pPr>
            <a:endParaRPr sz="2000" b="1" dirty="0"/>
          </a:p>
          <a:p>
            <a:pPr marL="365760" lvl="0" indent="-139446" algn="l" rtl="0">
              <a:spcBef>
                <a:spcPts val="400"/>
              </a:spcBef>
              <a:spcAft>
                <a:spcPts val="0"/>
              </a:spcAft>
              <a:buSzPts val="1836"/>
              <a:buNone/>
            </a:pPr>
            <a:endParaRPr dirty="0"/>
          </a:p>
        </p:txBody>
      </p:sp>
      <p:sp>
        <p:nvSpPr>
          <p:cNvPr id="453" name="Google Shape;453;p1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dirty="0"/>
          </a:p>
        </p:txBody>
      </p:sp>
      <p:sp>
        <p:nvSpPr>
          <p:cNvPr id="454" name="Google Shape;454;p1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000000"/>
              </a:buClr>
              <a:buFont typeface="Arial"/>
              <a:buNone/>
            </a:pPr>
            <a:fld id="{00000000-1234-1234-1234-123412341234}" type="slidenum">
              <a:rPr lang="es-AR"/>
              <a:t>13</a:t>
            </a:fld>
            <a:endParaRPr/>
          </a:p>
        </p:txBody>
      </p:sp>
      <p:sp>
        <p:nvSpPr>
          <p:cNvPr id="455" name="Google Shape;455;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Lucida Sans"/>
              <a:buNone/>
            </a:pPr>
            <a:r>
              <a:rPr lang="es-AR" sz="2800"/>
              <a:t>CONDICIONES DE PATENTABILIDAD </a:t>
            </a:r>
            <a:endParaRPr sz="2800"/>
          </a:p>
        </p:txBody>
      </p:sp>
      <p:sp>
        <p:nvSpPr>
          <p:cNvPr id="2" name="Flecha derecha 1"/>
          <p:cNvSpPr/>
          <p:nvPr/>
        </p:nvSpPr>
        <p:spPr>
          <a:xfrm>
            <a:off x="3151163" y="17725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CuadroTexto 2"/>
          <p:cNvSpPr txBox="1"/>
          <p:nvPr/>
        </p:nvSpPr>
        <p:spPr>
          <a:xfrm flipH="1">
            <a:off x="4380072" y="1618638"/>
            <a:ext cx="4267200" cy="4401205"/>
          </a:xfrm>
          <a:prstGeom prst="rect">
            <a:avLst/>
          </a:prstGeom>
          <a:noFill/>
        </p:spPr>
        <p:txBody>
          <a:bodyPr wrap="square" rtlCol="0">
            <a:spAutoFit/>
          </a:bodyPr>
          <a:lstStyle/>
          <a:p>
            <a:r>
              <a:rPr lang="es-AR" sz="2000" dirty="0"/>
              <a:t>S</a:t>
            </a:r>
            <a:r>
              <a:rPr lang="es-AR" sz="2000" dirty="0" smtClean="0"/>
              <a:t>erá </a:t>
            </a:r>
            <a:r>
              <a:rPr lang="es-AR" sz="2000" dirty="0"/>
              <a:t>considerada novedosa toda invención que no esté comprendida en el estado de la técnica</a:t>
            </a:r>
            <a:r>
              <a:rPr lang="es-AR" sz="2000" dirty="0" smtClean="0"/>
              <a:t>.</a:t>
            </a:r>
          </a:p>
          <a:p>
            <a:r>
              <a:rPr lang="es-AR" sz="2000" dirty="0"/>
              <a:t>Por </a:t>
            </a:r>
            <a:r>
              <a:rPr lang="es-AR" sz="2000" b="1" dirty="0">
                <a:effectLst>
                  <a:outerShdw blurRad="38100" dist="38100" dir="2700000" algn="tl">
                    <a:srgbClr val="000000">
                      <a:alpha val="43137"/>
                    </a:srgbClr>
                  </a:outerShdw>
                </a:effectLst>
              </a:rPr>
              <a:t>estado de la técnica</a:t>
            </a:r>
            <a:r>
              <a:rPr lang="es-AR" sz="2000" dirty="0"/>
              <a:t> deberá entenderse el conjunto de conocimientos técnicos que se han hechos públicos antes de la fecha de presentación de la solicitud de patente o, en su caso, de la prioridad reconocida, mediante una descripción oral o escrita, por la explotación o por cualquier otro medio de difusión o información, en el país o en el extranjero.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14</a:t>
            </a:fld>
            <a:endParaRPr lang="es-AR"/>
          </a:p>
        </p:txBody>
      </p:sp>
      <p:sp>
        <p:nvSpPr>
          <p:cNvPr id="4" name="CuadroTexto 3"/>
          <p:cNvSpPr txBox="1"/>
          <p:nvPr/>
        </p:nvSpPr>
        <p:spPr>
          <a:xfrm>
            <a:off x="170892" y="2069109"/>
            <a:ext cx="2799471" cy="707886"/>
          </a:xfrm>
          <a:prstGeom prst="rect">
            <a:avLst/>
          </a:prstGeom>
          <a:noFill/>
        </p:spPr>
        <p:txBody>
          <a:bodyPr wrap="square" rtlCol="0">
            <a:spAutoFit/>
          </a:bodyPr>
          <a:lstStyle/>
          <a:p>
            <a:pPr marL="365760" lvl="0" indent="-256032">
              <a:spcBef>
                <a:spcPts val="400"/>
              </a:spcBef>
              <a:buSzPts val="1836"/>
              <a:buChar char="●"/>
            </a:pPr>
            <a:r>
              <a:rPr lang="es-AR" sz="2000" b="1" dirty="0" smtClean="0">
                <a:solidFill>
                  <a:schemeClr val="bg2"/>
                </a:solidFill>
              </a:rPr>
              <a:t>ACTIVIDAD INVENTIVA</a:t>
            </a:r>
            <a:r>
              <a:rPr lang="es-AR" b="1" dirty="0" smtClean="0">
                <a:solidFill>
                  <a:schemeClr val="bg2"/>
                </a:solidFill>
              </a:rPr>
              <a:t> </a:t>
            </a:r>
            <a:endParaRPr lang="es-AR" b="1" dirty="0">
              <a:solidFill>
                <a:schemeClr val="bg2"/>
              </a:solidFill>
            </a:endParaRPr>
          </a:p>
        </p:txBody>
      </p:sp>
      <p:sp>
        <p:nvSpPr>
          <p:cNvPr id="7" name="CuadroTexto 6"/>
          <p:cNvSpPr txBox="1"/>
          <p:nvPr/>
        </p:nvSpPr>
        <p:spPr>
          <a:xfrm>
            <a:off x="4638761" y="1807536"/>
            <a:ext cx="4360985" cy="2862322"/>
          </a:xfrm>
          <a:prstGeom prst="rect">
            <a:avLst/>
          </a:prstGeom>
          <a:noFill/>
        </p:spPr>
        <p:txBody>
          <a:bodyPr wrap="square" rtlCol="0">
            <a:spAutoFit/>
          </a:bodyPr>
          <a:lstStyle/>
          <a:p>
            <a:r>
              <a:rPr lang="es-AR" sz="2000" dirty="0" smtClean="0"/>
              <a:t>HABRÁ ACTIVIDAD INVENTIVA CUANDO EL PROCESO CREATIVO O SUS RESULTADOS NO SE DEDUZCAN DEL ESTADO DE LA TÉCNICA EN FORMA EVIDENTE PARA UNA PERSONA NORMALMENTE VERSADA EN LA MATERIA TÉCNICA CORRESPONDIENTE.</a:t>
            </a:r>
            <a:endParaRPr lang="es-AR" sz="2000" dirty="0"/>
          </a:p>
        </p:txBody>
      </p:sp>
      <p:sp>
        <p:nvSpPr>
          <p:cNvPr id="8" name="Flecha derecha 7"/>
          <p:cNvSpPr/>
          <p:nvPr/>
        </p:nvSpPr>
        <p:spPr>
          <a:xfrm>
            <a:off x="3657600" y="787791"/>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Flecha derecha 8"/>
          <p:cNvSpPr/>
          <p:nvPr/>
        </p:nvSpPr>
        <p:spPr>
          <a:xfrm>
            <a:off x="3123028" y="21807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CuadroTexto 10"/>
          <p:cNvSpPr txBox="1"/>
          <p:nvPr/>
        </p:nvSpPr>
        <p:spPr>
          <a:xfrm rot="10800000" flipV="1">
            <a:off x="491663" y="4321438"/>
            <a:ext cx="4434901" cy="307777"/>
          </a:xfrm>
          <a:prstGeom prst="rect">
            <a:avLst/>
          </a:prstGeom>
          <a:noFill/>
        </p:spPr>
        <p:txBody>
          <a:bodyPr wrap="square" rtlCol="0">
            <a:spAutoFit/>
          </a:bodyPr>
          <a:lstStyle/>
          <a:p>
            <a:r>
              <a:rPr lang="es-AR" dirty="0"/>
              <a:t> </a:t>
            </a:r>
            <a:endParaRPr lang="es-AR" sz="2000" dirty="0"/>
          </a:p>
        </p:txBody>
      </p:sp>
    </p:spTree>
    <p:extLst>
      <p:ext uri="{BB962C8B-B14F-4D97-AF65-F5344CB8AC3E}">
        <p14:creationId xmlns:p14="http://schemas.microsoft.com/office/powerpoint/2010/main" val="419969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15</a:t>
            </a:fld>
            <a:endParaRPr lang="es-AR"/>
          </a:p>
        </p:txBody>
      </p:sp>
      <p:sp>
        <p:nvSpPr>
          <p:cNvPr id="4" name="Rectángulo 3"/>
          <p:cNvSpPr/>
          <p:nvPr/>
        </p:nvSpPr>
        <p:spPr>
          <a:xfrm>
            <a:off x="209604" y="901700"/>
            <a:ext cx="3409908" cy="400110"/>
          </a:xfrm>
          <a:prstGeom prst="rect">
            <a:avLst/>
          </a:prstGeom>
        </p:spPr>
        <p:txBody>
          <a:bodyPr wrap="none">
            <a:spAutoFit/>
          </a:bodyPr>
          <a:lstStyle/>
          <a:p>
            <a:r>
              <a:rPr lang="es-AR" sz="2000" b="1" dirty="0"/>
              <a:t>APLICACIÓN INDUSTRIAL</a:t>
            </a:r>
            <a:endParaRPr lang="es-AR" sz="2000" dirty="0"/>
          </a:p>
        </p:txBody>
      </p:sp>
      <p:sp>
        <p:nvSpPr>
          <p:cNvPr id="5" name="CuadroTexto 4"/>
          <p:cNvSpPr txBox="1"/>
          <p:nvPr/>
        </p:nvSpPr>
        <p:spPr>
          <a:xfrm flipH="1">
            <a:off x="4178300" y="901700"/>
            <a:ext cx="4406900" cy="4708981"/>
          </a:xfrm>
          <a:prstGeom prst="rect">
            <a:avLst/>
          </a:prstGeom>
          <a:noFill/>
        </p:spPr>
        <p:txBody>
          <a:bodyPr wrap="square" rtlCol="0">
            <a:spAutoFit/>
          </a:bodyPr>
          <a:lstStyle/>
          <a:p>
            <a:r>
              <a:rPr lang="es-AR" sz="2000" b="1" dirty="0">
                <a:solidFill>
                  <a:schemeClr val="bg2"/>
                </a:solidFill>
              </a:rPr>
              <a:t>HABRÁ APLICACIÓN INDUSTRIAL CUANDO EL OBJETO DE LA INVENCIÓN CONDUZCA A LA OBTENCIÓN DE UN RESULTADO O DE UN PRODUCTO INDUSTRIAL, ENTENDIENDO AL TÉRMINO INDUSTRIA COMO COMPRENSIVO DE LA AGRICULTURA, LA INDUSTRIA FORESTAL, LA GANADERÍA, LA PESCA, LA MINERÍA, LAS INDUSTRIAS DE TRANSFORMACIÓN PROPIAMENTE DICHAS Y LOS SERVICIOS.</a:t>
            </a:r>
          </a:p>
        </p:txBody>
      </p:sp>
    </p:spTree>
    <p:extLst>
      <p:ext uri="{BB962C8B-B14F-4D97-AF65-F5344CB8AC3E}">
        <p14:creationId xmlns:p14="http://schemas.microsoft.com/office/powerpoint/2010/main" val="177901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416" name="Google Shape;416;p1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417" name="Google Shape;417;p12"/>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16</a:t>
            </a:fld>
            <a:endParaRPr/>
          </a:p>
        </p:txBody>
      </p:sp>
      <p:sp>
        <p:nvSpPr>
          <p:cNvPr id="418" name="Google Shape;418;p12"/>
          <p:cNvSpPr txBox="1"/>
          <p:nvPr/>
        </p:nvSpPr>
        <p:spPr>
          <a:xfrm>
            <a:off x="1115616" y="332656"/>
            <a:ext cx="30844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PATENTES DE INVENCION </a:t>
            </a:r>
            <a:endParaRPr sz="1800">
              <a:solidFill>
                <a:schemeClr val="dk1"/>
              </a:solidFill>
              <a:latin typeface="Lucida Sans"/>
              <a:ea typeface="Lucida Sans"/>
              <a:cs typeface="Lucida Sans"/>
              <a:sym typeface="Lucida Sans"/>
            </a:endParaRPr>
          </a:p>
        </p:txBody>
      </p:sp>
      <p:pic>
        <p:nvPicPr>
          <p:cNvPr id="419" name="Google Shape;419;p12"/>
          <p:cNvPicPr preferRelativeResize="0"/>
          <p:nvPr/>
        </p:nvPicPr>
        <p:blipFill rotWithShape="1">
          <a:blip r:embed="rId3">
            <a:alphaModFix/>
          </a:blip>
          <a:srcRect/>
          <a:stretch/>
        </p:blipFill>
        <p:spPr>
          <a:xfrm>
            <a:off x="1115616" y="771093"/>
            <a:ext cx="1645946" cy="2413124"/>
          </a:xfrm>
          <a:prstGeom prst="rect">
            <a:avLst/>
          </a:prstGeom>
          <a:noFill/>
          <a:ln>
            <a:noFill/>
          </a:ln>
        </p:spPr>
      </p:pic>
      <p:pic>
        <p:nvPicPr>
          <p:cNvPr id="420" name="Google Shape;420;p12"/>
          <p:cNvPicPr preferRelativeResize="0"/>
          <p:nvPr/>
        </p:nvPicPr>
        <p:blipFill rotWithShape="1">
          <a:blip r:embed="rId4">
            <a:alphaModFix/>
          </a:blip>
          <a:srcRect/>
          <a:stretch/>
        </p:blipFill>
        <p:spPr>
          <a:xfrm>
            <a:off x="3076165" y="701988"/>
            <a:ext cx="2143907" cy="2852486"/>
          </a:xfrm>
          <a:prstGeom prst="rect">
            <a:avLst/>
          </a:prstGeom>
          <a:noFill/>
          <a:ln>
            <a:noFill/>
          </a:ln>
        </p:spPr>
      </p:pic>
      <p:pic>
        <p:nvPicPr>
          <p:cNvPr id="421" name="Google Shape;421;p12"/>
          <p:cNvPicPr preferRelativeResize="0"/>
          <p:nvPr/>
        </p:nvPicPr>
        <p:blipFill rotWithShape="1">
          <a:blip r:embed="rId5">
            <a:alphaModFix/>
          </a:blip>
          <a:srcRect/>
          <a:stretch/>
        </p:blipFill>
        <p:spPr>
          <a:xfrm>
            <a:off x="5220072" y="771093"/>
            <a:ext cx="1703606" cy="2413124"/>
          </a:xfrm>
          <a:prstGeom prst="rect">
            <a:avLst/>
          </a:prstGeom>
          <a:noFill/>
          <a:ln>
            <a:noFill/>
          </a:ln>
        </p:spPr>
      </p:pic>
      <p:pic>
        <p:nvPicPr>
          <p:cNvPr id="422" name="Google Shape;422;p12"/>
          <p:cNvPicPr preferRelativeResize="0"/>
          <p:nvPr/>
        </p:nvPicPr>
        <p:blipFill rotWithShape="1">
          <a:blip r:embed="rId6">
            <a:alphaModFix/>
          </a:blip>
          <a:srcRect/>
          <a:stretch/>
        </p:blipFill>
        <p:spPr>
          <a:xfrm>
            <a:off x="7164288" y="771092"/>
            <a:ext cx="1887859" cy="2413125"/>
          </a:xfrm>
          <a:prstGeom prst="rect">
            <a:avLst/>
          </a:prstGeom>
          <a:noFill/>
          <a:ln>
            <a:noFill/>
          </a:ln>
        </p:spPr>
      </p:pic>
      <p:pic>
        <p:nvPicPr>
          <p:cNvPr id="423" name="Google Shape;423;p12"/>
          <p:cNvPicPr preferRelativeResize="0"/>
          <p:nvPr/>
        </p:nvPicPr>
        <p:blipFill rotWithShape="1">
          <a:blip r:embed="rId7">
            <a:alphaModFix/>
          </a:blip>
          <a:srcRect/>
          <a:stretch/>
        </p:blipFill>
        <p:spPr>
          <a:xfrm>
            <a:off x="1403648" y="3554473"/>
            <a:ext cx="1919970" cy="2554537"/>
          </a:xfrm>
          <a:prstGeom prst="rect">
            <a:avLst/>
          </a:prstGeom>
          <a:noFill/>
          <a:ln>
            <a:noFill/>
          </a:ln>
        </p:spPr>
      </p:pic>
      <p:pic>
        <p:nvPicPr>
          <p:cNvPr id="424" name="Google Shape;424;p12"/>
          <p:cNvPicPr preferRelativeResize="0"/>
          <p:nvPr/>
        </p:nvPicPr>
        <p:blipFill rotWithShape="1">
          <a:blip r:embed="rId8">
            <a:alphaModFix/>
          </a:blip>
          <a:srcRect/>
          <a:stretch/>
        </p:blipFill>
        <p:spPr>
          <a:xfrm>
            <a:off x="3485120" y="3486511"/>
            <a:ext cx="2247900" cy="2209800"/>
          </a:xfrm>
          <a:prstGeom prst="rect">
            <a:avLst/>
          </a:prstGeom>
          <a:noFill/>
          <a:ln>
            <a:noFill/>
          </a:ln>
        </p:spPr>
      </p:pic>
      <p:pic>
        <p:nvPicPr>
          <p:cNvPr id="425" name="Google Shape;425;p12"/>
          <p:cNvPicPr preferRelativeResize="0"/>
          <p:nvPr/>
        </p:nvPicPr>
        <p:blipFill rotWithShape="1">
          <a:blip r:embed="rId9">
            <a:alphaModFix/>
          </a:blip>
          <a:srcRect/>
          <a:stretch/>
        </p:blipFill>
        <p:spPr>
          <a:xfrm>
            <a:off x="6272625" y="3447249"/>
            <a:ext cx="1869791" cy="1676082"/>
          </a:xfrm>
          <a:prstGeom prst="rect">
            <a:avLst/>
          </a:prstGeom>
          <a:noFill/>
          <a:ln>
            <a:noFill/>
          </a:ln>
        </p:spPr>
      </p:pic>
      <p:pic>
        <p:nvPicPr>
          <p:cNvPr id="426" name="Google Shape;426;p12"/>
          <p:cNvPicPr preferRelativeResize="0"/>
          <p:nvPr/>
        </p:nvPicPr>
        <p:blipFill rotWithShape="1">
          <a:blip r:embed="rId10">
            <a:alphaModFix/>
          </a:blip>
          <a:srcRect/>
          <a:stretch/>
        </p:blipFill>
        <p:spPr>
          <a:xfrm>
            <a:off x="6588224" y="5229199"/>
            <a:ext cx="1751873" cy="12856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17</a:t>
            </a:fld>
            <a:endParaRPr lang="es-AR"/>
          </a:p>
        </p:txBody>
      </p:sp>
      <p:sp>
        <p:nvSpPr>
          <p:cNvPr id="3" name="CuadroTexto 2"/>
          <p:cNvSpPr txBox="1"/>
          <p:nvPr/>
        </p:nvSpPr>
        <p:spPr>
          <a:xfrm>
            <a:off x="965200" y="800100"/>
            <a:ext cx="7607300" cy="5016758"/>
          </a:xfrm>
          <a:prstGeom prst="rect">
            <a:avLst/>
          </a:prstGeom>
          <a:noFill/>
        </p:spPr>
        <p:txBody>
          <a:bodyPr wrap="square" rtlCol="0">
            <a:spAutoFit/>
          </a:bodyPr>
          <a:lstStyle/>
          <a:p>
            <a:r>
              <a:rPr lang="es-AR" sz="2000" b="1" u="sng" dirty="0" smtClean="0"/>
              <a:t>DERECHOS QUE CONFIERE LA PATENTE</a:t>
            </a:r>
          </a:p>
          <a:p>
            <a:r>
              <a:rPr lang="es-AR" sz="2000" dirty="0" smtClean="0"/>
              <a:t>LA PATENTE CONFERIRÁ A SU TITULAR LOS SIGUIENTES DERECHOS EXCLUSIVOS:</a:t>
            </a:r>
          </a:p>
          <a:p>
            <a:r>
              <a:rPr lang="es-AR" sz="2000" dirty="0" smtClean="0"/>
              <a:t>A) CUANDO LA MATERIA DE LA PATENTE SEA UN PRODUCTO, EL DE IMPEDIR QUE TERCEROS, SIN SU CONSENTIMIENTO, REALICEN </a:t>
            </a:r>
            <a:r>
              <a:rPr lang="es-AR" sz="2000" b="1" u="sng" dirty="0" smtClean="0"/>
              <a:t>ACTOS DE FABRICACIÓN, USO, OFERTA PARA LA VENTA, VENTA O IMPORTACIÓN DEL PRODUCTO OBJETO DE LA PATENTE</a:t>
            </a:r>
            <a:r>
              <a:rPr lang="es-AR" sz="2000" b="1" dirty="0" smtClean="0"/>
              <a:t>;</a:t>
            </a:r>
          </a:p>
          <a:p>
            <a:r>
              <a:rPr lang="es-AR" sz="2000" dirty="0" smtClean="0"/>
              <a:t>B) CUANDO LA MATERIA DE LA PATENTE SEA UN PROCEDIMIENTO, EL TITULAR DE UNA PATENTE DE PROCEDIMIENTO TENDRÁ DERECHO DE IMPEDIR QUE TERCEROS, SIN SU CONSENTIMIENTO, REALICEN </a:t>
            </a:r>
            <a:r>
              <a:rPr lang="es-AR" sz="2000" b="1" u="sng" dirty="0" smtClean="0"/>
              <a:t>EL ACTO DE UTILIZACIÓN DEL PROCEDIMIENTO Y LOS ACTOS DE: USO, OFERTA PARA LA VENTA, VENTA O IMPORTACIÓN PARA ESTOS FINES DEL PRODUCTO OBTENIDO DIRECTAMENTE POR MEDIO DE DICHO PROCEDIMIENTO.</a:t>
            </a:r>
            <a:endParaRPr lang="es-AR" sz="2000" b="1" u="sng" dirty="0"/>
          </a:p>
        </p:txBody>
      </p:sp>
    </p:spTree>
    <p:extLst>
      <p:ext uri="{BB962C8B-B14F-4D97-AF65-F5344CB8AC3E}">
        <p14:creationId xmlns:p14="http://schemas.microsoft.com/office/powerpoint/2010/main" val="327737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80" name="Google Shape;480;p16"/>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18</a:t>
            </a:fld>
            <a:endParaRPr/>
          </a:p>
        </p:txBody>
      </p:sp>
      <p:sp>
        <p:nvSpPr>
          <p:cNvPr id="481" name="Google Shape;481;p16"/>
          <p:cNvSpPr txBox="1"/>
          <p:nvPr/>
        </p:nvSpPr>
        <p:spPr>
          <a:xfrm>
            <a:off x="1619672" y="764704"/>
            <a:ext cx="51283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LEY DE PATENTES Y MODELOS DE UTILIDAD </a:t>
            </a:r>
            <a:endParaRPr sz="1800">
              <a:solidFill>
                <a:schemeClr val="dk1"/>
              </a:solidFill>
              <a:latin typeface="Lucida Sans"/>
              <a:ea typeface="Lucida Sans"/>
              <a:cs typeface="Lucida Sans"/>
              <a:sym typeface="Lucida Sans"/>
            </a:endParaRPr>
          </a:p>
        </p:txBody>
      </p:sp>
      <p:sp>
        <p:nvSpPr>
          <p:cNvPr id="482" name="Google Shape;482;p16"/>
          <p:cNvSpPr txBox="1"/>
          <p:nvPr/>
        </p:nvSpPr>
        <p:spPr>
          <a:xfrm>
            <a:off x="1703781" y="1484784"/>
            <a:ext cx="13805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LEY 24481</a:t>
            </a:r>
            <a:endParaRPr sz="1800">
              <a:solidFill>
                <a:schemeClr val="dk1"/>
              </a:solidFill>
              <a:latin typeface="Lucida Sans"/>
              <a:ea typeface="Lucida Sans"/>
              <a:cs typeface="Lucida Sans"/>
              <a:sym typeface="Lucida Sans"/>
            </a:endParaRPr>
          </a:p>
        </p:txBody>
      </p:sp>
      <p:sp>
        <p:nvSpPr>
          <p:cNvPr id="483" name="Google Shape;483;p16"/>
          <p:cNvSpPr txBox="1"/>
          <p:nvPr/>
        </p:nvSpPr>
        <p:spPr>
          <a:xfrm>
            <a:off x="1547664" y="3212976"/>
            <a:ext cx="30748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ORGANO DE APLICACIÓN </a:t>
            </a:r>
            <a:endParaRPr sz="1800">
              <a:solidFill>
                <a:schemeClr val="dk1"/>
              </a:solidFill>
              <a:latin typeface="Lucida Sans"/>
              <a:ea typeface="Lucida Sans"/>
              <a:cs typeface="Lucida Sans"/>
              <a:sym typeface="Lucida Sans"/>
            </a:endParaRPr>
          </a:p>
        </p:txBody>
      </p:sp>
      <p:sp>
        <p:nvSpPr>
          <p:cNvPr id="484" name="Google Shape;484;p16"/>
          <p:cNvSpPr txBox="1"/>
          <p:nvPr/>
        </p:nvSpPr>
        <p:spPr>
          <a:xfrm>
            <a:off x="5148065" y="3212976"/>
            <a:ext cx="38164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INSTITUTO NACIONAL DE LA  PROPIEDAD INDUSTRIAL</a:t>
            </a:r>
            <a:endParaRPr sz="1800">
              <a:solidFill>
                <a:schemeClr val="dk1"/>
              </a:solidFill>
              <a:latin typeface="Lucida Sans"/>
              <a:ea typeface="Lucida Sans"/>
              <a:cs typeface="Lucida Sans"/>
              <a:sym typeface="Lucida Sans"/>
            </a:endParaRPr>
          </a:p>
        </p:txBody>
      </p:sp>
      <p:sp>
        <p:nvSpPr>
          <p:cNvPr id="485" name="Google Shape;485;p16"/>
          <p:cNvSpPr txBox="1"/>
          <p:nvPr/>
        </p:nvSpPr>
        <p:spPr>
          <a:xfrm>
            <a:off x="1835696" y="2268238"/>
            <a:ext cx="25282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CONVENIO DE PARIS </a:t>
            </a:r>
            <a:endParaRPr sz="1800">
              <a:solidFill>
                <a:schemeClr val="dk1"/>
              </a:solidFill>
              <a:latin typeface="Lucida Sans"/>
              <a:ea typeface="Lucida Sans"/>
              <a:cs typeface="Lucida Sans"/>
              <a:sym typeface="Lucida Sans"/>
            </a:endParaRPr>
          </a:p>
        </p:txBody>
      </p:sp>
      <p:sp>
        <p:nvSpPr>
          <p:cNvPr id="486" name="Google Shape;486;p16"/>
          <p:cNvSpPr txBox="1"/>
          <p:nvPr/>
        </p:nvSpPr>
        <p:spPr>
          <a:xfrm>
            <a:off x="5004048" y="1346284"/>
            <a:ext cx="38164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MODIFICADA POR LEY 24572 Y 25859</a:t>
            </a:r>
            <a:endParaRPr sz="1800">
              <a:solidFill>
                <a:schemeClr val="dk1"/>
              </a:solidFill>
              <a:latin typeface="Lucida Sans"/>
              <a:ea typeface="Lucida Sans"/>
              <a:cs typeface="Lucida Sans"/>
              <a:sym typeface="Lucida Sans"/>
            </a:endParaRPr>
          </a:p>
        </p:txBody>
      </p:sp>
      <p:sp>
        <p:nvSpPr>
          <p:cNvPr id="487" name="Google Shape;487;p16"/>
          <p:cNvSpPr/>
          <p:nvPr/>
        </p:nvSpPr>
        <p:spPr>
          <a:xfrm>
            <a:off x="3694631" y="1484783"/>
            <a:ext cx="927914" cy="369333"/>
          </a:xfrm>
          <a:prstGeom prst="right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19</a:t>
            </a:fld>
            <a:endParaRPr lang="es-AR"/>
          </a:p>
        </p:txBody>
      </p:sp>
      <p:sp>
        <p:nvSpPr>
          <p:cNvPr id="3" name="CuadroTexto 2"/>
          <p:cNvSpPr txBox="1"/>
          <p:nvPr/>
        </p:nvSpPr>
        <p:spPr>
          <a:xfrm flipH="1">
            <a:off x="889000" y="1092200"/>
            <a:ext cx="7473146" cy="3693319"/>
          </a:xfrm>
          <a:prstGeom prst="rect">
            <a:avLst/>
          </a:prstGeom>
          <a:noFill/>
        </p:spPr>
        <p:txBody>
          <a:bodyPr wrap="square" rtlCol="0">
            <a:spAutoFit/>
          </a:bodyPr>
          <a:lstStyle/>
          <a:p>
            <a:r>
              <a:rPr lang="es-AR" sz="2000" b="1" dirty="0" smtClean="0">
                <a:effectLst>
                  <a:outerShdw blurRad="38100" dist="38100" dir="2700000" algn="tl">
                    <a:srgbClr val="000000">
                      <a:alpha val="43137"/>
                    </a:srgbClr>
                  </a:outerShdw>
                </a:effectLst>
              </a:rPr>
              <a:t>MODELOS DE UTILIDAD : </a:t>
            </a:r>
          </a:p>
          <a:p>
            <a:endParaRPr lang="es-AR" dirty="0"/>
          </a:p>
          <a:p>
            <a:pPr marL="285750" indent="-285750">
              <a:buFont typeface="Arial" panose="020B0604020202020204" pitchFamily="34" charset="0"/>
              <a:buChar char="•"/>
            </a:pPr>
            <a:r>
              <a:rPr lang="es-AR" sz="2000" dirty="0" smtClean="0">
                <a:latin typeface="+mj-lt"/>
              </a:rPr>
              <a:t>TODA DISPOSICIÓN O FORMA NUEVA OBTENIDA O INTRODUCIDA EN HERRAMIENTAS, INSTRUMENTOS DE TRABAJO, UTENSILIOS, DISPOSITIVOS U OBJETOS CONOCIDOS QUE SE PRESTEN A UN TRABAJO PRÁCTICO, </a:t>
            </a:r>
            <a:r>
              <a:rPr lang="es-AR" sz="2000" b="1" dirty="0" smtClean="0">
                <a:latin typeface="+mj-lt"/>
              </a:rPr>
              <a:t>EN CUANTO IMPORTEN UNA MEJOR UTILIZACIÓN EN LA FUNCIÓN A QUE ESTÉN DESTINADOS,</a:t>
            </a:r>
            <a:r>
              <a:rPr lang="es-AR" sz="2000" dirty="0" smtClean="0">
                <a:latin typeface="+mj-lt"/>
              </a:rPr>
              <a:t> CONFERIRÁN A SU CREADOR EL DERECHO EXCLUSIVO DE EXPLOTACIÓN, QUE SE JUSTIFICARÁ POR TÍTULOS DENOMINADOS CERTIFICADOS DE MODELOS DE UTILIDAD.</a:t>
            </a:r>
          </a:p>
        </p:txBody>
      </p:sp>
    </p:spTree>
    <p:extLst>
      <p:ext uri="{BB962C8B-B14F-4D97-AF65-F5344CB8AC3E}">
        <p14:creationId xmlns:p14="http://schemas.microsoft.com/office/powerpoint/2010/main" val="352962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
          <p:cNvSpPr txBox="1">
            <a:spLocks noGrp="1"/>
          </p:cNvSpPr>
          <p:nvPr>
            <p:ph type="ctrTitle"/>
          </p:nvPr>
        </p:nvSpPr>
        <p:spPr>
          <a:xfrm>
            <a:off x="539552" y="620688"/>
            <a:ext cx="7918648" cy="2305000"/>
          </a:xfrm>
          <a:prstGeom prst="rect">
            <a:avLst/>
          </a:prstGeom>
          <a:noFill/>
          <a:ln>
            <a:noFill/>
          </a:ln>
        </p:spPr>
        <p:txBody>
          <a:bodyPr spcFirstLastPara="1" wrap="square" lIns="91425" tIns="45700" rIns="91425" bIns="45700" anchor="b" anchorCtr="0">
            <a:normAutofit fontScale="90000"/>
          </a:bodyPr>
          <a:lstStyle/>
          <a:p>
            <a:pPr marL="0" lvl="0" indent="0" algn="r" rtl="0">
              <a:spcBef>
                <a:spcPts val="0"/>
              </a:spcBef>
              <a:spcAft>
                <a:spcPts val="0"/>
              </a:spcAft>
              <a:buClr>
                <a:schemeClr val="dk2"/>
              </a:buClr>
              <a:buSzPct val="100000"/>
              <a:buFont typeface="Lucida Sans"/>
              <a:buNone/>
            </a:pPr>
            <a:r>
              <a:rPr lang="es-AR" sz="2800"/>
              <a:t>LOS DERECHOS DE PROPIEDAD INTELECTUAL</a:t>
            </a:r>
            <a:br>
              <a:rPr lang="es-AR" sz="2800"/>
            </a:br>
            <a:r>
              <a:rPr lang="es-AR" sz="2800"/>
              <a:t>COMPRENDEN: </a:t>
            </a:r>
            <a:br>
              <a:rPr lang="es-AR" sz="2800"/>
            </a:br>
            <a:r>
              <a:rPr lang="es-AR" sz="2800"/>
              <a:t/>
            </a:r>
            <a:br>
              <a:rPr lang="es-AR" sz="2800"/>
            </a:br>
            <a:r>
              <a:rPr lang="es-AR" sz="2800"/>
              <a:t>DERECHOS DE AUTOR</a:t>
            </a:r>
            <a:br>
              <a:rPr lang="es-AR" sz="2800"/>
            </a:br>
            <a:r>
              <a:rPr lang="es-AR" sz="2800"/>
              <a:t>			</a:t>
            </a:r>
            <a:br>
              <a:rPr lang="es-AR" sz="2800"/>
            </a:br>
            <a:r>
              <a:rPr lang="es-AR" sz="2800"/>
              <a:t>DERECHOS DE PROPIEDAD INDUSTRIAL </a:t>
            </a:r>
            <a:endParaRPr sz="2800"/>
          </a:p>
        </p:txBody>
      </p:sp>
      <p:sp>
        <p:nvSpPr>
          <p:cNvPr id="302" name="Google Shape;302;p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303" name="Google Shape;303;p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304" name="Google Shape;304;p2"/>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2</a:t>
            </a:fld>
            <a:endParaRPr/>
          </a:p>
        </p:txBody>
      </p:sp>
      <p:pic>
        <p:nvPicPr>
          <p:cNvPr id="305" name="Google Shape;305;p2"/>
          <p:cNvPicPr preferRelativeResize="0"/>
          <p:nvPr/>
        </p:nvPicPr>
        <p:blipFill rotWithShape="1">
          <a:blip r:embed="rId3">
            <a:alphaModFix/>
          </a:blip>
          <a:srcRect/>
          <a:stretch/>
        </p:blipFill>
        <p:spPr>
          <a:xfrm>
            <a:off x="2532258" y="3645024"/>
            <a:ext cx="4307542" cy="2457976"/>
          </a:xfrm>
          <a:prstGeom prst="rect">
            <a:avLst/>
          </a:prstGeom>
          <a:noFill/>
          <a:ln>
            <a:noFill/>
          </a:ln>
        </p:spPr>
      </p:pic>
      <p:sp>
        <p:nvSpPr>
          <p:cNvPr id="306" name="Google Shape;306;p2"/>
          <p:cNvSpPr/>
          <p:nvPr/>
        </p:nvSpPr>
        <p:spPr>
          <a:xfrm>
            <a:off x="3268616" y="1544591"/>
            <a:ext cx="457200" cy="457200"/>
          </a:xfrm>
          <a:prstGeom prst="flowChartConnector">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307" name="Google Shape;307;p2"/>
          <p:cNvSpPr/>
          <p:nvPr/>
        </p:nvSpPr>
        <p:spPr>
          <a:xfrm>
            <a:off x="873480" y="2468495"/>
            <a:ext cx="457200" cy="457200"/>
          </a:xfrm>
          <a:prstGeom prst="flowChartConnector">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461" name="Google Shape;461;p1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462" name="Google Shape;462;p15"/>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20</a:t>
            </a:fld>
            <a:endParaRPr/>
          </a:p>
        </p:txBody>
      </p:sp>
      <p:sp>
        <p:nvSpPr>
          <p:cNvPr id="463" name="Google Shape;463;p15"/>
          <p:cNvSpPr txBox="1"/>
          <p:nvPr/>
        </p:nvSpPr>
        <p:spPr>
          <a:xfrm>
            <a:off x="951396" y="476672"/>
            <a:ext cx="28745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MODELOS DE UTILIDAD </a:t>
            </a:r>
            <a:endParaRPr sz="1800">
              <a:solidFill>
                <a:schemeClr val="dk1"/>
              </a:solidFill>
              <a:latin typeface="Lucida Sans"/>
              <a:ea typeface="Lucida Sans"/>
              <a:cs typeface="Lucida Sans"/>
              <a:sym typeface="Lucida Sans"/>
            </a:endParaRPr>
          </a:p>
        </p:txBody>
      </p:sp>
      <p:sp>
        <p:nvSpPr>
          <p:cNvPr id="464" name="Google Shape;464;p15"/>
          <p:cNvSpPr txBox="1"/>
          <p:nvPr/>
        </p:nvSpPr>
        <p:spPr>
          <a:xfrm>
            <a:off x="611560" y="1419748"/>
            <a:ext cx="35541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LA PROTECCION SE ACUERDA </a:t>
            </a:r>
            <a:endParaRPr sz="1800">
              <a:solidFill>
                <a:schemeClr val="dk1"/>
              </a:solidFill>
              <a:latin typeface="Lucida Sans"/>
              <a:ea typeface="Lucida Sans"/>
              <a:cs typeface="Lucida Sans"/>
              <a:sym typeface="Lucida Sans"/>
            </a:endParaRPr>
          </a:p>
        </p:txBody>
      </p:sp>
      <p:sp>
        <p:nvSpPr>
          <p:cNvPr id="465" name="Google Shape;465;p15"/>
          <p:cNvSpPr txBox="1"/>
          <p:nvPr/>
        </p:nvSpPr>
        <p:spPr>
          <a:xfrm>
            <a:off x="4777115" y="1419748"/>
            <a:ext cx="38164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RESPECTO DE INNOVACIONES</a:t>
            </a:r>
            <a:endParaRPr sz="1800">
              <a:solidFill>
                <a:schemeClr val="dk1"/>
              </a:solidFill>
              <a:latin typeface="Lucida Sans"/>
              <a:ea typeface="Lucida Sans"/>
              <a:cs typeface="Lucida Sans"/>
              <a:sym typeface="Lucida Sans"/>
            </a:endParaRPr>
          </a:p>
        </p:txBody>
      </p:sp>
      <p:sp>
        <p:nvSpPr>
          <p:cNvPr id="466" name="Google Shape;466;p15"/>
          <p:cNvSpPr/>
          <p:nvPr/>
        </p:nvSpPr>
        <p:spPr>
          <a:xfrm>
            <a:off x="6200695" y="1789080"/>
            <a:ext cx="484632" cy="777654"/>
          </a:xfrm>
          <a:prstGeom prst="down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67" name="Google Shape;467;p15"/>
          <p:cNvSpPr txBox="1"/>
          <p:nvPr/>
        </p:nvSpPr>
        <p:spPr>
          <a:xfrm>
            <a:off x="4777115" y="2708920"/>
            <a:ext cx="345479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HERRAMIENTAS</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INSTRUMENTOS DE TRABAJO </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OBJETOS DE USO PRACTICO </a:t>
            </a:r>
            <a:endParaRPr sz="1800">
              <a:solidFill>
                <a:schemeClr val="dk1"/>
              </a:solidFill>
              <a:latin typeface="Lucida Sans"/>
              <a:ea typeface="Lucida Sans"/>
              <a:cs typeface="Lucida Sans"/>
              <a:sym typeface="Lucida Sans"/>
            </a:endParaRPr>
          </a:p>
        </p:txBody>
      </p:sp>
      <p:sp>
        <p:nvSpPr>
          <p:cNvPr id="468" name="Google Shape;468;p15"/>
          <p:cNvSpPr/>
          <p:nvPr/>
        </p:nvSpPr>
        <p:spPr>
          <a:xfrm>
            <a:off x="3995936" y="980728"/>
            <a:ext cx="781179" cy="623686"/>
          </a:xfrm>
          <a:custGeom>
            <a:avLst/>
            <a:gdLst/>
            <a:ahLst/>
            <a:cxnLst/>
            <a:rect l="l" t="t" r="r" b="b"/>
            <a:pathLst>
              <a:path w="120000" h="120000" extrusionOk="0">
                <a:moveTo>
                  <a:pt x="5988" y="60000"/>
                </a:moveTo>
                <a:lnTo>
                  <a:pt x="5988" y="60000"/>
                </a:lnTo>
                <a:cubicBezTo>
                  <a:pt x="5988" y="34702"/>
                  <a:pt x="24549" y="13001"/>
                  <a:pt x="50139" y="8382"/>
                </a:cubicBezTo>
                <a:cubicBezTo>
                  <a:pt x="75728" y="3764"/>
                  <a:pt x="101067" y="17540"/>
                  <a:pt x="110411" y="41151"/>
                </a:cubicBezTo>
                <a:lnTo>
                  <a:pt x="115584" y="41151"/>
                </a:lnTo>
                <a:lnTo>
                  <a:pt x="108024" y="60000"/>
                </a:lnTo>
                <a:lnTo>
                  <a:pt x="91633" y="41151"/>
                </a:lnTo>
                <a:lnTo>
                  <a:pt x="96340" y="41151"/>
                </a:lnTo>
                <a:lnTo>
                  <a:pt x="96340" y="41151"/>
                </a:lnTo>
                <a:cubicBezTo>
                  <a:pt x="86789" y="26497"/>
                  <a:pt x="67406" y="19380"/>
                  <a:pt x="49059" y="23793"/>
                </a:cubicBezTo>
                <a:cubicBezTo>
                  <a:pt x="30711" y="28205"/>
                  <a:pt x="17964" y="43048"/>
                  <a:pt x="17964" y="60000"/>
                </a:cubicBezTo>
                <a:close/>
              </a:path>
            </a:pathLst>
          </a:cu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469" name="Google Shape;469;p15"/>
          <p:cNvSpPr/>
          <p:nvPr/>
        </p:nvSpPr>
        <p:spPr>
          <a:xfrm>
            <a:off x="2123728" y="1789080"/>
            <a:ext cx="484632" cy="777654"/>
          </a:xfrm>
          <a:prstGeom prst="down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70" name="Google Shape;470;p15"/>
          <p:cNvSpPr txBox="1"/>
          <p:nvPr/>
        </p:nvSpPr>
        <p:spPr>
          <a:xfrm>
            <a:off x="766665" y="2985919"/>
            <a:ext cx="38555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POR DIEZ AÑOS NO RENOVABLES</a:t>
            </a:r>
            <a:endParaRPr sz="1800">
              <a:solidFill>
                <a:schemeClr val="dk1"/>
              </a:solidFill>
              <a:latin typeface="Lucida Sans"/>
              <a:ea typeface="Lucida Sans"/>
              <a:cs typeface="Lucida Sans"/>
              <a:sym typeface="Lucida Sans"/>
            </a:endParaRPr>
          </a:p>
        </p:txBody>
      </p:sp>
      <p:pic>
        <p:nvPicPr>
          <p:cNvPr id="471" name="Google Shape;471;p15"/>
          <p:cNvPicPr preferRelativeResize="0"/>
          <p:nvPr/>
        </p:nvPicPr>
        <p:blipFill rotWithShape="1">
          <a:blip r:embed="rId3">
            <a:alphaModFix/>
          </a:blip>
          <a:srcRect/>
          <a:stretch/>
        </p:blipFill>
        <p:spPr>
          <a:xfrm>
            <a:off x="611560" y="4575071"/>
            <a:ext cx="2304256" cy="1336469"/>
          </a:xfrm>
          <a:prstGeom prst="rect">
            <a:avLst/>
          </a:prstGeom>
          <a:noFill/>
          <a:ln>
            <a:noFill/>
          </a:ln>
        </p:spPr>
      </p:pic>
      <p:pic>
        <p:nvPicPr>
          <p:cNvPr id="472" name="Google Shape;472;p15"/>
          <p:cNvPicPr preferRelativeResize="0"/>
          <p:nvPr/>
        </p:nvPicPr>
        <p:blipFill rotWithShape="1">
          <a:blip r:embed="rId4">
            <a:alphaModFix/>
          </a:blip>
          <a:srcRect/>
          <a:stretch/>
        </p:blipFill>
        <p:spPr>
          <a:xfrm>
            <a:off x="3193458" y="4499295"/>
            <a:ext cx="2458662" cy="1305969"/>
          </a:xfrm>
          <a:prstGeom prst="rect">
            <a:avLst/>
          </a:prstGeom>
          <a:noFill/>
          <a:ln>
            <a:noFill/>
          </a:ln>
        </p:spPr>
      </p:pic>
      <p:pic>
        <p:nvPicPr>
          <p:cNvPr id="473" name="Google Shape;473;p15"/>
          <p:cNvPicPr preferRelativeResize="0"/>
          <p:nvPr/>
        </p:nvPicPr>
        <p:blipFill rotWithShape="1">
          <a:blip r:embed="rId5">
            <a:alphaModFix/>
          </a:blip>
          <a:srcRect/>
          <a:stretch/>
        </p:blipFill>
        <p:spPr>
          <a:xfrm>
            <a:off x="6685327" y="4499294"/>
            <a:ext cx="1775105" cy="17751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8"/>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632"/>
              <a:buChar char="●"/>
            </a:pPr>
            <a:r>
              <a:rPr lang="es-AR" sz="2400"/>
              <a:t>DECRETO LEY 6673</a:t>
            </a:r>
            <a:endParaRPr/>
          </a:p>
          <a:p>
            <a:pPr marL="365760" lvl="0" indent="-256032" algn="l" rtl="0">
              <a:spcBef>
                <a:spcPts val="400"/>
              </a:spcBef>
              <a:spcAft>
                <a:spcPts val="0"/>
              </a:spcAft>
              <a:buSzPts val="1632"/>
              <a:buChar char="●"/>
            </a:pPr>
            <a:r>
              <a:rPr lang="es-AR" sz="2400"/>
              <a:t>OBJETO DE PROTECCION: FORMA O ASPECTO APLICADO A UN PRODUCTO INDUSTRIAL QUE LE CONFIERE CARÁCTER ORNAMENTAL </a:t>
            </a:r>
            <a:endParaRPr sz="2400"/>
          </a:p>
        </p:txBody>
      </p:sp>
      <p:sp>
        <p:nvSpPr>
          <p:cNvPr id="501" name="Google Shape;501;p1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502" name="Google Shape;502;p1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503" name="Google Shape;503;p1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000000"/>
              </a:buClr>
              <a:buFont typeface="Arial"/>
              <a:buNone/>
            </a:pPr>
            <a:fld id="{00000000-1234-1234-1234-123412341234}" type="slidenum">
              <a:rPr lang="es-AR"/>
              <a:t>21</a:t>
            </a:fld>
            <a:endParaRPr/>
          </a:p>
        </p:txBody>
      </p:sp>
      <p:sp>
        <p:nvSpPr>
          <p:cNvPr id="504" name="Google Shape;50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Lucida Sans"/>
              <a:buNone/>
            </a:pPr>
            <a:r>
              <a:rPr lang="es-AR" sz="2800"/>
              <a:t>DISEÑOS Y MODELOS INDUSTRIALES</a:t>
            </a:r>
            <a:endParaRPr sz="2800"/>
          </a:p>
        </p:txBody>
      </p:sp>
      <p:pic>
        <p:nvPicPr>
          <p:cNvPr id="505" name="Google Shape;505;p18"/>
          <p:cNvPicPr preferRelativeResize="0"/>
          <p:nvPr/>
        </p:nvPicPr>
        <p:blipFill rotWithShape="1">
          <a:blip r:embed="rId3">
            <a:alphaModFix/>
          </a:blip>
          <a:srcRect/>
          <a:stretch/>
        </p:blipFill>
        <p:spPr>
          <a:xfrm>
            <a:off x="2452687" y="3645024"/>
            <a:ext cx="2767385" cy="2446212"/>
          </a:xfrm>
          <a:prstGeom prst="rect">
            <a:avLst/>
          </a:prstGeom>
          <a:noFill/>
          <a:ln>
            <a:noFill/>
          </a:ln>
        </p:spPr>
      </p:pic>
      <p:pic>
        <p:nvPicPr>
          <p:cNvPr id="506" name="Google Shape;506;p18"/>
          <p:cNvPicPr preferRelativeResize="0"/>
          <p:nvPr/>
        </p:nvPicPr>
        <p:blipFill rotWithShape="1">
          <a:blip r:embed="rId4">
            <a:alphaModFix/>
          </a:blip>
          <a:srcRect/>
          <a:stretch/>
        </p:blipFill>
        <p:spPr>
          <a:xfrm>
            <a:off x="5424908" y="3429000"/>
            <a:ext cx="3348545" cy="266223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9"/>
          <p:cNvSpPr txBox="1">
            <a:spLocks noGrp="1"/>
          </p:cNvSpPr>
          <p:nvPr>
            <p:ph type="body" idx="1"/>
          </p:nvPr>
        </p:nvSpPr>
        <p:spPr>
          <a:xfrm>
            <a:off x="457200" y="1481328"/>
            <a:ext cx="8363272"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632"/>
              <a:buChar char="●"/>
            </a:pPr>
            <a:r>
              <a:rPr lang="es-AR" sz="2400"/>
              <a:t>LEY DE MARCAS   22362</a:t>
            </a:r>
            <a:endParaRPr/>
          </a:p>
          <a:p>
            <a:pPr marL="365760" lvl="0" indent="-256032" algn="l" rtl="0">
              <a:spcBef>
                <a:spcPts val="400"/>
              </a:spcBef>
              <a:spcAft>
                <a:spcPts val="0"/>
              </a:spcAft>
              <a:buSzPts val="1632"/>
              <a:buChar char="●"/>
            </a:pPr>
            <a:r>
              <a:rPr lang="es-AR" sz="2400"/>
              <a:t>OBJETO DE PROTECCION: </a:t>
            </a:r>
            <a:endParaRPr sz="2400"/>
          </a:p>
        </p:txBody>
      </p:sp>
      <p:sp>
        <p:nvSpPr>
          <p:cNvPr id="512" name="Google Shape;512;p1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513" name="Google Shape;513;p1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514" name="Google Shape;514;p1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000000"/>
              </a:buClr>
              <a:buFont typeface="Arial"/>
              <a:buNone/>
            </a:pPr>
            <a:fld id="{00000000-1234-1234-1234-123412341234}" type="slidenum">
              <a:rPr lang="es-AR"/>
              <a:t>22</a:t>
            </a:fld>
            <a:endParaRPr/>
          </a:p>
        </p:txBody>
      </p:sp>
      <p:sp>
        <p:nvSpPr>
          <p:cNvPr id="515" name="Google Shape;51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800"/>
              <a:buFont typeface="Lucida Sans"/>
              <a:buNone/>
            </a:pPr>
            <a:r>
              <a:rPr lang="es-AR" sz="2800"/>
              <a:t>MARCAS DE FABRICA </a:t>
            </a:r>
            <a:endParaRPr sz="2800"/>
          </a:p>
        </p:txBody>
      </p:sp>
      <p:sp>
        <p:nvSpPr>
          <p:cNvPr id="516" name="Google Shape;516;p19"/>
          <p:cNvSpPr txBox="1"/>
          <p:nvPr/>
        </p:nvSpPr>
        <p:spPr>
          <a:xfrm>
            <a:off x="539552" y="2469772"/>
            <a:ext cx="858760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000">
                <a:solidFill>
                  <a:schemeClr val="dk1"/>
                </a:solidFill>
                <a:latin typeface="Lucida Sans"/>
                <a:ea typeface="Lucida Sans"/>
                <a:cs typeface="Lucida Sans"/>
                <a:sym typeface="Lucida Sans"/>
              </a:rPr>
              <a:t>SIGNOS O SIMBOLOS  PARA IDENTIFICAR PRODUCTOS O SERVICIOS</a:t>
            </a:r>
            <a:endParaRPr/>
          </a:p>
          <a:p>
            <a:pPr marL="0" marR="0" lvl="0" indent="0" algn="l" rtl="0">
              <a:spcBef>
                <a:spcPts val="0"/>
              </a:spcBef>
              <a:spcAft>
                <a:spcPts val="0"/>
              </a:spcAft>
              <a:buNone/>
            </a:pPr>
            <a:endParaRPr sz="2000">
              <a:solidFill>
                <a:schemeClr val="dk1"/>
              </a:solidFill>
              <a:latin typeface="Lucida Sans"/>
              <a:ea typeface="Lucida Sans"/>
              <a:cs typeface="Lucida Sans"/>
              <a:sym typeface="Lucida Sans"/>
            </a:endParaRPr>
          </a:p>
          <a:p>
            <a:pPr marL="0" marR="0" lvl="0" indent="0" algn="l" rtl="0">
              <a:spcBef>
                <a:spcPts val="0"/>
              </a:spcBef>
              <a:spcAft>
                <a:spcPts val="0"/>
              </a:spcAft>
              <a:buNone/>
            </a:pPr>
            <a:r>
              <a:rPr lang="es-AR" sz="2000">
                <a:solidFill>
                  <a:schemeClr val="dk1"/>
                </a:solidFill>
                <a:latin typeface="Lucida Sans"/>
                <a:ea typeface="Lucida Sans"/>
                <a:cs typeface="Lucida Sans"/>
                <a:sym typeface="Lucida Sans"/>
              </a:rPr>
              <a:t>PLAZO DE DURACION: 10 AÑOS   RENOVABLES SI SE DEMUESTRA SU</a:t>
            </a:r>
            <a:endParaRPr/>
          </a:p>
          <a:p>
            <a:pPr marL="0" marR="0" lvl="0" indent="0" algn="l" rtl="0">
              <a:spcBef>
                <a:spcPts val="0"/>
              </a:spcBef>
              <a:spcAft>
                <a:spcPts val="0"/>
              </a:spcAft>
              <a:buNone/>
            </a:pPr>
            <a:r>
              <a:rPr lang="es-AR" sz="2000">
                <a:solidFill>
                  <a:schemeClr val="dk1"/>
                </a:solidFill>
                <a:latin typeface="Lucida Sans"/>
                <a:ea typeface="Lucida Sans"/>
                <a:cs typeface="Lucida Sans"/>
                <a:sym typeface="Lucida Sans"/>
              </a:rPr>
              <a:t>                                   USO LOS ULTIMOS CINCO AÑOS  </a:t>
            </a:r>
            <a:endParaRPr sz="2000">
              <a:solidFill>
                <a:schemeClr val="dk1"/>
              </a:solidFill>
              <a:latin typeface="Lucida Sans"/>
              <a:ea typeface="Lucida Sans"/>
              <a:cs typeface="Lucida Sans"/>
              <a:sym typeface="Lucida Sans"/>
            </a:endParaRPr>
          </a:p>
        </p:txBody>
      </p:sp>
      <p:pic>
        <p:nvPicPr>
          <p:cNvPr id="517" name="Google Shape;517;p19"/>
          <p:cNvPicPr preferRelativeResize="0"/>
          <p:nvPr/>
        </p:nvPicPr>
        <p:blipFill rotWithShape="1">
          <a:blip r:embed="rId3">
            <a:alphaModFix/>
          </a:blip>
          <a:srcRect/>
          <a:stretch/>
        </p:blipFill>
        <p:spPr>
          <a:xfrm>
            <a:off x="755576" y="4149080"/>
            <a:ext cx="3619500" cy="1819275"/>
          </a:xfrm>
          <a:prstGeom prst="rect">
            <a:avLst/>
          </a:prstGeom>
          <a:noFill/>
          <a:ln>
            <a:noFill/>
          </a:ln>
        </p:spPr>
      </p:pic>
      <p:pic>
        <p:nvPicPr>
          <p:cNvPr id="518" name="Google Shape;518;p19"/>
          <p:cNvPicPr preferRelativeResize="0"/>
          <p:nvPr/>
        </p:nvPicPr>
        <p:blipFill rotWithShape="1">
          <a:blip r:embed="rId4">
            <a:alphaModFix/>
          </a:blip>
          <a:srcRect/>
          <a:stretch/>
        </p:blipFill>
        <p:spPr>
          <a:xfrm>
            <a:off x="5292080" y="3924955"/>
            <a:ext cx="2160240" cy="23843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408" name="Google Shape;408;p1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409" name="Google Shape;409;p11"/>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23</a:t>
            </a:fld>
            <a:endParaRPr/>
          </a:p>
        </p:txBody>
      </p:sp>
      <p:pic>
        <p:nvPicPr>
          <p:cNvPr id="410" name="Google Shape;410;p11"/>
          <p:cNvPicPr preferRelativeResize="0"/>
          <p:nvPr/>
        </p:nvPicPr>
        <p:blipFill rotWithShape="1">
          <a:blip r:embed="rId3">
            <a:alphaModFix/>
          </a:blip>
          <a:srcRect/>
          <a:stretch/>
        </p:blipFill>
        <p:spPr>
          <a:xfrm>
            <a:off x="2411760" y="757650"/>
            <a:ext cx="5904656" cy="555167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524" name="Google Shape;524;p2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525" name="Google Shape;525;p20"/>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24</a:t>
            </a:fld>
            <a:endParaRPr/>
          </a:p>
        </p:txBody>
      </p:sp>
      <p:pic>
        <p:nvPicPr>
          <p:cNvPr id="526" name="Google Shape;526;p20"/>
          <p:cNvPicPr preferRelativeResize="0"/>
          <p:nvPr/>
        </p:nvPicPr>
        <p:blipFill rotWithShape="1">
          <a:blip r:embed="rId3">
            <a:alphaModFix/>
          </a:blip>
          <a:srcRect/>
          <a:stretch/>
        </p:blipFill>
        <p:spPr>
          <a:xfrm>
            <a:off x="1104900" y="828675"/>
            <a:ext cx="6934200" cy="5200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f9ea1038f0_0_16"/>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25</a:t>
            </a:fld>
            <a:endParaRPr/>
          </a:p>
        </p:txBody>
      </p:sp>
      <p:sp>
        <p:nvSpPr>
          <p:cNvPr id="532" name="Google Shape;532;gf9ea1038f0_0_16"/>
          <p:cNvSpPr txBox="1"/>
          <p:nvPr/>
        </p:nvSpPr>
        <p:spPr>
          <a:xfrm>
            <a:off x="902100" y="648725"/>
            <a:ext cx="7339800" cy="9234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AR" sz="2400" b="1">
                <a:latin typeface="Lucida Sans"/>
                <a:ea typeface="Lucida Sans"/>
                <a:cs typeface="Lucida Sans"/>
                <a:sym typeface="Lucida Sans"/>
              </a:rPr>
              <a:t>SOFTWARE:   SOPORTE LOGICO O PROGRAMA DE COMPUTACION</a:t>
            </a:r>
            <a:endParaRPr sz="2400" b="1">
              <a:latin typeface="Lucida Sans"/>
              <a:ea typeface="Lucida Sans"/>
              <a:cs typeface="Lucida Sans"/>
              <a:sym typeface="Lucida Sans"/>
            </a:endParaRPr>
          </a:p>
        </p:txBody>
      </p:sp>
      <p:sp>
        <p:nvSpPr>
          <p:cNvPr id="533" name="Google Shape;533;gf9ea1038f0_0_16"/>
          <p:cNvSpPr txBox="1"/>
          <p:nvPr/>
        </p:nvSpPr>
        <p:spPr>
          <a:xfrm>
            <a:off x="772325" y="1838075"/>
            <a:ext cx="73398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600" b="1">
                <a:latin typeface="Lucida Sans"/>
                <a:ea typeface="Lucida Sans"/>
                <a:cs typeface="Lucida Sans"/>
                <a:sym typeface="Lucida Sans"/>
              </a:rPr>
              <a:t>CONCEPTO</a:t>
            </a:r>
            <a:r>
              <a:rPr lang="es-AR" sz="2600">
                <a:latin typeface="Lucida Sans"/>
                <a:ea typeface="Lucida Sans"/>
                <a:cs typeface="Lucida Sans"/>
                <a:sym typeface="Lucida Sans"/>
              </a:rPr>
              <a:t>: </a:t>
            </a:r>
            <a:r>
              <a:rPr lang="es-AR" sz="2800">
                <a:latin typeface="Lucida Sans"/>
                <a:ea typeface="Lucida Sans"/>
                <a:cs typeface="Lucida Sans"/>
                <a:sym typeface="Lucida Sans"/>
              </a:rPr>
              <a:t>Conjunto de instrucciones expresadas mediante palabras, codigos, planes o cualquier otra forma que al ser incorporados en un dispositivo de lectura automatizada sea capaz de hacer que un ordenador ejecute determinada tarea u obtenga determinado resultado (OMPI)</a:t>
            </a:r>
            <a:endParaRPr sz="2800">
              <a:latin typeface="Lucida Sans"/>
              <a:ea typeface="Lucida Sans"/>
              <a:cs typeface="Lucida Sans"/>
              <a:sym typeface="Lucida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f9ea1038f0_0_20"/>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26</a:t>
            </a:fld>
            <a:endParaRPr/>
          </a:p>
        </p:txBody>
      </p:sp>
      <p:sp>
        <p:nvSpPr>
          <p:cNvPr id="539" name="Google Shape;539;gf9ea1038f0_0_20"/>
          <p:cNvSpPr txBox="1"/>
          <p:nvPr/>
        </p:nvSpPr>
        <p:spPr>
          <a:xfrm>
            <a:off x="803175" y="571500"/>
            <a:ext cx="73398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800">
                <a:latin typeface="Nunito"/>
                <a:ea typeface="Nunito"/>
                <a:cs typeface="Nunito"/>
                <a:sym typeface="Nunito"/>
              </a:rPr>
              <a:t>La Transformacion del Software en un objeto separado de comercializacion y su vulnerabilidad son las dos causas mas importantes que han estimulado el debate sobre: </a:t>
            </a:r>
            <a:endParaRPr sz="2800">
              <a:latin typeface="Nunito"/>
              <a:ea typeface="Nunito"/>
              <a:cs typeface="Nunito"/>
              <a:sym typeface="Nunito"/>
            </a:endParaRPr>
          </a:p>
          <a:p>
            <a:pPr marL="0" lvl="0" indent="0" algn="l" rtl="0">
              <a:spcBef>
                <a:spcPts val="0"/>
              </a:spcBef>
              <a:spcAft>
                <a:spcPts val="0"/>
              </a:spcAft>
              <a:buNone/>
            </a:pPr>
            <a:r>
              <a:rPr lang="es-AR" sz="2800" b="1">
                <a:latin typeface="Nunito"/>
                <a:ea typeface="Nunito"/>
                <a:cs typeface="Nunito"/>
                <a:sym typeface="Nunito"/>
              </a:rPr>
              <a:t>LA PROTECCION JURIDICA </a:t>
            </a:r>
            <a:r>
              <a:rPr lang="es-AR" sz="2800">
                <a:latin typeface="Nunito"/>
                <a:ea typeface="Nunito"/>
                <a:cs typeface="Nunito"/>
                <a:sym typeface="Nunito"/>
              </a:rPr>
              <a:t> </a:t>
            </a:r>
            <a:endParaRPr sz="2800">
              <a:latin typeface="Nunito"/>
              <a:ea typeface="Nunito"/>
              <a:cs typeface="Nunito"/>
              <a:sym typeface="Nunito"/>
            </a:endParaRPr>
          </a:p>
        </p:txBody>
      </p:sp>
      <p:sp>
        <p:nvSpPr>
          <p:cNvPr id="540" name="Google Shape;540;gf9ea1038f0_0_20"/>
          <p:cNvSpPr txBox="1"/>
          <p:nvPr/>
        </p:nvSpPr>
        <p:spPr>
          <a:xfrm>
            <a:off x="803175" y="3351775"/>
            <a:ext cx="82047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3000" b="1">
                <a:latin typeface="Nunito"/>
                <a:ea typeface="Nunito"/>
                <a:cs typeface="Nunito"/>
                <a:sym typeface="Nunito"/>
              </a:rPr>
              <a:t>Por medio de: </a:t>
            </a:r>
            <a:endParaRPr sz="3000" b="1">
              <a:latin typeface="Nunito"/>
              <a:ea typeface="Nunito"/>
              <a:cs typeface="Nunito"/>
              <a:sym typeface="Nunito"/>
            </a:endParaRPr>
          </a:p>
          <a:p>
            <a:pPr marL="0" lvl="0" indent="0" algn="l" rtl="0">
              <a:spcBef>
                <a:spcPts val="0"/>
              </a:spcBef>
              <a:spcAft>
                <a:spcPts val="0"/>
              </a:spcAft>
              <a:buNone/>
            </a:pPr>
            <a:r>
              <a:rPr lang="es-AR" sz="3000" b="1">
                <a:latin typeface="Nunito"/>
                <a:ea typeface="Nunito"/>
                <a:cs typeface="Nunito"/>
                <a:sym typeface="Nunito"/>
              </a:rPr>
              <a:t>Derecho de Propiedad Intelectual</a:t>
            </a:r>
            <a:endParaRPr sz="3000" b="1">
              <a:latin typeface="Nunito"/>
              <a:ea typeface="Nunito"/>
              <a:cs typeface="Nunito"/>
              <a:sym typeface="Nunito"/>
            </a:endParaRPr>
          </a:p>
          <a:p>
            <a:pPr marL="0" lvl="0" indent="0" algn="l" rtl="0">
              <a:spcBef>
                <a:spcPts val="0"/>
              </a:spcBef>
              <a:spcAft>
                <a:spcPts val="0"/>
              </a:spcAft>
              <a:buNone/>
            </a:pPr>
            <a:r>
              <a:rPr lang="es-AR" sz="3000" b="1">
                <a:latin typeface="Nunito"/>
                <a:ea typeface="Nunito"/>
                <a:cs typeface="Nunito"/>
                <a:sym typeface="Nunito"/>
              </a:rPr>
              <a:t>Normas Penales </a:t>
            </a:r>
            <a:endParaRPr sz="3000" b="1">
              <a:latin typeface="Nunito"/>
              <a:ea typeface="Nunito"/>
              <a:cs typeface="Nunito"/>
              <a:sym typeface="Nunito"/>
            </a:endParaRPr>
          </a:p>
          <a:p>
            <a:pPr marL="0" lvl="0" indent="0" algn="l" rtl="0">
              <a:spcBef>
                <a:spcPts val="0"/>
              </a:spcBef>
              <a:spcAft>
                <a:spcPts val="0"/>
              </a:spcAft>
              <a:buNone/>
            </a:pPr>
            <a:r>
              <a:rPr lang="es-AR" sz="3000" b="1">
                <a:latin typeface="Nunito"/>
                <a:ea typeface="Nunito"/>
                <a:cs typeface="Nunito"/>
                <a:sym typeface="Nunito"/>
              </a:rPr>
              <a:t>Instituciones Comunes de Derecho Privado</a:t>
            </a:r>
            <a:r>
              <a:rPr lang="es-AR" sz="1800" b="1">
                <a:latin typeface="Nunito"/>
                <a:ea typeface="Nunito"/>
                <a:cs typeface="Nunito"/>
                <a:sym typeface="Nunito"/>
              </a:rPr>
              <a:t> </a:t>
            </a:r>
            <a:endParaRPr sz="1800" b="1">
              <a:latin typeface="Nunito"/>
              <a:ea typeface="Nunito"/>
              <a:cs typeface="Nunito"/>
              <a:sym typeface="Nunito"/>
            </a:endParaRPr>
          </a:p>
          <a:p>
            <a:pPr marL="0" lvl="0" indent="0" algn="l" rtl="0">
              <a:spcBef>
                <a:spcPts val="0"/>
              </a:spcBef>
              <a:spcAft>
                <a:spcPts val="0"/>
              </a:spcAft>
              <a:buNone/>
            </a:pPr>
            <a:r>
              <a:rPr lang="es-AR" sz="3000" b="1">
                <a:latin typeface="Nunito"/>
                <a:ea typeface="Nunito"/>
                <a:cs typeface="Nunito"/>
                <a:sym typeface="Nunito"/>
              </a:rPr>
              <a:t>Patentes de invencion</a:t>
            </a:r>
            <a:endParaRPr sz="3000" b="1">
              <a:latin typeface="Nunito"/>
              <a:ea typeface="Nunito"/>
              <a:cs typeface="Nunito"/>
              <a:sym typeface="Nunito"/>
            </a:endParaRPr>
          </a:p>
        </p:txBody>
      </p:sp>
      <p:sp>
        <p:nvSpPr>
          <p:cNvPr id="541" name="Google Shape;541;gf9ea1038f0_0_20"/>
          <p:cNvSpPr txBox="1"/>
          <p:nvPr/>
        </p:nvSpPr>
        <p:spPr>
          <a:xfrm>
            <a:off x="902100" y="3567150"/>
            <a:ext cx="733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f9ea1038f0_0_24"/>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27</a:t>
            </a:fld>
            <a:endParaRPr/>
          </a:p>
        </p:txBody>
      </p:sp>
      <p:sp>
        <p:nvSpPr>
          <p:cNvPr id="547" name="Google Shape;547;gf9ea1038f0_0_24"/>
          <p:cNvSpPr txBox="1"/>
          <p:nvPr/>
        </p:nvSpPr>
        <p:spPr>
          <a:xfrm>
            <a:off x="633275" y="787725"/>
            <a:ext cx="733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sp>
        <p:nvSpPr>
          <p:cNvPr id="548" name="Google Shape;548;gf9ea1038f0_0_24"/>
          <p:cNvSpPr txBox="1"/>
          <p:nvPr/>
        </p:nvSpPr>
        <p:spPr>
          <a:xfrm>
            <a:off x="756825" y="556025"/>
            <a:ext cx="7784700" cy="5571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AR" sz="2800" b="1">
                <a:latin typeface="Nunito"/>
                <a:ea typeface="Nunito"/>
                <a:cs typeface="Nunito"/>
                <a:sym typeface="Nunito"/>
              </a:rPr>
              <a:t>El software es dificil de clasificar jurídicamente ya que no es una obra monolitica</a:t>
            </a:r>
            <a:endParaRPr sz="2800" b="1">
              <a:latin typeface="Nunito"/>
              <a:ea typeface="Nunito"/>
              <a:cs typeface="Nunito"/>
              <a:sym typeface="Nunito"/>
            </a:endParaRPr>
          </a:p>
          <a:p>
            <a:pPr marL="457200" lvl="0" indent="-406400" algn="just" rtl="0">
              <a:spcBef>
                <a:spcPts val="0"/>
              </a:spcBef>
              <a:spcAft>
                <a:spcPts val="0"/>
              </a:spcAft>
              <a:buSzPts val="2800"/>
              <a:buFont typeface="Nunito"/>
              <a:buChar char="●"/>
            </a:pPr>
            <a:r>
              <a:rPr lang="es-AR" sz="2800" b="1">
                <a:latin typeface="Nunito"/>
                <a:ea typeface="Nunito"/>
                <a:cs typeface="Nunito"/>
                <a:sym typeface="Nunito"/>
              </a:rPr>
              <a:t>Tiene varios elementos que podrian someterse a diferentes tipos de proteccion del sistema de propiedad intelectual</a:t>
            </a:r>
            <a:endParaRPr sz="2800" b="1">
              <a:latin typeface="Nunito"/>
              <a:ea typeface="Nunito"/>
              <a:cs typeface="Nunito"/>
              <a:sym typeface="Nunito"/>
            </a:endParaRPr>
          </a:p>
          <a:p>
            <a:pPr marL="457200" lvl="0" indent="-406400" algn="just" rtl="0">
              <a:spcBef>
                <a:spcPts val="0"/>
              </a:spcBef>
              <a:spcAft>
                <a:spcPts val="0"/>
              </a:spcAft>
              <a:buSzPts val="2800"/>
              <a:buFont typeface="Nunito"/>
              <a:buChar char="●"/>
            </a:pPr>
            <a:r>
              <a:rPr lang="es-AR" sz="2800" b="1">
                <a:latin typeface="Nunito"/>
                <a:ea typeface="Nunito"/>
                <a:cs typeface="Nunito"/>
                <a:sym typeface="Nunito"/>
              </a:rPr>
              <a:t> Si lo consideramos como un conjunto de instrucciones de la computadora que producen un resultado determinado.Segun la forma en que se expresen esas instrucciones sera el tipo de proteccion de propiedad intelectual aplicable. </a:t>
            </a:r>
            <a:endParaRPr sz="2800"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f9ea1038f0_0_28"/>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28</a:t>
            </a:fld>
            <a:endParaRPr/>
          </a:p>
        </p:txBody>
      </p:sp>
      <p:sp>
        <p:nvSpPr>
          <p:cNvPr id="554" name="Google Shape;554;gf9ea1038f0_0_28"/>
          <p:cNvSpPr txBox="1"/>
          <p:nvPr/>
        </p:nvSpPr>
        <p:spPr>
          <a:xfrm>
            <a:off x="324375" y="231675"/>
            <a:ext cx="8418000" cy="578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600">
                <a:latin typeface="Nunito"/>
                <a:ea typeface="Nunito"/>
                <a:cs typeface="Nunito"/>
                <a:sym typeface="Nunito"/>
              </a:rPr>
              <a:t>En EEUU a partir de 1966 se registraron en la Oficina de Copyright los primeros programas de Computacion</a:t>
            </a:r>
            <a:endParaRPr sz="2600">
              <a:latin typeface="Nunito"/>
              <a:ea typeface="Nunito"/>
              <a:cs typeface="Nunito"/>
              <a:sym typeface="Nunito"/>
            </a:endParaRPr>
          </a:p>
          <a:p>
            <a:pPr marL="0" lvl="0" indent="0" algn="l" rtl="0">
              <a:spcBef>
                <a:spcPts val="0"/>
              </a:spcBef>
              <a:spcAft>
                <a:spcPts val="0"/>
              </a:spcAft>
              <a:buNone/>
            </a:pPr>
            <a:r>
              <a:rPr lang="es-AR" sz="2600">
                <a:latin typeface="Nunito"/>
                <a:ea typeface="Nunito"/>
                <a:cs typeface="Nunito"/>
                <a:sym typeface="Nunito"/>
              </a:rPr>
              <a:t>En 1980 se sanciono una ley Fedreal estableciendo la proteccion de los programas de computacion por medio del Copyright</a:t>
            </a:r>
            <a:endParaRPr sz="2600">
              <a:latin typeface="Nunito"/>
              <a:ea typeface="Nunito"/>
              <a:cs typeface="Nunito"/>
              <a:sym typeface="Nunito"/>
            </a:endParaRPr>
          </a:p>
          <a:p>
            <a:pPr marL="0" lvl="0" indent="0" algn="l" rtl="0">
              <a:spcBef>
                <a:spcPts val="0"/>
              </a:spcBef>
              <a:spcAft>
                <a:spcPts val="0"/>
              </a:spcAft>
              <a:buNone/>
            </a:pPr>
            <a:r>
              <a:rPr lang="es-AR" sz="2600">
                <a:latin typeface="Nunito"/>
                <a:ea typeface="Nunito"/>
                <a:cs typeface="Nunito"/>
                <a:sym typeface="Nunito"/>
              </a:rPr>
              <a:t>Posteriormente dictaron leyes en el mismo sentido Alemania, Hungria, Francia, Australia, India, Japon Reino Unido.</a:t>
            </a:r>
            <a:endParaRPr sz="2600">
              <a:latin typeface="Nunito"/>
              <a:ea typeface="Nunito"/>
              <a:cs typeface="Nunito"/>
              <a:sym typeface="Nunito"/>
            </a:endParaRPr>
          </a:p>
          <a:p>
            <a:pPr marL="0" lvl="0" indent="0" algn="l" rtl="0">
              <a:spcBef>
                <a:spcPts val="0"/>
              </a:spcBef>
              <a:spcAft>
                <a:spcPts val="0"/>
              </a:spcAft>
              <a:buNone/>
            </a:pPr>
            <a:r>
              <a:rPr lang="es-AR" sz="2600">
                <a:latin typeface="Nunito"/>
                <a:ea typeface="Nunito"/>
                <a:cs typeface="Nunito"/>
                <a:sym typeface="Nunito"/>
              </a:rPr>
              <a:t>La oficina de Patentes en EEUU, establecio que para ser patentable un  programa de computacion, se debe demostrar una utilidad que exceda la simple resolucion de ecuaciones o la transformacion de un conjunto de números en otro, sino que el inventor debe aprovechar el proceso o método para algun propósito concreto  </a:t>
            </a:r>
            <a:endParaRPr sz="2600">
              <a:latin typeface="Nunito"/>
              <a:ea typeface="Nunito"/>
              <a:cs typeface="Nunito"/>
              <a:sym typeface="Nun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f9ea1038f0_0_32"/>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29</a:t>
            </a:fld>
            <a:endParaRPr/>
          </a:p>
        </p:txBody>
      </p:sp>
      <p:sp>
        <p:nvSpPr>
          <p:cNvPr id="560" name="Google Shape;560;gf9ea1038f0_0_32"/>
          <p:cNvSpPr txBox="1"/>
          <p:nvPr/>
        </p:nvSpPr>
        <p:spPr>
          <a:xfrm>
            <a:off x="294000" y="139025"/>
            <a:ext cx="8850000" cy="697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800" b="1">
                <a:latin typeface="Nunito"/>
                <a:ea typeface="Nunito"/>
                <a:cs typeface="Nunito"/>
                <a:sym typeface="Nunito"/>
              </a:rPr>
              <a:t>PROTECCION EN ARGENTINA</a:t>
            </a:r>
            <a:endParaRPr sz="2800" b="1">
              <a:latin typeface="Nunito"/>
              <a:ea typeface="Nunito"/>
              <a:cs typeface="Nunito"/>
              <a:sym typeface="Nunito"/>
            </a:endParaRPr>
          </a:p>
          <a:p>
            <a:pPr marL="0" lvl="0" indent="0" algn="l" rtl="0">
              <a:spcBef>
                <a:spcPts val="0"/>
              </a:spcBef>
              <a:spcAft>
                <a:spcPts val="0"/>
              </a:spcAft>
              <a:buNone/>
            </a:pPr>
            <a:r>
              <a:rPr lang="es-AR" sz="2800" b="1">
                <a:latin typeface="Nunito"/>
                <a:ea typeface="Nunito"/>
                <a:cs typeface="Nunito"/>
                <a:sym typeface="Nunito"/>
              </a:rPr>
              <a:t>:</a:t>
            </a:r>
            <a:endParaRPr sz="2800" b="1">
              <a:latin typeface="Nunito"/>
              <a:ea typeface="Nunito"/>
              <a:cs typeface="Nunito"/>
              <a:sym typeface="Nunito"/>
            </a:endParaRPr>
          </a:p>
          <a:p>
            <a:pPr marL="457200" lvl="0" indent="-406400" algn="l" rtl="0">
              <a:spcBef>
                <a:spcPts val="0"/>
              </a:spcBef>
              <a:spcAft>
                <a:spcPts val="0"/>
              </a:spcAft>
              <a:buSzPts val="2800"/>
              <a:buFont typeface="Nunito"/>
              <a:buChar char="●"/>
            </a:pPr>
            <a:r>
              <a:rPr lang="es-AR" sz="2800" b="1">
                <a:latin typeface="Nunito"/>
                <a:ea typeface="Nunito"/>
                <a:cs typeface="Nunito"/>
                <a:sym typeface="Nunito"/>
              </a:rPr>
              <a:t> La CN establece en el art 17 ”Todo autor o inventor es propietario exclusivo de su obra invento o descubrimiento por el termino que le acuerde la ley”</a:t>
            </a:r>
            <a:endParaRPr sz="2800" b="1">
              <a:latin typeface="Nunito"/>
              <a:ea typeface="Nunito"/>
              <a:cs typeface="Nunito"/>
              <a:sym typeface="Nunito"/>
            </a:endParaRPr>
          </a:p>
          <a:p>
            <a:pPr marL="457200" lvl="0" indent="-406400" algn="l" rtl="0">
              <a:spcBef>
                <a:spcPts val="0"/>
              </a:spcBef>
              <a:spcAft>
                <a:spcPts val="0"/>
              </a:spcAft>
              <a:buSzPts val="2800"/>
              <a:buFont typeface="Nunito"/>
              <a:buChar char="●"/>
            </a:pPr>
            <a:r>
              <a:rPr lang="es-AR" sz="2800" b="1">
                <a:latin typeface="Nunito"/>
                <a:ea typeface="Nunito"/>
                <a:cs typeface="Nunito"/>
                <a:sym typeface="Nunito"/>
              </a:rPr>
              <a:t>la Ley 11723 sancionada en el año 1933, no contemplaba la proteccion de los programas de computacion </a:t>
            </a:r>
            <a:endParaRPr sz="2800" b="1">
              <a:latin typeface="Nunito"/>
              <a:ea typeface="Nunito"/>
              <a:cs typeface="Nunito"/>
              <a:sym typeface="Nunito"/>
            </a:endParaRPr>
          </a:p>
          <a:p>
            <a:pPr marL="457200" lvl="0" indent="-406400" algn="l" rtl="0">
              <a:spcBef>
                <a:spcPts val="0"/>
              </a:spcBef>
              <a:spcAft>
                <a:spcPts val="0"/>
              </a:spcAft>
              <a:buSzPts val="2800"/>
              <a:buFont typeface="Nunito"/>
              <a:buChar char="●"/>
            </a:pPr>
            <a:r>
              <a:rPr lang="es-AR" sz="2800" b="1">
                <a:latin typeface="Nunito"/>
                <a:ea typeface="Nunito"/>
                <a:cs typeface="Nunito"/>
                <a:sym typeface="Nunito"/>
              </a:rPr>
              <a:t>El Decreto 165/94 incluyo las obras de software en la enumeracion de las obras amparadas por la Ley 11723 y estableció el procedimiento de registracion </a:t>
            </a:r>
            <a:endParaRPr sz="2800" b="1">
              <a:latin typeface="Nunito"/>
              <a:ea typeface="Nunito"/>
              <a:cs typeface="Nunito"/>
              <a:sym typeface="Nunito"/>
            </a:endParaRPr>
          </a:p>
          <a:p>
            <a:pPr marL="0" lvl="0" indent="0" algn="l" rtl="0">
              <a:spcBef>
                <a:spcPts val="0"/>
              </a:spcBef>
              <a:spcAft>
                <a:spcPts val="0"/>
              </a:spcAft>
              <a:buNone/>
            </a:pPr>
            <a:endParaRPr sz="2000" b="1">
              <a:latin typeface="Nunito"/>
              <a:ea typeface="Nunito"/>
              <a:cs typeface="Nunito"/>
              <a:sym typeface="Nunito"/>
            </a:endParaRPr>
          </a:p>
          <a:p>
            <a:pPr marL="0" lvl="0" indent="0" algn="l" rtl="0">
              <a:spcBef>
                <a:spcPts val="0"/>
              </a:spcBef>
              <a:spcAft>
                <a:spcPts val="0"/>
              </a:spcAft>
              <a:buNone/>
            </a:pPr>
            <a:endParaRPr sz="1500" b="1">
              <a:latin typeface="Nunito"/>
              <a:ea typeface="Nunito"/>
              <a:cs typeface="Nunito"/>
              <a:sym typeface="Nunito"/>
            </a:endParaRPr>
          </a:p>
          <a:p>
            <a:pPr marL="0" lvl="0" indent="0" algn="l" rtl="0">
              <a:spcBef>
                <a:spcPts val="0"/>
              </a:spcBef>
              <a:spcAft>
                <a:spcPts val="0"/>
              </a:spcAft>
              <a:buNone/>
            </a:pPr>
            <a:endParaRPr b="1">
              <a:latin typeface="Nunito"/>
              <a:ea typeface="Nunito"/>
              <a:cs typeface="Nunito"/>
              <a:sym typeface="Nunito"/>
            </a:endParaRPr>
          </a:p>
          <a:p>
            <a:pPr marL="0" lvl="0" indent="0" algn="l" rtl="0">
              <a:spcBef>
                <a:spcPts val="0"/>
              </a:spcBef>
              <a:spcAft>
                <a:spcPts val="0"/>
              </a:spcAft>
              <a:buNone/>
            </a:pPr>
            <a:endParaRPr b="1">
              <a:latin typeface="Nunito"/>
              <a:ea typeface="Nunito"/>
              <a:cs typeface="Nunito"/>
              <a:sym typeface="Nunito"/>
            </a:endParaRPr>
          </a:p>
          <a:p>
            <a:pPr marL="0" lvl="0" indent="0" algn="l" rtl="0">
              <a:spcBef>
                <a:spcPts val="0"/>
              </a:spcBef>
              <a:spcAft>
                <a:spcPts val="0"/>
              </a:spcAft>
              <a:buNone/>
            </a:pPr>
            <a:endParaRPr b="1">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904"/>
              <a:buChar char="●"/>
            </a:pPr>
            <a:r>
              <a:rPr lang="es-AR" sz="2800"/>
              <a:t>PROTEGE OBRAS, NO IDEAS </a:t>
            </a:r>
            <a:endParaRPr/>
          </a:p>
          <a:p>
            <a:pPr marL="365760" lvl="0" indent="-256032" algn="l" rtl="0">
              <a:spcBef>
                <a:spcPts val="400"/>
              </a:spcBef>
              <a:spcAft>
                <a:spcPts val="0"/>
              </a:spcAft>
              <a:buSzPts val="1904"/>
              <a:buChar char="●"/>
            </a:pPr>
            <a:r>
              <a:rPr lang="es-AR" sz="2800"/>
              <a:t>SE REFIERE A LAS LLAMADAS OBRAS INTELECTUALES </a:t>
            </a:r>
            <a:endParaRPr/>
          </a:p>
          <a:p>
            <a:pPr marL="365760" lvl="0" indent="-135128" algn="l" rtl="0">
              <a:spcBef>
                <a:spcPts val="400"/>
              </a:spcBef>
              <a:spcAft>
                <a:spcPts val="0"/>
              </a:spcAft>
              <a:buSzPts val="1904"/>
              <a:buNone/>
            </a:pPr>
            <a:endParaRPr sz="2800"/>
          </a:p>
          <a:p>
            <a:pPr marL="365760" lvl="0" indent="-135128" algn="l" rtl="0">
              <a:spcBef>
                <a:spcPts val="400"/>
              </a:spcBef>
              <a:spcAft>
                <a:spcPts val="0"/>
              </a:spcAft>
              <a:buSzPts val="1904"/>
              <a:buNone/>
            </a:pPr>
            <a:endParaRPr sz="2800"/>
          </a:p>
        </p:txBody>
      </p:sp>
      <p:sp>
        <p:nvSpPr>
          <p:cNvPr id="313" name="Google Shape;313;p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314" name="Google Shape;314;p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315" name="Google Shape;315;p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000000"/>
              </a:buClr>
              <a:buFont typeface="Arial"/>
              <a:buNone/>
            </a:pPr>
            <a:fld id="{00000000-1234-1234-1234-123412341234}" type="slidenum">
              <a:rPr lang="es-AR"/>
              <a:t>3</a:t>
            </a:fld>
            <a:endParaRPr/>
          </a:p>
        </p:txBody>
      </p:sp>
      <p:sp>
        <p:nvSpPr>
          <p:cNvPr id="316" name="Google Shape;31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s-AR"/>
              <a:t> </a:t>
            </a:r>
            <a:r>
              <a:rPr lang="es-AR" sz="2800"/>
              <a:t>DERECHO DE AUTOR </a:t>
            </a:r>
            <a:endParaRPr sz="2800"/>
          </a:p>
        </p:txBody>
      </p:sp>
      <p:pic>
        <p:nvPicPr>
          <p:cNvPr id="317" name="Google Shape;317;p3"/>
          <p:cNvPicPr preferRelativeResize="0"/>
          <p:nvPr/>
        </p:nvPicPr>
        <p:blipFill rotWithShape="1">
          <a:blip r:embed="rId3">
            <a:alphaModFix/>
          </a:blip>
          <a:srcRect/>
          <a:stretch/>
        </p:blipFill>
        <p:spPr>
          <a:xfrm>
            <a:off x="899592" y="3428998"/>
            <a:ext cx="2266950" cy="2009775"/>
          </a:xfrm>
          <a:prstGeom prst="rect">
            <a:avLst/>
          </a:prstGeom>
          <a:noFill/>
          <a:ln>
            <a:noFill/>
          </a:ln>
        </p:spPr>
      </p:pic>
      <p:sp>
        <p:nvSpPr>
          <p:cNvPr id="318" name="Google Shape;318;p3"/>
          <p:cNvSpPr txBox="1"/>
          <p:nvPr/>
        </p:nvSpPr>
        <p:spPr>
          <a:xfrm>
            <a:off x="3166542" y="2924944"/>
            <a:ext cx="57258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OBRAS ARTISTICAS CIENTIFICAS DIDACTICAS</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POR EJEMPLO :</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FOTOGRAFIAS, PINTURAS, DIBUJOS</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LITERARIAS:NOVELAS, POEMAS OBRAS DE TEATRO</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ARQUITECTURA: PLANOS DIBUJOS TECNICOS</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OBRAS MUSICALES , TEATRALES</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CINEMATOGRAFICAS</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TESIS </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PROGRAMAS INFORMATICOS</a:t>
            </a:r>
            <a:endParaRPr sz="1800">
              <a:solidFill>
                <a:schemeClr val="dk1"/>
              </a:solidFill>
              <a:latin typeface="Lucida Sans"/>
              <a:ea typeface="Lucida Sans"/>
              <a:cs typeface="Lucida Sans"/>
              <a:sym typeface="Lucida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f9ea1038f0_0_36"/>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30</a:t>
            </a:fld>
            <a:endParaRPr/>
          </a:p>
        </p:txBody>
      </p:sp>
      <p:sp>
        <p:nvSpPr>
          <p:cNvPr id="566" name="Google Shape;566;gf9ea1038f0_0_36"/>
          <p:cNvSpPr txBox="1"/>
          <p:nvPr/>
        </p:nvSpPr>
        <p:spPr>
          <a:xfrm>
            <a:off x="526250" y="613750"/>
            <a:ext cx="7924800" cy="6649500"/>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Font typeface="Nunito"/>
              <a:buChar char="●"/>
            </a:pPr>
            <a:r>
              <a:rPr lang="es-AR" sz="2800" b="1">
                <a:latin typeface="Nunito"/>
                <a:ea typeface="Nunito"/>
                <a:cs typeface="Nunito"/>
                <a:sym typeface="Nunito"/>
              </a:rPr>
              <a:t>Ley 25140 Aprueba el Convenio de Berna y el Tratado de los Derechos de Autor de la OMPI que establecen la necesidad de dictar normas de proteccion dentro de los regímenes de autor</a:t>
            </a:r>
            <a:endParaRPr sz="2800" b="1">
              <a:latin typeface="Nunito"/>
              <a:ea typeface="Nunito"/>
              <a:cs typeface="Nunito"/>
              <a:sym typeface="Nunito"/>
            </a:endParaRPr>
          </a:p>
          <a:p>
            <a:pPr marL="457200" lvl="0" indent="-406400" algn="l" rtl="0">
              <a:spcBef>
                <a:spcPts val="0"/>
              </a:spcBef>
              <a:spcAft>
                <a:spcPts val="0"/>
              </a:spcAft>
              <a:buSzPts val="2800"/>
              <a:buFont typeface="Nunito"/>
              <a:buChar char="●"/>
            </a:pPr>
            <a:r>
              <a:rPr lang="es-AR" sz="2800" b="1">
                <a:latin typeface="Nunito"/>
                <a:ea typeface="Nunito"/>
                <a:cs typeface="Nunito"/>
                <a:sym typeface="Nunito"/>
              </a:rPr>
              <a:t>Ley 25036/98 modificó el art. 1 de la Ley 11723 agregando a la lista de obras literarias, artísticas o científicas a los programas de computacion fuente y objeto y las compilaciones de datos o de otros materiales </a:t>
            </a:r>
            <a:endParaRPr sz="2800"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gf9ea1038f0_0_40"/>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31</a:t>
            </a:fld>
            <a:endParaRPr/>
          </a:p>
        </p:txBody>
      </p:sp>
      <p:sp>
        <p:nvSpPr>
          <p:cNvPr id="572" name="Google Shape;572;gf9ea1038f0_0_40"/>
          <p:cNvSpPr txBox="1"/>
          <p:nvPr/>
        </p:nvSpPr>
        <p:spPr>
          <a:xfrm>
            <a:off x="401600" y="525175"/>
            <a:ext cx="73398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Nunito"/>
              <a:buChar char="●"/>
            </a:pPr>
            <a:endParaRPr>
              <a:latin typeface="Nunito"/>
              <a:ea typeface="Nunito"/>
              <a:cs typeface="Nunito"/>
              <a:sym typeface="Nunito"/>
            </a:endParaRPr>
          </a:p>
        </p:txBody>
      </p:sp>
      <p:sp>
        <p:nvSpPr>
          <p:cNvPr id="573" name="Google Shape;573;gf9ea1038f0_0_40"/>
          <p:cNvSpPr txBox="1"/>
          <p:nvPr/>
        </p:nvSpPr>
        <p:spPr>
          <a:xfrm>
            <a:off x="571500" y="664175"/>
            <a:ext cx="73398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latin typeface="Nunito"/>
              <a:ea typeface="Nunito"/>
              <a:cs typeface="Nunito"/>
              <a:sym typeface="Nunito"/>
            </a:endParaRPr>
          </a:p>
          <a:p>
            <a:pPr marL="0" lvl="0" indent="0" algn="l" rtl="0">
              <a:spcBef>
                <a:spcPts val="0"/>
              </a:spcBef>
              <a:spcAft>
                <a:spcPts val="0"/>
              </a:spcAft>
              <a:buNone/>
            </a:pPr>
            <a:r>
              <a:rPr lang="es-AR" sz="2800" b="1">
                <a:latin typeface="Nunito"/>
                <a:ea typeface="Nunito"/>
                <a:cs typeface="Nunito"/>
                <a:sym typeface="Nunito"/>
              </a:rPr>
              <a:t>La ley 25036 incluyó como inc d) del art. 4 de la ley 11723, que expresa: “son titulares del derecho de propiedad intelectual…”</a:t>
            </a:r>
            <a:endParaRPr sz="2800" b="1">
              <a:latin typeface="Nunito"/>
              <a:ea typeface="Nunito"/>
              <a:cs typeface="Nunito"/>
              <a:sym typeface="Nunito"/>
            </a:endParaRPr>
          </a:p>
          <a:p>
            <a:pPr marL="0" lvl="0" indent="0" algn="l" rtl="0">
              <a:spcBef>
                <a:spcPts val="0"/>
              </a:spcBef>
              <a:spcAft>
                <a:spcPts val="0"/>
              </a:spcAft>
              <a:buNone/>
            </a:pPr>
            <a:endParaRPr sz="2800" b="1">
              <a:latin typeface="Nunito"/>
              <a:ea typeface="Nunito"/>
              <a:cs typeface="Nunito"/>
              <a:sym typeface="Nunito"/>
            </a:endParaRPr>
          </a:p>
          <a:p>
            <a:pPr marL="0" lvl="0" indent="0" algn="l" rtl="0">
              <a:spcBef>
                <a:spcPts val="0"/>
              </a:spcBef>
              <a:spcAft>
                <a:spcPts val="0"/>
              </a:spcAft>
              <a:buNone/>
            </a:pPr>
            <a:r>
              <a:rPr lang="es-AR" sz="2800" b="1">
                <a:latin typeface="Nunito"/>
                <a:ea typeface="Nunito"/>
                <a:cs typeface="Nunito"/>
                <a:sym typeface="Nunito"/>
              </a:rPr>
              <a:t>d) Las personas físicas o jurídicas cuyos dependientes contratados para elaborar un programa de computación hubiesen producido un programa de computacion en el desempeño de sus funciones laborales, salvo estipulacion en contrario.  </a:t>
            </a:r>
            <a:endParaRPr sz="2800" b="1">
              <a:latin typeface="Nunito"/>
              <a:ea typeface="Nunito"/>
              <a:cs typeface="Nunito"/>
              <a:sym typeface="Nunito"/>
            </a:endParaRPr>
          </a:p>
          <a:p>
            <a:pPr marL="0" lvl="0" indent="0" algn="l" rtl="0">
              <a:spcBef>
                <a:spcPts val="0"/>
              </a:spcBef>
              <a:spcAft>
                <a:spcPts val="0"/>
              </a:spcAft>
              <a:buNone/>
            </a:pPr>
            <a:endParaRPr sz="2800">
              <a:latin typeface="Nunito"/>
              <a:ea typeface="Nunito"/>
              <a:cs typeface="Nunito"/>
              <a:sym typeface="Nun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f9ea1038f0_0_976"/>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32</a:t>
            </a:fld>
            <a:endParaRPr/>
          </a:p>
        </p:txBody>
      </p:sp>
      <p:sp>
        <p:nvSpPr>
          <p:cNvPr id="579" name="Google Shape;579;gf9ea1038f0_0_976"/>
          <p:cNvSpPr txBox="1"/>
          <p:nvPr/>
        </p:nvSpPr>
        <p:spPr>
          <a:xfrm>
            <a:off x="157050" y="249184"/>
            <a:ext cx="8829900" cy="649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200" b="1">
                <a:latin typeface="Nunito"/>
                <a:ea typeface="Nunito"/>
                <a:cs typeface="Nunito"/>
                <a:sym typeface="Nunito"/>
              </a:rPr>
              <a:t>REGISTRO DEL SOFTWARE</a:t>
            </a:r>
            <a:endParaRPr sz="2200" b="1">
              <a:latin typeface="Nunito"/>
              <a:ea typeface="Nunito"/>
              <a:cs typeface="Nunito"/>
              <a:sym typeface="Nunito"/>
            </a:endParaRPr>
          </a:p>
          <a:p>
            <a:pPr marL="0" lvl="0" indent="0" algn="l" rtl="0">
              <a:spcBef>
                <a:spcPts val="0"/>
              </a:spcBef>
              <a:spcAft>
                <a:spcPts val="0"/>
              </a:spcAft>
              <a:buNone/>
            </a:pPr>
            <a:endParaRPr sz="2200" b="1">
              <a:latin typeface="Nunito"/>
              <a:ea typeface="Nunito"/>
              <a:cs typeface="Nunito"/>
              <a:sym typeface="Nunito"/>
            </a:endParaRPr>
          </a:p>
          <a:p>
            <a:pPr marL="0" lvl="0" indent="0" algn="l" rtl="0">
              <a:spcBef>
                <a:spcPts val="0"/>
              </a:spcBef>
              <a:spcAft>
                <a:spcPts val="0"/>
              </a:spcAft>
              <a:buNone/>
            </a:pPr>
            <a:r>
              <a:rPr lang="es-AR" sz="2200" b="1">
                <a:latin typeface="Nunito"/>
                <a:ea typeface="Nunito"/>
                <a:cs typeface="Nunito"/>
                <a:sym typeface="Nunito"/>
              </a:rPr>
              <a:t>La inscripcion se realiza en la Direccion Nacional de Derechos de Autor por medio de la Cámara de Empresas de  Software y Servicios Informaticos </a:t>
            </a:r>
            <a:endParaRPr sz="2200" b="1">
              <a:latin typeface="Nunito"/>
              <a:ea typeface="Nunito"/>
              <a:cs typeface="Nunito"/>
              <a:sym typeface="Nunito"/>
            </a:endParaRPr>
          </a:p>
          <a:p>
            <a:pPr marL="0" lvl="0" indent="0" algn="l" rtl="0">
              <a:spcBef>
                <a:spcPts val="0"/>
              </a:spcBef>
              <a:spcAft>
                <a:spcPts val="0"/>
              </a:spcAft>
              <a:buNone/>
            </a:pPr>
            <a:r>
              <a:rPr lang="es-AR" sz="2200" b="1">
                <a:latin typeface="Nunito"/>
                <a:ea typeface="Nunito"/>
                <a:cs typeface="Nunito"/>
                <a:sym typeface="Nunito"/>
              </a:rPr>
              <a:t>EFECTOS: El registro del Software en la DNDA </a:t>
            </a:r>
            <a:endParaRPr sz="2200" b="1">
              <a:latin typeface="Nunito"/>
              <a:ea typeface="Nunito"/>
              <a:cs typeface="Nunito"/>
              <a:sym typeface="Nunito"/>
            </a:endParaRPr>
          </a:p>
          <a:p>
            <a:pPr marL="457200" lvl="0" indent="-368300" algn="l" rtl="0">
              <a:spcBef>
                <a:spcPts val="0"/>
              </a:spcBef>
              <a:spcAft>
                <a:spcPts val="0"/>
              </a:spcAft>
              <a:buSzPts val="2200"/>
              <a:buFont typeface="Nunito"/>
              <a:buChar char="●"/>
            </a:pPr>
            <a:r>
              <a:rPr lang="es-AR" sz="2200" b="1">
                <a:latin typeface="Nunito"/>
                <a:ea typeface="Nunito"/>
                <a:cs typeface="Nunito"/>
                <a:sym typeface="Nunito"/>
              </a:rPr>
              <a:t>es el título que garantiza el ejercicio de los derechos de autor : Prohibe el uso o explotacion del software por terceros sin autorizacion </a:t>
            </a:r>
            <a:endParaRPr sz="2200" b="1">
              <a:latin typeface="Nunito"/>
              <a:ea typeface="Nunito"/>
              <a:cs typeface="Nunito"/>
              <a:sym typeface="Nunito"/>
            </a:endParaRPr>
          </a:p>
          <a:p>
            <a:pPr marL="457200" lvl="0" indent="-368300" algn="l" rtl="0">
              <a:spcBef>
                <a:spcPts val="0"/>
              </a:spcBef>
              <a:spcAft>
                <a:spcPts val="0"/>
              </a:spcAft>
              <a:buSzPts val="2200"/>
              <a:buFont typeface="Nunito"/>
              <a:buChar char="●"/>
            </a:pPr>
            <a:r>
              <a:rPr lang="es-AR" sz="2200" b="1">
                <a:latin typeface="Nunito"/>
                <a:ea typeface="Nunito"/>
                <a:cs typeface="Nunito"/>
                <a:sym typeface="Nunito"/>
              </a:rPr>
              <a:t>Crea la presuncion de que lo depositado es una obra intelectual</a:t>
            </a:r>
            <a:endParaRPr sz="2200" b="1">
              <a:latin typeface="Nunito"/>
              <a:ea typeface="Nunito"/>
              <a:cs typeface="Nunito"/>
              <a:sym typeface="Nunito"/>
            </a:endParaRPr>
          </a:p>
          <a:p>
            <a:pPr marL="457200" lvl="0" indent="-368300" algn="l" rtl="0">
              <a:spcBef>
                <a:spcPts val="0"/>
              </a:spcBef>
              <a:spcAft>
                <a:spcPts val="0"/>
              </a:spcAft>
              <a:buSzPts val="2200"/>
              <a:buFont typeface="Nunito"/>
              <a:buChar char="●"/>
            </a:pPr>
            <a:r>
              <a:rPr lang="es-AR" sz="2200" b="1">
                <a:latin typeface="Nunito"/>
                <a:ea typeface="Nunito"/>
                <a:cs typeface="Nunito"/>
                <a:sym typeface="Nunito"/>
              </a:rPr>
              <a:t>Que quien hizo el deposito de la obra es el autor de ella </a:t>
            </a:r>
            <a:endParaRPr sz="2200" b="1">
              <a:latin typeface="Nunito"/>
              <a:ea typeface="Nunito"/>
              <a:cs typeface="Nunito"/>
              <a:sym typeface="Nunito"/>
            </a:endParaRPr>
          </a:p>
          <a:p>
            <a:pPr marL="457200" lvl="0" indent="-368300" algn="l" rtl="0">
              <a:spcBef>
                <a:spcPts val="0"/>
              </a:spcBef>
              <a:spcAft>
                <a:spcPts val="0"/>
              </a:spcAft>
              <a:buSzPts val="2200"/>
              <a:buFont typeface="Nunito"/>
              <a:buChar char="●"/>
            </a:pPr>
            <a:r>
              <a:rPr lang="es-AR" sz="2200" b="1">
                <a:latin typeface="Nunito"/>
                <a:ea typeface="Nunito"/>
                <a:cs typeface="Nunito"/>
                <a:sym typeface="Nunito"/>
              </a:rPr>
              <a:t>Hace recaer la carga de la prueba a quien se oponga a los efectos de la inscripcion </a:t>
            </a:r>
            <a:endParaRPr sz="2200" b="1">
              <a:latin typeface="Nunito"/>
              <a:ea typeface="Nunito"/>
              <a:cs typeface="Nunito"/>
              <a:sym typeface="Nunito"/>
            </a:endParaRPr>
          </a:p>
          <a:p>
            <a:pPr marL="457200" lvl="0" indent="-368300" algn="l" rtl="0">
              <a:spcBef>
                <a:spcPts val="0"/>
              </a:spcBef>
              <a:spcAft>
                <a:spcPts val="0"/>
              </a:spcAft>
              <a:buSzPts val="2200"/>
              <a:buFont typeface="Nunito"/>
              <a:buChar char="●"/>
            </a:pPr>
            <a:r>
              <a:rPr lang="es-AR" sz="2200" b="1">
                <a:latin typeface="Nunito"/>
                <a:ea typeface="Nunito"/>
                <a:cs typeface="Nunito"/>
                <a:sym typeface="Nunito"/>
              </a:rPr>
              <a:t>Otorga fecha cierta a la obra y da certeza sobre su existencia</a:t>
            </a:r>
            <a:endParaRPr sz="2200" b="1">
              <a:latin typeface="Nunito"/>
              <a:ea typeface="Nunito"/>
              <a:cs typeface="Nunito"/>
              <a:sym typeface="Nunito"/>
            </a:endParaRPr>
          </a:p>
          <a:p>
            <a:pPr marL="457200" lvl="0" indent="-368300" algn="l" rtl="0">
              <a:spcBef>
                <a:spcPts val="0"/>
              </a:spcBef>
              <a:spcAft>
                <a:spcPts val="0"/>
              </a:spcAft>
              <a:buSzPts val="2200"/>
              <a:buFont typeface="Nunito"/>
              <a:buChar char="●"/>
            </a:pPr>
            <a:r>
              <a:rPr lang="es-AR" sz="2200" b="1">
                <a:latin typeface="Nunito"/>
                <a:ea typeface="Nunito"/>
                <a:cs typeface="Nunito"/>
                <a:sym typeface="Nunito"/>
              </a:rPr>
              <a:t>Constituye el elemento de comparacion en supuestos de plagio o piratería </a:t>
            </a:r>
            <a:endParaRPr sz="2200" b="1">
              <a:latin typeface="Nunito"/>
              <a:ea typeface="Nunito"/>
              <a:cs typeface="Nunito"/>
              <a:sym typeface="Nunito"/>
            </a:endParaRPr>
          </a:p>
          <a:p>
            <a:pPr marL="457200" lvl="0" indent="-368300" algn="l" rtl="0">
              <a:spcBef>
                <a:spcPts val="0"/>
              </a:spcBef>
              <a:spcAft>
                <a:spcPts val="0"/>
              </a:spcAft>
              <a:buSzPts val="2200"/>
              <a:buFont typeface="Nunito"/>
              <a:buChar char="●"/>
            </a:pPr>
            <a:r>
              <a:rPr lang="es-AR" sz="2200" b="1">
                <a:latin typeface="Nunito"/>
                <a:ea typeface="Nunito"/>
                <a:cs typeface="Nunito"/>
                <a:sym typeface="Nunito"/>
              </a:rPr>
              <a:t>Confiere  publicidad a las obras registradas </a:t>
            </a:r>
            <a:endParaRPr sz="2200"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f9ea1038f0_0_922"/>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33</a:t>
            </a:fld>
            <a:endParaRPr/>
          </a:p>
        </p:txBody>
      </p:sp>
      <p:sp>
        <p:nvSpPr>
          <p:cNvPr id="585" name="Google Shape;585;gf9ea1038f0_0_922"/>
          <p:cNvSpPr txBox="1"/>
          <p:nvPr/>
        </p:nvSpPr>
        <p:spPr>
          <a:xfrm>
            <a:off x="262575" y="92675"/>
            <a:ext cx="8603400" cy="641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700">
                <a:latin typeface="Nunito"/>
                <a:ea typeface="Nunito"/>
                <a:cs typeface="Nunito"/>
                <a:sym typeface="Nunito"/>
              </a:rPr>
              <a:t>Derechos que surgen como consecuencia de la proteccion de los Derecho de Autor</a:t>
            </a:r>
            <a:endParaRPr sz="2700">
              <a:latin typeface="Nunito"/>
              <a:ea typeface="Nunito"/>
              <a:cs typeface="Nunito"/>
              <a:sym typeface="Nunito"/>
            </a:endParaRPr>
          </a:p>
          <a:p>
            <a:pPr marL="457200" lvl="0" indent="-400050" algn="l" rtl="0">
              <a:spcBef>
                <a:spcPts val="0"/>
              </a:spcBef>
              <a:spcAft>
                <a:spcPts val="0"/>
              </a:spcAft>
              <a:buSzPts val="2700"/>
              <a:buFont typeface="Nunito"/>
              <a:buChar char="★"/>
            </a:pPr>
            <a:r>
              <a:rPr lang="es-AR" sz="2700">
                <a:latin typeface="Nunito"/>
                <a:ea typeface="Nunito"/>
                <a:cs typeface="Nunito"/>
                <a:sym typeface="Nunito"/>
              </a:rPr>
              <a:t>El derecho de propiedad de una obra cientíifica, literaria o artística comprende para su autor la facultad de disponer de ella de publicarla ejecutarla representarla  y exponerla en publico, de enajenarla de traducirla, adaptarla o autorizar su traduccion y de reproducirla de cualquier forma. (art. 2 de la Ley 11723)</a:t>
            </a:r>
            <a:endParaRPr sz="2700">
              <a:latin typeface="Nunito"/>
              <a:ea typeface="Nunito"/>
              <a:cs typeface="Nunito"/>
              <a:sym typeface="Nunito"/>
            </a:endParaRPr>
          </a:p>
          <a:p>
            <a:pPr marL="0" lvl="0" indent="0" algn="l" rtl="0">
              <a:spcBef>
                <a:spcPts val="0"/>
              </a:spcBef>
              <a:spcAft>
                <a:spcPts val="0"/>
              </a:spcAft>
              <a:buNone/>
            </a:pPr>
            <a:r>
              <a:rPr lang="es-AR" sz="2700">
                <a:latin typeface="Nunito"/>
                <a:ea typeface="Nunito"/>
                <a:cs typeface="Nunito"/>
                <a:sym typeface="Nunito"/>
              </a:rPr>
              <a:t>ASPECTOS </a:t>
            </a:r>
            <a:endParaRPr sz="2700">
              <a:latin typeface="Nunito"/>
              <a:ea typeface="Nunito"/>
              <a:cs typeface="Nunito"/>
              <a:sym typeface="Nunito"/>
            </a:endParaRPr>
          </a:p>
          <a:p>
            <a:pPr marL="0" lvl="0" indent="0" algn="l" rtl="0">
              <a:spcBef>
                <a:spcPts val="0"/>
              </a:spcBef>
              <a:spcAft>
                <a:spcPts val="0"/>
              </a:spcAft>
              <a:buNone/>
            </a:pPr>
            <a:r>
              <a:rPr lang="es-AR" sz="2700">
                <a:latin typeface="Nunito"/>
                <a:ea typeface="Nunito"/>
                <a:cs typeface="Nunito"/>
                <a:sym typeface="Nunito"/>
              </a:rPr>
              <a:t>Comprende por un lado la Facultad de obtener los beneficios económicos de la obra y por otro lado aspectos de caracter extrapatrimonial que configuran los derechos morales de autor originados en la necesidad de proteger la personalidad creativa</a:t>
            </a:r>
            <a:endParaRPr sz="1600">
              <a:latin typeface="Nunito"/>
              <a:ea typeface="Nunito"/>
              <a:cs typeface="Nunito"/>
              <a:sym typeface="Nun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f9ea1038f0_0_926"/>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34</a:t>
            </a:fld>
            <a:endParaRPr/>
          </a:p>
        </p:txBody>
      </p:sp>
      <p:sp>
        <p:nvSpPr>
          <p:cNvPr id="591" name="Google Shape;591;gf9ea1038f0_0_926"/>
          <p:cNvSpPr txBox="1"/>
          <p:nvPr/>
        </p:nvSpPr>
        <p:spPr>
          <a:xfrm>
            <a:off x="494275" y="92675"/>
            <a:ext cx="8279100" cy="658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600">
                <a:latin typeface="Nunito"/>
                <a:ea typeface="Nunito"/>
                <a:cs typeface="Nunito"/>
                <a:sym typeface="Nunito"/>
              </a:rPr>
              <a:t>PATRIMONIAL </a:t>
            </a:r>
            <a:endParaRPr sz="2600">
              <a:latin typeface="Nunito"/>
              <a:ea typeface="Nunito"/>
              <a:cs typeface="Nunito"/>
              <a:sym typeface="Nunito"/>
            </a:endParaRPr>
          </a:p>
          <a:p>
            <a:pPr marL="0" lvl="0" indent="0" algn="l" rtl="0">
              <a:spcBef>
                <a:spcPts val="0"/>
              </a:spcBef>
              <a:spcAft>
                <a:spcPts val="0"/>
              </a:spcAft>
              <a:buNone/>
            </a:pPr>
            <a:r>
              <a:rPr lang="es-AR" sz="2600">
                <a:latin typeface="Nunito"/>
                <a:ea typeface="Nunito"/>
                <a:cs typeface="Nunito"/>
                <a:sym typeface="Nunito"/>
              </a:rPr>
              <a:t>ART. 51 LEY 11723: El autor o sus derechohabientes pueden ceder o  enajenar total o parcialmente su obra. Esta enajenacion es valida solo durante el termino estableciod por la ley y confiere a su adquirente el derecho a su aprovechamiento economico sin poder alterar su titulo forma y contenido</a:t>
            </a:r>
            <a:endParaRPr sz="2600">
              <a:latin typeface="Nunito"/>
              <a:ea typeface="Nunito"/>
              <a:cs typeface="Nunito"/>
              <a:sym typeface="Nunito"/>
            </a:endParaRPr>
          </a:p>
          <a:p>
            <a:pPr marL="0" lvl="0" indent="0" algn="l" rtl="0">
              <a:spcBef>
                <a:spcPts val="0"/>
              </a:spcBef>
              <a:spcAft>
                <a:spcPts val="0"/>
              </a:spcAft>
              <a:buNone/>
            </a:pPr>
            <a:r>
              <a:rPr lang="es-AR" sz="2600">
                <a:latin typeface="Nunito"/>
                <a:ea typeface="Nunito"/>
                <a:cs typeface="Nunito"/>
                <a:sym typeface="Nunito"/>
              </a:rPr>
              <a:t>ART. 57 LEY 11723 : la explotacion de la propiedad intelectual sobre los programas de computacion incluirá entre otras formas los contratos de licencia para su uso o reproduccion. </a:t>
            </a:r>
            <a:endParaRPr sz="2600">
              <a:latin typeface="Nunito"/>
              <a:ea typeface="Nunito"/>
              <a:cs typeface="Nunito"/>
              <a:sym typeface="Nunito"/>
            </a:endParaRPr>
          </a:p>
          <a:p>
            <a:pPr marL="0" lvl="0" indent="0" algn="l" rtl="0">
              <a:spcBef>
                <a:spcPts val="0"/>
              </a:spcBef>
              <a:spcAft>
                <a:spcPts val="0"/>
              </a:spcAft>
              <a:buNone/>
            </a:pPr>
            <a:r>
              <a:rPr lang="es-AR" sz="2600">
                <a:latin typeface="Nunito"/>
                <a:ea typeface="Nunito"/>
                <a:cs typeface="Nunito"/>
                <a:sym typeface="Nunito"/>
              </a:rPr>
              <a:t>El ejercicio de las facultades mencionadas por un tercero no autorizado por el titular o sus derechohabientes constituye un ilícito contra el derecho de autor, que puede ser de caracter civil o penal.</a:t>
            </a:r>
            <a:endParaRPr sz="1800">
              <a:latin typeface="Nunito"/>
              <a:ea typeface="Nunito"/>
              <a:cs typeface="Nunito"/>
              <a:sym typeface="Nun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f9ea1038f0_0_930"/>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35</a:t>
            </a:fld>
            <a:endParaRPr/>
          </a:p>
        </p:txBody>
      </p:sp>
      <p:sp>
        <p:nvSpPr>
          <p:cNvPr id="597" name="Google Shape;597;gf9ea1038f0_0_930"/>
          <p:cNvSpPr txBox="1"/>
          <p:nvPr/>
        </p:nvSpPr>
        <p:spPr>
          <a:xfrm>
            <a:off x="818650" y="602400"/>
            <a:ext cx="78621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800">
                <a:latin typeface="Nunito"/>
                <a:ea typeface="Nunito"/>
                <a:cs typeface="Nunito"/>
                <a:sym typeface="Nunito"/>
              </a:rPr>
              <a:t>ASPECTO MORAL </a:t>
            </a:r>
            <a:endParaRPr sz="2800">
              <a:latin typeface="Nunito"/>
              <a:ea typeface="Nunito"/>
              <a:cs typeface="Nunito"/>
              <a:sym typeface="Nunito"/>
            </a:endParaRPr>
          </a:p>
          <a:p>
            <a:pPr marL="0" lvl="0" indent="0" algn="l" rtl="0">
              <a:spcBef>
                <a:spcPts val="0"/>
              </a:spcBef>
              <a:spcAft>
                <a:spcPts val="0"/>
              </a:spcAft>
              <a:buNone/>
            </a:pPr>
            <a:r>
              <a:rPr lang="es-AR" sz="2800">
                <a:latin typeface="Nunito"/>
                <a:ea typeface="Nunito"/>
                <a:cs typeface="Nunito"/>
                <a:sym typeface="Nunito"/>
              </a:rPr>
              <a:t>Se traduce en una serie de prerrogativas personales derivadas del hecho de la creacion </a:t>
            </a:r>
            <a:endParaRPr sz="2800">
              <a:latin typeface="Nunito"/>
              <a:ea typeface="Nunito"/>
              <a:cs typeface="Nunito"/>
              <a:sym typeface="Nunito"/>
            </a:endParaRPr>
          </a:p>
          <a:p>
            <a:pPr marL="457200" lvl="0" indent="-406400" algn="l" rtl="0">
              <a:spcBef>
                <a:spcPts val="0"/>
              </a:spcBef>
              <a:spcAft>
                <a:spcPts val="0"/>
              </a:spcAft>
              <a:buSzPts val="2800"/>
              <a:buFont typeface="Nunito"/>
              <a:buChar char="●"/>
            </a:pPr>
            <a:r>
              <a:rPr lang="es-AR" sz="2800">
                <a:latin typeface="Nunito"/>
                <a:ea typeface="Nunito"/>
                <a:cs typeface="Nunito"/>
                <a:sym typeface="Nunito"/>
              </a:rPr>
              <a:t>El derecho al inédito</a:t>
            </a:r>
            <a:endParaRPr sz="2800">
              <a:latin typeface="Nunito"/>
              <a:ea typeface="Nunito"/>
              <a:cs typeface="Nunito"/>
              <a:sym typeface="Nunito"/>
            </a:endParaRPr>
          </a:p>
          <a:p>
            <a:pPr marL="457200" lvl="0" indent="-406400" algn="l" rtl="0">
              <a:spcBef>
                <a:spcPts val="0"/>
              </a:spcBef>
              <a:spcAft>
                <a:spcPts val="0"/>
              </a:spcAft>
              <a:buSzPts val="2800"/>
              <a:buFont typeface="Nunito"/>
              <a:buChar char="●"/>
            </a:pPr>
            <a:r>
              <a:rPr lang="es-AR" sz="2800">
                <a:latin typeface="Nunito"/>
                <a:ea typeface="Nunito"/>
                <a:cs typeface="Nunito"/>
                <a:sym typeface="Nunito"/>
              </a:rPr>
              <a:t>El derecho a la integridad de la obra </a:t>
            </a:r>
            <a:endParaRPr sz="2800">
              <a:latin typeface="Nunito"/>
              <a:ea typeface="Nunito"/>
              <a:cs typeface="Nunito"/>
              <a:sym typeface="Nunito"/>
            </a:endParaRPr>
          </a:p>
          <a:p>
            <a:pPr marL="457200" lvl="0" indent="-406400" algn="l" rtl="0">
              <a:spcBef>
                <a:spcPts val="0"/>
              </a:spcBef>
              <a:spcAft>
                <a:spcPts val="0"/>
              </a:spcAft>
              <a:buSzPts val="2800"/>
              <a:buFont typeface="Nunito"/>
              <a:buChar char="●"/>
            </a:pPr>
            <a:r>
              <a:rPr lang="es-AR" sz="2800">
                <a:latin typeface="Nunito"/>
                <a:ea typeface="Nunito"/>
                <a:cs typeface="Nunito"/>
                <a:sym typeface="Nunito"/>
              </a:rPr>
              <a:t>El derecho a la paternidad </a:t>
            </a:r>
            <a:endParaRPr sz="2800">
              <a:latin typeface="Nunito"/>
              <a:ea typeface="Nunito"/>
              <a:cs typeface="Nunito"/>
              <a:sym typeface="Nunito"/>
            </a:endParaRPr>
          </a:p>
          <a:p>
            <a:pPr marL="0" lvl="0" indent="0" algn="l" rtl="0">
              <a:spcBef>
                <a:spcPts val="0"/>
              </a:spcBef>
              <a:spcAft>
                <a:spcPts val="0"/>
              </a:spcAft>
              <a:buNone/>
            </a:pPr>
            <a:r>
              <a:rPr lang="es-AR" sz="2800">
                <a:latin typeface="Nunito"/>
                <a:ea typeface="Nunito"/>
                <a:cs typeface="Nunito"/>
                <a:sym typeface="Nunito"/>
              </a:rPr>
              <a:t>Estos derechos son inalienables y no se transmiten por la cesion de la obra que puede hacer el autor a un tercero.</a:t>
            </a:r>
            <a:endParaRPr sz="2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f9ea1038f0_0_969"/>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36</a:t>
            </a:fld>
            <a:endParaRPr/>
          </a:p>
        </p:txBody>
      </p:sp>
      <p:sp>
        <p:nvSpPr>
          <p:cNvPr id="603" name="Google Shape;603;gf9ea1038f0_0_969"/>
          <p:cNvSpPr txBox="1"/>
          <p:nvPr/>
        </p:nvSpPr>
        <p:spPr>
          <a:xfrm>
            <a:off x="818625" y="525175"/>
            <a:ext cx="73677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800">
                <a:latin typeface="Nunito"/>
                <a:ea typeface="Nunito"/>
                <a:cs typeface="Nunito"/>
                <a:sym typeface="Nunito"/>
              </a:rPr>
              <a:t>EL SOFTWARE LIBRE </a:t>
            </a:r>
            <a:endParaRPr sz="2800">
              <a:latin typeface="Nunito"/>
              <a:ea typeface="Nunito"/>
              <a:cs typeface="Nunito"/>
              <a:sym typeface="Nunito"/>
            </a:endParaRPr>
          </a:p>
          <a:p>
            <a:pPr marL="0" lvl="0" indent="0" algn="l" rtl="0">
              <a:spcBef>
                <a:spcPts val="0"/>
              </a:spcBef>
              <a:spcAft>
                <a:spcPts val="0"/>
              </a:spcAft>
              <a:buNone/>
            </a:pPr>
            <a:r>
              <a:rPr lang="es-AR" sz="2800">
                <a:latin typeface="Nunito"/>
                <a:ea typeface="Nunito"/>
                <a:cs typeface="Nunito"/>
                <a:sym typeface="Nunito"/>
              </a:rPr>
              <a:t>Es el que incorpora cuatro libertades </a:t>
            </a:r>
            <a:endParaRPr sz="2800">
              <a:latin typeface="Nunito"/>
              <a:ea typeface="Nunito"/>
              <a:cs typeface="Nunito"/>
              <a:sym typeface="Nunito"/>
            </a:endParaRPr>
          </a:p>
          <a:p>
            <a:pPr marL="457200" lvl="0" indent="-406400" algn="l" rtl="0">
              <a:spcBef>
                <a:spcPts val="0"/>
              </a:spcBef>
              <a:spcAft>
                <a:spcPts val="0"/>
              </a:spcAft>
              <a:buSzPts val="2800"/>
              <a:buFont typeface="Nunito"/>
              <a:buChar char="●"/>
            </a:pPr>
            <a:r>
              <a:rPr lang="es-AR" sz="2800">
                <a:latin typeface="Nunito"/>
                <a:ea typeface="Nunito"/>
                <a:cs typeface="Nunito"/>
                <a:sym typeface="Nunito"/>
              </a:rPr>
              <a:t>La libertad de ejecutar el programa para cualquier fin</a:t>
            </a:r>
            <a:endParaRPr sz="2800">
              <a:latin typeface="Nunito"/>
              <a:ea typeface="Nunito"/>
              <a:cs typeface="Nunito"/>
              <a:sym typeface="Nunito"/>
            </a:endParaRPr>
          </a:p>
          <a:p>
            <a:pPr marL="457200" lvl="0" indent="-406400" algn="l" rtl="0">
              <a:spcBef>
                <a:spcPts val="0"/>
              </a:spcBef>
              <a:spcAft>
                <a:spcPts val="0"/>
              </a:spcAft>
              <a:buSzPts val="2800"/>
              <a:buFont typeface="Nunito"/>
              <a:buChar char="●"/>
            </a:pPr>
            <a:r>
              <a:rPr lang="es-AR" sz="2800">
                <a:latin typeface="Nunito"/>
                <a:ea typeface="Nunito"/>
                <a:cs typeface="Nunito"/>
                <a:sym typeface="Nunito"/>
              </a:rPr>
              <a:t>La libertad de estudiar como funciona el programa y adaptarlo a las necesidades propias</a:t>
            </a:r>
            <a:endParaRPr sz="2800">
              <a:latin typeface="Nunito"/>
              <a:ea typeface="Nunito"/>
              <a:cs typeface="Nunito"/>
              <a:sym typeface="Nunito"/>
            </a:endParaRPr>
          </a:p>
          <a:p>
            <a:pPr marL="457200" lvl="0" indent="-406400" algn="l" rtl="0">
              <a:spcBef>
                <a:spcPts val="0"/>
              </a:spcBef>
              <a:spcAft>
                <a:spcPts val="0"/>
              </a:spcAft>
              <a:buSzPts val="2800"/>
              <a:buFont typeface="Nunito"/>
              <a:buChar char="●"/>
            </a:pPr>
            <a:r>
              <a:rPr lang="es-AR" sz="2800">
                <a:latin typeface="Nunito"/>
                <a:ea typeface="Nunito"/>
                <a:cs typeface="Nunito"/>
                <a:sym typeface="Nunito"/>
              </a:rPr>
              <a:t>Redistribuir las copias prara ayudar a los pares</a:t>
            </a:r>
            <a:endParaRPr sz="2800">
              <a:latin typeface="Nunito"/>
              <a:ea typeface="Nunito"/>
              <a:cs typeface="Nunito"/>
              <a:sym typeface="Nunito"/>
            </a:endParaRPr>
          </a:p>
          <a:p>
            <a:pPr marL="457200" lvl="0" indent="-406400" algn="l" rtl="0">
              <a:spcBef>
                <a:spcPts val="0"/>
              </a:spcBef>
              <a:spcAft>
                <a:spcPts val="0"/>
              </a:spcAft>
              <a:buSzPts val="2800"/>
              <a:buFont typeface="Nunito"/>
              <a:buChar char="●"/>
            </a:pPr>
            <a:r>
              <a:rPr lang="es-AR" sz="2800">
                <a:latin typeface="Nunito"/>
                <a:ea typeface="Nunito"/>
                <a:cs typeface="Nunito"/>
                <a:sym typeface="Nunito"/>
              </a:rPr>
              <a:t>Libertad de mejorar el programa y lanzar las mejoras al público para que toda la comunidad se beneficia</a:t>
            </a:r>
            <a:endParaRPr sz="2800">
              <a:latin typeface="Nunito"/>
              <a:ea typeface="Nunito"/>
              <a:cs typeface="Nunito"/>
              <a:sym typeface="Nun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f9ea1038f0_0_934"/>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37</a:t>
            </a:fld>
            <a:endParaRPr/>
          </a:p>
        </p:txBody>
      </p:sp>
      <p:sp>
        <p:nvSpPr>
          <p:cNvPr id="609" name="Google Shape;609;gf9ea1038f0_0_93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10" name="Google Shape;610;gf9ea1038f0_0_934"/>
          <p:cNvSpPr txBox="1"/>
          <p:nvPr/>
        </p:nvSpPr>
        <p:spPr>
          <a:xfrm rot="10800000" flipH="1">
            <a:off x="152400" y="29361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a:t>e</a:t>
            </a:r>
            <a:endParaRPr/>
          </a:p>
        </p:txBody>
      </p:sp>
      <p:sp>
        <p:nvSpPr>
          <p:cNvPr id="611" name="Google Shape;611;gf9ea1038f0_0_934"/>
          <p:cNvSpPr txBox="1"/>
          <p:nvPr/>
        </p:nvSpPr>
        <p:spPr>
          <a:xfrm>
            <a:off x="1286725" y="1437300"/>
            <a:ext cx="73371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2800" b="1">
                <a:latin typeface="Nunito"/>
                <a:ea typeface="Nunito"/>
                <a:cs typeface="Nunito"/>
                <a:sym typeface="Nunito"/>
              </a:rPr>
              <a:t>INSTITUTO NACIONAL DE LA PROPIEDAD INTELECTUAL </a:t>
            </a:r>
            <a:endParaRPr sz="2800" b="1">
              <a:latin typeface="Nunito"/>
              <a:ea typeface="Nunito"/>
              <a:cs typeface="Nunito"/>
              <a:sym typeface="Nunito"/>
            </a:endParaRPr>
          </a:p>
          <a:p>
            <a:pPr marL="0" lvl="0" indent="0" algn="l" rtl="0">
              <a:spcBef>
                <a:spcPts val="0"/>
              </a:spcBef>
              <a:spcAft>
                <a:spcPts val="0"/>
              </a:spcAft>
              <a:buNone/>
            </a:pPr>
            <a:endParaRPr sz="2800" b="1">
              <a:latin typeface="Nunito"/>
              <a:ea typeface="Nunito"/>
              <a:cs typeface="Nunito"/>
              <a:sym typeface="Nunito"/>
            </a:endParaRPr>
          </a:p>
          <a:p>
            <a:pPr marL="0" lvl="0" indent="0" algn="l" rtl="0">
              <a:spcBef>
                <a:spcPts val="0"/>
              </a:spcBef>
              <a:spcAft>
                <a:spcPts val="0"/>
              </a:spcAft>
              <a:buNone/>
            </a:pPr>
            <a:endParaRPr sz="2800" b="1">
              <a:latin typeface="Nunito"/>
              <a:ea typeface="Nunito"/>
              <a:cs typeface="Nunito"/>
              <a:sym typeface="Nunito"/>
            </a:endParaRPr>
          </a:p>
          <a:p>
            <a:pPr marL="0" lvl="0" indent="0" algn="l" rtl="0">
              <a:spcBef>
                <a:spcPts val="0"/>
              </a:spcBef>
              <a:spcAft>
                <a:spcPts val="0"/>
              </a:spcAft>
              <a:buNone/>
            </a:pPr>
            <a:r>
              <a:rPr lang="es-AR" sz="2800" b="1">
                <a:latin typeface="Nunito"/>
                <a:ea typeface="Nunito"/>
                <a:cs typeface="Nunito"/>
                <a:sym typeface="Nunito"/>
              </a:rPr>
              <a:t>EFECTO TECNICO </a:t>
            </a:r>
            <a:endParaRPr sz="2800" b="1">
              <a:latin typeface="Nunito"/>
              <a:ea typeface="Nunito"/>
              <a:cs typeface="Nunito"/>
              <a:sym typeface="Nunito"/>
            </a:endParaRPr>
          </a:p>
          <a:p>
            <a:pPr marL="0" lvl="0" indent="0" algn="l" rtl="0">
              <a:spcBef>
                <a:spcPts val="0"/>
              </a:spcBef>
              <a:spcAft>
                <a:spcPts val="0"/>
              </a:spcAft>
              <a:buNone/>
            </a:pPr>
            <a:endParaRPr sz="2800" b="1">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f9ea1038f0_0_938"/>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38</a:t>
            </a:fld>
            <a:endParaRPr/>
          </a:p>
        </p:txBody>
      </p:sp>
      <p:sp>
        <p:nvSpPr>
          <p:cNvPr id="617" name="Google Shape;617;gf9ea1038f0_0_938"/>
          <p:cNvSpPr txBox="1"/>
          <p:nvPr/>
        </p:nvSpPr>
        <p:spPr>
          <a:xfrm>
            <a:off x="0" y="999250"/>
            <a:ext cx="8911200" cy="508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100"/>
              </a:spcAft>
              <a:buNone/>
            </a:pPr>
            <a:r>
              <a:rPr lang="es-AR" sz="2150" i="1" dirty="0"/>
              <a:t>Un programa de computación reivindicado como tal o como un registro en un portador de grabación, no será patentable independientemente de su contenido. La situación no cambia cuando el programa de computación se carga en una computadora conocida. Sin embargo, si el objeto reivindicado aporta una contribución técnica al arte previo, la </a:t>
            </a:r>
            <a:r>
              <a:rPr lang="es-AR" sz="2150" i="1" dirty="0" err="1"/>
              <a:t>patentabilidad</a:t>
            </a:r>
            <a:r>
              <a:rPr lang="es-AR" sz="2150" i="1" dirty="0"/>
              <a:t> no deberá ser denegada por el solo hecho que un programa de computación interviene en su implementación. Esto significa, por ejemplo, que máquinas controladas por programas, manufactura controlada por programas o procedimientos de control deberán ser considerados como materia patentable. Se desprende también que si el objeto reivindicado abarca solamente  un programa de trabajo de control interno de una computadora conocida, el objeto propuesto podrá ser patentable si provee un efecto técnico.</a:t>
            </a:r>
            <a:endParaRPr sz="215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f9ea1038f0_0_942"/>
          <p:cNvSpPr txBox="1">
            <a:spLocks noGrp="1"/>
          </p:cNvSpPr>
          <p:nvPr>
            <p:ph type="sldNum" idx="12"/>
          </p:nvPr>
        </p:nvSpPr>
        <p:spPr>
          <a:xfrm>
            <a:off x="8451046" y="6315968"/>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s-AR"/>
              <a:t>39</a:t>
            </a:fld>
            <a:endParaRPr/>
          </a:p>
        </p:txBody>
      </p:sp>
      <p:sp>
        <p:nvSpPr>
          <p:cNvPr id="2" name="Rectángulo 1"/>
          <p:cNvSpPr/>
          <p:nvPr/>
        </p:nvSpPr>
        <p:spPr>
          <a:xfrm>
            <a:off x="1348451" y="1502688"/>
            <a:ext cx="5932025" cy="5355312"/>
          </a:xfrm>
          <a:prstGeom prst="rect">
            <a:avLst/>
          </a:prstGeom>
        </p:spPr>
        <p:txBody>
          <a:bodyPr wrap="square">
            <a:spAutoFit/>
          </a:bodyPr>
          <a:lstStyle/>
          <a:p>
            <a:r>
              <a:rPr lang="es-AR" sz="1800" dirty="0">
                <a:latin typeface="+mn-lt"/>
              </a:rPr>
              <a:t>Artículo1º –– A los efectos de la aplicación del presente decreto y de la demás normativa vigente en la materia:</a:t>
            </a:r>
          </a:p>
          <a:p>
            <a:endParaRPr lang="es-AR" sz="1800" dirty="0">
              <a:latin typeface="+mn-lt"/>
            </a:endParaRPr>
          </a:p>
          <a:p>
            <a:r>
              <a:rPr lang="es-AR" sz="1800" dirty="0">
                <a:latin typeface="+mn-lt"/>
              </a:rPr>
              <a:t>a) Se entenderá por obras de software, incluidas entre las obras del artículo 1º de la ley 11.723, a las producciones constituidas por una o varias de las siguientes expresiones:</a:t>
            </a:r>
          </a:p>
          <a:p>
            <a:endParaRPr lang="es-AR" sz="1800" dirty="0">
              <a:latin typeface="+mn-lt"/>
            </a:endParaRPr>
          </a:p>
          <a:p>
            <a:r>
              <a:rPr lang="es-AR" sz="1800" dirty="0">
                <a:latin typeface="+mn-lt"/>
              </a:rPr>
              <a:t>I. Los diseños, tanto generales como detallados, del flujo lógico de los datos en un sistema de computación;</a:t>
            </a:r>
          </a:p>
          <a:p>
            <a:endParaRPr lang="es-AR" sz="1800" dirty="0">
              <a:latin typeface="+mn-lt"/>
            </a:endParaRPr>
          </a:p>
          <a:p>
            <a:r>
              <a:rPr lang="es-AR" sz="1800" dirty="0">
                <a:latin typeface="+mn-lt"/>
              </a:rPr>
              <a:t>II. Los programas de computación, tanto en su versión 'fuente', principalmente destinada al lector humano, como en su versión 'objeto', principalmente destinada a ser ejecutada por el computador;</a:t>
            </a:r>
          </a:p>
          <a:p>
            <a:endParaRPr lang="es-AR" sz="1800" dirty="0">
              <a:latin typeface="+mn-lt"/>
            </a:endParaRPr>
          </a:p>
          <a:p>
            <a:r>
              <a:rPr lang="es-AR" sz="1800" dirty="0">
                <a:latin typeface="+mn-lt"/>
              </a:rPr>
              <a:t>III. La documentación técnica, con fines tales como explicación, soporte o entrenamiento, para el desarrollo, uso o mantenimiento de software</a:t>
            </a:r>
            <a:r>
              <a:rPr lang="es-AR" sz="1800" dirty="0" smtClean="0"/>
              <a:t>.</a:t>
            </a:r>
            <a:endParaRPr lang="es-AR" sz="1800" dirty="0"/>
          </a:p>
        </p:txBody>
      </p:sp>
      <p:sp>
        <p:nvSpPr>
          <p:cNvPr id="3" name="CuadroTexto 2"/>
          <p:cNvSpPr txBox="1"/>
          <p:nvPr/>
        </p:nvSpPr>
        <p:spPr>
          <a:xfrm flipH="1">
            <a:off x="1348451" y="532435"/>
            <a:ext cx="5267061" cy="369332"/>
          </a:xfrm>
          <a:prstGeom prst="rect">
            <a:avLst/>
          </a:prstGeom>
          <a:noFill/>
        </p:spPr>
        <p:txBody>
          <a:bodyPr wrap="square" rtlCol="0">
            <a:spAutoFit/>
          </a:bodyPr>
          <a:lstStyle/>
          <a:p>
            <a:r>
              <a:rPr lang="es-AR" sz="1800" dirty="0" smtClean="0"/>
              <a:t>DECRETO 165/94</a:t>
            </a:r>
            <a:endParaRPr lang="es-A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324" name="Google Shape;324;p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325" name="Google Shape;325;p4"/>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4</a:t>
            </a:fld>
            <a:endParaRPr/>
          </a:p>
        </p:txBody>
      </p:sp>
      <p:sp>
        <p:nvSpPr>
          <p:cNvPr id="326" name="Google Shape;326;p4"/>
          <p:cNvSpPr txBox="1"/>
          <p:nvPr/>
        </p:nvSpPr>
        <p:spPr>
          <a:xfrm>
            <a:off x="1520530" y="116632"/>
            <a:ext cx="733315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400">
                <a:solidFill>
                  <a:schemeClr val="dk1"/>
                </a:solidFill>
                <a:latin typeface="Lucida Sans"/>
                <a:ea typeface="Lucida Sans"/>
                <a:cs typeface="Lucida Sans"/>
                <a:sym typeface="Lucida Sans"/>
              </a:rPr>
              <a:t>LEYES QUE REGLAMENTAN EL DERECHO DE AUTOR</a:t>
            </a:r>
            <a:endParaRPr sz="2400">
              <a:solidFill>
                <a:schemeClr val="dk1"/>
              </a:solidFill>
              <a:latin typeface="Lucida Sans"/>
              <a:ea typeface="Lucida Sans"/>
              <a:cs typeface="Lucida Sans"/>
              <a:sym typeface="Lucida Sans"/>
            </a:endParaRPr>
          </a:p>
        </p:txBody>
      </p:sp>
      <p:sp>
        <p:nvSpPr>
          <p:cNvPr id="327" name="Google Shape;327;p4"/>
          <p:cNvSpPr/>
          <p:nvPr/>
        </p:nvSpPr>
        <p:spPr>
          <a:xfrm>
            <a:off x="1401913" y="1218455"/>
            <a:ext cx="914400" cy="914400"/>
          </a:xfrm>
          <a:prstGeom prst="rect">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1800">
                <a:solidFill>
                  <a:schemeClr val="lt1"/>
                </a:solidFill>
                <a:latin typeface="Lucida Sans"/>
                <a:ea typeface="Lucida Sans"/>
                <a:cs typeface="Lucida Sans"/>
                <a:sym typeface="Lucida Sans"/>
              </a:rPr>
              <a:t>C. N</a:t>
            </a:r>
            <a:endParaRPr/>
          </a:p>
          <a:p>
            <a:pPr marL="0" marR="0" lvl="0" indent="0" algn="ctr" rtl="0">
              <a:spcBef>
                <a:spcPts val="0"/>
              </a:spcBef>
              <a:spcAft>
                <a:spcPts val="0"/>
              </a:spcAft>
              <a:buNone/>
            </a:pPr>
            <a:r>
              <a:rPr lang="es-AR" sz="1800" b="1">
                <a:solidFill>
                  <a:schemeClr val="lt1"/>
                </a:solidFill>
                <a:latin typeface="Lucida Sans"/>
                <a:ea typeface="Lucida Sans"/>
                <a:cs typeface="Lucida Sans"/>
                <a:sym typeface="Lucida Sans"/>
              </a:rPr>
              <a:t>ART</a:t>
            </a:r>
            <a:r>
              <a:rPr lang="es-AR" sz="1800">
                <a:solidFill>
                  <a:schemeClr val="lt1"/>
                </a:solidFill>
                <a:latin typeface="Lucida Sans"/>
                <a:ea typeface="Lucida Sans"/>
                <a:cs typeface="Lucida Sans"/>
                <a:sym typeface="Lucida Sans"/>
              </a:rPr>
              <a:t> 17</a:t>
            </a:r>
            <a:endParaRPr/>
          </a:p>
        </p:txBody>
      </p:sp>
      <p:sp>
        <p:nvSpPr>
          <p:cNvPr id="328" name="Google Shape;328;p4"/>
          <p:cNvSpPr/>
          <p:nvPr/>
        </p:nvSpPr>
        <p:spPr>
          <a:xfrm>
            <a:off x="3059832" y="1367080"/>
            <a:ext cx="978408" cy="484632"/>
          </a:xfrm>
          <a:prstGeom prst="right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329" name="Google Shape;329;p4"/>
          <p:cNvSpPr txBox="1"/>
          <p:nvPr/>
        </p:nvSpPr>
        <p:spPr>
          <a:xfrm>
            <a:off x="4340914" y="1062028"/>
            <a:ext cx="46805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…TODO AUTOR O INVENTOR ES PROPIETARIO EXCLUSIVO DE SU OBRA INVENTO O DESCUBRIMIENTO POR EL TERMINO QUE LE ACUERDE LA LEY …</a:t>
            </a:r>
            <a:endParaRPr sz="1800">
              <a:solidFill>
                <a:schemeClr val="dk1"/>
              </a:solidFill>
              <a:latin typeface="Lucida Sans"/>
              <a:ea typeface="Lucida Sans"/>
              <a:cs typeface="Lucida Sans"/>
              <a:sym typeface="Lucida Sans"/>
            </a:endParaRPr>
          </a:p>
        </p:txBody>
      </p:sp>
      <p:sp>
        <p:nvSpPr>
          <p:cNvPr id="330" name="Google Shape;330;p4"/>
          <p:cNvSpPr/>
          <p:nvPr/>
        </p:nvSpPr>
        <p:spPr>
          <a:xfrm>
            <a:off x="1520530" y="4381751"/>
            <a:ext cx="1323278" cy="612648"/>
          </a:xfrm>
          <a:prstGeom prst="flowChartProcess">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1800" b="1">
                <a:solidFill>
                  <a:schemeClr val="lt1"/>
                </a:solidFill>
                <a:latin typeface="Lucida Sans"/>
                <a:ea typeface="Lucida Sans"/>
                <a:cs typeface="Lucida Sans"/>
                <a:sym typeface="Lucida Sans"/>
              </a:rPr>
              <a:t>LEY 11723</a:t>
            </a:r>
            <a:endParaRPr sz="1800" b="1">
              <a:solidFill>
                <a:schemeClr val="lt1"/>
              </a:solidFill>
              <a:latin typeface="Lucida Sans"/>
              <a:ea typeface="Lucida Sans"/>
              <a:cs typeface="Lucida Sans"/>
              <a:sym typeface="Lucida Sans"/>
            </a:endParaRPr>
          </a:p>
        </p:txBody>
      </p:sp>
      <p:sp>
        <p:nvSpPr>
          <p:cNvPr id="331" name="Google Shape;331;p4"/>
          <p:cNvSpPr/>
          <p:nvPr/>
        </p:nvSpPr>
        <p:spPr>
          <a:xfrm>
            <a:off x="3059832" y="4586187"/>
            <a:ext cx="978408" cy="484632"/>
          </a:xfrm>
          <a:prstGeom prst="right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332" name="Google Shape;332;p4"/>
          <p:cNvSpPr txBox="1"/>
          <p:nvPr/>
        </p:nvSpPr>
        <p:spPr>
          <a:xfrm>
            <a:off x="4610508" y="4688075"/>
            <a:ext cx="22429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MODIFICADA POR </a:t>
            </a:r>
            <a:endParaRPr sz="1800">
              <a:solidFill>
                <a:schemeClr val="dk1"/>
              </a:solidFill>
              <a:latin typeface="Lucida Sans"/>
              <a:ea typeface="Lucida Sans"/>
              <a:cs typeface="Lucida Sans"/>
              <a:sym typeface="Lucida Sans"/>
            </a:endParaRPr>
          </a:p>
        </p:txBody>
      </p:sp>
      <p:sp>
        <p:nvSpPr>
          <p:cNvPr id="333" name="Google Shape;333;p4"/>
          <p:cNvSpPr txBox="1"/>
          <p:nvPr/>
        </p:nvSpPr>
        <p:spPr>
          <a:xfrm>
            <a:off x="1487096" y="5086619"/>
            <a:ext cx="734481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LEY 25006: INCORPORA OBRAS CINEMATOGRAFICAS</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LEY 25036: INCORPORA LOS PROGRAMAS DE COMPUTACION</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DECRETO 165/94: REGLAMENTA LA PROTECCION DEL SOFTWARE</a:t>
            </a:r>
            <a:endParaRPr sz="1800">
              <a:solidFill>
                <a:schemeClr val="dk1"/>
              </a:solidFill>
              <a:latin typeface="Lucida Sans"/>
              <a:ea typeface="Lucida Sans"/>
              <a:cs typeface="Lucida Sans"/>
              <a:sym typeface="Lucida Sans"/>
            </a:endParaRPr>
          </a:p>
        </p:txBody>
      </p:sp>
      <p:sp>
        <p:nvSpPr>
          <p:cNvPr id="334" name="Google Shape;334;p4"/>
          <p:cNvSpPr/>
          <p:nvPr/>
        </p:nvSpPr>
        <p:spPr>
          <a:xfrm>
            <a:off x="467544" y="4797152"/>
            <a:ext cx="731520" cy="1216152"/>
          </a:xfrm>
          <a:prstGeom prst="curvedRightArrow">
            <a:avLst>
              <a:gd name="adj1" fmla="val 25000"/>
              <a:gd name="adj2" fmla="val 50000"/>
              <a:gd name="adj3" fmla="val 25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335" name="Google Shape;335;p4"/>
          <p:cNvSpPr/>
          <p:nvPr/>
        </p:nvSpPr>
        <p:spPr>
          <a:xfrm>
            <a:off x="8122162" y="4895982"/>
            <a:ext cx="731520" cy="1216152"/>
          </a:xfrm>
          <a:prstGeom prst="curvedLeftArrow">
            <a:avLst>
              <a:gd name="adj1" fmla="val 25000"/>
              <a:gd name="adj2" fmla="val 50000"/>
              <a:gd name="adj3" fmla="val 25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336" name="Google Shape;336;p4"/>
          <p:cNvSpPr/>
          <p:nvPr/>
        </p:nvSpPr>
        <p:spPr>
          <a:xfrm>
            <a:off x="1259632" y="2567409"/>
            <a:ext cx="2880320" cy="1077615"/>
          </a:xfrm>
          <a:prstGeom prst="roundRect">
            <a:avLst>
              <a:gd name="adj" fmla="val 16667"/>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1800">
                <a:solidFill>
                  <a:schemeClr val="lt1"/>
                </a:solidFill>
                <a:latin typeface="Lucida Sans"/>
                <a:ea typeface="Lucida Sans"/>
                <a:cs typeface="Lucida Sans"/>
                <a:sym typeface="Lucida Sans"/>
              </a:rPr>
              <a:t>ART. 27 DECLARACION UNIVERSAL DE LOS DERECHOS HUMANOS</a:t>
            </a:r>
            <a:endParaRPr sz="1800">
              <a:solidFill>
                <a:schemeClr val="lt1"/>
              </a:solidFill>
              <a:latin typeface="Lucida Sans"/>
              <a:ea typeface="Lucida Sans"/>
              <a:cs typeface="Lucida Sans"/>
              <a:sym typeface="Lucida Sans"/>
            </a:endParaRPr>
          </a:p>
        </p:txBody>
      </p:sp>
      <p:sp>
        <p:nvSpPr>
          <p:cNvPr id="337" name="Google Shape;337;p4"/>
          <p:cNvSpPr txBox="1"/>
          <p:nvPr/>
        </p:nvSpPr>
        <p:spPr>
          <a:xfrm>
            <a:off x="4644001" y="2414503"/>
            <a:ext cx="4115896"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TODA PERSONA TIENE DERECHO A LA PROTECCION DE LOS INTERESES MORALES Y MATERIALES QUE LE CORRESPONDEN POR RAZON DE LAS PRODUCCIONES CIENTIFICAS LITERARIAS O ARTISTICAS DE QUE SEA AUTORA</a:t>
            </a:r>
            <a:endParaRPr sz="1800">
              <a:solidFill>
                <a:schemeClr val="dk1"/>
              </a:solidFill>
              <a:latin typeface="Lucida Sans"/>
              <a:ea typeface="Lucida Sans"/>
              <a:cs typeface="Lucida Sans"/>
              <a:sym typeface="Lucida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40</a:t>
            </a:fld>
            <a:endParaRPr lang="es-AR"/>
          </a:p>
        </p:txBody>
      </p:sp>
      <p:sp>
        <p:nvSpPr>
          <p:cNvPr id="3" name="Rectángulo 2"/>
          <p:cNvSpPr/>
          <p:nvPr/>
        </p:nvSpPr>
        <p:spPr>
          <a:xfrm>
            <a:off x="995423" y="254643"/>
            <a:ext cx="7199453" cy="3416320"/>
          </a:xfrm>
          <a:prstGeom prst="rect">
            <a:avLst/>
          </a:prstGeom>
        </p:spPr>
        <p:txBody>
          <a:bodyPr wrap="square">
            <a:spAutoFit/>
          </a:bodyPr>
          <a:lstStyle/>
          <a:p>
            <a:r>
              <a:rPr lang="es-AR" sz="1800" dirty="0"/>
              <a:t>b) Se entenderá por </a:t>
            </a:r>
            <a:r>
              <a:rPr lang="es-AR" sz="1800" b="1" dirty="0"/>
              <a:t>obras de base de datos</a:t>
            </a:r>
            <a:r>
              <a:rPr lang="es-AR" sz="1800" dirty="0"/>
              <a:t>, incluidas en la categoría de obras literarias, a las producciones constituidas por un conjunto organizado de datos interrelacionados, compilado con miras a su almacenamiento, procesamiento y recuperación mediante técnicas y sistemas informáticos.</a:t>
            </a:r>
          </a:p>
          <a:p>
            <a:endParaRPr lang="es-AR" sz="1800" dirty="0"/>
          </a:p>
          <a:p>
            <a:r>
              <a:rPr lang="es-AR" sz="1800" dirty="0"/>
              <a:t>c) Se </a:t>
            </a:r>
            <a:r>
              <a:rPr lang="es-AR" sz="1800" dirty="0" smtClean="0"/>
              <a:t>considerarán </a:t>
            </a:r>
            <a:r>
              <a:rPr lang="es-AR" sz="1800" b="1" dirty="0"/>
              <a:t>procedimientos idóneos para reproducir obras de software o de base de datos</a:t>
            </a:r>
            <a:r>
              <a:rPr lang="es-AR" sz="1800" dirty="0"/>
              <a:t> a los escritos o diagramas directa o indirectamente perceptibles por los sentidos humanos, así como a los registros realizados mediante cualquier técnica, directa o indirectamente procesables por equipos de procesamiento de información.</a:t>
            </a:r>
          </a:p>
        </p:txBody>
      </p:sp>
      <p:sp>
        <p:nvSpPr>
          <p:cNvPr id="4" name="Rectángulo 3"/>
          <p:cNvSpPr/>
          <p:nvPr/>
        </p:nvSpPr>
        <p:spPr>
          <a:xfrm>
            <a:off x="995423" y="3670963"/>
            <a:ext cx="7077919" cy="3139321"/>
          </a:xfrm>
          <a:prstGeom prst="rect">
            <a:avLst/>
          </a:prstGeom>
        </p:spPr>
        <p:txBody>
          <a:bodyPr wrap="square">
            <a:spAutoFit/>
          </a:bodyPr>
          <a:lstStyle/>
          <a:p>
            <a:r>
              <a:rPr lang="es-AR" sz="1800" dirty="0"/>
              <a:t>d) Se considerará que una </a:t>
            </a:r>
            <a:r>
              <a:rPr lang="es-AR" sz="1800" b="1" dirty="0"/>
              <a:t>obra de software o de base de datos tiene el carácter de publicada </a:t>
            </a:r>
            <a:r>
              <a:rPr lang="es-AR" sz="1800" dirty="0"/>
              <a:t>cuando ha sido puesta a disposición del público en general, ya sea mediante su reproducción sobre múltiples ejemplares distribuidos comercialmente o mediante la oferta generalizada de su transmisión a distancia con fines de explotación</a:t>
            </a:r>
            <a:r>
              <a:rPr lang="es-AR" sz="1800" dirty="0" smtClean="0"/>
              <a:t>.</a:t>
            </a:r>
            <a:endParaRPr lang="es-AR" sz="1800" dirty="0"/>
          </a:p>
          <a:p>
            <a:r>
              <a:rPr lang="es-AR" sz="1800" dirty="0"/>
              <a:t>e) Se considerará que una </a:t>
            </a:r>
            <a:r>
              <a:rPr lang="es-AR" sz="1800" b="1" dirty="0"/>
              <a:t>obra de software o de base de datos tiene el carácter de inédita</a:t>
            </a:r>
            <a:r>
              <a:rPr lang="es-AR" sz="1800" dirty="0"/>
              <a:t>, cuando su autor, titular o derechohabiente la mantiene en reserva o negocia la cesión de sus derechos de propiedad intelectual contratando particularmente con los interesados.</a:t>
            </a:r>
          </a:p>
        </p:txBody>
      </p:sp>
    </p:spTree>
    <p:extLst>
      <p:ext uri="{BB962C8B-B14F-4D97-AF65-F5344CB8AC3E}">
        <p14:creationId xmlns:p14="http://schemas.microsoft.com/office/powerpoint/2010/main" val="3904850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41</a:t>
            </a:fld>
            <a:endParaRPr lang="es-AR"/>
          </a:p>
        </p:txBody>
      </p:sp>
      <p:sp>
        <p:nvSpPr>
          <p:cNvPr id="3" name="Rectángulo 2"/>
          <p:cNvSpPr/>
          <p:nvPr/>
        </p:nvSpPr>
        <p:spPr>
          <a:xfrm>
            <a:off x="1086105" y="1157469"/>
            <a:ext cx="7535119" cy="3693319"/>
          </a:xfrm>
          <a:prstGeom prst="rect">
            <a:avLst/>
          </a:prstGeom>
        </p:spPr>
        <p:txBody>
          <a:bodyPr wrap="square">
            <a:spAutoFit/>
          </a:bodyPr>
          <a:lstStyle/>
          <a:p>
            <a:r>
              <a:rPr lang="es-AR" sz="1800" dirty="0"/>
              <a:t>Art. 2º –– Para proceder al registro de obras de base de datos publicadas, cuya explotación se realice mediante su transmisión a distancia, se depositarán amplios extractos de su contenido y relación escrita de su estructura y organización, así como de sus principales características, que permitan a criterio y riesgo del solicitante individualizar suficientemente la obra y dar la noción más fiel posible de su contenido.</a:t>
            </a:r>
          </a:p>
          <a:p>
            <a:endParaRPr lang="es-AR" sz="1800" dirty="0"/>
          </a:p>
          <a:p>
            <a:r>
              <a:rPr lang="es-AR" sz="1800" dirty="0"/>
              <a:t>Art. 3º –– Para proceder al registro de obras de software o de base de datos que tengan el carácter de inéditas, el solicitante incluirá bajo sobre lacrado y firmado todas las expresiones de la obra que juzgue convenientes y suficientes para identificar su creación y garantizar la reserva de su información secreta.</a:t>
            </a:r>
          </a:p>
        </p:txBody>
      </p:sp>
    </p:spTree>
    <p:extLst>
      <p:ext uri="{BB962C8B-B14F-4D97-AF65-F5344CB8AC3E}">
        <p14:creationId xmlns:p14="http://schemas.microsoft.com/office/powerpoint/2010/main" val="265240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343" name="Google Shape;343;p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344" name="Google Shape;344;p5"/>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5</a:t>
            </a:fld>
            <a:endParaRPr/>
          </a:p>
        </p:txBody>
      </p:sp>
      <p:pic>
        <p:nvPicPr>
          <p:cNvPr id="345" name="Google Shape;345;p5"/>
          <p:cNvPicPr preferRelativeResize="0"/>
          <p:nvPr/>
        </p:nvPicPr>
        <p:blipFill rotWithShape="1">
          <a:blip r:embed="rId3">
            <a:alphaModFix/>
          </a:blip>
          <a:srcRect/>
          <a:stretch/>
        </p:blipFill>
        <p:spPr>
          <a:xfrm>
            <a:off x="1619672" y="264840"/>
            <a:ext cx="7272809" cy="54546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s-AR"/>
              <a:t>DERECHOS DE AUTOR</a:t>
            </a:r>
            <a:endParaRPr/>
          </a:p>
        </p:txBody>
      </p:sp>
      <p:sp>
        <p:nvSpPr>
          <p:cNvPr id="351" name="Google Shape;351;p6"/>
          <p:cNvSpPr txBox="1">
            <a:spLocks noGrp="1"/>
          </p:cNvSpPr>
          <p:nvPr>
            <p:ph type="body" idx="1"/>
          </p:nvPr>
        </p:nvSpPr>
        <p:spPr>
          <a:xfrm>
            <a:off x="457200" y="1988840"/>
            <a:ext cx="4040188" cy="418336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p>
            <a:pPr marL="0" lvl="0" indent="0" algn="l" rtl="0">
              <a:spcBef>
                <a:spcPts val="0"/>
              </a:spcBef>
              <a:spcAft>
                <a:spcPts val="0"/>
              </a:spcAft>
              <a:buSzPts val="1632"/>
              <a:buNone/>
            </a:pPr>
            <a:endParaRPr lang="es-AR" dirty="0" smtClean="0"/>
          </a:p>
          <a:p>
            <a:pPr marL="0" lvl="0" indent="0" algn="l" rtl="0">
              <a:spcBef>
                <a:spcPts val="0"/>
              </a:spcBef>
              <a:spcAft>
                <a:spcPts val="0"/>
              </a:spcAft>
              <a:buSzPts val="1632"/>
              <a:buNone/>
            </a:pPr>
            <a:endParaRPr lang="es-AR" dirty="0"/>
          </a:p>
          <a:p>
            <a:pPr marL="0" lvl="0" indent="0" algn="l" rtl="0">
              <a:spcBef>
                <a:spcPts val="0"/>
              </a:spcBef>
              <a:spcAft>
                <a:spcPts val="0"/>
              </a:spcAft>
              <a:buSzPts val="1632"/>
              <a:buNone/>
            </a:pPr>
            <a:endParaRPr lang="es-AR" dirty="0" smtClean="0"/>
          </a:p>
          <a:p>
            <a:pPr marL="0" lvl="0" indent="0" algn="l" rtl="0">
              <a:spcBef>
                <a:spcPts val="0"/>
              </a:spcBef>
              <a:spcAft>
                <a:spcPts val="0"/>
              </a:spcAft>
              <a:buSzPts val="1632"/>
              <a:buNone/>
            </a:pPr>
            <a:endParaRPr lang="es-AR" dirty="0"/>
          </a:p>
          <a:p>
            <a:pPr marL="0" lvl="0" indent="0" algn="l" rtl="0">
              <a:spcBef>
                <a:spcPts val="0"/>
              </a:spcBef>
              <a:spcAft>
                <a:spcPts val="0"/>
              </a:spcAft>
              <a:buSzPts val="1632"/>
              <a:buNone/>
            </a:pPr>
            <a:endParaRPr lang="es-AR" dirty="0" smtClean="0"/>
          </a:p>
          <a:p>
            <a:pPr marL="0" lvl="0" indent="0" algn="l" rtl="0">
              <a:spcBef>
                <a:spcPts val="0"/>
              </a:spcBef>
              <a:spcAft>
                <a:spcPts val="0"/>
              </a:spcAft>
              <a:buSzPts val="1632"/>
              <a:buNone/>
            </a:pPr>
            <a:endParaRPr lang="es-AR" dirty="0"/>
          </a:p>
          <a:p>
            <a:pPr marL="0" lvl="0" indent="0" algn="l" rtl="0">
              <a:spcBef>
                <a:spcPts val="0"/>
              </a:spcBef>
              <a:spcAft>
                <a:spcPts val="0"/>
              </a:spcAft>
              <a:buSzPts val="1632"/>
              <a:buNone/>
            </a:pPr>
            <a:r>
              <a:rPr lang="es-AR" dirty="0" smtClean="0"/>
              <a:t>DERECHOS </a:t>
            </a:r>
            <a:r>
              <a:rPr lang="es-AR" dirty="0"/>
              <a:t>PERPETUOS</a:t>
            </a:r>
            <a:endParaRPr dirty="0"/>
          </a:p>
        </p:txBody>
      </p:sp>
      <p:sp>
        <p:nvSpPr>
          <p:cNvPr id="352" name="Google Shape;352;p6"/>
          <p:cNvSpPr txBox="1">
            <a:spLocks noGrp="1"/>
          </p:cNvSpPr>
          <p:nvPr>
            <p:ph type="body" idx="2"/>
          </p:nvPr>
        </p:nvSpPr>
        <p:spPr>
          <a:xfrm>
            <a:off x="4645026" y="1988840"/>
            <a:ext cx="4041775" cy="418336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p>
            <a:pPr marL="0" lvl="0" indent="0" algn="l" rtl="0">
              <a:spcBef>
                <a:spcPts val="0"/>
              </a:spcBef>
              <a:spcAft>
                <a:spcPts val="0"/>
              </a:spcAft>
              <a:buSzPts val="1632"/>
              <a:buNone/>
            </a:pPr>
            <a:endParaRPr lang="es-AR" dirty="0" smtClean="0"/>
          </a:p>
          <a:p>
            <a:pPr marL="0" lvl="0" indent="0" algn="l" rtl="0">
              <a:spcBef>
                <a:spcPts val="0"/>
              </a:spcBef>
              <a:spcAft>
                <a:spcPts val="0"/>
              </a:spcAft>
              <a:buSzPts val="1632"/>
              <a:buNone/>
            </a:pPr>
            <a:endParaRPr lang="es-AR" dirty="0"/>
          </a:p>
          <a:p>
            <a:pPr marL="0" lvl="0" indent="0" algn="l" rtl="0">
              <a:spcBef>
                <a:spcPts val="0"/>
              </a:spcBef>
              <a:spcAft>
                <a:spcPts val="0"/>
              </a:spcAft>
              <a:buSzPts val="1632"/>
              <a:buNone/>
            </a:pPr>
            <a:endParaRPr lang="es-AR" dirty="0" smtClean="0"/>
          </a:p>
          <a:p>
            <a:pPr marL="0" lvl="0" indent="0" algn="l" rtl="0">
              <a:spcBef>
                <a:spcPts val="0"/>
              </a:spcBef>
              <a:spcAft>
                <a:spcPts val="0"/>
              </a:spcAft>
              <a:buSzPts val="1632"/>
              <a:buNone/>
            </a:pPr>
            <a:endParaRPr lang="es-AR" dirty="0"/>
          </a:p>
          <a:p>
            <a:pPr marL="0" lvl="0" indent="0" algn="l" rtl="0">
              <a:spcBef>
                <a:spcPts val="0"/>
              </a:spcBef>
              <a:spcAft>
                <a:spcPts val="0"/>
              </a:spcAft>
              <a:buSzPts val="1632"/>
              <a:buNone/>
            </a:pPr>
            <a:r>
              <a:rPr lang="es-AR" dirty="0" smtClean="0"/>
              <a:t>DERECHOS </a:t>
            </a:r>
            <a:r>
              <a:rPr lang="es-AR" dirty="0"/>
              <a:t>TEMPORALES</a:t>
            </a:r>
            <a:endParaRPr dirty="0"/>
          </a:p>
        </p:txBody>
      </p:sp>
      <p:sp>
        <p:nvSpPr>
          <p:cNvPr id="353" name="Google Shape;353;p6"/>
          <p:cNvSpPr txBox="1">
            <a:spLocks noGrp="1"/>
          </p:cNvSpPr>
          <p:nvPr>
            <p:ph type="body" idx="3"/>
          </p:nvPr>
        </p:nvSpPr>
        <p:spPr>
          <a:xfrm>
            <a:off x="323528" y="1484783"/>
            <a:ext cx="4173860" cy="2016225"/>
          </a:xfrm>
          <a:prstGeom prst="rect">
            <a:avLst/>
          </a:prstGeom>
          <a:noFill/>
          <a:ln>
            <a:noFill/>
          </a:ln>
        </p:spPr>
        <p:txBody>
          <a:bodyPr spcFirstLastPara="1" wrap="square" lIns="91425" tIns="45700" rIns="91425" bIns="45700" anchor="t" anchorCtr="0">
            <a:normAutofit fontScale="92500" lnSpcReduction="20000"/>
          </a:bodyPr>
          <a:lstStyle/>
          <a:p>
            <a:pPr marL="365760" lvl="0" indent="-248259" algn="l" rtl="0">
              <a:spcBef>
                <a:spcPts val="0"/>
              </a:spcBef>
              <a:spcAft>
                <a:spcPts val="0"/>
              </a:spcAft>
              <a:buSzPct val="68000"/>
              <a:buChar char="●"/>
            </a:pPr>
            <a:r>
              <a:rPr lang="es-AR" dirty="0"/>
              <a:t>DERECHOS MORALES</a:t>
            </a:r>
            <a:endParaRPr dirty="0"/>
          </a:p>
          <a:p>
            <a:pPr marL="365760" lvl="0" indent="-152400" algn="l" rtl="0">
              <a:spcBef>
                <a:spcPts val="400"/>
              </a:spcBef>
              <a:spcAft>
                <a:spcPts val="0"/>
              </a:spcAft>
              <a:buSzPct val="68000"/>
              <a:buNone/>
            </a:pPr>
            <a:endParaRPr dirty="0"/>
          </a:p>
          <a:p>
            <a:pPr marL="365760" lvl="0" indent="-248259" algn="l" rtl="0">
              <a:spcBef>
                <a:spcPts val="400"/>
              </a:spcBef>
              <a:spcAft>
                <a:spcPts val="0"/>
              </a:spcAft>
              <a:buSzPct val="68000"/>
              <a:buChar char="●"/>
            </a:pPr>
            <a:r>
              <a:rPr lang="es-AR" dirty="0"/>
              <a:t>DIVULGACION</a:t>
            </a:r>
            <a:endParaRPr dirty="0"/>
          </a:p>
          <a:p>
            <a:pPr marL="365760" lvl="0" indent="-248259" algn="l" rtl="0">
              <a:spcBef>
                <a:spcPts val="400"/>
              </a:spcBef>
              <a:spcAft>
                <a:spcPts val="0"/>
              </a:spcAft>
              <a:buSzPct val="68000"/>
              <a:buChar char="●"/>
            </a:pPr>
            <a:r>
              <a:rPr lang="es-AR" dirty="0"/>
              <a:t>PATERNIDAD</a:t>
            </a:r>
            <a:endParaRPr dirty="0"/>
          </a:p>
          <a:p>
            <a:pPr marL="365760" lvl="0" indent="-248259" algn="l" rtl="0">
              <a:spcBef>
                <a:spcPts val="400"/>
              </a:spcBef>
              <a:spcAft>
                <a:spcPts val="0"/>
              </a:spcAft>
              <a:buSzPct val="68000"/>
              <a:buChar char="●"/>
            </a:pPr>
            <a:r>
              <a:rPr lang="es-AR" dirty="0"/>
              <a:t>INTEGRIDAD</a:t>
            </a:r>
            <a:endParaRPr dirty="0"/>
          </a:p>
        </p:txBody>
      </p:sp>
      <p:sp>
        <p:nvSpPr>
          <p:cNvPr id="354" name="Google Shape;354;p6"/>
          <p:cNvSpPr txBox="1">
            <a:spLocks noGrp="1"/>
          </p:cNvSpPr>
          <p:nvPr>
            <p:ph type="body" idx="4"/>
          </p:nvPr>
        </p:nvSpPr>
        <p:spPr>
          <a:xfrm>
            <a:off x="4355976" y="1412777"/>
            <a:ext cx="4680520" cy="2088232"/>
          </a:xfrm>
          <a:prstGeom prst="rect">
            <a:avLst/>
          </a:prstGeom>
          <a:noFill/>
          <a:ln>
            <a:noFill/>
          </a:ln>
        </p:spPr>
        <p:txBody>
          <a:bodyPr spcFirstLastPara="1" wrap="square" lIns="91425" tIns="45700" rIns="91425" bIns="45700" anchor="t" anchorCtr="0">
            <a:normAutofit fontScale="92500" lnSpcReduction="10000"/>
          </a:bodyPr>
          <a:lstStyle/>
          <a:p>
            <a:pPr marL="365760" lvl="0" indent="-256032" algn="l" rtl="0">
              <a:spcBef>
                <a:spcPts val="0"/>
              </a:spcBef>
              <a:spcAft>
                <a:spcPts val="0"/>
              </a:spcAft>
              <a:buSzPts val="1632"/>
              <a:buChar char="●"/>
            </a:pPr>
            <a:r>
              <a:rPr lang="es-AR" dirty="0"/>
              <a:t>DERECHOS PATRIMONIALES</a:t>
            </a:r>
            <a:endParaRPr dirty="0"/>
          </a:p>
          <a:p>
            <a:pPr marL="365760" lvl="0" indent="-152400" algn="l" rtl="0">
              <a:spcBef>
                <a:spcPts val="0"/>
              </a:spcBef>
              <a:spcAft>
                <a:spcPts val="0"/>
              </a:spcAft>
              <a:buSzPts val="1632"/>
              <a:buNone/>
            </a:pPr>
            <a:endParaRPr dirty="0"/>
          </a:p>
          <a:p>
            <a:pPr marL="822960" lvl="1" indent="-256032">
              <a:spcBef>
                <a:spcPts val="0"/>
              </a:spcBef>
              <a:buSzPts val="1632"/>
              <a:buChar char="●"/>
            </a:pPr>
            <a:r>
              <a:rPr lang="es-AR" dirty="0"/>
              <a:t>DISTRIBUCION</a:t>
            </a:r>
            <a:endParaRPr dirty="0"/>
          </a:p>
          <a:p>
            <a:pPr marL="822960" lvl="1" indent="-256032">
              <a:spcBef>
                <a:spcPts val="0"/>
              </a:spcBef>
              <a:buSzPts val="1632"/>
              <a:buChar char="●"/>
            </a:pPr>
            <a:r>
              <a:rPr lang="es-AR" dirty="0"/>
              <a:t>REPRODUCCION</a:t>
            </a:r>
            <a:endParaRPr dirty="0"/>
          </a:p>
          <a:p>
            <a:pPr marL="822960" lvl="1" indent="-256032">
              <a:spcBef>
                <a:spcPts val="0"/>
              </a:spcBef>
              <a:buSzPts val="1632"/>
              <a:buChar char="●"/>
            </a:pPr>
            <a:r>
              <a:rPr lang="es-AR" dirty="0" smtClean="0"/>
              <a:t>MODIFICACION</a:t>
            </a:r>
          </a:p>
          <a:p>
            <a:pPr marL="822960" lvl="1" indent="-256032">
              <a:spcBef>
                <a:spcPts val="0"/>
              </a:spcBef>
              <a:buSzPts val="1632"/>
              <a:buChar char="●"/>
            </a:pPr>
            <a:r>
              <a:rPr lang="es-AR" dirty="0" smtClean="0"/>
              <a:t>COMUNICACIÓN </a:t>
            </a:r>
            <a:r>
              <a:rPr lang="es-AR" dirty="0"/>
              <a:t>PUBLICA</a:t>
            </a:r>
            <a:endParaRPr dirty="0"/>
          </a:p>
        </p:txBody>
      </p:sp>
      <p:sp>
        <p:nvSpPr>
          <p:cNvPr id="355" name="Google Shape;355;p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356" name="Google Shape;356;p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357" name="Google Shape;357;p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000000"/>
              </a:buClr>
              <a:buFont typeface="Arial"/>
              <a:buNone/>
            </a:pPr>
            <a:fld id="{00000000-1234-1234-1234-123412341234}" type="slidenum">
              <a:rPr lang="es-A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7"/>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363" name="Google Shape;363;p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364" name="Google Shape;364;p7"/>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7</a:t>
            </a:fld>
            <a:endParaRPr/>
          </a:p>
        </p:txBody>
      </p:sp>
      <p:pic>
        <p:nvPicPr>
          <p:cNvPr id="365" name="Google Shape;365;p7"/>
          <p:cNvPicPr preferRelativeResize="0"/>
          <p:nvPr/>
        </p:nvPicPr>
        <p:blipFill rotWithShape="1">
          <a:blip r:embed="rId3">
            <a:alphaModFix/>
          </a:blip>
          <a:srcRect/>
          <a:stretch/>
        </p:blipFill>
        <p:spPr>
          <a:xfrm>
            <a:off x="2051720" y="456076"/>
            <a:ext cx="6656321" cy="49171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371" name="Google Shape;371;p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dirty="0"/>
          </a:p>
        </p:txBody>
      </p:sp>
      <p:sp>
        <p:nvSpPr>
          <p:cNvPr id="372" name="Google Shape;372;p8"/>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8</a:t>
            </a:fld>
            <a:endParaRPr/>
          </a:p>
        </p:txBody>
      </p:sp>
      <p:sp>
        <p:nvSpPr>
          <p:cNvPr id="373" name="Google Shape;373;p8"/>
          <p:cNvSpPr/>
          <p:nvPr/>
        </p:nvSpPr>
        <p:spPr>
          <a:xfrm>
            <a:off x="2411760" y="2420888"/>
            <a:ext cx="4608512" cy="2232248"/>
          </a:xfrm>
          <a:prstGeom prst="ellipse">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AR" sz="1800">
                <a:solidFill>
                  <a:schemeClr val="lt1"/>
                </a:solidFill>
                <a:latin typeface="Lucida Sans"/>
                <a:ea typeface="Lucida Sans"/>
                <a:cs typeface="Lucida Sans"/>
                <a:sym typeface="Lucida Sans"/>
              </a:rPr>
              <a:t>LOS DERECHOS PATRIMONIALES </a:t>
            </a:r>
            <a:endParaRPr sz="1800">
              <a:solidFill>
                <a:schemeClr val="lt1"/>
              </a:solidFill>
              <a:latin typeface="Lucida Sans"/>
              <a:ea typeface="Lucida Sans"/>
              <a:cs typeface="Lucida Sans"/>
              <a:sym typeface="Lucida Sans"/>
            </a:endParaRPr>
          </a:p>
        </p:txBody>
      </p:sp>
      <p:sp>
        <p:nvSpPr>
          <p:cNvPr id="374" name="Google Shape;374;p8"/>
          <p:cNvSpPr/>
          <p:nvPr/>
        </p:nvSpPr>
        <p:spPr>
          <a:xfrm>
            <a:off x="2097436" y="1829972"/>
            <a:ext cx="484632" cy="978408"/>
          </a:xfrm>
          <a:prstGeom prst="up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375" name="Google Shape;375;p8"/>
          <p:cNvSpPr/>
          <p:nvPr/>
        </p:nvSpPr>
        <p:spPr>
          <a:xfrm>
            <a:off x="6480896" y="1700808"/>
            <a:ext cx="484632" cy="978408"/>
          </a:xfrm>
          <a:prstGeom prst="up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376" name="Google Shape;376;p8"/>
          <p:cNvSpPr/>
          <p:nvPr/>
        </p:nvSpPr>
        <p:spPr>
          <a:xfrm>
            <a:off x="2632695" y="4437112"/>
            <a:ext cx="484632" cy="978408"/>
          </a:xfrm>
          <a:prstGeom prst="down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377" name="Google Shape;377;p8"/>
          <p:cNvSpPr/>
          <p:nvPr/>
        </p:nvSpPr>
        <p:spPr>
          <a:xfrm>
            <a:off x="6348774" y="4407854"/>
            <a:ext cx="484632" cy="978408"/>
          </a:xfrm>
          <a:prstGeom prst="downArrow">
            <a:avLst>
              <a:gd name="adj1" fmla="val 50000"/>
              <a:gd name="adj2" fmla="val 50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378" name="Google Shape;378;p8"/>
          <p:cNvSpPr txBox="1"/>
          <p:nvPr/>
        </p:nvSpPr>
        <p:spPr>
          <a:xfrm>
            <a:off x="1835696" y="1196752"/>
            <a:ext cx="17283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ECONOMICOS</a:t>
            </a:r>
            <a:endParaRPr sz="1800">
              <a:solidFill>
                <a:schemeClr val="dk1"/>
              </a:solidFill>
              <a:latin typeface="Lucida Sans"/>
              <a:ea typeface="Lucida Sans"/>
              <a:cs typeface="Lucida Sans"/>
              <a:sym typeface="Lucida Sans"/>
            </a:endParaRPr>
          </a:p>
        </p:txBody>
      </p:sp>
      <p:sp>
        <p:nvSpPr>
          <p:cNvPr id="379" name="Google Shape;379;p8"/>
          <p:cNvSpPr txBox="1"/>
          <p:nvPr/>
        </p:nvSpPr>
        <p:spPr>
          <a:xfrm>
            <a:off x="6480896" y="1196752"/>
            <a:ext cx="18966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TRANSFERIBLES</a:t>
            </a:r>
            <a:endParaRPr sz="1800">
              <a:solidFill>
                <a:schemeClr val="dk1"/>
              </a:solidFill>
              <a:latin typeface="Lucida Sans"/>
              <a:ea typeface="Lucida Sans"/>
              <a:cs typeface="Lucida Sans"/>
              <a:sym typeface="Lucida Sans"/>
            </a:endParaRPr>
          </a:p>
        </p:txBody>
      </p:sp>
      <p:sp>
        <p:nvSpPr>
          <p:cNvPr id="380" name="Google Shape;380;p8"/>
          <p:cNvSpPr txBox="1"/>
          <p:nvPr/>
        </p:nvSpPr>
        <p:spPr>
          <a:xfrm>
            <a:off x="1836367" y="5638635"/>
            <a:ext cx="2561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DURACION LIMITADA</a:t>
            </a:r>
            <a:endParaRPr sz="1800">
              <a:solidFill>
                <a:schemeClr val="dk1"/>
              </a:solidFill>
              <a:latin typeface="Lucida Sans"/>
              <a:ea typeface="Lucida Sans"/>
              <a:cs typeface="Lucida Sans"/>
              <a:sym typeface="Lucida Sans"/>
            </a:endParaRPr>
          </a:p>
        </p:txBody>
      </p:sp>
      <p:sp>
        <p:nvSpPr>
          <p:cNvPr id="381" name="Google Shape;381;p8"/>
          <p:cNvSpPr txBox="1"/>
          <p:nvPr/>
        </p:nvSpPr>
        <p:spPr>
          <a:xfrm>
            <a:off x="6826174" y="5115639"/>
            <a:ext cx="220309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dirty="0">
                <a:solidFill>
                  <a:schemeClr val="dk1"/>
                </a:solidFill>
                <a:latin typeface="Lucida Sans"/>
                <a:ea typeface="Lucida Sans"/>
                <a:cs typeface="Lucida Sans"/>
                <a:sym typeface="Lucida Sans"/>
              </a:rPr>
              <a:t>NO PUEDEN USARSE SIN EL CONSENTIMIENTO DEL TITULAR</a:t>
            </a:r>
            <a:endParaRPr sz="1800" dirty="0">
              <a:solidFill>
                <a:schemeClr val="dk1"/>
              </a:solidFill>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AR"/>
              <a:t>Monday, May 25, 2020</a:t>
            </a:r>
            <a:endParaRPr/>
          </a:p>
        </p:txBody>
      </p:sp>
      <p:sp>
        <p:nvSpPr>
          <p:cNvPr id="387" name="Google Shape;387;p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
        <p:nvSpPr>
          <p:cNvPr id="388" name="Google Shape;388;p9"/>
          <p:cNvSpPr txBox="1">
            <a:spLocks noGrp="1"/>
          </p:cNvSpPr>
          <p:nvPr>
            <p:ph type="sldNum" idx="12"/>
          </p:nvPr>
        </p:nvSpPr>
        <p:spPr>
          <a:xfrm>
            <a:off x="8451046" y="6315968"/>
            <a:ext cx="548700" cy="5247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None/>
            </a:pPr>
            <a:fld id="{00000000-1234-1234-1234-123412341234}" type="slidenum">
              <a:rPr lang="es-AR"/>
              <a:t>9</a:t>
            </a:fld>
            <a:endParaRPr/>
          </a:p>
        </p:txBody>
      </p:sp>
      <p:sp>
        <p:nvSpPr>
          <p:cNvPr id="389" name="Google Shape;389;p9"/>
          <p:cNvSpPr txBox="1"/>
          <p:nvPr/>
        </p:nvSpPr>
        <p:spPr>
          <a:xfrm>
            <a:off x="1258436" y="332656"/>
            <a:ext cx="2499402" cy="646331"/>
          </a:xfrm>
          <a:prstGeom prst="rect">
            <a:avLst/>
          </a:prstGeom>
          <a:solidFill>
            <a:srgbClr val="77D5E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LIMITACIONES AL</a:t>
            </a:r>
            <a:endParaRPr/>
          </a:p>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DERECHO DE AUTOR</a:t>
            </a:r>
            <a:endParaRPr sz="1800">
              <a:solidFill>
                <a:schemeClr val="dk1"/>
              </a:solidFill>
              <a:latin typeface="Lucida Sans"/>
              <a:ea typeface="Lucida Sans"/>
              <a:cs typeface="Lucida Sans"/>
              <a:sym typeface="Lucida Sans"/>
            </a:endParaRPr>
          </a:p>
        </p:txBody>
      </p:sp>
      <p:sp>
        <p:nvSpPr>
          <p:cNvPr id="390" name="Google Shape;390;p9"/>
          <p:cNvSpPr txBox="1"/>
          <p:nvPr/>
        </p:nvSpPr>
        <p:spPr>
          <a:xfrm>
            <a:off x="1365821" y="4568931"/>
            <a:ext cx="77048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PUBLICAR HASTA MIL PALBRAS DE UNA OBRA U OCHO COMPASES MUSICALES CON FINES DIDACTICOS O CIENTIFICOS</a:t>
            </a:r>
            <a:endParaRPr sz="1800">
              <a:solidFill>
                <a:schemeClr val="dk1"/>
              </a:solidFill>
              <a:latin typeface="Lucida Sans"/>
              <a:ea typeface="Lucida Sans"/>
              <a:cs typeface="Lucida Sans"/>
              <a:sym typeface="Lucida Sans"/>
            </a:endParaRPr>
          </a:p>
        </p:txBody>
      </p:sp>
      <p:sp>
        <p:nvSpPr>
          <p:cNvPr id="391" name="Google Shape;391;p9"/>
          <p:cNvSpPr txBox="1"/>
          <p:nvPr/>
        </p:nvSpPr>
        <p:spPr>
          <a:xfrm>
            <a:off x="1259632" y="1970351"/>
            <a:ext cx="7200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Lucida Sans"/>
                <a:ea typeface="Lucida Sans"/>
                <a:cs typeface="Lucida Sans"/>
                <a:sym typeface="Lucida Sans"/>
              </a:rPr>
              <a:t>COPIAS DE DOCENCIA E INVESTIGACION CRITICA  PARA USO PRIVADO DEL COPISTA SIN PROPOSITO DE LUCRO</a:t>
            </a:r>
            <a:endParaRPr sz="1800">
              <a:solidFill>
                <a:schemeClr val="dk1"/>
              </a:solidFill>
              <a:latin typeface="Lucida Sans"/>
              <a:ea typeface="Lucida Sans"/>
              <a:cs typeface="Lucida Sans"/>
              <a:sym typeface="Lucida Sans"/>
            </a:endParaRPr>
          </a:p>
        </p:txBody>
      </p:sp>
      <p:sp>
        <p:nvSpPr>
          <p:cNvPr id="392" name="Google Shape;392;p9"/>
          <p:cNvSpPr/>
          <p:nvPr/>
        </p:nvSpPr>
        <p:spPr>
          <a:xfrm>
            <a:off x="4251956" y="182136"/>
            <a:ext cx="1216152" cy="731520"/>
          </a:xfrm>
          <a:prstGeom prst="curvedDownArrow">
            <a:avLst>
              <a:gd name="adj1" fmla="val 25000"/>
              <a:gd name="adj2" fmla="val 50000"/>
              <a:gd name="adj3" fmla="val 25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393" name="Google Shape;393;p9"/>
          <p:cNvSpPr/>
          <p:nvPr/>
        </p:nvSpPr>
        <p:spPr>
          <a:xfrm>
            <a:off x="4251956" y="2966180"/>
            <a:ext cx="1216152" cy="731520"/>
          </a:xfrm>
          <a:prstGeom prst="curvedDownArrow">
            <a:avLst>
              <a:gd name="adj1" fmla="val 25000"/>
              <a:gd name="adj2" fmla="val 50000"/>
              <a:gd name="adj3" fmla="val 25000"/>
            </a:avLst>
          </a:prstGeom>
          <a:solidFill>
            <a:schemeClr val="accent1"/>
          </a:solidFill>
          <a:ln w="55000" cap="flat" cmpd="thickThin">
            <a:solidFill>
              <a:srgbClr val="2076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ucida Sans"/>
              <a:ea typeface="Lucida Sans"/>
              <a:cs typeface="Lucida Sans"/>
              <a:sym typeface="Lucida Sans"/>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2586</Words>
  <Application>Microsoft Office PowerPoint</Application>
  <PresentationFormat>Presentación en pantalla (4:3)</PresentationFormat>
  <Paragraphs>267</Paragraphs>
  <Slides>41</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Nunito</vt:lpstr>
      <vt:lpstr>Maven Pro</vt:lpstr>
      <vt:lpstr>Arial</vt:lpstr>
      <vt:lpstr>Lucida Sans</vt:lpstr>
      <vt:lpstr>Momentum</vt:lpstr>
      <vt:lpstr>DERECHOS DE PROPIEDAD INTELECTUAL </vt:lpstr>
      <vt:lpstr>LOS DERECHOS DE PROPIEDAD INTELECTUAL COMPRENDEN:   DERECHOS DE AUTOR     DERECHOS DE PROPIEDAD INDUSTRIAL </vt:lpstr>
      <vt:lpstr> DERECHO DE AUTOR </vt:lpstr>
      <vt:lpstr>Presentación de PowerPoint</vt:lpstr>
      <vt:lpstr>Presentación de PowerPoint</vt:lpstr>
      <vt:lpstr>DERECHOS DE AUTOR</vt:lpstr>
      <vt:lpstr>Presentación de PowerPoint</vt:lpstr>
      <vt:lpstr>Presentación de PowerPoint</vt:lpstr>
      <vt:lpstr>Presentación de PowerPoint</vt:lpstr>
      <vt:lpstr>DERECHOS DE PROPIEDAD INDUSTRIAL</vt:lpstr>
      <vt:lpstr>Presentación de PowerPoint</vt:lpstr>
      <vt:lpstr>Presentación de PowerPoint</vt:lpstr>
      <vt:lpstr>CONDICIONES DE PATENTABILIDAD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DISEÑOS Y MODELOS INDUSTRIALES</vt:lpstr>
      <vt:lpstr>MARCAS DE FABRICA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DE PROPIEDAD INTELECTUAL </dc:title>
  <dc:creator>Luffi</dc:creator>
  <cp:lastModifiedBy>maria laura apaza</cp:lastModifiedBy>
  <cp:revision>15</cp:revision>
  <dcterms:created xsi:type="dcterms:W3CDTF">2020-05-25T16:08:19Z</dcterms:created>
  <dcterms:modified xsi:type="dcterms:W3CDTF">2024-10-28T02:57:09Z</dcterms:modified>
</cp:coreProperties>
</file>