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870" r:id="rId4"/>
  </p:sldMasterIdLst>
  <p:notesMasterIdLst>
    <p:notesMasterId r:id="rId22"/>
  </p:notesMasterIdLst>
  <p:handoutMasterIdLst>
    <p:handoutMasterId r:id="rId23"/>
  </p:handoutMasterIdLst>
  <p:sldIdLst>
    <p:sldId id="256" r:id="rId5"/>
    <p:sldId id="304" r:id="rId6"/>
    <p:sldId id="320" r:id="rId7"/>
    <p:sldId id="321" r:id="rId8"/>
    <p:sldId id="323" r:id="rId9"/>
    <p:sldId id="322" r:id="rId10"/>
    <p:sldId id="324" r:id="rId11"/>
    <p:sldId id="325" r:id="rId12"/>
    <p:sldId id="326" r:id="rId13"/>
    <p:sldId id="327" r:id="rId14"/>
    <p:sldId id="328" r:id="rId15"/>
    <p:sldId id="329" r:id="rId16"/>
    <p:sldId id="330" r:id="rId17"/>
    <p:sldId id="331" r:id="rId18"/>
    <p:sldId id="332" r:id="rId19"/>
    <p:sldId id="333" r:id="rId20"/>
    <p:sldId id="315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FF1CE12-B100-0000-0000-000000000002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86410"/>
  </p:normalViewPr>
  <p:slideViewPr>
    <p:cSldViewPr>
      <p:cViewPr varScale="1">
        <p:scale>
          <a:sx n="68" d="100"/>
          <a:sy n="68" d="100"/>
        </p:scale>
        <p:origin x="1386" y="72"/>
      </p:cViewPr>
      <p:guideLst>
        <p:guide orient="horz" pos="2160"/>
        <p:guide pos="2880"/>
      </p:guideLst>
    </p:cSldViewPr>
  </p:slideViewPr>
  <p:outlineViewPr>
    <p:cViewPr>
      <p:scale>
        <a:sx n="1" d="1"/>
        <a:sy n="1" d="1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2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/>
          <a:lstStyle/>
          <a:p>
            <a:endParaRPr lang="es-ES" dirty="0"/>
          </a:p>
        </p:txBody>
      </p:sp>
      <p:sp>
        <p:nvSpPr>
          <p:cNvPr id="24" name="Rectangle 24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/>
          <a:lstStyle/>
          <a:p>
            <a:fld id="{A849C5AD-4428-4E9C-9C84-11B72C9365FB}" type="datetimeFigureOut">
              <a:rPr lang="es-ES" smtClean="0"/>
              <a:pPr/>
              <a:t>26/04/2023</a:t>
            </a:fld>
            <a:endParaRPr lang="es-ES" dirty="0"/>
          </a:p>
        </p:txBody>
      </p:sp>
      <p:sp>
        <p:nvSpPr>
          <p:cNvPr id="30" name="Rectangle 30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/>
          <a:lstStyle/>
          <a:p>
            <a:endParaRPr lang="es-ES" dirty="0"/>
          </a:p>
        </p:txBody>
      </p:sp>
      <p:sp>
        <p:nvSpPr>
          <p:cNvPr id="18" name="Rectangle 18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8C596567-A38F-4CEF-B37F-9B9D120D62CE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4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/>
          <a:lstStyle/>
          <a:p>
            <a:endParaRPr lang="es-ES" dirty="0"/>
          </a:p>
        </p:txBody>
      </p:sp>
      <p:sp>
        <p:nvSpPr>
          <p:cNvPr id="15" name="Rectangle 15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/>
          <a:lstStyle/>
          <a:p>
            <a:fld id="{D7547E60-4BE7-4E4E-9AAA-5EE35AEC995C}" type="datetimeFigureOut">
              <a:rPr lang="es-AR"/>
              <a:pPr/>
              <a:t>26/4/2023</a:t>
            </a:fld>
            <a:endParaRPr lang="es-ES" dirty="0"/>
          </a:p>
        </p:txBody>
      </p:sp>
      <p:sp>
        <p:nvSpPr>
          <p:cNvPr id="23" name="Rectangle 2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anchor="ctr"/>
          <a:lstStyle/>
          <a:p>
            <a:endParaRPr lang="es-ES" dirty="0"/>
          </a:p>
        </p:txBody>
      </p:sp>
      <p:sp>
        <p:nvSpPr>
          <p:cNvPr id="5" name="Rectangle 5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los estilos de título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18" name="Rectangle 18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/>
          <a:lstStyle/>
          <a:p>
            <a:endParaRPr lang="es-ES" dirty="0"/>
          </a:p>
        </p:txBody>
      </p:sp>
      <p:sp>
        <p:nvSpPr>
          <p:cNvPr id="28" name="Rectangle 28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CA077768-21C8-4125-A345-258E48D2EED0}" type="slidenum">
              <a:rPr/>
              <a:pPr/>
              <a:t>‹Nº›</a:t>
            </a:fld>
            <a:endParaRPr lang="es-E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rtl="0" latinLnBrk="0">
      <a:defRPr lang="es-ES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>
      <a:defRPr lang="es-ES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>
      <a:defRPr lang="es-ES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>
      <a:defRPr lang="es-ES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>
      <a:defRPr lang="es-ES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>
      <a:defRPr lang="es-ES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>
      <a:defRPr lang="es-ES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>
      <a:defRPr lang="es-ES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>
      <a:defRPr lang="es-ES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077768-21C8-4125-A345-258E48D2EED0}" type="slidenum">
              <a:rPr lang="es-ES" smtClean="0"/>
              <a:pPr/>
              <a:t>2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3895230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077768-21C8-4125-A345-258E48D2EED0}" type="slidenum">
              <a:rPr lang="es-ES" smtClean="0"/>
              <a:pPr/>
              <a:t>11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1466137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077768-21C8-4125-A345-258E48D2EED0}" type="slidenum">
              <a:rPr lang="es-ES" smtClean="0"/>
              <a:pPr/>
              <a:t>12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6680590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077768-21C8-4125-A345-258E48D2EED0}" type="slidenum">
              <a:rPr lang="es-ES" smtClean="0"/>
              <a:pPr/>
              <a:t>13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9730361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077768-21C8-4125-A345-258E48D2EED0}" type="slidenum">
              <a:rPr lang="es-ES" smtClean="0"/>
              <a:pPr/>
              <a:t>14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5258055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077768-21C8-4125-A345-258E48D2EED0}" type="slidenum">
              <a:rPr lang="es-ES" smtClean="0"/>
              <a:pPr/>
              <a:t>15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8424446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077768-21C8-4125-A345-258E48D2EED0}" type="slidenum">
              <a:rPr lang="es-ES" smtClean="0"/>
              <a:pPr/>
              <a:t>16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7315337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077768-21C8-4125-A345-258E48D2EED0}" type="slidenum">
              <a:rPr lang="es-ES" smtClean="0"/>
              <a:pPr/>
              <a:t>3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6900330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077768-21C8-4125-A345-258E48D2EED0}" type="slidenum">
              <a:rPr lang="es-ES" smtClean="0"/>
              <a:pPr/>
              <a:t>4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6411452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077768-21C8-4125-A345-258E48D2EED0}" type="slidenum">
              <a:rPr lang="es-ES" smtClean="0"/>
              <a:pPr/>
              <a:t>5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2101644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077768-21C8-4125-A345-258E48D2EED0}" type="slidenum">
              <a:rPr lang="es-ES" smtClean="0"/>
              <a:pPr/>
              <a:t>6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7464610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077768-21C8-4125-A345-258E48D2EED0}" type="slidenum">
              <a:rPr lang="es-ES" smtClean="0"/>
              <a:pPr/>
              <a:t>7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1760785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077768-21C8-4125-A345-258E48D2EED0}" type="slidenum">
              <a:rPr lang="es-ES" smtClean="0"/>
              <a:pPr/>
              <a:t>8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9969266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077768-21C8-4125-A345-258E48D2EED0}" type="slidenum">
              <a:rPr lang="es-ES" smtClean="0"/>
              <a:pPr/>
              <a:t>9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8346871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077768-21C8-4125-A345-258E48D2EED0}" type="slidenum">
              <a:rPr lang="es-ES" smtClean="0"/>
              <a:pPr/>
              <a:t>10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8486336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4FD69-4A85-4715-A222-ABB225B63BC6}" type="datetimeFigureOut">
              <a:rPr lang="es-ES" smtClean="0"/>
              <a:pPr/>
              <a:t>26/04/2023</a:t>
            </a:fld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s-ES" smtClean="0"/>
              <a:pPr algn="r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1379207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4FD69-4A85-4715-A222-ABB225B63BC6}" type="datetimeFigureOut">
              <a:rPr lang="es-ES" smtClean="0"/>
              <a:pPr/>
              <a:t>26/04/2023</a:t>
            </a:fld>
            <a:endParaRPr lang="es-ES" sz="10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endParaRPr lang="es-ES" sz="10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s-ES" smtClean="0"/>
              <a:pPr algn="r"/>
              <a:t>‹Nº›</a:t>
            </a:fld>
            <a:endParaRPr lang="es-ES" sz="1000" dirty="0"/>
          </a:p>
        </p:txBody>
      </p:sp>
    </p:spTree>
    <p:extLst>
      <p:ext uri="{BB962C8B-B14F-4D97-AF65-F5344CB8AC3E}">
        <p14:creationId xmlns:p14="http://schemas.microsoft.com/office/powerpoint/2010/main" val="23324990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4FD69-4A85-4715-A222-ABB225B63BC6}" type="datetimeFigureOut">
              <a:rPr lang="es-ES" smtClean="0"/>
              <a:pPr/>
              <a:t>26/04/2023</a:t>
            </a:fld>
            <a:endParaRPr lang="es-ES" sz="10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endParaRPr lang="es-ES" sz="10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s-ES" smtClean="0"/>
              <a:pPr algn="r"/>
              <a:t>‹Nº›</a:t>
            </a:fld>
            <a:endParaRPr lang="es-ES" sz="1000" dirty="0"/>
          </a:p>
        </p:txBody>
      </p:sp>
    </p:spTree>
    <p:extLst>
      <p:ext uri="{BB962C8B-B14F-4D97-AF65-F5344CB8AC3E}">
        <p14:creationId xmlns:p14="http://schemas.microsoft.com/office/powerpoint/2010/main" val="18429059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4FD69-4A85-4715-A222-ABB225B63BC6}" type="datetimeFigureOut">
              <a:rPr lang="es-ES" smtClean="0"/>
              <a:pPr/>
              <a:t>26/04/2023</a:t>
            </a:fld>
            <a:endParaRPr lang="es-ES" sz="10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endParaRPr lang="es-ES" sz="10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s-ES" smtClean="0"/>
              <a:pPr algn="r"/>
              <a:t>‹Nº›</a:t>
            </a:fld>
            <a:endParaRPr lang="es-ES" sz="1000" dirty="0"/>
          </a:p>
        </p:txBody>
      </p:sp>
    </p:spTree>
    <p:extLst>
      <p:ext uri="{BB962C8B-B14F-4D97-AF65-F5344CB8AC3E}">
        <p14:creationId xmlns:p14="http://schemas.microsoft.com/office/powerpoint/2010/main" val="8956028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4FD69-4A85-4715-A222-ABB225B63BC6}" type="datetimeFigureOut">
              <a:rPr lang="es-ES" smtClean="0"/>
              <a:pPr/>
              <a:t>26/04/2023</a:t>
            </a:fld>
            <a:endParaRPr lang="es-ES" sz="10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endParaRPr lang="es-ES" sz="10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s-ES" smtClean="0"/>
              <a:pPr algn="r"/>
              <a:t>‹Nº›</a:t>
            </a:fld>
            <a:endParaRPr lang="es-ES" sz="1000" dirty="0"/>
          </a:p>
        </p:txBody>
      </p:sp>
    </p:spTree>
    <p:extLst>
      <p:ext uri="{BB962C8B-B14F-4D97-AF65-F5344CB8AC3E}">
        <p14:creationId xmlns:p14="http://schemas.microsoft.com/office/powerpoint/2010/main" val="15772900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4FD69-4A85-4715-A222-ABB225B63BC6}" type="datetimeFigureOut">
              <a:rPr lang="es-ES" smtClean="0"/>
              <a:pPr/>
              <a:t>26/04/2023</a:t>
            </a:fld>
            <a:endParaRPr lang="es-ES" sz="100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endParaRPr lang="es-ES" sz="10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s-ES" smtClean="0"/>
              <a:pPr algn="r"/>
              <a:t>‹Nº›</a:t>
            </a:fld>
            <a:endParaRPr lang="es-ES" sz="1000" dirty="0"/>
          </a:p>
        </p:txBody>
      </p:sp>
    </p:spTree>
    <p:extLst>
      <p:ext uri="{BB962C8B-B14F-4D97-AF65-F5344CB8AC3E}">
        <p14:creationId xmlns:p14="http://schemas.microsoft.com/office/powerpoint/2010/main" val="38395061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4FD69-4A85-4715-A222-ABB225B63BC6}" type="datetimeFigureOut">
              <a:rPr lang="es-ES" smtClean="0"/>
              <a:pPr/>
              <a:t>26/04/2023</a:t>
            </a:fld>
            <a:endParaRPr lang="es-ES" sz="1000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endParaRPr lang="es-ES" sz="100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s-ES" smtClean="0"/>
              <a:pPr algn="r"/>
              <a:t>‹Nº›</a:t>
            </a:fld>
            <a:endParaRPr lang="es-ES" sz="1000" dirty="0"/>
          </a:p>
        </p:txBody>
      </p:sp>
    </p:spTree>
    <p:extLst>
      <p:ext uri="{BB962C8B-B14F-4D97-AF65-F5344CB8AC3E}">
        <p14:creationId xmlns:p14="http://schemas.microsoft.com/office/powerpoint/2010/main" val="2423205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4FD69-4A85-4715-A222-ABB225B63BC6}" type="datetimeFigureOut">
              <a:rPr lang="es-ES" smtClean="0"/>
              <a:pPr/>
              <a:t>26/04/2023</a:t>
            </a:fld>
            <a:endParaRPr lang="es-ES" sz="1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endParaRPr lang="es-ES" sz="1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s-ES" smtClean="0"/>
              <a:pPr algn="r"/>
              <a:t>‹Nº›</a:t>
            </a:fld>
            <a:endParaRPr lang="es-ES" sz="1000" dirty="0"/>
          </a:p>
        </p:txBody>
      </p:sp>
    </p:spTree>
    <p:extLst>
      <p:ext uri="{BB962C8B-B14F-4D97-AF65-F5344CB8AC3E}">
        <p14:creationId xmlns:p14="http://schemas.microsoft.com/office/powerpoint/2010/main" val="20743913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4FD69-4A85-4715-A222-ABB225B63BC6}" type="datetimeFigureOut">
              <a:rPr lang="es-ES" smtClean="0"/>
              <a:pPr/>
              <a:t>26/04/2023</a:t>
            </a:fld>
            <a:endParaRPr lang="es-E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s-ES" smtClean="0"/>
              <a:pPr algn="r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1951477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4FD69-4A85-4715-A222-ABB225B63BC6}" type="datetimeFigureOut">
              <a:rPr lang="es-ES" smtClean="0"/>
              <a:pPr/>
              <a:t>26/04/2023</a:t>
            </a:fld>
            <a:endParaRPr lang="es-ES" sz="100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endParaRPr lang="es-ES" sz="10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s-ES" smtClean="0"/>
              <a:pPr algn="r"/>
              <a:t>‹Nº›</a:t>
            </a:fld>
            <a:endParaRPr lang="es-ES" sz="1000" dirty="0"/>
          </a:p>
        </p:txBody>
      </p:sp>
    </p:spTree>
    <p:extLst>
      <p:ext uri="{BB962C8B-B14F-4D97-AF65-F5344CB8AC3E}">
        <p14:creationId xmlns:p14="http://schemas.microsoft.com/office/powerpoint/2010/main" val="30674076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4FD69-4A85-4715-A222-ABB225B63BC6}" type="datetimeFigureOut">
              <a:rPr lang="es-ES" smtClean="0"/>
              <a:pPr/>
              <a:t>26/04/2023</a:t>
            </a:fld>
            <a:endParaRPr lang="es-ES" sz="100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endParaRPr lang="es-ES" sz="10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s-ES" smtClean="0"/>
              <a:pPr algn="r"/>
              <a:t>‹Nº›</a:t>
            </a:fld>
            <a:endParaRPr lang="es-ES" sz="1000" dirty="0"/>
          </a:p>
        </p:txBody>
      </p:sp>
    </p:spTree>
    <p:extLst>
      <p:ext uri="{BB962C8B-B14F-4D97-AF65-F5344CB8AC3E}">
        <p14:creationId xmlns:p14="http://schemas.microsoft.com/office/powerpoint/2010/main" val="16358557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59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14FD69-4A85-4715-A222-ABB225B63BC6}" type="datetimeFigureOut">
              <a:rPr lang="es-ES" smtClean="0"/>
              <a:pPr/>
              <a:t>26/04/2023</a:t>
            </a:fld>
            <a:endParaRPr lang="es-ES" sz="10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endParaRPr lang="es-ES" sz="10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/>
            <a:fld id="{D4C49B74-5DB2-4B03-B1D2-7F6A3C51C318}" type="slidenum">
              <a:rPr lang="es-ES" smtClean="0"/>
              <a:pPr algn="r"/>
              <a:t>‹Nº›</a:t>
            </a:fld>
            <a:endParaRPr lang="es-ES" sz="1000" dirty="0"/>
          </a:p>
        </p:txBody>
      </p:sp>
    </p:spTree>
    <p:extLst>
      <p:ext uri="{BB962C8B-B14F-4D97-AF65-F5344CB8AC3E}">
        <p14:creationId xmlns:p14="http://schemas.microsoft.com/office/powerpoint/2010/main" val="4172000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1" r:id="rId1"/>
    <p:sldLayoutId id="2147483872" r:id="rId2"/>
    <p:sldLayoutId id="2147483873" r:id="rId3"/>
    <p:sldLayoutId id="2147483874" r:id="rId4"/>
    <p:sldLayoutId id="2147483875" r:id="rId5"/>
    <p:sldLayoutId id="2147483876" r:id="rId6"/>
    <p:sldLayoutId id="2147483877" r:id="rId7"/>
    <p:sldLayoutId id="2147483878" r:id="rId8"/>
    <p:sldLayoutId id="2147483879" r:id="rId9"/>
    <p:sldLayoutId id="2147483880" r:id="rId10"/>
    <p:sldLayoutId id="214748388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783093" y="1958975"/>
            <a:ext cx="7577814" cy="1470025"/>
          </a:xfrm>
        </p:spPr>
        <p:txBody>
          <a:bodyPr>
            <a:normAutofit/>
          </a:bodyPr>
          <a:lstStyle/>
          <a:p>
            <a:pPr algn="ctr"/>
            <a:r>
              <a:rPr sz="4600" b="1" dirty="0" err="1">
                <a:latin typeface="Arial" pitchFamily="34" charset="0"/>
                <a:cs typeface="Arial" pitchFamily="34" charset="0"/>
              </a:rPr>
              <a:t>Te</a:t>
            </a:r>
            <a:r>
              <a:rPr lang="es-ES" sz="4600" b="1" dirty="0" err="1">
                <a:latin typeface="Arial" pitchFamily="34" charset="0"/>
                <a:cs typeface="Arial" pitchFamily="34" charset="0"/>
              </a:rPr>
              <a:t>oría</a:t>
            </a:r>
            <a:r>
              <a:rPr sz="4600" b="1" dirty="0">
                <a:latin typeface="Arial" pitchFamily="34" charset="0"/>
                <a:cs typeface="Arial" pitchFamily="34" charset="0"/>
              </a:rPr>
              <a:t> de la </a:t>
            </a:r>
            <a:r>
              <a:rPr sz="4600" b="1" dirty="0" err="1">
                <a:latin typeface="Arial" pitchFamily="34" charset="0"/>
                <a:cs typeface="Arial" pitchFamily="34" charset="0"/>
              </a:rPr>
              <a:t>Informaci</a:t>
            </a:r>
            <a:r>
              <a:rPr lang="es-ES" sz="4600" b="1" dirty="0" err="1">
                <a:latin typeface="Arial" pitchFamily="34" charset="0"/>
                <a:cs typeface="Arial" pitchFamily="34" charset="0"/>
              </a:rPr>
              <a:t>ó</a:t>
            </a:r>
            <a:r>
              <a:rPr sz="4600" b="1" dirty="0">
                <a:latin typeface="Arial" pitchFamily="34" charset="0"/>
                <a:cs typeface="Arial" pitchFamily="34" charset="0"/>
              </a:rPr>
              <a:t>n y la </a:t>
            </a:r>
            <a:r>
              <a:rPr sz="4600" b="1" dirty="0" err="1">
                <a:latin typeface="Arial" pitchFamily="34" charset="0"/>
                <a:cs typeface="Arial" pitchFamily="34" charset="0"/>
              </a:rPr>
              <a:t>Comunicaci</a:t>
            </a:r>
            <a:r>
              <a:rPr lang="es-ES" sz="4600" b="1" dirty="0" err="1">
                <a:latin typeface="Arial" pitchFamily="34" charset="0"/>
                <a:cs typeface="Arial" pitchFamily="34" charset="0"/>
              </a:rPr>
              <a:t>ó</a:t>
            </a:r>
            <a:r>
              <a:rPr sz="4600" b="1" dirty="0">
                <a:latin typeface="Arial" pitchFamily="34" charset="0"/>
                <a:cs typeface="Arial" pitchFamily="34" charset="0"/>
              </a:rPr>
              <a:t>n</a:t>
            </a: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1835696" y="4077072"/>
            <a:ext cx="6194066" cy="925223"/>
          </a:xfrm>
        </p:spPr>
        <p:txBody>
          <a:bodyPr/>
          <a:lstStyle/>
          <a:p>
            <a:pPr algn="ctr"/>
            <a:r>
              <a:rPr lang="es-ES" dirty="0">
                <a:latin typeface="Arial" pitchFamily="34" charset="0"/>
                <a:cs typeface="Arial" pitchFamily="34" charset="0"/>
              </a:rPr>
              <a:t>Introducción a los Sistemas de Información</a:t>
            </a:r>
            <a:endParaRPr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ubtitle 1"/>
          <p:cNvSpPr txBox="1">
            <a:spLocks/>
          </p:cNvSpPr>
          <p:nvPr/>
        </p:nvSpPr>
        <p:spPr>
          <a:xfrm>
            <a:off x="1404387" y="5211479"/>
            <a:ext cx="6194066" cy="92522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Ing. María Aparicio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1"/>
          <p:cNvSpPr>
            <a:spLocks noGrp="1"/>
          </p:cNvSpPr>
          <p:nvPr>
            <p:ph type="subTitle" idx="1"/>
          </p:nvPr>
        </p:nvSpPr>
        <p:spPr>
          <a:xfrm>
            <a:off x="1174937" y="395690"/>
            <a:ext cx="6716190" cy="550984"/>
          </a:xfrm>
        </p:spPr>
        <p:txBody>
          <a:bodyPr>
            <a:normAutofit/>
          </a:bodyPr>
          <a:lstStyle/>
          <a:p>
            <a:r>
              <a:rPr lang="es-AR" sz="2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Las Organizaciones y la Industria 4.0</a:t>
            </a:r>
            <a:endParaRPr lang="es-AR" sz="2200" b="1" kern="1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endParaRPr dirty="0"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6" name="18 Rectángulo">
            <a:extLst>
              <a:ext uri="{FF2B5EF4-FFF2-40B4-BE49-F238E27FC236}">
                <a16:creationId xmlns:a16="http://schemas.microsoft.com/office/drawing/2014/main" id="{1D6F4210-61D5-DFD5-C34D-34A6446625AD}"/>
              </a:ext>
            </a:extLst>
          </p:cNvPr>
          <p:cNvSpPr/>
          <p:nvPr/>
        </p:nvSpPr>
        <p:spPr>
          <a:xfrm>
            <a:off x="550570" y="946674"/>
            <a:ext cx="4741510" cy="32396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AR" b="1" kern="100" dirty="0">
                <a:latin typeface="Arial" panose="020B0604020202020204" pitchFamily="34" charset="0"/>
                <a:ea typeface="Calibri" panose="020F0502020204030204" pitchFamily="34" charset="0"/>
              </a:rPr>
              <a:t>Una Empresa</a:t>
            </a:r>
            <a:endParaRPr lang="es-AR" sz="1800" b="1" kern="100" dirty="0"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AR" kern="100" dirty="0">
                <a:latin typeface="Arial" panose="020B0604020202020204" pitchFamily="34" charset="0"/>
                <a:ea typeface="Calibri" panose="020F0502020204030204" pitchFamily="34" charset="0"/>
              </a:rPr>
              <a:t>E</a:t>
            </a:r>
            <a:r>
              <a:rPr lang="es-AR" sz="1800" kern="1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s aquella organización que se dedica a los negocios.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AR" sz="1800" kern="1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Desarrollan actividades económicas a partir de ciertos recursos (humanos, materiales, energéticos, financieros, informáticos, etc.) que aplican a procesos de producción de bienes y / o prestación de servicios y comercializan para satisfacer las necesidades de los consumidores. </a:t>
            </a:r>
            <a:endParaRPr lang="es-AR" sz="1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Qué son las empresas multinacionales? - El Orden Mundial - EOM">
            <a:extLst>
              <a:ext uri="{FF2B5EF4-FFF2-40B4-BE49-F238E27FC236}">
                <a16:creationId xmlns:a16="http://schemas.microsoft.com/office/drawing/2014/main" id="{2FE46B2E-297C-7AF5-1E9B-8343F20921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1"/>
          <a:stretch/>
        </p:blipFill>
        <p:spPr bwMode="auto">
          <a:xfrm>
            <a:off x="3491880" y="4220514"/>
            <a:ext cx="3419872" cy="2321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mpresas Transnacionales Del Mundo Logo">
            <a:extLst>
              <a:ext uri="{FF2B5EF4-FFF2-40B4-BE49-F238E27FC236}">
                <a16:creationId xmlns:a16="http://schemas.microsoft.com/office/drawing/2014/main" id="{B3574ED0-636D-DCF4-434A-EA137C0F3F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9473" y="1844824"/>
            <a:ext cx="2695575" cy="1695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06706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1"/>
          <p:cNvSpPr>
            <a:spLocks noGrp="1"/>
          </p:cNvSpPr>
          <p:nvPr>
            <p:ph type="subTitle" idx="1"/>
          </p:nvPr>
        </p:nvSpPr>
        <p:spPr>
          <a:xfrm>
            <a:off x="1174937" y="395690"/>
            <a:ext cx="6716190" cy="550984"/>
          </a:xfrm>
        </p:spPr>
        <p:txBody>
          <a:bodyPr>
            <a:normAutofit/>
          </a:bodyPr>
          <a:lstStyle/>
          <a:p>
            <a:r>
              <a:rPr lang="es-AR" sz="2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Las Organizaciones y la Industria 4.0</a:t>
            </a:r>
            <a:endParaRPr lang="es-AR" sz="2200" b="1" kern="1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endParaRPr dirty="0"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6" name="18 Rectángulo">
            <a:extLst>
              <a:ext uri="{FF2B5EF4-FFF2-40B4-BE49-F238E27FC236}">
                <a16:creationId xmlns:a16="http://schemas.microsoft.com/office/drawing/2014/main" id="{1D6F4210-61D5-DFD5-C34D-34A6446625AD}"/>
              </a:ext>
            </a:extLst>
          </p:cNvPr>
          <p:cNvSpPr/>
          <p:nvPr/>
        </p:nvSpPr>
        <p:spPr>
          <a:xfrm>
            <a:off x="550570" y="946674"/>
            <a:ext cx="3373358" cy="15640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Estructura Organizativa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s-E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s-E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Procesos</a:t>
            </a:r>
          </a:p>
        </p:txBody>
      </p:sp>
      <p:sp>
        <p:nvSpPr>
          <p:cNvPr id="2" name="18 Rectángulo">
            <a:extLst>
              <a:ext uri="{FF2B5EF4-FFF2-40B4-BE49-F238E27FC236}">
                <a16:creationId xmlns:a16="http://schemas.microsoft.com/office/drawing/2014/main" id="{4A3E1F47-6800-118E-32E3-6A979DED538F}"/>
              </a:ext>
            </a:extLst>
          </p:cNvPr>
          <p:cNvSpPr/>
          <p:nvPr/>
        </p:nvSpPr>
        <p:spPr>
          <a:xfrm>
            <a:off x="2339752" y="1497658"/>
            <a:ext cx="6552728" cy="19516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ES" i="1" dirty="0">
                <a:latin typeface="Arial" panose="020B0604020202020204" pitchFamily="34" charset="0"/>
                <a:cs typeface="Arial" panose="020B0604020202020204" pitchFamily="34" charset="0"/>
              </a:rPr>
              <a:t>Delegación: 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Es el proceso por el cual un miembro de la organización transfiere una o más funciones a otro miembro.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ES" i="1" dirty="0">
                <a:latin typeface="Arial" panose="020B0604020202020204" pitchFamily="34" charset="0"/>
                <a:cs typeface="Arial" panose="020B0604020202020204" pitchFamily="34" charset="0"/>
              </a:rPr>
              <a:t>Departamentalización: 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Consiste en agrupar tareas o funciones en conjuntos homogéneos, especializados para el cumplimiento de cierto tipo de actividades. Generalmente adopta la forma de gerencia, departamentos, secciones, etc. </a:t>
            </a:r>
            <a:endParaRPr lang="es-AR" sz="1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Abrir llave 2">
            <a:extLst>
              <a:ext uri="{FF2B5EF4-FFF2-40B4-BE49-F238E27FC236}">
                <a16:creationId xmlns:a16="http://schemas.microsoft.com/office/drawing/2014/main" id="{D181B442-A7BF-215B-573A-05793D883C60}"/>
              </a:ext>
            </a:extLst>
          </p:cNvPr>
          <p:cNvSpPr/>
          <p:nvPr/>
        </p:nvSpPr>
        <p:spPr>
          <a:xfrm>
            <a:off x="1835696" y="1464501"/>
            <a:ext cx="720080" cy="2036507"/>
          </a:xfrm>
          <a:prstGeom prst="leftBrac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4" name="18 Rectángulo">
            <a:extLst>
              <a:ext uri="{FF2B5EF4-FFF2-40B4-BE49-F238E27FC236}">
                <a16:creationId xmlns:a16="http://schemas.microsoft.com/office/drawing/2014/main" id="{F9C3938F-59FB-4249-0267-DC1AA2A765D2}"/>
              </a:ext>
            </a:extLst>
          </p:cNvPr>
          <p:cNvSpPr/>
          <p:nvPr/>
        </p:nvSpPr>
        <p:spPr>
          <a:xfrm>
            <a:off x="2339752" y="4061332"/>
            <a:ext cx="6552728" cy="2247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  <a:spcAft>
                <a:spcPts val="800"/>
              </a:spcAft>
            </a:pPr>
            <a:r>
              <a:rPr lang="es-AR" sz="1800" i="1" kern="1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Formal:</a:t>
            </a:r>
            <a:r>
              <a:rPr lang="es-AR" sz="1800" kern="1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Representada por el organigrama (representación gráfica de esta estructura formal, que muestra las relaciones existentes entre las partes que componen la empresa), manual de funciones…</a:t>
            </a:r>
          </a:p>
          <a:p>
            <a:pPr lvl="0" algn="just">
              <a:lnSpc>
                <a:spcPct val="107000"/>
              </a:lnSpc>
              <a:spcAft>
                <a:spcPts val="800"/>
              </a:spcAft>
            </a:pPr>
            <a:r>
              <a:rPr lang="es-AR" sz="1800" i="1" kern="1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Informal</a:t>
            </a:r>
            <a:r>
              <a:rPr lang="es-AR" sz="1800" kern="1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: Es la distribución real de la empresa, generalmente en aquellas pequeñas o familiares, que no tienen estructura predeterminada alguna.</a:t>
            </a:r>
          </a:p>
        </p:txBody>
      </p:sp>
      <p:sp>
        <p:nvSpPr>
          <p:cNvPr id="5" name="Abrir llave 4">
            <a:extLst>
              <a:ext uri="{FF2B5EF4-FFF2-40B4-BE49-F238E27FC236}">
                <a16:creationId xmlns:a16="http://schemas.microsoft.com/office/drawing/2014/main" id="{9CE431FC-2521-507A-3A50-4A4ECD40543D}"/>
              </a:ext>
            </a:extLst>
          </p:cNvPr>
          <p:cNvSpPr/>
          <p:nvPr/>
        </p:nvSpPr>
        <p:spPr>
          <a:xfrm>
            <a:off x="1763688" y="3917673"/>
            <a:ext cx="720080" cy="2544637"/>
          </a:xfrm>
          <a:prstGeom prst="leftBrac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7" name="18 Rectángulo">
            <a:extLst>
              <a:ext uri="{FF2B5EF4-FFF2-40B4-BE49-F238E27FC236}">
                <a16:creationId xmlns:a16="http://schemas.microsoft.com/office/drawing/2014/main" id="{CE4306F0-2AA8-DC9D-6156-349B6FECFAFC}"/>
              </a:ext>
            </a:extLst>
          </p:cNvPr>
          <p:cNvSpPr/>
          <p:nvPr/>
        </p:nvSpPr>
        <p:spPr>
          <a:xfrm>
            <a:off x="550570" y="4806905"/>
            <a:ext cx="1470655" cy="7661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Tipos de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estructura</a:t>
            </a:r>
          </a:p>
        </p:txBody>
      </p:sp>
    </p:spTree>
    <p:extLst>
      <p:ext uri="{BB962C8B-B14F-4D97-AF65-F5344CB8AC3E}">
        <p14:creationId xmlns:p14="http://schemas.microsoft.com/office/powerpoint/2010/main" val="31525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1"/>
          <p:cNvSpPr>
            <a:spLocks noGrp="1"/>
          </p:cNvSpPr>
          <p:nvPr>
            <p:ph type="subTitle" idx="1"/>
          </p:nvPr>
        </p:nvSpPr>
        <p:spPr>
          <a:xfrm>
            <a:off x="1174937" y="395690"/>
            <a:ext cx="6716190" cy="550984"/>
          </a:xfrm>
        </p:spPr>
        <p:txBody>
          <a:bodyPr>
            <a:normAutofit/>
          </a:bodyPr>
          <a:lstStyle/>
          <a:p>
            <a:r>
              <a:rPr lang="es-AR" sz="2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Las Organizaciones y la Industria 4.0</a:t>
            </a:r>
            <a:endParaRPr lang="es-AR" sz="2200" b="1" kern="1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endParaRPr dirty="0"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6" name="18 Rectángulo">
            <a:extLst>
              <a:ext uri="{FF2B5EF4-FFF2-40B4-BE49-F238E27FC236}">
                <a16:creationId xmlns:a16="http://schemas.microsoft.com/office/drawing/2014/main" id="{1D6F4210-61D5-DFD5-C34D-34A6446625AD}"/>
              </a:ext>
            </a:extLst>
          </p:cNvPr>
          <p:cNvSpPr/>
          <p:nvPr/>
        </p:nvSpPr>
        <p:spPr>
          <a:xfrm>
            <a:off x="611560" y="1190392"/>
            <a:ext cx="4741510" cy="54923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Organigrama: </a:t>
            </a:r>
          </a:p>
          <a:p>
            <a:pPr marL="342900" lvl="0" indent="-342900" algn="just">
              <a:lnSpc>
                <a:spcPct val="107000"/>
              </a:lnSpc>
              <a:spcAft>
                <a:spcPts val="500"/>
              </a:spcAft>
              <a:buFont typeface="Symbol" panose="05050102010706020507" pitchFamily="18" charset="2"/>
              <a:buChar char=""/>
            </a:pPr>
            <a:r>
              <a:rPr lang="es-AR" sz="1800" kern="1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La división de funciones.</a:t>
            </a:r>
          </a:p>
          <a:p>
            <a:pPr marL="342900" lvl="0" indent="-342900" algn="just">
              <a:lnSpc>
                <a:spcPct val="107000"/>
              </a:lnSpc>
              <a:spcAft>
                <a:spcPts val="500"/>
              </a:spcAft>
              <a:buFont typeface="Symbol" panose="05050102010706020507" pitchFamily="18" charset="2"/>
              <a:buChar char=""/>
            </a:pPr>
            <a:r>
              <a:rPr lang="es-AR" sz="1800" kern="1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Los niveles jerárquicos.</a:t>
            </a:r>
          </a:p>
          <a:p>
            <a:pPr marL="342900" lvl="0" indent="-342900" algn="just">
              <a:lnSpc>
                <a:spcPct val="107000"/>
              </a:lnSpc>
              <a:spcAft>
                <a:spcPts val="500"/>
              </a:spcAft>
              <a:buFont typeface="Symbol" panose="05050102010706020507" pitchFamily="18" charset="2"/>
              <a:buChar char=""/>
            </a:pPr>
            <a:r>
              <a:rPr lang="es-AR" sz="1800" kern="1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Las líneas de autoridad y responsabilidad.</a:t>
            </a:r>
          </a:p>
          <a:p>
            <a:pPr marL="342900" lvl="0" indent="-342900" algn="just">
              <a:lnSpc>
                <a:spcPct val="107000"/>
              </a:lnSpc>
              <a:spcAft>
                <a:spcPts val="500"/>
              </a:spcAft>
              <a:buFont typeface="Symbol" panose="05050102010706020507" pitchFamily="18" charset="2"/>
              <a:buChar char=""/>
            </a:pPr>
            <a:r>
              <a:rPr lang="es-AR" sz="1800" kern="1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Los canales formales de comunicación. </a:t>
            </a:r>
          </a:p>
          <a:p>
            <a:pPr marL="342900" lvl="0" indent="-342900" algn="just">
              <a:lnSpc>
                <a:spcPct val="107000"/>
              </a:lnSpc>
              <a:spcAft>
                <a:spcPts val="500"/>
              </a:spcAft>
              <a:buFont typeface="Symbol" panose="05050102010706020507" pitchFamily="18" charset="2"/>
              <a:buChar char=""/>
            </a:pPr>
            <a:r>
              <a:rPr lang="es-AR" sz="1800" kern="1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La naturaleza lineal o staff del departamento. </a:t>
            </a:r>
          </a:p>
          <a:p>
            <a:pPr marL="342900" lvl="0" indent="-342900" algn="just">
              <a:lnSpc>
                <a:spcPct val="107000"/>
              </a:lnSpc>
              <a:spcAft>
                <a:spcPts val="500"/>
              </a:spcAft>
              <a:buFont typeface="Symbol" panose="05050102010706020507" pitchFamily="18" charset="2"/>
              <a:buChar char=""/>
            </a:pPr>
            <a:r>
              <a:rPr lang="es-AR" sz="1800" kern="1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Los jefes de cada grupo. </a:t>
            </a:r>
          </a:p>
          <a:p>
            <a:pPr marL="342900" lvl="0" indent="-342900" algn="just">
              <a:lnSpc>
                <a:spcPct val="107000"/>
              </a:lnSpc>
              <a:spcAft>
                <a:spcPts val="500"/>
              </a:spcAft>
              <a:buFont typeface="Symbol" panose="05050102010706020507" pitchFamily="18" charset="2"/>
              <a:buChar char=""/>
            </a:pPr>
            <a:r>
              <a:rPr lang="es-AR" sz="1800" kern="1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Las relaciones existentes entre los diversos puestos de la empresa y en cada departamento o sección. </a:t>
            </a:r>
          </a:p>
          <a:p>
            <a:pPr marL="342900" lvl="0" indent="-342900" algn="just">
              <a:lnSpc>
                <a:spcPct val="107000"/>
              </a:lnSpc>
              <a:spcAft>
                <a:spcPts val="500"/>
              </a:spcAft>
              <a:buFont typeface="Symbol" panose="05050102010706020507" pitchFamily="18" charset="2"/>
              <a:buChar char=""/>
            </a:pPr>
            <a:r>
              <a:rPr lang="es-AR" sz="1800" kern="1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Los organigramas deben ser muy claros. </a:t>
            </a:r>
          </a:p>
          <a:p>
            <a:pPr marL="342900" lvl="0" indent="-342900" algn="just">
              <a:lnSpc>
                <a:spcPct val="107000"/>
              </a:lnSpc>
              <a:spcAft>
                <a:spcPts val="500"/>
              </a:spcAft>
              <a:buFont typeface="Symbol" panose="05050102010706020507" pitchFamily="18" charset="2"/>
              <a:buChar char=""/>
            </a:pPr>
            <a:r>
              <a:rPr lang="es-AR" sz="1800" kern="1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Los organigramas deben contener nombres de funciones y no de personas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s-E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876057FF-849D-0732-F9D0-CD075F2DD09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86" t="30801" r="13652"/>
          <a:stretch/>
        </p:blipFill>
        <p:spPr bwMode="auto">
          <a:xfrm>
            <a:off x="5436096" y="1484784"/>
            <a:ext cx="3578893" cy="424847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254402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1"/>
          <p:cNvSpPr>
            <a:spLocks noGrp="1"/>
          </p:cNvSpPr>
          <p:nvPr>
            <p:ph type="subTitle" idx="1"/>
          </p:nvPr>
        </p:nvSpPr>
        <p:spPr>
          <a:xfrm>
            <a:off x="1174937" y="395690"/>
            <a:ext cx="6716190" cy="550984"/>
          </a:xfrm>
        </p:spPr>
        <p:txBody>
          <a:bodyPr>
            <a:normAutofit/>
          </a:bodyPr>
          <a:lstStyle/>
          <a:p>
            <a:r>
              <a:rPr lang="es-AR" sz="2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Las Organizaciones y la Industria 4.0</a:t>
            </a:r>
            <a:endParaRPr lang="es-AR" sz="2200" b="1" kern="1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endParaRPr dirty="0"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6" name="18 Rectángulo">
            <a:extLst>
              <a:ext uri="{FF2B5EF4-FFF2-40B4-BE49-F238E27FC236}">
                <a16:creationId xmlns:a16="http://schemas.microsoft.com/office/drawing/2014/main" id="{1D6F4210-61D5-DFD5-C34D-34A6446625AD}"/>
              </a:ext>
            </a:extLst>
          </p:cNvPr>
          <p:cNvSpPr/>
          <p:nvPr/>
        </p:nvSpPr>
        <p:spPr>
          <a:xfrm>
            <a:off x="320564" y="946674"/>
            <a:ext cx="8424936" cy="35474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Organigrama: Principios básicos</a:t>
            </a: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AutoNum type="arabicParenR"/>
            </a:pPr>
            <a:r>
              <a:rPr lang="es-AR" sz="1800" b="1" i="1" kern="1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Unidad de mando:</a:t>
            </a:r>
            <a:r>
              <a:rPr lang="es-AR" sz="1800" kern="1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Cada sector debe responder a un “único superior”. </a:t>
            </a: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AutoNum type="arabicParenR"/>
            </a:pPr>
            <a:r>
              <a:rPr lang="es-AR" sz="1800" b="1" i="1" kern="1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Definición precisa de los niveles jerárquicos:</a:t>
            </a:r>
            <a:r>
              <a:rPr lang="es-AR" sz="1800" kern="1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Esto puede acarrear problemas y conflictos varios al no tener claro qué sector depende de qué sector.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AR" sz="1800" kern="1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3) </a:t>
            </a:r>
            <a:r>
              <a:rPr lang="es-AR" sz="1800" b="1" i="1" kern="1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Separación de funciones: </a:t>
            </a:r>
            <a:r>
              <a:rPr lang="es-AR" sz="1800" kern="1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Funciones homogéneas deben ser parte de un mismo sector.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AR" sz="1800" kern="1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4) </a:t>
            </a:r>
            <a:r>
              <a:rPr lang="es-AR" sz="1800" b="1" i="1" kern="1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Precisión en la determinación de funciones de línea y de asesoramiento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AR" sz="1800" kern="1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5) </a:t>
            </a:r>
            <a:r>
              <a:rPr lang="es-AR" sz="1800" b="1" i="1" kern="1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Alcance de control:</a:t>
            </a:r>
            <a:r>
              <a:rPr lang="es-AR" sz="1800" kern="1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Dependiendo del tipo de tarea a desarrollar cada responsable tiene un número ideal de colaboradores a controlar. </a:t>
            </a:r>
            <a:endParaRPr lang="es-E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organigrama de empresa telefonica">
            <a:extLst>
              <a:ext uri="{FF2B5EF4-FFF2-40B4-BE49-F238E27FC236}">
                <a16:creationId xmlns:a16="http://schemas.microsoft.com/office/drawing/2014/main" id="{024964B8-FE50-A761-AD86-3D15BA5AF9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558801"/>
            <a:ext cx="3312368" cy="2208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organigrama de empresa coca cola">
            <a:extLst>
              <a:ext uri="{FF2B5EF4-FFF2-40B4-BE49-F238E27FC236}">
                <a16:creationId xmlns:a16="http://schemas.microsoft.com/office/drawing/2014/main" id="{D0E764DF-4E5D-E46E-0269-C1C492A407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8" y="4558801"/>
            <a:ext cx="3312366" cy="2208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44911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1"/>
          <p:cNvSpPr>
            <a:spLocks noGrp="1"/>
          </p:cNvSpPr>
          <p:nvPr>
            <p:ph type="subTitle" idx="1"/>
          </p:nvPr>
        </p:nvSpPr>
        <p:spPr>
          <a:xfrm>
            <a:off x="1174937" y="395690"/>
            <a:ext cx="6716190" cy="550984"/>
          </a:xfrm>
        </p:spPr>
        <p:txBody>
          <a:bodyPr>
            <a:normAutofit/>
          </a:bodyPr>
          <a:lstStyle/>
          <a:p>
            <a:r>
              <a:rPr lang="es-AR" sz="2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Industria 4.0</a:t>
            </a:r>
            <a:endParaRPr lang="es-AR" sz="2200" b="1" kern="1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endParaRPr dirty="0"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6" name="18 Rectángulo">
            <a:extLst>
              <a:ext uri="{FF2B5EF4-FFF2-40B4-BE49-F238E27FC236}">
                <a16:creationId xmlns:a16="http://schemas.microsoft.com/office/drawing/2014/main" id="{1D6F4210-61D5-DFD5-C34D-34A6446625AD}"/>
              </a:ext>
            </a:extLst>
          </p:cNvPr>
          <p:cNvSpPr/>
          <p:nvPr/>
        </p:nvSpPr>
        <p:spPr>
          <a:xfrm>
            <a:off x="320564" y="946674"/>
            <a:ext cx="8424936" cy="7661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AR" sz="1800" b="1" kern="1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Evolución de las Tecnologías a través de las Revoluciones industriales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s-E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¿Cuarta revolución industrial    INDUSTRIA 4">
            <a:hlinkClick r:id="" action="ppaction://media"/>
            <a:extLst>
              <a:ext uri="{FF2B5EF4-FFF2-40B4-BE49-F238E27FC236}">
                <a16:creationId xmlns:a16="http://schemas.microsoft.com/office/drawing/2014/main" id="{39605B58-87DA-B256-4A76-E7683FC6E77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8665" y="1497658"/>
            <a:ext cx="8680626" cy="4882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796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32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1"/>
          <p:cNvSpPr>
            <a:spLocks noGrp="1"/>
          </p:cNvSpPr>
          <p:nvPr>
            <p:ph type="subTitle" idx="1"/>
          </p:nvPr>
        </p:nvSpPr>
        <p:spPr>
          <a:xfrm>
            <a:off x="1174937" y="395690"/>
            <a:ext cx="6716190" cy="550984"/>
          </a:xfrm>
        </p:spPr>
        <p:txBody>
          <a:bodyPr>
            <a:normAutofit/>
          </a:bodyPr>
          <a:lstStyle/>
          <a:p>
            <a:r>
              <a:rPr lang="es-AR" sz="2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Industria 4.0</a:t>
            </a:r>
            <a:endParaRPr lang="es-AR" sz="2200" b="1" kern="1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endParaRPr dirty="0"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6" name="18 Rectángulo">
            <a:extLst>
              <a:ext uri="{FF2B5EF4-FFF2-40B4-BE49-F238E27FC236}">
                <a16:creationId xmlns:a16="http://schemas.microsoft.com/office/drawing/2014/main" id="{1D6F4210-61D5-DFD5-C34D-34A6446625AD}"/>
              </a:ext>
            </a:extLst>
          </p:cNvPr>
          <p:cNvSpPr/>
          <p:nvPr/>
        </p:nvSpPr>
        <p:spPr>
          <a:xfrm>
            <a:off x="320564" y="946674"/>
            <a:ext cx="8424936" cy="57359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AR" sz="1800" b="1" kern="1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Conceptos aplicados para esta revolución.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AR" sz="1800" b="1" kern="1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Tiempo real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s-AR" sz="1800" kern="1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Seguimiento de todas las etapas del proceso al momento.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AR" sz="1800" b="1" kern="1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Simulación</a:t>
            </a: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s-AR" sz="1800" kern="1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Monitorización remota para evitar posibles fallos. La colecta de datos generados por los diferentes elementos de la cadena de producción permite igualmente producir una réplica virtual de la totalidad o de parte de esa cadena, lo que también posibilita generar simulaciones de procedimientos o de test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AR" sz="1800" b="1" kern="1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Descentralización </a:t>
            </a: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s-AR" sz="1800" kern="1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Toma de decisiones en sistemas ciber-físicos, a través del almacenamiento de datos, su análisis y decisión precisa.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AR" sz="1800" b="1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Modularización</a:t>
            </a:r>
            <a:endParaRPr lang="es-AR" sz="1800" b="1" kern="100" dirty="0"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s-AR" sz="1800" kern="1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Se dividen en módulos, en los cuales máquinas y humanos realizan una tarea específica de acuerdo con la demanda.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s-E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95184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1"/>
          <p:cNvSpPr>
            <a:spLocks noGrp="1"/>
          </p:cNvSpPr>
          <p:nvPr>
            <p:ph type="subTitle" idx="1"/>
          </p:nvPr>
        </p:nvSpPr>
        <p:spPr>
          <a:xfrm>
            <a:off x="1174937" y="395690"/>
            <a:ext cx="6716190" cy="550984"/>
          </a:xfrm>
        </p:spPr>
        <p:txBody>
          <a:bodyPr>
            <a:normAutofit/>
          </a:bodyPr>
          <a:lstStyle/>
          <a:p>
            <a:r>
              <a:rPr lang="es-AR" sz="2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Industria 4.0</a:t>
            </a:r>
            <a:endParaRPr lang="es-AR" sz="2200" b="1" kern="1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endParaRPr dirty="0"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6" name="18 Rectángulo">
            <a:extLst>
              <a:ext uri="{FF2B5EF4-FFF2-40B4-BE49-F238E27FC236}">
                <a16:creationId xmlns:a16="http://schemas.microsoft.com/office/drawing/2014/main" id="{1D6F4210-61D5-DFD5-C34D-34A6446625AD}"/>
              </a:ext>
            </a:extLst>
          </p:cNvPr>
          <p:cNvSpPr/>
          <p:nvPr/>
        </p:nvSpPr>
        <p:spPr>
          <a:xfrm>
            <a:off x="320564" y="946674"/>
            <a:ext cx="8424936" cy="4358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AR" b="1" kern="100" dirty="0">
                <a:latin typeface="Arial" panose="020B0604020202020204" pitchFamily="34" charset="0"/>
                <a:ea typeface="Calibri" panose="020F0502020204030204" pitchFamily="34" charset="0"/>
              </a:rPr>
              <a:t>Los nueve pilares de la industria 4.0</a:t>
            </a:r>
            <a:r>
              <a:rPr lang="es-AR" sz="1800" b="1" kern="1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s-AR" sz="1800" b="1" kern="100" dirty="0"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AR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1.- Análisis y simulación</a:t>
            </a:r>
            <a:endParaRPr lang="es-AR" i="1" kern="1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AR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2.- Robótica</a:t>
            </a:r>
            <a:endParaRPr lang="es-AR" i="1" kern="1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AR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3.- Internet de las cosas IOT</a:t>
            </a:r>
            <a:endParaRPr lang="es-AR" i="1" kern="1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AR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4.- Cloud </a:t>
            </a:r>
            <a:r>
              <a:rPr lang="es-AR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computing</a:t>
            </a:r>
            <a:r>
              <a:rPr lang="es-AR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AR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5.- Fabricación aditiva</a:t>
            </a:r>
            <a:r>
              <a:rPr lang="es-AR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(impresión 3D)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AR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6.- Realidad aumentada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AR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7.- Ciberseguridad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AR" i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8.- Datos Masivos (Big Data): </a:t>
            </a:r>
          </a:p>
          <a:p>
            <a:r>
              <a:rPr lang="es-AR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9.- Sistemas de Integración: </a:t>
            </a:r>
            <a:endParaRPr lang="es-ES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 descr="Los 9 pilares de la Industria 4.0. | Download Scientific Diagram">
            <a:extLst>
              <a:ext uri="{FF2B5EF4-FFF2-40B4-BE49-F238E27FC236}">
                <a16:creationId xmlns:a16="http://schemas.microsoft.com/office/drawing/2014/main" id="{3DF13273-30E3-5A59-B063-D1F297FA2E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833933"/>
            <a:ext cx="4611476" cy="3868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45235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06410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1"/>
          <p:cNvSpPr>
            <a:spLocks noGrp="1"/>
          </p:cNvSpPr>
          <p:nvPr>
            <p:ph type="subTitle" idx="1"/>
          </p:nvPr>
        </p:nvSpPr>
        <p:spPr>
          <a:xfrm>
            <a:off x="1174937" y="395690"/>
            <a:ext cx="6716190" cy="550984"/>
          </a:xfrm>
        </p:spPr>
        <p:txBody>
          <a:bodyPr>
            <a:normAutofit fontScale="92500"/>
          </a:bodyPr>
          <a:lstStyle/>
          <a:p>
            <a:r>
              <a:rPr lang="es-AR" b="1" kern="1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Modelos del Proceso de Desarrollo del Software</a:t>
            </a:r>
          </a:p>
          <a:p>
            <a:pPr algn="ctr"/>
            <a:endParaRPr dirty="0"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6" name="18 Rectángulo">
            <a:extLst>
              <a:ext uri="{FF2B5EF4-FFF2-40B4-BE49-F238E27FC236}">
                <a16:creationId xmlns:a16="http://schemas.microsoft.com/office/drawing/2014/main" id="{1D6F4210-61D5-DFD5-C34D-34A6446625AD}"/>
              </a:ext>
            </a:extLst>
          </p:cNvPr>
          <p:cNvSpPr/>
          <p:nvPr/>
        </p:nvSpPr>
        <p:spPr>
          <a:xfrm>
            <a:off x="683568" y="1104499"/>
            <a:ext cx="8062351" cy="31484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ES" b="0" i="0" dirty="0">
                <a:solidFill>
                  <a:srgbClr val="151515"/>
                </a:solidFill>
                <a:effectLst/>
                <a:latin typeface="Arial" panose="020B0604020202020204" pitchFamily="34" charset="0"/>
              </a:rPr>
              <a:t>Los </a:t>
            </a:r>
            <a:r>
              <a:rPr lang="es-ES" b="0" i="1" dirty="0">
                <a:solidFill>
                  <a:srgbClr val="151515"/>
                </a:solidFill>
                <a:effectLst/>
                <a:latin typeface="Arial" panose="020B0604020202020204" pitchFamily="34" charset="0"/>
              </a:rPr>
              <a:t>modelos de desarrollo del software</a:t>
            </a:r>
            <a:r>
              <a:rPr lang="es-ES" b="0" i="0" dirty="0">
                <a:solidFill>
                  <a:srgbClr val="151515"/>
                </a:solidFill>
                <a:effectLst/>
                <a:latin typeface="Arial" panose="020B0604020202020204" pitchFamily="34" charset="0"/>
              </a:rPr>
              <a:t>, son una colección de técnicas y sistemas organizacionales para crear software de computadora.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ES" b="0" i="0" dirty="0">
                <a:solidFill>
                  <a:srgbClr val="151515"/>
                </a:solidFill>
                <a:effectLst/>
                <a:latin typeface="Arial" panose="020B0604020202020204" pitchFamily="34" charset="0"/>
              </a:rPr>
              <a:t>El objetivo de los diversos enfoques es estructurar equipos de trabajo para que puedan construir las funcionalidades del programa de la manera más eficiente posible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ES" b="0" i="0" dirty="0">
                <a:solidFill>
                  <a:srgbClr val="151515"/>
                </a:solidFill>
                <a:effectLst/>
                <a:latin typeface="Arial" panose="020B0604020202020204" pitchFamily="34" charset="0"/>
              </a:rPr>
              <a:t>Existen </a:t>
            </a:r>
            <a:r>
              <a:rPr lang="es-ES" i="0" dirty="0">
                <a:solidFill>
                  <a:srgbClr val="151515"/>
                </a:solidFill>
                <a:effectLst/>
                <a:latin typeface="Arial" panose="020B0604020202020204" pitchFamily="34" charset="0"/>
              </a:rPr>
              <a:t>varios modelos de desarrollos de software </a:t>
            </a:r>
            <a:r>
              <a:rPr lang="es-ES" b="0" i="0" dirty="0">
                <a:solidFill>
                  <a:srgbClr val="151515"/>
                </a:solidFill>
                <a:effectLst/>
                <a:latin typeface="Arial" panose="020B0604020202020204" pitchFamily="34" charset="0"/>
              </a:rPr>
              <a:t>para elegir, pero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S" b="0" i="1" dirty="0">
                <a:solidFill>
                  <a:srgbClr val="151515"/>
                </a:solidFill>
                <a:effectLst/>
                <a:latin typeface="Arial" panose="020B0604020202020204" pitchFamily="34" charset="0"/>
              </a:rPr>
              <a:t>¿cómo determina cuál es el adecuado para su proyecto?</a:t>
            </a:r>
            <a:r>
              <a:rPr lang="es-ES" b="0" i="0" dirty="0">
                <a:solidFill>
                  <a:srgbClr val="151515"/>
                </a:solidFill>
                <a:effectLst/>
                <a:latin typeface="Arial" panose="020B0604020202020204" pitchFamily="34" charset="0"/>
              </a:rPr>
              <a:t>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ES" b="0" i="0" dirty="0">
                <a:solidFill>
                  <a:srgbClr val="151515"/>
                </a:solidFill>
                <a:effectLst/>
                <a:latin typeface="Arial" panose="020B0604020202020204" pitchFamily="34" charset="0"/>
              </a:rPr>
              <a:t>para ello, debe comprender el valor de la calidad, la rapidez y la innovación, entre otras cosas, y establecer prioridades.</a:t>
            </a:r>
            <a:endParaRPr lang="es-AR" sz="1800" kern="100" dirty="0"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E24556C-C137-B719-6EF8-5C5E8CBA77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377" y="4414193"/>
            <a:ext cx="1862373" cy="1385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68B30340-5AB9-1AC8-D20F-D7F0EF291A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4374" y="5184379"/>
            <a:ext cx="1862375" cy="1385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AD1CDEFD-3D17-49B4-4EFA-033C7EAC38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4" y="4724259"/>
            <a:ext cx="2339409" cy="1740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6D496C6D-8AE9-7E1A-BB46-88B0BADAE8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356" y="4136525"/>
            <a:ext cx="2055920" cy="1529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53797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1"/>
          <p:cNvSpPr>
            <a:spLocks noGrp="1"/>
          </p:cNvSpPr>
          <p:nvPr>
            <p:ph type="subTitle" idx="1"/>
          </p:nvPr>
        </p:nvSpPr>
        <p:spPr>
          <a:xfrm>
            <a:off x="1174937" y="395690"/>
            <a:ext cx="6716190" cy="550984"/>
          </a:xfrm>
        </p:spPr>
        <p:txBody>
          <a:bodyPr>
            <a:normAutofit fontScale="92500"/>
          </a:bodyPr>
          <a:lstStyle/>
          <a:p>
            <a:r>
              <a:rPr lang="es-AR" b="1" kern="1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Modelos del Proceso de Desarrollo del Software</a:t>
            </a:r>
          </a:p>
          <a:p>
            <a:pPr algn="ctr"/>
            <a:endParaRPr dirty="0"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6" name="18 Rectángulo">
            <a:extLst>
              <a:ext uri="{FF2B5EF4-FFF2-40B4-BE49-F238E27FC236}">
                <a16:creationId xmlns:a16="http://schemas.microsoft.com/office/drawing/2014/main" id="{1D6F4210-61D5-DFD5-C34D-34A6446625AD}"/>
              </a:ext>
            </a:extLst>
          </p:cNvPr>
          <p:cNvSpPr/>
          <p:nvPr/>
        </p:nvSpPr>
        <p:spPr>
          <a:xfrm>
            <a:off x="326073" y="1112035"/>
            <a:ext cx="8413918" cy="23571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AR" sz="1800" b="1" kern="1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Modelo Lineal o Modelo en Cascada: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AR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Cuando el análisis de requisitos haya finalizado (todos los requerimientos del cliente fueron identificados y revisados con el cliente) se pasa al diseño, y cuando se haya finalizado y revisado el diseño del sistema, se pasará al desarrollo y así hasta finalizar con la etapa de operación</a:t>
            </a:r>
            <a:r>
              <a:rPr lang="es-AR" b="1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AR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es poco realista, porque entre otras cosas el usuario deberá tener en claro todas las necesidades del sistema, tener en claro que cosas deberá hacer sistema</a:t>
            </a:r>
            <a:r>
              <a:rPr lang="es-AR" sz="1800" b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</a:p>
        </p:txBody>
      </p:sp>
      <p:grpSp>
        <p:nvGrpSpPr>
          <p:cNvPr id="17" name="Grupo 16">
            <a:extLst>
              <a:ext uri="{FF2B5EF4-FFF2-40B4-BE49-F238E27FC236}">
                <a16:creationId xmlns:a16="http://schemas.microsoft.com/office/drawing/2014/main" id="{2E1B64CD-BE1F-29C7-6D77-3183F16D4623}"/>
              </a:ext>
            </a:extLst>
          </p:cNvPr>
          <p:cNvGrpSpPr/>
          <p:nvPr/>
        </p:nvGrpSpPr>
        <p:grpSpPr>
          <a:xfrm>
            <a:off x="1619672" y="3634516"/>
            <a:ext cx="6408712" cy="2827794"/>
            <a:chOff x="0" y="0"/>
            <a:chExt cx="4686300" cy="1905000"/>
          </a:xfrm>
        </p:grpSpPr>
        <p:sp>
          <p:nvSpPr>
            <p:cNvPr id="18" name="Flecha: doblada hacia arriba 17">
              <a:extLst>
                <a:ext uri="{FF2B5EF4-FFF2-40B4-BE49-F238E27FC236}">
                  <a16:creationId xmlns:a16="http://schemas.microsoft.com/office/drawing/2014/main" id="{B6EB3E6F-7F1D-E335-0A20-BB178F20E732}"/>
                </a:ext>
              </a:extLst>
            </p:cNvPr>
            <p:cNvSpPr/>
            <p:nvPr/>
          </p:nvSpPr>
          <p:spPr>
            <a:xfrm flipV="1">
              <a:off x="2790825" y="904875"/>
              <a:ext cx="457200" cy="238125"/>
            </a:xfrm>
            <a:prstGeom prst="bent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AR"/>
            </a:p>
          </p:txBody>
        </p:sp>
        <p:grpSp>
          <p:nvGrpSpPr>
            <p:cNvPr id="19" name="Grupo 18">
              <a:extLst>
                <a:ext uri="{FF2B5EF4-FFF2-40B4-BE49-F238E27FC236}">
                  <a16:creationId xmlns:a16="http://schemas.microsoft.com/office/drawing/2014/main" id="{D1C56703-B05E-1550-6CE2-C95D4A2F8F38}"/>
                </a:ext>
              </a:extLst>
            </p:cNvPr>
            <p:cNvGrpSpPr/>
            <p:nvPr/>
          </p:nvGrpSpPr>
          <p:grpSpPr>
            <a:xfrm>
              <a:off x="0" y="0"/>
              <a:ext cx="4686300" cy="1905000"/>
              <a:chOff x="0" y="0"/>
              <a:chExt cx="4686300" cy="1905000"/>
            </a:xfrm>
          </p:grpSpPr>
          <p:sp>
            <p:nvSpPr>
              <p:cNvPr id="20" name="Rectángulo 19">
                <a:extLst>
                  <a:ext uri="{FF2B5EF4-FFF2-40B4-BE49-F238E27FC236}">
                    <a16:creationId xmlns:a16="http://schemas.microsoft.com/office/drawing/2014/main" id="{ECAC64DF-D370-10BC-DFC5-817965E9CE1E}"/>
                  </a:ext>
                </a:extLst>
              </p:cNvPr>
              <p:cNvSpPr/>
              <p:nvPr/>
            </p:nvSpPr>
            <p:spPr>
              <a:xfrm>
                <a:off x="0" y="0"/>
                <a:ext cx="895350" cy="314325"/>
              </a:xfrm>
              <a:prstGeom prst="rect">
                <a:avLst/>
              </a:prstGeom>
              <a:ln>
                <a:solidFill>
                  <a:srgbClr val="002060"/>
                </a:solidFill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s-ES" sz="1100" kern="10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Requisitos</a:t>
                </a:r>
                <a:endParaRPr lang="es-AR" sz="1100" kern="10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1" name="Rectángulo 20">
                <a:extLst>
                  <a:ext uri="{FF2B5EF4-FFF2-40B4-BE49-F238E27FC236}">
                    <a16:creationId xmlns:a16="http://schemas.microsoft.com/office/drawing/2014/main" id="{1F40EC41-E3E9-8D73-09DC-EB0D18595E56}"/>
                  </a:ext>
                </a:extLst>
              </p:cNvPr>
              <p:cNvSpPr/>
              <p:nvPr/>
            </p:nvSpPr>
            <p:spPr>
              <a:xfrm>
                <a:off x="923925" y="400050"/>
                <a:ext cx="885825" cy="314325"/>
              </a:xfrm>
              <a:prstGeom prst="rect">
                <a:avLst/>
              </a:prstGeom>
              <a:ln>
                <a:solidFill>
                  <a:srgbClr val="002060"/>
                </a:solidFill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s-ES" sz="1100" kern="10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Diseño</a:t>
                </a:r>
                <a:endParaRPr lang="es-AR" sz="1100" kern="10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2" name="Rectángulo 21">
                <a:extLst>
                  <a:ext uri="{FF2B5EF4-FFF2-40B4-BE49-F238E27FC236}">
                    <a16:creationId xmlns:a16="http://schemas.microsoft.com/office/drawing/2014/main" id="{29129DE4-0EAB-33FC-87BF-B06E4F57C455}"/>
                  </a:ext>
                </a:extLst>
              </p:cNvPr>
              <p:cNvSpPr/>
              <p:nvPr/>
            </p:nvSpPr>
            <p:spPr>
              <a:xfrm>
                <a:off x="1866900" y="790575"/>
                <a:ext cx="895350" cy="314325"/>
              </a:xfrm>
              <a:prstGeom prst="rect">
                <a:avLst/>
              </a:prstGeom>
              <a:ln>
                <a:solidFill>
                  <a:srgbClr val="002060"/>
                </a:solidFill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s-ES" sz="1100" kern="10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Desarrollo</a:t>
                </a:r>
                <a:endParaRPr lang="es-AR" sz="1100" kern="10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3" name="Rectángulo 22">
                <a:extLst>
                  <a:ext uri="{FF2B5EF4-FFF2-40B4-BE49-F238E27FC236}">
                    <a16:creationId xmlns:a16="http://schemas.microsoft.com/office/drawing/2014/main" id="{0800500B-FB31-04FE-9A97-EB027986F637}"/>
                  </a:ext>
                </a:extLst>
              </p:cNvPr>
              <p:cNvSpPr/>
              <p:nvPr/>
            </p:nvSpPr>
            <p:spPr>
              <a:xfrm>
                <a:off x="2828925" y="1181100"/>
                <a:ext cx="885825" cy="314325"/>
              </a:xfrm>
              <a:prstGeom prst="rect">
                <a:avLst/>
              </a:prstGeom>
              <a:ln>
                <a:solidFill>
                  <a:srgbClr val="002060"/>
                </a:solidFill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s-ES" sz="1100" kern="1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Prueba</a:t>
                </a:r>
                <a:endParaRPr lang="es-AR" sz="1100" kern="1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4" name="Rectángulo 23">
                <a:extLst>
                  <a:ext uri="{FF2B5EF4-FFF2-40B4-BE49-F238E27FC236}">
                    <a16:creationId xmlns:a16="http://schemas.microsoft.com/office/drawing/2014/main" id="{D7B24611-7275-3FA7-A8B7-E71D97021072}"/>
                  </a:ext>
                </a:extLst>
              </p:cNvPr>
              <p:cNvSpPr/>
              <p:nvPr/>
            </p:nvSpPr>
            <p:spPr>
              <a:xfrm>
                <a:off x="3790950" y="1590675"/>
                <a:ext cx="895350" cy="314325"/>
              </a:xfrm>
              <a:prstGeom prst="rect">
                <a:avLst/>
              </a:prstGeom>
              <a:ln>
                <a:solidFill>
                  <a:srgbClr val="002060"/>
                </a:solidFill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s-ES" sz="1100" kern="10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Operación</a:t>
                </a:r>
                <a:endParaRPr lang="es-AR" sz="1100" kern="10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5" name="Flecha: doblada hacia arriba 24">
                <a:extLst>
                  <a:ext uri="{FF2B5EF4-FFF2-40B4-BE49-F238E27FC236}">
                    <a16:creationId xmlns:a16="http://schemas.microsoft.com/office/drawing/2014/main" id="{037CF8B3-F452-9D03-BF08-F795CD6636E2}"/>
                  </a:ext>
                </a:extLst>
              </p:cNvPr>
              <p:cNvSpPr/>
              <p:nvPr/>
            </p:nvSpPr>
            <p:spPr>
              <a:xfrm flipV="1">
                <a:off x="952500" y="114300"/>
                <a:ext cx="457200" cy="238125"/>
              </a:xfrm>
              <a:prstGeom prst="bentUp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s-AR"/>
              </a:p>
            </p:txBody>
          </p:sp>
          <p:sp>
            <p:nvSpPr>
              <p:cNvPr id="26" name="Flecha: doblada hacia arriba 25">
                <a:extLst>
                  <a:ext uri="{FF2B5EF4-FFF2-40B4-BE49-F238E27FC236}">
                    <a16:creationId xmlns:a16="http://schemas.microsoft.com/office/drawing/2014/main" id="{C654D3BE-FAA8-B4DB-D764-4921661798C2}"/>
                  </a:ext>
                </a:extLst>
              </p:cNvPr>
              <p:cNvSpPr/>
              <p:nvPr/>
            </p:nvSpPr>
            <p:spPr>
              <a:xfrm flipV="1">
                <a:off x="1847850" y="504825"/>
                <a:ext cx="457200" cy="238125"/>
              </a:xfrm>
              <a:prstGeom prst="bentUp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s-AR"/>
              </a:p>
            </p:txBody>
          </p:sp>
          <p:sp>
            <p:nvSpPr>
              <p:cNvPr id="27" name="Flecha: doblada hacia arriba 26">
                <a:extLst>
                  <a:ext uri="{FF2B5EF4-FFF2-40B4-BE49-F238E27FC236}">
                    <a16:creationId xmlns:a16="http://schemas.microsoft.com/office/drawing/2014/main" id="{33344AAA-6106-25D5-A485-4093D6B6547D}"/>
                  </a:ext>
                </a:extLst>
              </p:cNvPr>
              <p:cNvSpPr/>
              <p:nvPr/>
            </p:nvSpPr>
            <p:spPr>
              <a:xfrm flipV="1">
                <a:off x="3752850" y="1323975"/>
                <a:ext cx="457200" cy="238125"/>
              </a:xfrm>
              <a:prstGeom prst="bentUp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s-AR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535436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1"/>
          <p:cNvSpPr>
            <a:spLocks noGrp="1"/>
          </p:cNvSpPr>
          <p:nvPr>
            <p:ph type="subTitle" idx="1"/>
          </p:nvPr>
        </p:nvSpPr>
        <p:spPr>
          <a:xfrm>
            <a:off x="1174937" y="395690"/>
            <a:ext cx="6716190" cy="550984"/>
          </a:xfrm>
        </p:spPr>
        <p:txBody>
          <a:bodyPr>
            <a:normAutofit fontScale="92500"/>
          </a:bodyPr>
          <a:lstStyle/>
          <a:p>
            <a:r>
              <a:rPr lang="es-AR" b="1" kern="1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Modelos del Proceso de Desarrollo del Software</a:t>
            </a:r>
          </a:p>
          <a:p>
            <a:pPr algn="ctr"/>
            <a:endParaRPr dirty="0"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6" name="18 Rectángulo">
            <a:extLst>
              <a:ext uri="{FF2B5EF4-FFF2-40B4-BE49-F238E27FC236}">
                <a16:creationId xmlns:a16="http://schemas.microsoft.com/office/drawing/2014/main" id="{1D6F4210-61D5-DFD5-C34D-34A6446625AD}"/>
              </a:ext>
            </a:extLst>
          </p:cNvPr>
          <p:cNvSpPr/>
          <p:nvPr/>
        </p:nvSpPr>
        <p:spPr>
          <a:xfrm>
            <a:off x="326073" y="1112035"/>
            <a:ext cx="8413918" cy="7661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AR" sz="1800" b="1" kern="1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Modelo Lineal o Modelo en Cascada: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AR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Ejemplos:</a:t>
            </a:r>
            <a:endParaRPr lang="es-AR" sz="1800" b="1" kern="1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MODELO LINEAL SECUENCIAL">
            <a:extLst>
              <a:ext uri="{FF2B5EF4-FFF2-40B4-BE49-F238E27FC236}">
                <a16:creationId xmlns:a16="http://schemas.microsoft.com/office/drawing/2014/main" id="{094C5380-D486-2BCE-7CB8-B7008ED449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69"/>
          <a:stretch/>
        </p:blipFill>
        <p:spPr bwMode="auto">
          <a:xfrm>
            <a:off x="4737735" y="1628800"/>
            <a:ext cx="4226753" cy="2377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iclo de Vida Modelo en Cascada - YouTube">
            <a:extLst>
              <a:ext uri="{FF2B5EF4-FFF2-40B4-BE49-F238E27FC236}">
                <a16:creationId xmlns:a16="http://schemas.microsoft.com/office/drawing/2014/main" id="{333CA5A3-406D-1A7C-ECCA-F256BF6AFC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0" b="4775"/>
          <a:stretch/>
        </p:blipFill>
        <p:spPr bwMode="auto">
          <a:xfrm>
            <a:off x="4767787" y="4231004"/>
            <a:ext cx="4067944" cy="2468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Modelo de la cascada Fuente: (Roger Pressman, 2010) ">
            <a:extLst>
              <a:ext uri="{FF2B5EF4-FFF2-40B4-BE49-F238E27FC236}">
                <a16:creationId xmlns:a16="http://schemas.microsoft.com/office/drawing/2014/main" id="{B1FB2299-D685-08ED-403D-8C97987562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555" y="2500412"/>
            <a:ext cx="3728711" cy="3272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84290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1"/>
          <p:cNvSpPr>
            <a:spLocks noGrp="1"/>
          </p:cNvSpPr>
          <p:nvPr>
            <p:ph type="subTitle" idx="1"/>
          </p:nvPr>
        </p:nvSpPr>
        <p:spPr>
          <a:xfrm>
            <a:off x="1174937" y="395690"/>
            <a:ext cx="6716190" cy="550984"/>
          </a:xfrm>
        </p:spPr>
        <p:txBody>
          <a:bodyPr>
            <a:normAutofit fontScale="92500"/>
          </a:bodyPr>
          <a:lstStyle/>
          <a:p>
            <a:r>
              <a:rPr lang="es-AR" b="1" kern="1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Modelos del Proceso de Desarrollo del Software</a:t>
            </a:r>
          </a:p>
          <a:p>
            <a:pPr algn="ctr"/>
            <a:endParaRPr dirty="0"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6" name="18 Rectángulo">
            <a:extLst>
              <a:ext uri="{FF2B5EF4-FFF2-40B4-BE49-F238E27FC236}">
                <a16:creationId xmlns:a16="http://schemas.microsoft.com/office/drawing/2014/main" id="{1D6F4210-61D5-DFD5-C34D-34A6446625AD}"/>
              </a:ext>
            </a:extLst>
          </p:cNvPr>
          <p:cNvSpPr/>
          <p:nvPr/>
        </p:nvSpPr>
        <p:spPr>
          <a:xfrm>
            <a:off x="326073" y="1112035"/>
            <a:ext cx="8413918" cy="23571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AR" sz="1800" b="1" kern="1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Modelo </a:t>
            </a:r>
            <a:r>
              <a:rPr lang="es-AR" b="1" kern="100" dirty="0">
                <a:latin typeface="Arial" panose="020B0604020202020204" pitchFamily="34" charset="0"/>
                <a:ea typeface="Calibri" panose="020F0502020204030204" pitchFamily="34" charset="0"/>
              </a:rPr>
              <a:t>iterativo o incremental</a:t>
            </a:r>
            <a:r>
              <a:rPr lang="es-AR" sz="1800" b="1" kern="1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: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El sistema se diseña de modo que puede ser entregado en piezas, lo que permite que los usuarios dispongan de cierta funcionalidad mientras el resto del sistema está desarrollándose, </a:t>
            </a:r>
            <a:r>
              <a:rPr lang="es-AR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experimentan con el sistema real, lo cual les ayuda a clarificar sus requerimientos para los incrementos posteriores.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AR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 esencia de los procesos iterativos o incrementales es que la especificación se desarrolla junto con el software.</a:t>
            </a:r>
            <a:endParaRPr lang="es-AR" sz="1800" b="1" kern="1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18921C06-DF26-FF2C-1FAE-18F67001357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3429000"/>
            <a:ext cx="3889248" cy="3259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9349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1"/>
          <p:cNvSpPr>
            <a:spLocks noGrp="1"/>
          </p:cNvSpPr>
          <p:nvPr>
            <p:ph type="subTitle" idx="1"/>
          </p:nvPr>
        </p:nvSpPr>
        <p:spPr>
          <a:xfrm>
            <a:off x="1174937" y="395690"/>
            <a:ext cx="6716190" cy="550984"/>
          </a:xfrm>
        </p:spPr>
        <p:txBody>
          <a:bodyPr>
            <a:normAutofit fontScale="92500"/>
          </a:bodyPr>
          <a:lstStyle/>
          <a:p>
            <a:r>
              <a:rPr lang="es-AR" b="1" kern="1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Modelos del Proceso de Desarrollo del Software</a:t>
            </a:r>
          </a:p>
          <a:p>
            <a:pPr algn="ctr"/>
            <a:endParaRPr dirty="0"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6" name="18 Rectángulo">
            <a:extLst>
              <a:ext uri="{FF2B5EF4-FFF2-40B4-BE49-F238E27FC236}">
                <a16:creationId xmlns:a16="http://schemas.microsoft.com/office/drawing/2014/main" id="{1D6F4210-61D5-DFD5-C34D-34A6446625AD}"/>
              </a:ext>
            </a:extLst>
          </p:cNvPr>
          <p:cNvSpPr/>
          <p:nvPr/>
        </p:nvSpPr>
        <p:spPr>
          <a:xfrm>
            <a:off x="326073" y="1112035"/>
            <a:ext cx="8413918" cy="7661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AR" sz="1800" b="1" kern="1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Modelo </a:t>
            </a:r>
            <a:r>
              <a:rPr lang="es-AR" b="1" kern="100" dirty="0">
                <a:latin typeface="Arial" panose="020B0604020202020204" pitchFamily="34" charset="0"/>
                <a:ea typeface="Calibri" panose="020F0502020204030204" pitchFamily="34" charset="0"/>
              </a:rPr>
              <a:t>iterativo o incremental</a:t>
            </a:r>
            <a:r>
              <a:rPr lang="es-AR" sz="1800" b="1" kern="1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: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Ejemplos:</a:t>
            </a:r>
            <a:endParaRPr lang="es-AR" sz="1800" b="1" kern="1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Que Es El Proceso Unificado de Rational (RUP)? – Programa en Línea">
            <a:extLst>
              <a:ext uri="{FF2B5EF4-FFF2-40B4-BE49-F238E27FC236}">
                <a16:creationId xmlns:a16="http://schemas.microsoft.com/office/drawing/2014/main" id="{4524A644-CBC5-E926-A7C6-13D0AF097B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82" y="4137966"/>
            <a:ext cx="4137495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terativo e incremental - YouTube">
            <a:extLst>
              <a:ext uri="{FF2B5EF4-FFF2-40B4-BE49-F238E27FC236}">
                <a16:creationId xmlns:a16="http://schemas.microsoft.com/office/drawing/2014/main" id="{81113C36-5B98-F8A1-493C-A0A4A604F7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311" y="2043568"/>
            <a:ext cx="3245500" cy="1817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81E7446F-F087-273F-6D0B-A4A3C0BB21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55" t="24369" r="20983" b="15781"/>
          <a:stretch/>
        </p:blipFill>
        <p:spPr bwMode="auto">
          <a:xfrm>
            <a:off x="4775878" y="1340768"/>
            <a:ext cx="3092369" cy="235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>
            <a:extLst>
              <a:ext uri="{FF2B5EF4-FFF2-40B4-BE49-F238E27FC236}">
                <a16:creationId xmlns:a16="http://schemas.microsoft.com/office/drawing/2014/main" id="{4D9CA783-C928-31A3-C539-EAAD3F24E3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9469" y="3883532"/>
            <a:ext cx="2942931" cy="2885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55805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1"/>
          <p:cNvSpPr>
            <a:spLocks noGrp="1"/>
          </p:cNvSpPr>
          <p:nvPr>
            <p:ph type="subTitle" idx="1"/>
          </p:nvPr>
        </p:nvSpPr>
        <p:spPr>
          <a:xfrm>
            <a:off x="1174937" y="395690"/>
            <a:ext cx="6716190" cy="550984"/>
          </a:xfrm>
        </p:spPr>
        <p:txBody>
          <a:bodyPr>
            <a:normAutofit fontScale="92500"/>
          </a:bodyPr>
          <a:lstStyle/>
          <a:p>
            <a:r>
              <a:rPr lang="es-AR" b="1" kern="1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Modelos del Proceso de Desarrollo del Software</a:t>
            </a:r>
          </a:p>
          <a:p>
            <a:pPr algn="ctr"/>
            <a:endParaRPr dirty="0"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6" name="18 Rectángulo">
            <a:extLst>
              <a:ext uri="{FF2B5EF4-FFF2-40B4-BE49-F238E27FC236}">
                <a16:creationId xmlns:a16="http://schemas.microsoft.com/office/drawing/2014/main" id="{1D6F4210-61D5-DFD5-C34D-34A6446625AD}"/>
              </a:ext>
            </a:extLst>
          </p:cNvPr>
          <p:cNvSpPr/>
          <p:nvPr/>
        </p:nvSpPr>
        <p:spPr>
          <a:xfrm>
            <a:off x="326073" y="1112035"/>
            <a:ext cx="8413918" cy="32510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AR" sz="1800" b="1" kern="1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Modelo ágil</a:t>
            </a:r>
            <a:r>
              <a:rPr lang="es-AR" b="1" kern="100" dirty="0">
                <a:latin typeface="Arial" panose="020B0604020202020204" pitchFamily="34" charset="0"/>
                <a:ea typeface="Calibri" panose="020F0502020204030204" pitchFamily="34" charset="0"/>
              </a:rPr>
              <a:t> (</a:t>
            </a:r>
            <a:r>
              <a:rPr lang="es-A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“Manifiesto para el desarrollo ágil de software”</a:t>
            </a:r>
            <a:r>
              <a:rPr lang="es-AR" b="1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s-AR" sz="1800" b="1" kern="100" dirty="0"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AR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.Los ajustes que se deben realizar al software se realizan debido al </a:t>
            </a:r>
            <a:r>
              <a:rPr lang="es-AR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feedback</a:t>
            </a:r>
            <a:r>
              <a:rPr lang="es-AR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con el usuario y estas metodologías están enfocadas al software funcional en lugar de los formalismos y en la documentación extensa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AR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Es</a:t>
            </a:r>
            <a:r>
              <a:rPr lang="es-AR" sz="18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un conjunto de modelos de procesos de software basados en los mismos principios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s-AR" sz="1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AR" b="1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Principios: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s-AR" sz="1800" b="1" kern="1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 descr="Los 4 Valores de la Agilidad: El Manifiesto Ágil - Jorge Ruiz Agile">
            <a:extLst>
              <a:ext uri="{FF2B5EF4-FFF2-40B4-BE49-F238E27FC236}">
                <a16:creationId xmlns:a16="http://schemas.microsoft.com/office/drawing/2014/main" id="{880845C1-A726-84B8-9CF5-4A46A9EF1E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3335765"/>
            <a:ext cx="3672408" cy="339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28699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1"/>
          <p:cNvSpPr>
            <a:spLocks noGrp="1"/>
          </p:cNvSpPr>
          <p:nvPr>
            <p:ph type="subTitle" idx="1"/>
          </p:nvPr>
        </p:nvSpPr>
        <p:spPr>
          <a:xfrm>
            <a:off x="1213905" y="445712"/>
            <a:ext cx="6716190" cy="550984"/>
          </a:xfrm>
        </p:spPr>
        <p:txBody>
          <a:bodyPr>
            <a:normAutofit fontScale="92500"/>
          </a:bodyPr>
          <a:lstStyle/>
          <a:p>
            <a:r>
              <a:rPr lang="es-AR" b="1" kern="1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Modelos del Proceso de Desarrollo del Software</a:t>
            </a:r>
          </a:p>
          <a:p>
            <a:pPr algn="ctr"/>
            <a:endParaRPr dirty="0"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6" name="18 Rectángulo">
            <a:extLst>
              <a:ext uri="{FF2B5EF4-FFF2-40B4-BE49-F238E27FC236}">
                <a16:creationId xmlns:a16="http://schemas.microsoft.com/office/drawing/2014/main" id="{1D6F4210-61D5-DFD5-C34D-34A6446625AD}"/>
              </a:ext>
            </a:extLst>
          </p:cNvPr>
          <p:cNvSpPr/>
          <p:nvPr/>
        </p:nvSpPr>
        <p:spPr>
          <a:xfrm>
            <a:off x="326073" y="894563"/>
            <a:ext cx="2880320" cy="7661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AR" sz="1800" b="1" kern="1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Modelo ágil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AR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Ejemplos:</a:t>
            </a:r>
            <a:endParaRPr lang="es-AR" sz="1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n 1" descr="Metodología Scrum, una herramienta útil para agilizar tus proyectos -  Honduras Digital Challenge">
            <a:extLst>
              <a:ext uri="{FF2B5EF4-FFF2-40B4-BE49-F238E27FC236}">
                <a16:creationId xmlns:a16="http://schemas.microsoft.com/office/drawing/2014/main" id="{A835BF7A-69B4-2FE1-DF58-7E90DB43E1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0" t="13282" r="2563" b="17820"/>
          <a:stretch/>
        </p:blipFill>
        <p:spPr bwMode="auto">
          <a:xfrm>
            <a:off x="3238100" y="4180172"/>
            <a:ext cx="5797144" cy="248918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122" name="Picture 2" descr="1 Metodología Kanban. | Download Scientific Diagram">
            <a:extLst>
              <a:ext uri="{FF2B5EF4-FFF2-40B4-BE49-F238E27FC236}">
                <a16:creationId xmlns:a16="http://schemas.microsoft.com/office/drawing/2014/main" id="{6CBA0EBF-5F61-BB7D-0DE5-B4AAD256F1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204864"/>
            <a:ext cx="2880320" cy="2836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Metodología XP o Programación Extrema: ¿Qué es y cómo aplicarla?">
            <a:extLst>
              <a:ext uri="{FF2B5EF4-FFF2-40B4-BE49-F238E27FC236}">
                <a16:creationId xmlns:a16="http://schemas.microsoft.com/office/drawing/2014/main" id="{D79AB28B-DF99-7EC6-2B96-973387C42A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1" b="7017"/>
          <a:stretch/>
        </p:blipFill>
        <p:spPr bwMode="auto">
          <a:xfrm>
            <a:off x="3314329" y="1268760"/>
            <a:ext cx="5644686" cy="2836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4032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1"/>
          <p:cNvSpPr>
            <a:spLocks noGrp="1"/>
          </p:cNvSpPr>
          <p:nvPr>
            <p:ph type="subTitle" idx="1"/>
          </p:nvPr>
        </p:nvSpPr>
        <p:spPr>
          <a:xfrm>
            <a:off x="1174937" y="395690"/>
            <a:ext cx="6716190" cy="550984"/>
          </a:xfrm>
        </p:spPr>
        <p:txBody>
          <a:bodyPr>
            <a:normAutofit/>
          </a:bodyPr>
          <a:lstStyle/>
          <a:p>
            <a:r>
              <a:rPr lang="es-AR" sz="2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Las Organizaciones y la Industria 4.0</a:t>
            </a:r>
            <a:endParaRPr lang="es-AR" sz="2200" b="1" kern="1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endParaRPr dirty="0"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6" name="18 Rectángulo">
            <a:extLst>
              <a:ext uri="{FF2B5EF4-FFF2-40B4-BE49-F238E27FC236}">
                <a16:creationId xmlns:a16="http://schemas.microsoft.com/office/drawing/2014/main" id="{1D6F4210-61D5-DFD5-C34D-34A6446625AD}"/>
              </a:ext>
            </a:extLst>
          </p:cNvPr>
          <p:cNvSpPr/>
          <p:nvPr/>
        </p:nvSpPr>
        <p:spPr>
          <a:xfrm>
            <a:off x="550570" y="946674"/>
            <a:ext cx="8269902" cy="28521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AR" b="1" kern="100" dirty="0">
                <a:latin typeface="Arial" panose="020B0604020202020204" pitchFamily="34" charset="0"/>
                <a:ea typeface="Calibri" panose="020F0502020204030204" pitchFamily="34" charset="0"/>
              </a:rPr>
              <a:t>Una Organización</a:t>
            </a:r>
            <a:endParaRPr lang="es-AR" sz="1800" b="1" kern="100" dirty="0"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AR" kern="100" dirty="0">
                <a:latin typeface="Arial" panose="020B0604020202020204" pitchFamily="34" charset="0"/>
                <a:ea typeface="Calibri" panose="020F0502020204030204" pitchFamily="34" charset="0"/>
              </a:rPr>
              <a:t>E</a:t>
            </a:r>
            <a:r>
              <a:rPr lang="es-AR" sz="1800" kern="1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s un sistema social integrado por individuos y grupos que, bajo una determinada estructura y dentro de un contexto al que controlan parcialmente, desarrollan actividades aplicando recursos para lograr determinados objetivos (valores comunes)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s-AR" b="1" kern="100" dirty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AR" sz="1800" b="1" kern="1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Fenómeno Organizacional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s-AR" sz="1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Grupo 12">
            <a:extLst>
              <a:ext uri="{FF2B5EF4-FFF2-40B4-BE49-F238E27FC236}">
                <a16:creationId xmlns:a16="http://schemas.microsoft.com/office/drawing/2014/main" id="{607D5596-C9A1-6AB9-2326-17165BE86AA1}"/>
              </a:ext>
            </a:extLst>
          </p:cNvPr>
          <p:cNvGrpSpPr/>
          <p:nvPr/>
        </p:nvGrpSpPr>
        <p:grpSpPr>
          <a:xfrm>
            <a:off x="3563888" y="2570704"/>
            <a:ext cx="4180483" cy="3893591"/>
            <a:chOff x="0" y="0"/>
            <a:chExt cx="2600325" cy="2314575"/>
          </a:xfrm>
        </p:grpSpPr>
        <p:sp>
          <p:nvSpPr>
            <p:cNvPr id="14" name="Elipse 13">
              <a:extLst>
                <a:ext uri="{FF2B5EF4-FFF2-40B4-BE49-F238E27FC236}">
                  <a16:creationId xmlns:a16="http://schemas.microsoft.com/office/drawing/2014/main" id="{CF953B09-C463-AD80-7030-111BF9EA3CBF}"/>
                </a:ext>
              </a:extLst>
            </p:cNvPr>
            <p:cNvSpPr/>
            <p:nvPr/>
          </p:nvSpPr>
          <p:spPr>
            <a:xfrm>
              <a:off x="0" y="0"/>
              <a:ext cx="2600325" cy="2314575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AR"/>
            </a:p>
          </p:txBody>
        </p:sp>
        <p:sp>
          <p:nvSpPr>
            <p:cNvPr id="15" name="Elipse 14">
              <a:extLst>
                <a:ext uri="{FF2B5EF4-FFF2-40B4-BE49-F238E27FC236}">
                  <a16:creationId xmlns:a16="http://schemas.microsoft.com/office/drawing/2014/main" id="{93A80E87-DC28-D29E-0563-2E4FDA1A3C03}"/>
                </a:ext>
              </a:extLst>
            </p:cNvPr>
            <p:cNvSpPr/>
            <p:nvPr/>
          </p:nvSpPr>
          <p:spPr>
            <a:xfrm>
              <a:off x="323850" y="971550"/>
              <a:ext cx="904875" cy="89535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s-ES" sz="900" kern="10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Valores comunes</a:t>
              </a:r>
              <a:r>
                <a:rPr lang="es-AR" sz="1100" kern="10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16" name="Elipse 15">
              <a:extLst>
                <a:ext uri="{FF2B5EF4-FFF2-40B4-BE49-F238E27FC236}">
                  <a16:creationId xmlns:a16="http://schemas.microsoft.com/office/drawing/2014/main" id="{800ABCCA-FE5E-1B69-4ECD-5B87CF94B912}"/>
                </a:ext>
              </a:extLst>
            </p:cNvPr>
            <p:cNvSpPr/>
            <p:nvPr/>
          </p:nvSpPr>
          <p:spPr>
            <a:xfrm>
              <a:off x="847725" y="190500"/>
              <a:ext cx="904875" cy="895350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s-ES" sz="900" kern="1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Agentes</a:t>
              </a:r>
              <a:r>
                <a:rPr lang="es-AR" sz="1100" kern="1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17" name="Elipse 16">
              <a:extLst>
                <a:ext uri="{FF2B5EF4-FFF2-40B4-BE49-F238E27FC236}">
                  <a16:creationId xmlns:a16="http://schemas.microsoft.com/office/drawing/2014/main" id="{E2C147EC-6DA6-294C-923F-DC5FC065E56E}"/>
                </a:ext>
              </a:extLst>
            </p:cNvPr>
            <p:cNvSpPr/>
            <p:nvPr/>
          </p:nvSpPr>
          <p:spPr>
            <a:xfrm>
              <a:off x="1295400" y="1066800"/>
              <a:ext cx="914400" cy="914400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s-ES" sz="900" kern="10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Recursos</a:t>
              </a:r>
              <a:r>
                <a:rPr lang="es-ES" sz="1100" kern="10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endParaRPr lang="es-AR" sz="1100" kern="10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8" name="Imagen 17" descr="TEORIA QUE INTENTA EXPLICAR EL FENOMENO ORGANIZACIONAL by Michelle Guerrero">
            <a:extLst>
              <a:ext uri="{FF2B5EF4-FFF2-40B4-BE49-F238E27FC236}">
                <a16:creationId xmlns:a16="http://schemas.microsoft.com/office/drawing/2014/main" id="{A7677DB6-2858-A571-DA72-C03E12E7201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01" t="5826" r="17475"/>
          <a:stretch/>
        </p:blipFill>
        <p:spPr bwMode="auto">
          <a:xfrm>
            <a:off x="5946038" y="3196076"/>
            <a:ext cx="1050918" cy="111397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Imagen 18" descr="Recursos Básicos De Una Empresa.">
            <a:extLst>
              <a:ext uri="{FF2B5EF4-FFF2-40B4-BE49-F238E27FC236}">
                <a16:creationId xmlns:a16="http://schemas.microsoft.com/office/drawing/2014/main" id="{D487BA96-D897-ABFC-5CBE-BF53CC1355C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9281" y="5277189"/>
            <a:ext cx="1457675" cy="7783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810992BA-B395-BF6A-2A2E-1FFB8613150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22" t="62734" r="9256" b="2127"/>
          <a:stretch/>
        </p:blipFill>
        <p:spPr bwMode="auto">
          <a:xfrm>
            <a:off x="4186425" y="5129396"/>
            <a:ext cx="1021267" cy="73894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014936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Theme">
  <a:themeElements>
    <a:clrScheme name="Office Colors">
      <a:dk1>
        <a:sysClr val="windowText" lastClr="000000"/>
      </a:dk1>
      <a:lt1>
        <a:sysClr val="window" lastClr="FFFFFF"/>
      </a:lt1>
      <a:dk2>
        <a:srgbClr val="1F497D"/>
      </a:dk2>
      <a:lt2>
        <a:srgbClr val="FAF3E8"/>
      </a:lt2>
      <a:accent1>
        <a:srgbClr val="5C83B4"/>
      </a:accent1>
      <a:accent2>
        <a:srgbClr val="C0504D"/>
      </a:accent2>
      <a:accent3>
        <a:srgbClr val="9DBB61"/>
      </a:accent3>
      <a:accent4>
        <a:srgbClr val="8066A0"/>
      </a:accent4>
      <a:accent5>
        <a:srgbClr val="4BACC6"/>
      </a:accent5>
      <a:accent6>
        <a:srgbClr val="F59D56"/>
      </a:accent6>
      <a:hlink>
        <a:srgbClr val="0000FF"/>
      </a:hlink>
      <a:folHlink>
        <a:srgbClr val="800080"/>
      </a:folHlink>
    </a:clrScheme>
    <a:fontScheme name="Office Fonts">
      <a:majorFont>
        <a:latin typeface="Calibri"/>
        <a:ea typeface="MS PGothic"/>
        <a:cs typeface=""/>
      </a:majorFont>
      <a:minorFont>
        <a:latin typeface="Calibri"/>
        <a:ea typeface="MS PGothic"/>
        <a:cs typeface=""/>
      </a:minorFont>
    </a:fontScheme>
    <a:fmtScheme name="Office Effects">
      <a: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65000"/>
                <a:shade val="100000"/>
                <a:satMod val="133000"/>
              </a:schemeClr>
            </a:gs>
            <a:gs pos="15000">
              <a:schemeClr val="phClr">
                <a:tint val="50000"/>
                <a:shade val="100000"/>
                <a:satMod val="140000"/>
              </a:schemeClr>
            </a:gs>
            <a:gs pos="100000">
              <a:schemeClr val="phClr">
                <a:tint val="1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75000"/>
                <a:satMod val="160000"/>
              </a:schemeClr>
            </a:gs>
            <a:gs pos="62000">
              <a:schemeClr val="phClr">
                <a:tint val="100000"/>
                <a:shade val="100000"/>
                <a:satMod val="125000"/>
              </a:schemeClr>
            </a:gs>
            <a:gs pos="100000">
              <a:schemeClr val="phClr">
                <a:tint val="80000"/>
                <a:shade val="100000"/>
                <a:satMod val="140000"/>
              </a:schemeClr>
            </a:gs>
          </a:gsLst>
          <a:lin ang="16200000" scaled="1"/>
        </a:gradFill>
      </a:fillStyleLst>
      <a:lnStyleLst>
        <a:ln w="1270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  <a:ln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61176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  <a:effectStyle>
          <a:effectLst>
            <a:reflection blurRad="12700" stA="25000" endPos="28000" dist="38100" dir="5400000" sy="-100000" rotWithShape="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40000">
              <a:schemeClr val="phClr">
                <a:tint val="100000"/>
                <a:shade val="70000"/>
                <a:satMod val="145000"/>
              </a:schemeClr>
            </a:gs>
            <a:gs pos="100000">
              <a:schemeClr val="phClr">
                <a:tint val="85000"/>
                <a:shade val="100000"/>
                <a:satMod val="15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30000">
              <a:schemeClr val="phClr">
                <a:tint val="100000"/>
                <a:shade val="65000"/>
                <a:satMod val="155000"/>
              </a:schemeClr>
            </a:gs>
            <a:gs pos="100000">
              <a:schemeClr val="phClr">
                <a:tint val="60000"/>
                <a:shade val="10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ustom Theme">
  <a:themeElements>
    <a:clrScheme name="Office Colors">
      <a:dk1>
        <a:sysClr val="windowText" lastClr="000000"/>
      </a:dk1>
      <a:lt1>
        <a:sysClr val="window" lastClr="FFFFFF"/>
      </a:lt1>
      <a:dk2>
        <a:srgbClr val="1F497D"/>
      </a:dk2>
      <a:lt2>
        <a:srgbClr val="FAF3E8"/>
      </a:lt2>
      <a:accent1>
        <a:srgbClr val="5C83B4"/>
      </a:accent1>
      <a:accent2>
        <a:srgbClr val="C0504D"/>
      </a:accent2>
      <a:accent3>
        <a:srgbClr val="9DBB61"/>
      </a:accent3>
      <a:accent4>
        <a:srgbClr val="8066A0"/>
      </a:accent4>
      <a:accent5>
        <a:srgbClr val="4BACC6"/>
      </a:accent5>
      <a:accent6>
        <a:srgbClr val="F59D56"/>
      </a:accent6>
      <a:hlink>
        <a:srgbClr val="0000FF"/>
      </a:hlink>
      <a:folHlink>
        <a:srgbClr val="800080"/>
      </a:folHlink>
    </a:clrScheme>
    <a:fontScheme name="Office Fonts">
      <a:majorFont>
        <a:latin typeface="Calibri"/>
        <a:ea typeface="MS PGothic"/>
        <a:cs typeface=""/>
      </a:majorFont>
      <a:minorFont>
        <a:latin typeface="Calibri"/>
        <a:ea typeface="MS PGothic"/>
        <a:cs typeface=""/>
      </a:minorFont>
    </a:fontScheme>
    <a:fmtScheme name="Office Effects">
      <a: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65000"/>
                <a:shade val="100000"/>
                <a:satMod val="133000"/>
              </a:schemeClr>
            </a:gs>
            <a:gs pos="15000">
              <a:schemeClr val="phClr">
                <a:tint val="50000"/>
                <a:shade val="100000"/>
                <a:satMod val="140000"/>
              </a:schemeClr>
            </a:gs>
            <a:gs pos="100000">
              <a:schemeClr val="phClr">
                <a:tint val="1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75000"/>
                <a:satMod val="160000"/>
              </a:schemeClr>
            </a:gs>
            <a:gs pos="62000">
              <a:schemeClr val="phClr">
                <a:tint val="100000"/>
                <a:shade val="100000"/>
                <a:satMod val="125000"/>
              </a:schemeClr>
            </a:gs>
            <a:gs pos="100000">
              <a:schemeClr val="phClr">
                <a:tint val="80000"/>
                <a:shade val="100000"/>
                <a:satMod val="140000"/>
              </a:schemeClr>
            </a:gs>
          </a:gsLst>
          <a:lin ang="16200000" scaled="1"/>
        </a:gradFill>
      </a:fillStyleLst>
      <a:lnStyleLst>
        <a:ln w="1270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  <a:ln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61176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  <a:effectStyle>
          <a:effectLst>
            <a:reflection blurRad="12700" stA="25000" endPos="28000" dist="38100" dir="5400000" sy="-100000" rotWithShape="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40000">
              <a:schemeClr val="phClr">
                <a:tint val="100000"/>
                <a:shade val="70000"/>
                <a:satMod val="145000"/>
              </a:schemeClr>
            </a:gs>
            <a:gs pos="100000">
              <a:schemeClr val="phClr">
                <a:tint val="85000"/>
                <a:shade val="100000"/>
                <a:satMod val="15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30000">
              <a:schemeClr val="phClr">
                <a:tint val="100000"/>
                <a:shade val="65000"/>
                <a:satMod val="155000"/>
              </a:schemeClr>
            </a:gs>
            <a:gs pos="100000">
              <a:schemeClr val="phClr">
                <a:tint val="60000"/>
                <a:shade val="10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/>
</file>

<file path=customXml/item2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DE95A0C693CEB341887D38A4A2B58B45040072C752107C5A7B47AA91A1EE638E6F1F" ma:contentTypeVersion="24" ma:contentTypeDescription="Create a new document." ma:contentTypeScope="" ma:versionID="0c22a9e4ee5a4d59bacc0eca4cef97cb"/>
</file>

<file path=customXml/itemProps1.xml><?xml version="1.0" encoding="utf-8"?>
<ds:datastoreItem xmlns:ds="http://schemas.openxmlformats.org/officeDocument/2006/customXml" ds:itemID="{E84655DC-E572-4564-A9C9-0B9D8003F121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3722D8BD-807B-4A41-93C9-0E581F3C4C1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8EF03C4-44DE-46A6-83B9-F81098DF0B89}">
  <ds:schemaRefs>
    <ds:schemaRef ds:uri="http://schemas.microsoft.com/office/2006/metadata/contentType"/>
    <ds:schemaRef ds:uri="http://schemas.microsoft.com/office/2006/metadata/properties/metaAttribut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TM10001115[[fn=Paquete]]</Template>
  <TotalTime>7651</TotalTime>
  <Words>1029</Words>
  <Application>Microsoft Office PowerPoint</Application>
  <PresentationFormat>Presentación en pantalla (4:3)</PresentationFormat>
  <Paragraphs>117</Paragraphs>
  <Slides>17</Slides>
  <Notes>15</Notes>
  <HiddenSlides>0</HiddenSlides>
  <MMClips>1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Symbol</vt:lpstr>
      <vt:lpstr>Tema de Office</vt:lpstr>
      <vt:lpstr>Teoría de la Información y la Comunicación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Tecnologias de la Informacion y de la Comunicacion</dc:title>
  <dc:creator>User OEM</dc:creator>
  <cp:lastModifiedBy>Usuario</cp:lastModifiedBy>
  <cp:revision>56</cp:revision>
  <dcterms:created xsi:type="dcterms:W3CDTF">2011-08-28T12:11:05Z</dcterms:created>
  <dcterms:modified xsi:type="dcterms:W3CDTF">2023-04-26T15:44:05Z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TC100738469990</vt:lpwstr>
  </property>
</Properties>
</file>