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D412CA-EC08-49D4-B2B1-1A3D748952AF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E262403F-A80A-4193-BBE8-99E2BDACFF87}">
      <dgm:prSet phldrT="[Texto]"/>
      <dgm:spPr/>
      <dgm:t>
        <a:bodyPr/>
        <a:lstStyle/>
        <a:p>
          <a:r>
            <a:rPr lang="es-AR" dirty="0"/>
            <a:t>Lic. en RRII Susana Beatriz Zazzarini</a:t>
          </a:r>
        </a:p>
      </dgm:t>
    </dgm:pt>
    <dgm:pt modelId="{705FB9C3-0CEB-45C0-BE3F-AD70337154E6}" type="parTrans" cxnId="{60A57CD7-812C-494C-AD16-1897E8E2CB73}">
      <dgm:prSet/>
      <dgm:spPr/>
      <dgm:t>
        <a:bodyPr/>
        <a:lstStyle/>
        <a:p>
          <a:endParaRPr lang="es-AR"/>
        </a:p>
      </dgm:t>
    </dgm:pt>
    <dgm:pt modelId="{668A2524-A8CE-4685-A1BA-37640C904A5E}" type="sibTrans" cxnId="{60A57CD7-812C-494C-AD16-1897E8E2CB73}">
      <dgm:prSet/>
      <dgm:spPr/>
      <dgm:t>
        <a:bodyPr/>
        <a:lstStyle/>
        <a:p>
          <a:endParaRPr lang="es-AR"/>
        </a:p>
      </dgm:t>
    </dgm:pt>
    <dgm:pt modelId="{BD333B0C-06FB-4A4E-96F8-5B1583E0D546}">
      <dgm:prSet phldrT="[Texto]"/>
      <dgm:spPr/>
      <dgm:t>
        <a:bodyPr/>
        <a:lstStyle/>
        <a:p>
          <a:r>
            <a:rPr lang="es-ES" dirty="0"/>
            <a:t>Lic. en Antropología Damián Soto</a:t>
          </a:r>
          <a:endParaRPr lang="es-AR" dirty="0"/>
        </a:p>
      </dgm:t>
    </dgm:pt>
    <dgm:pt modelId="{00DCD058-04BF-4C7E-B5E1-CE779F6D7C27}" type="parTrans" cxnId="{2E975ACB-3083-4EEA-AD3E-543EF5CF0753}">
      <dgm:prSet/>
      <dgm:spPr/>
      <dgm:t>
        <a:bodyPr/>
        <a:lstStyle/>
        <a:p>
          <a:endParaRPr lang="es-AR"/>
        </a:p>
      </dgm:t>
    </dgm:pt>
    <dgm:pt modelId="{8EBF80DC-03DB-4019-9D96-00793D8A0339}" type="sibTrans" cxnId="{2E975ACB-3083-4EEA-AD3E-543EF5CF0753}">
      <dgm:prSet/>
      <dgm:spPr/>
      <dgm:t>
        <a:bodyPr/>
        <a:lstStyle/>
        <a:p>
          <a:endParaRPr lang="es-AR"/>
        </a:p>
      </dgm:t>
    </dgm:pt>
    <dgm:pt modelId="{A51906AF-E700-479F-85B4-04E18B83EF3B}">
      <dgm:prSet phldrT="[Texto]"/>
      <dgm:spPr/>
      <dgm:t>
        <a:bodyPr/>
        <a:lstStyle/>
        <a:p>
          <a:r>
            <a:rPr lang="es-ES" dirty="0"/>
            <a:t>Lic. en Trabajo Social Silvina Gumiel </a:t>
          </a:r>
          <a:endParaRPr lang="es-AR" dirty="0"/>
        </a:p>
      </dgm:t>
    </dgm:pt>
    <dgm:pt modelId="{E0039948-1286-4778-A807-AF26F0CE3835}" type="parTrans" cxnId="{EE750D33-10DA-484D-AC54-A76563B67664}">
      <dgm:prSet/>
      <dgm:spPr/>
      <dgm:t>
        <a:bodyPr/>
        <a:lstStyle/>
        <a:p>
          <a:endParaRPr lang="es-AR"/>
        </a:p>
      </dgm:t>
    </dgm:pt>
    <dgm:pt modelId="{882FD501-DFF4-43AF-B092-1608173330C3}" type="sibTrans" cxnId="{EE750D33-10DA-484D-AC54-A76563B67664}">
      <dgm:prSet/>
      <dgm:spPr/>
      <dgm:t>
        <a:bodyPr/>
        <a:lstStyle/>
        <a:p>
          <a:endParaRPr lang="es-AR"/>
        </a:p>
      </dgm:t>
    </dgm:pt>
    <dgm:pt modelId="{3CD169B3-3BC3-4360-BB93-ABAE5699CD34}">
      <dgm:prSet/>
      <dgm:spPr/>
      <dgm:t>
        <a:bodyPr/>
        <a:lstStyle/>
        <a:p>
          <a:r>
            <a:rPr lang="es-ES"/>
            <a:t>Lic. en Trabajo Social Verónica Virginia Valente</a:t>
          </a:r>
          <a:endParaRPr lang="es-AR"/>
        </a:p>
      </dgm:t>
    </dgm:pt>
    <dgm:pt modelId="{B23017DC-D851-44ED-86C9-7A1C1E09E4DD}" type="parTrans" cxnId="{0C758FA4-71B8-4201-9B6B-17E9A87EFF6F}">
      <dgm:prSet/>
      <dgm:spPr/>
      <dgm:t>
        <a:bodyPr/>
        <a:lstStyle/>
        <a:p>
          <a:endParaRPr lang="es-AR"/>
        </a:p>
      </dgm:t>
    </dgm:pt>
    <dgm:pt modelId="{4133A1E7-75D8-4507-8BCF-02F8F8C7B643}" type="sibTrans" cxnId="{0C758FA4-71B8-4201-9B6B-17E9A87EFF6F}">
      <dgm:prSet/>
      <dgm:spPr/>
      <dgm:t>
        <a:bodyPr/>
        <a:lstStyle/>
        <a:p>
          <a:endParaRPr lang="es-AR"/>
        </a:p>
      </dgm:t>
    </dgm:pt>
    <dgm:pt modelId="{C26BCEE3-0CA1-4AE4-A61E-D98DB9828C81}" type="pres">
      <dgm:prSet presAssocID="{A7D412CA-EC08-49D4-B2B1-1A3D748952AF}" presName="linear" presStyleCnt="0">
        <dgm:presLayoutVars>
          <dgm:dir/>
          <dgm:animLvl val="lvl"/>
          <dgm:resizeHandles val="exact"/>
        </dgm:presLayoutVars>
      </dgm:prSet>
      <dgm:spPr/>
    </dgm:pt>
    <dgm:pt modelId="{4694D057-6359-4735-9FA1-0F53EBCE53ED}" type="pres">
      <dgm:prSet presAssocID="{E262403F-A80A-4193-BBE8-99E2BDACFF87}" presName="parentLin" presStyleCnt="0"/>
      <dgm:spPr/>
    </dgm:pt>
    <dgm:pt modelId="{BA5D337F-B5A1-4A66-8249-8F9FF1E013A0}" type="pres">
      <dgm:prSet presAssocID="{E262403F-A80A-4193-BBE8-99E2BDACFF87}" presName="parentLeftMargin" presStyleLbl="node1" presStyleIdx="0" presStyleCnt="4"/>
      <dgm:spPr/>
    </dgm:pt>
    <dgm:pt modelId="{0E4378C3-136D-460F-A193-2927B8AC237E}" type="pres">
      <dgm:prSet presAssocID="{E262403F-A80A-4193-BBE8-99E2BDACFF8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9F40231-2AF9-4761-B8DA-6B15EB9D8E97}" type="pres">
      <dgm:prSet presAssocID="{E262403F-A80A-4193-BBE8-99E2BDACFF87}" presName="negativeSpace" presStyleCnt="0"/>
      <dgm:spPr/>
    </dgm:pt>
    <dgm:pt modelId="{5887F2C7-D74E-4B99-A6D3-73970308F8DF}" type="pres">
      <dgm:prSet presAssocID="{E262403F-A80A-4193-BBE8-99E2BDACFF87}" presName="childText" presStyleLbl="conFgAcc1" presStyleIdx="0" presStyleCnt="4">
        <dgm:presLayoutVars>
          <dgm:bulletEnabled val="1"/>
        </dgm:presLayoutVars>
      </dgm:prSet>
      <dgm:spPr/>
    </dgm:pt>
    <dgm:pt modelId="{65F96544-27AD-4EC3-8FBF-B886705AF07A}" type="pres">
      <dgm:prSet presAssocID="{668A2524-A8CE-4685-A1BA-37640C904A5E}" presName="spaceBetweenRectangles" presStyleCnt="0"/>
      <dgm:spPr/>
    </dgm:pt>
    <dgm:pt modelId="{2A5BF572-6B3C-422D-AE68-C35586582714}" type="pres">
      <dgm:prSet presAssocID="{BD333B0C-06FB-4A4E-96F8-5B1583E0D546}" presName="parentLin" presStyleCnt="0"/>
      <dgm:spPr/>
    </dgm:pt>
    <dgm:pt modelId="{FCEBD2C4-4723-419E-BD54-72F0DA08FCCA}" type="pres">
      <dgm:prSet presAssocID="{BD333B0C-06FB-4A4E-96F8-5B1583E0D546}" presName="parentLeftMargin" presStyleLbl="node1" presStyleIdx="0" presStyleCnt="4"/>
      <dgm:spPr/>
    </dgm:pt>
    <dgm:pt modelId="{CC6AAE98-662D-4588-AC9D-A45E431DC253}" type="pres">
      <dgm:prSet presAssocID="{BD333B0C-06FB-4A4E-96F8-5B1583E0D54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413ACD-53FF-4327-A632-1C41E03689A0}" type="pres">
      <dgm:prSet presAssocID="{BD333B0C-06FB-4A4E-96F8-5B1583E0D546}" presName="negativeSpace" presStyleCnt="0"/>
      <dgm:spPr/>
    </dgm:pt>
    <dgm:pt modelId="{FDA3C40D-78A0-4A03-8066-76952CC11153}" type="pres">
      <dgm:prSet presAssocID="{BD333B0C-06FB-4A4E-96F8-5B1583E0D546}" presName="childText" presStyleLbl="conFgAcc1" presStyleIdx="1" presStyleCnt="4">
        <dgm:presLayoutVars>
          <dgm:bulletEnabled val="1"/>
        </dgm:presLayoutVars>
      </dgm:prSet>
      <dgm:spPr/>
    </dgm:pt>
    <dgm:pt modelId="{8802653B-E35C-4B91-BBEB-435B29A80932}" type="pres">
      <dgm:prSet presAssocID="{8EBF80DC-03DB-4019-9D96-00793D8A0339}" presName="spaceBetweenRectangles" presStyleCnt="0"/>
      <dgm:spPr/>
    </dgm:pt>
    <dgm:pt modelId="{A1C51004-6684-4B9C-8FB5-06E49FB580CE}" type="pres">
      <dgm:prSet presAssocID="{A51906AF-E700-479F-85B4-04E18B83EF3B}" presName="parentLin" presStyleCnt="0"/>
      <dgm:spPr/>
    </dgm:pt>
    <dgm:pt modelId="{1CA34CF6-AE2D-4C39-BE4F-180FA361BD4A}" type="pres">
      <dgm:prSet presAssocID="{A51906AF-E700-479F-85B4-04E18B83EF3B}" presName="parentLeftMargin" presStyleLbl="node1" presStyleIdx="1" presStyleCnt="4"/>
      <dgm:spPr/>
    </dgm:pt>
    <dgm:pt modelId="{78DF7380-3B04-4EC3-96C6-B4553C1279D2}" type="pres">
      <dgm:prSet presAssocID="{A51906AF-E700-479F-85B4-04E18B83EF3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FBE4A09-5D62-4F85-AF6A-5795994026D2}" type="pres">
      <dgm:prSet presAssocID="{A51906AF-E700-479F-85B4-04E18B83EF3B}" presName="negativeSpace" presStyleCnt="0"/>
      <dgm:spPr/>
    </dgm:pt>
    <dgm:pt modelId="{B751BCD0-BEE5-4DEA-8D3D-CD50AE4CFC68}" type="pres">
      <dgm:prSet presAssocID="{A51906AF-E700-479F-85B4-04E18B83EF3B}" presName="childText" presStyleLbl="conFgAcc1" presStyleIdx="2" presStyleCnt="4">
        <dgm:presLayoutVars>
          <dgm:bulletEnabled val="1"/>
        </dgm:presLayoutVars>
      </dgm:prSet>
      <dgm:spPr/>
    </dgm:pt>
    <dgm:pt modelId="{9F17E3B3-4E1C-4641-9234-10278B71C41F}" type="pres">
      <dgm:prSet presAssocID="{882FD501-DFF4-43AF-B092-1608173330C3}" presName="spaceBetweenRectangles" presStyleCnt="0"/>
      <dgm:spPr/>
    </dgm:pt>
    <dgm:pt modelId="{18625B9A-7930-4383-BCC9-A3C370804AC7}" type="pres">
      <dgm:prSet presAssocID="{3CD169B3-3BC3-4360-BB93-ABAE5699CD34}" presName="parentLin" presStyleCnt="0"/>
      <dgm:spPr/>
    </dgm:pt>
    <dgm:pt modelId="{7A3CA743-AA69-41A0-A593-79A07247E099}" type="pres">
      <dgm:prSet presAssocID="{3CD169B3-3BC3-4360-BB93-ABAE5699CD34}" presName="parentLeftMargin" presStyleLbl="node1" presStyleIdx="2" presStyleCnt="4"/>
      <dgm:spPr/>
    </dgm:pt>
    <dgm:pt modelId="{6F1C899C-7F5A-442C-B19B-84C04BF51C85}" type="pres">
      <dgm:prSet presAssocID="{3CD169B3-3BC3-4360-BB93-ABAE5699CD3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903E4B2-2976-4932-B651-FD17E89D7ADF}" type="pres">
      <dgm:prSet presAssocID="{3CD169B3-3BC3-4360-BB93-ABAE5699CD34}" presName="negativeSpace" presStyleCnt="0"/>
      <dgm:spPr/>
    </dgm:pt>
    <dgm:pt modelId="{66F23A9D-9430-4EA8-B0B8-785B55F1ED83}" type="pres">
      <dgm:prSet presAssocID="{3CD169B3-3BC3-4360-BB93-ABAE5699CD3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E750D33-10DA-484D-AC54-A76563B67664}" srcId="{A7D412CA-EC08-49D4-B2B1-1A3D748952AF}" destId="{A51906AF-E700-479F-85B4-04E18B83EF3B}" srcOrd="2" destOrd="0" parTransId="{E0039948-1286-4778-A807-AF26F0CE3835}" sibTransId="{882FD501-DFF4-43AF-B092-1608173330C3}"/>
    <dgm:cxn modelId="{F11FC94B-F0CD-4367-9C01-6176DAD701A9}" type="presOf" srcId="{E262403F-A80A-4193-BBE8-99E2BDACFF87}" destId="{BA5D337F-B5A1-4A66-8249-8F9FF1E013A0}" srcOrd="0" destOrd="0" presId="urn:microsoft.com/office/officeart/2005/8/layout/list1"/>
    <dgm:cxn modelId="{2C4E1781-7256-49B5-9520-79D9514A16D5}" type="presOf" srcId="{E262403F-A80A-4193-BBE8-99E2BDACFF87}" destId="{0E4378C3-136D-460F-A193-2927B8AC237E}" srcOrd="1" destOrd="0" presId="urn:microsoft.com/office/officeart/2005/8/layout/list1"/>
    <dgm:cxn modelId="{B6259D83-89FF-4045-AD4B-4506AE21511B}" type="presOf" srcId="{A51906AF-E700-479F-85B4-04E18B83EF3B}" destId="{78DF7380-3B04-4EC3-96C6-B4553C1279D2}" srcOrd="1" destOrd="0" presId="urn:microsoft.com/office/officeart/2005/8/layout/list1"/>
    <dgm:cxn modelId="{DCD09284-BEF9-4C4E-9E35-FDB0493245C2}" type="presOf" srcId="{3CD169B3-3BC3-4360-BB93-ABAE5699CD34}" destId="{6F1C899C-7F5A-442C-B19B-84C04BF51C85}" srcOrd="1" destOrd="0" presId="urn:microsoft.com/office/officeart/2005/8/layout/list1"/>
    <dgm:cxn modelId="{85659C86-F5F4-468D-967C-D0D815B98C2F}" type="presOf" srcId="{BD333B0C-06FB-4A4E-96F8-5B1583E0D546}" destId="{CC6AAE98-662D-4588-AC9D-A45E431DC253}" srcOrd="1" destOrd="0" presId="urn:microsoft.com/office/officeart/2005/8/layout/list1"/>
    <dgm:cxn modelId="{0C758FA4-71B8-4201-9B6B-17E9A87EFF6F}" srcId="{A7D412CA-EC08-49D4-B2B1-1A3D748952AF}" destId="{3CD169B3-3BC3-4360-BB93-ABAE5699CD34}" srcOrd="3" destOrd="0" parTransId="{B23017DC-D851-44ED-86C9-7A1C1E09E4DD}" sibTransId="{4133A1E7-75D8-4507-8BCF-02F8F8C7B643}"/>
    <dgm:cxn modelId="{C824F3BA-B32B-4FBD-8157-38686FBB4B42}" type="presOf" srcId="{BD333B0C-06FB-4A4E-96F8-5B1583E0D546}" destId="{FCEBD2C4-4723-419E-BD54-72F0DA08FCCA}" srcOrd="0" destOrd="0" presId="urn:microsoft.com/office/officeart/2005/8/layout/list1"/>
    <dgm:cxn modelId="{2E975ACB-3083-4EEA-AD3E-543EF5CF0753}" srcId="{A7D412CA-EC08-49D4-B2B1-1A3D748952AF}" destId="{BD333B0C-06FB-4A4E-96F8-5B1583E0D546}" srcOrd="1" destOrd="0" parTransId="{00DCD058-04BF-4C7E-B5E1-CE779F6D7C27}" sibTransId="{8EBF80DC-03DB-4019-9D96-00793D8A0339}"/>
    <dgm:cxn modelId="{812642CC-125C-4406-8DAC-3CF321EAABE1}" type="presOf" srcId="{A7D412CA-EC08-49D4-B2B1-1A3D748952AF}" destId="{C26BCEE3-0CA1-4AE4-A61E-D98DB9828C81}" srcOrd="0" destOrd="0" presId="urn:microsoft.com/office/officeart/2005/8/layout/list1"/>
    <dgm:cxn modelId="{60A57CD7-812C-494C-AD16-1897E8E2CB73}" srcId="{A7D412CA-EC08-49D4-B2B1-1A3D748952AF}" destId="{E262403F-A80A-4193-BBE8-99E2BDACFF87}" srcOrd="0" destOrd="0" parTransId="{705FB9C3-0CEB-45C0-BE3F-AD70337154E6}" sibTransId="{668A2524-A8CE-4685-A1BA-37640C904A5E}"/>
    <dgm:cxn modelId="{EC8822F5-1B11-4ABC-B5F2-99B1DC886AE1}" type="presOf" srcId="{A51906AF-E700-479F-85B4-04E18B83EF3B}" destId="{1CA34CF6-AE2D-4C39-BE4F-180FA361BD4A}" srcOrd="0" destOrd="0" presId="urn:microsoft.com/office/officeart/2005/8/layout/list1"/>
    <dgm:cxn modelId="{313E46FC-4698-4E8F-998F-609007FFD909}" type="presOf" srcId="{3CD169B3-3BC3-4360-BB93-ABAE5699CD34}" destId="{7A3CA743-AA69-41A0-A593-79A07247E099}" srcOrd="0" destOrd="0" presId="urn:microsoft.com/office/officeart/2005/8/layout/list1"/>
    <dgm:cxn modelId="{3357DEE7-85B2-41A1-AF69-1CE14547428D}" type="presParOf" srcId="{C26BCEE3-0CA1-4AE4-A61E-D98DB9828C81}" destId="{4694D057-6359-4735-9FA1-0F53EBCE53ED}" srcOrd="0" destOrd="0" presId="urn:microsoft.com/office/officeart/2005/8/layout/list1"/>
    <dgm:cxn modelId="{082E187D-81A2-4D4F-A66F-021BF2C4D79A}" type="presParOf" srcId="{4694D057-6359-4735-9FA1-0F53EBCE53ED}" destId="{BA5D337F-B5A1-4A66-8249-8F9FF1E013A0}" srcOrd="0" destOrd="0" presId="urn:microsoft.com/office/officeart/2005/8/layout/list1"/>
    <dgm:cxn modelId="{8DE28192-379D-4A95-AED9-8A811E0859CD}" type="presParOf" srcId="{4694D057-6359-4735-9FA1-0F53EBCE53ED}" destId="{0E4378C3-136D-460F-A193-2927B8AC237E}" srcOrd="1" destOrd="0" presId="urn:microsoft.com/office/officeart/2005/8/layout/list1"/>
    <dgm:cxn modelId="{A7DFB39B-4E6C-414B-93BD-4AE1C38C793D}" type="presParOf" srcId="{C26BCEE3-0CA1-4AE4-A61E-D98DB9828C81}" destId="{69F40231-2AF9-4761-B8DA-6B15EB9D8E97}" srcOrd="1" destOrd="0" presId="urn:microsoft.com/office/officeart/2005/8/layout/list1"/>
    <dgm:cxn modelId="{4E14B07E-F135-4A84-8746-4D76AD328F1C}" type="presParOf" srcId="{C26BCEE3-0CA1-4AE4-A61E-D98DB9828C81}" destId="{5887F2C7-D74E-4B99-A6D3-73970308F8DF}" srcOrd="2" destOrd="0" presId="urn:microsoft.com/office/officeart/2005/8/layout/list1"/>
    <dgm:cxn modelId="{22668282-680B-4201-82A1-D7A3404AE0E5}" type="presParOf" srcId="{C26BCEE3-0CA1-4AE4-A61E-D98DB9828C81}" destId="{65F96544-27AD-4EC3-8FBF-B886705AF07A}" srcOrd="3" destOrd="0" presId="urn:microsoft.com/office/officeart/2005/8/layout/list1"/>
    <dgm:cxn modelId="{35AEA1D7-DC57-421E-8410-9FB3C829C5E9}" type="presParOf" srcId="{C26BCEE3-0CA1-4AE4-A61E-D98DB9828C81}" destId="{2A5BF572-6B3C-422D-AE68-C35586582714}" srcOrd="4" destOrd="0" presId="urn:microsoft.com/office/officeart/2005/8/layout/list1"/>
    <dgm:cxn modelId="{E679DC4C-2ECE-4DA9-B668-636EE7F8E3E0}" type="presParOf" srcId="{2A5BF572-6B3C-422D-AE68-C35586582714}" destId="{FCEBD2C4-4723-419E-BD54-72F0DA08FCCA}" srcOrd="0" destOrd="0" presId="urn:microsoft.com/office/officeart/2005/8/layout/list1"/>
    <dgm:cxn modelId="{6400EECC-7353-40F0-825D-7B21B15C5BB5}" type="presParOf" srcId="{2A5BF572-6B3C-422D-AE68-C35586582714}" destId="{CC6AAE98-662D-4588-AC9D-A45E431DC253}" srcOrd="1" destOrd="0" presId="urn:microsoft.com/office/officeart/2005/8/layout/list1"/>
    <dgm:cxn modelId="{3459D73E-61D8-4466-81D6-3365296015E1}" type="presParOf" srcId="{C26BCEE3-0CA1-4AE4-A61E-D98DB9828C81}" destId="{3D413ACD-53FF-4327-A632-1C41E03689A0}" srcOrd="5" destOrd="0" presId="urn:microsoft.com/office/officeart/2005/8/layout/list1"/>
    <dgm:cxn modelId="{79EB990F-6C2D-4C76-8BA8-AC64BF88D304}" type="presParOf" srcId="{C26BCEE3-0CA1-4AE4-A61E-D98DB9828C81}" destId="{FDA3C40D-78A0-4A03-8066-76952CC11153}" srcOrd="6" destOrd="0" presId="urn:microsoft.com/office/officeart/2005/8/layout/list1"/>
    <dgm:cxn modelId="{46C670D5-8428-425B-9F4F-C458D7DA11BC}" type="presParOf" srcId="{C26BCEE3-0CA1-4AE4-A61E-D98DB9828C81}" destId="{8802653B-E35C-4B91-BBEB-435B29A80932}" srcOrd="7" destOrd="0" presId="urn:microsoft.com/office/officeart/2005/8/layout/list1"/>
    <dgm:cxn modelId="{293418A3-2C4E-4D8D-9E3B-3440AED55FDB}" type="presParOf" srcId="{C26BCEE3-0CA1-4AE4-A61E-D98DB9828C81}" destId="{A1C51004-6684-4B9C-8FB5-06E49FB580CE}" srcOrd="8" destOrd="0" presId="urn:microsoft.com/office/officeart/2005/8/layout/list1"/>
    <dgm:cxn modelId="{4BC3A66D-247D-455B-A143-F89772B49BE7}" type="presParOf" srcId="{A1C51004-6684-4B9C-8FB5-06E49FB580CE}" destId="{1CA34CF6-AE2D-4C39-BE4F-180FA361BD4A}" srcOrd="0" destOrd="0" presId="urn:microsoft.com/office/officeart/2005/8/layout/list1"/>
    <dgm:cxn modelId="{058FAB3D-C0F7-49FA-A6A1-1C7109A2ED7D}" type="presParOf" srcId="{A1C51004-6684-4B9C-8FB5-06E49FB580CE}" destId="{78DF7380-3B04-4EC3-96C6-B4553C1279D2}" srcOrd="1" destOrd="0" presId="urn:microsoft.com/office/officeart/2005/8/layout/list1"/>
    <dgm:cxn modelId="{044FC7B2-87C2-4F79-BB4A-2D75BDB1DFAA}" type="presParOf" srcId="{C26BCEE3-0CA1-4AE4-A61E-D98DB9828C81}" destId="{9FBE4A09-5D62-4F85-AF6A-5795994026D2}" srcOrd="9" destOrd="0" presId="urn:microsoft.com/office/officeart/2005/8/layout/list1"/>
    <dgm:cxn modelId="{0DDC0D1F-9131-4C29-B9BC-ED15E82E27EF}" type="presParOf" srcId="{C26BCEE3-0CA1-4AE4-A61E-D98DB9828C81}" destId="{B751BCD0-BEE5-4DEA-8D3D-CD50AE4CFC68}" srcOrd="10" destOrd="0" presId="urn:microsoft.com/office/officeart/2005/8/layout/list1"/>
    <dgm:cxn modelId="{720C3B50-4FB8-45BF-BC1A-2999D0E67BAF}" type="presParOf" srcId="{C26BCEE3-0CA1-4AE4-A61E-D98DB9828C81}" destId="{9F17E3B3-4E1C-4641-9234-10278B71C41F}" srcOrd="11" destOrd="0" presId="urn:microsoft.com/office/officeart/2005/8/layout/list1"/>
    <dgm:cxn modelId="{27BE2CDF-70B0-4579-9293-969D4A35B537}" type="presParOf" srcId="{C26BCEE3-0CA1-4AE4-A61E-D98DB9828C81}" destId="{18625B9A-7930-4383-BCC9-A3C370804AC7}" srcOrd="12" destOrd="0" presId="urn:microsoft.com/office/officeart/2005/8/layout/list1"/>
    <dgm:cxn modelId="{67A25E73-F6B0-48E1-A492-EF758701327A}" type="presParOf" srcId="{18625B9A-7930-4383-BCC9-A3C370804AC7}" destId="{7A3CA743-AA69-41A0-A593-79A07247E099}" srcOrd="0" destOrd="0" presId="urn:microsoft.com/office/officeart/2005/8/layout/list1"/>
    <dgm:cxn modelId="{A645A35B-B110-44FA-A230-62F7BCBCE394}" type="presParOf" srcId="{18625B9A-7930-4383-BCC9-A3C370804AC7}" destId="{6F1C899C-7F5A-442C-B19B-84C04BF51C85}" srcOrd="1" destOrd="0" presId="urn:microsoft.com/office/officeart/2005/8/layout/list1"/>
    <dgm:cxn modelId="{003398A4-DAAF-4A3E-ABF1-078A38FFEDB1}" type="presParOf" srcId="{C26BCEE3-0CA1-4AE4-A61E-D98DB9828C81}" destId="{6903E4B2-2976-4932-B651-FD17E89D7ADF}" srcOrd="13" destOrd="0" presId="urn:microsoft.com/office/officeart/2005/8/layout/list1"/>
    <dgm:cxn modelId="{23A2FBEB-DD6A-43FF-B68F-9E45C8B8815A}" type="presParOf" srcId="{C26BCEE3-0CA1-4AE4-A61E-D98DB9828C81}" destId="{66F23A9D-9430-4EA8-B0B8-785B55F1ED8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029FB4-7886-450F-883C-5ACF28E8D19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6405B3CB-75B2-4F42-878F-437226C8B0AE}">
      <dgm:prSet phldrT="[Texto]"/>
      <dgm:spPr/>
      <dgm:t>
        <a:bodyPr/>
        <a:lstStyle/>
        <a:p>
          <a:r>
            <a:rPr lang="es-ES" dirty="0"/>
            <a:t>Unidad 1: Pensar la cuestión social a escala global/local</a:t>
          </a:r>
          <a:endParaRPr lang="es-AR" dirty="0"/>
        </a:p>
      </dgm:t>
    </dgm:pt>
    <dgm:pt modelId="{76D61BB0-5D35-423F-9F0C-FEC924065ED3}" type="parTrans" cxnId="{85637FAA-FE71-475B-9B49-21C3D8A11FD8}">
      <dgm:prSet/>
      <dgm:spPr/>
      <dgm:t>
        <a:bodyPr/>
        <a:lstStyle/>
        <a:p>
          <a:endParaRPr lang="es-AR"/>
        </a:p>
      </dgm:t>
    </dgm:pt>
    <dgm:pt modelId="{DBFF6BF5-B610-44CB-83B1-D091903675CF}" type="sibTrans" cxnId="{85637FAA-FE71-475B-9B49-21C3D8A11FD8}">
      <dgm:prSet/>
      <dgm:spPr/>
      <dgm:t>
        <a:bodyPr/>
        <a:lstStyle/>
        <a:p>
          <a:endParaRPr lang="es-AR"/>
        </a:p>
      </dgm:t>
    </dgm:pt>
    <dgm:pt modelId="{212AA9A7-DDD7-4A59-BC48-E21645E05DDC}">
      <dgm:prSet phldrT="[Texto]"/>
      <dgm:spPr/>
      <dgm:t>
        <a:bodyPr/>
        <a:lstStyle/>
        <a:p>
          <a:r>
            <a:rPr lang="es-AR" dirty="0"/>
            <a:t>Unidad 2: Dinámicas territoriales de los grupos sociales. Análisis entrelazado: nacional/regional, provincial/local, periférico/fronterizo</a:t>
          </a:r>
        </a:p>
      </dgm:t>
    </dgm:pt>
    <dgm:pt modelId="{F6AB5060-24B8-49B0-83D1-DC82BE98CFBD}" type="parTrans" cxnId="{885FDEB7-8F5D-437F-93BE-178F7A33EE3A}">
      <dgm:prSet/>
      <dgm:spPr/>
      <dgm:t>
        <a:bodyPr/>
        <a:lstStyle/>
        <a:p>
          <a:endParaRPr lang="es-AR"/>
        </a:p>
      </dgm:t>
    </dgm:pt>
    <dgm:pt modelId="{85EA7923-1C5D-4BF4-BD92-1365C23E133D}" type="sibTrans" cxnId="{885FDEB7-8F5D-437F-93BE-178F7A33EE3A}">
      <dgm:prSet/>
      <dgm:spPr/>
      <dgm:t>
        <a:bodyPr/>
        <a:lstStyle/>
        <a:p>
          <a:endParaRPr lang="es-AR"/>
        </a:p>
      </dgm:t>
    </dgm:pt>
    <dgm:pt modelId="{EC194C75-A1E9-44C3-B641-60497D97CD9E}">
      <dgm:prSet phldrT="[Texto]"/>
      <dgm:spPr/>
      <dgm:t>
        <a:bodyPr/>
        <a:lstStyle/>
        <a:p>
          <a:r>
            <a:rPr lang="es-ES" dirty="0"/>
            <a:t>Unidad 3: Problemáticas diversas/invisibilizadas. Interpelación desde el trabajo social </a:t>
          </a:r>
          <a:endParaRPr lang="es-AR" dirty="0"/>
        </a:p>
      </dgm:t>
    </dgm:pt>
    <dgm:pt modelId="{96475137-E789-44A3-A529-E983DC06FC16}" type="parTrans" cxnId="{19ACE7A4-0AAC-45FC-8071-1CB9D202D463}">
      <dgm:prSet/>
      <dgm:spPr/>
      <dgm:t>
        <a:bodyPr/>
        <a:lstStyle/>
        <a:p>
          <a:endParaRPr lang="es-AR"/>
        </a:p>
      </dgm:t>
    </dgm:pt>
    <dgm:pt modelId="{A37E5BA7-F831-438E-B486-2FB447283A55}" type="sibTrans" cxnId="{19ACE7A4-0AAC-45FC-8071-1CB9D202D463}">
      <dgm:prSet/>
      <dgm:spPr/>
      <dgm:t>
        <a:bodyPr/>
        <a:lstStyle/>
        <a:p>
          <a:endParaRPr lang="es-AR"/>
        </a:p>
      </dgm:t>
    </dgm:pt>
    <dgm:pt modelId="{3AD25B6B-E894-4CE5-B830-64E4A2229F42}">
      <dgm:prSet phldrT="[Texto]"/>
      <dgm:spPr/>
      <dgm:t>
        <a:bodyPr/>
        <a:lstStyle/>
        <a:p>
          <a:r>
            <a:rPr lang="es-ES" dirty="0"/>
            <a:t>Unidad 4: Delimitar, definir y construir un “problema social” y las acciones desde el Trabajo Social</a:t>
          </a:r>
          <a:endParaRPr lang="es-AR" dirty="0"/>
        </a:p>
      </dgm:t>
    </dgm:pt>
    <dgm:pt modelId="{77104E6D-259B-415C-ABDF-B57F158AECA8}" type="parTrans" cxnId="{99FC7422-75A6-496E-B7E2-31AF70B29C7C}">
      <dgm:prSet/>
      <dgm:spPr/>
      <dgm:t>
        <a:bodyPr/>
        <a:lstStyle/>
        <a:p>
          <a:endParaRPr lang="es-AR"/>
        </a:p>
      </dgm:t>
    </dgm:pt>
    <dgm:pt modelId="{678DF04B-4E2C-48B0-B0E3-3C3FFFEB3BAC}" type="sibTrans" cxnId="{99FC7422-75A6-496E-B7E2-31AF70B29C7C}">
      <dgm:prSet/>
      <dgm:spPr/>
      <dgm:t>
        <a:bodyPr/>
        <a:lstStyle/>
        <a:p>
          <a:endParaRPr lang="es-AR"/>
        </a:p>
      </dgm:t>
    </dgm:pt>
    <dgm:pt modelId="{10FA5A4A-7E2E-4702-BC41-009DFBF705E6}" type="pres">
      <dgm:prSet presAssocID="{C8029FB4-7886-450F-883C-5ACF28E8D198}" presName="diagram" presStyleCnt="0">
        <dgm:presLayoutVars>
          <dgm:dir/>
          <dgm:resizeHandles val="exact"/>
        </dgm:presLayoutVars>
      </dgm:prSet>
      <dgm:spPr/>
    </dgm:pt>
    <dgm:pt modelId="{EB2B4B7B-3900-48F5-871C-7F051654217C}" type="pres">
      <dgm:prSet presAssocID="{6405B3CB-75B2-4F42-878F-437226C8B0AE}" presName="node" presStyleLbl="node1" presStyleIdx="0" presStyleCnt="4">
        <dgm:presLayoutVars>
          <dgm:bulletEnabled val="1"/>
        </dgm:presLayoutVars>
      </dgm:prSet>
      <dgm:spPr/>
    </dgm:pt>
    <dgm:pt modelId="{E9BF54AA-CE23-43F5-9F9B-74A4E9A54630}" type="pres">
      <dgm:prSet presAssocID="{DBFF6BF5-B610-44CB-83B1-D091903675CF}" presName="sibTrans" presStyleCnt="0"/>
      <dgm:spPr/>
    </dgm:pt>
    <dgm:pt modelId="{D05D7442-897D-406C-A082-94AB6208ACC7}" type="pres">
      <dgm:prSet presAssocID="{212AA9A7-DDD7-4A59-BC48-E21645E05DDC}" presName="node" presStyleLbl="node1" presStyleIdx="1" presStyleCnt="4">
        <dgm:presLayoutVars>
          <dgm:bulletEnabled val="1"/>
        </dgm:presLayoutVars>
      </dgm:prSet>
      <dgm:spPr/>
    </dgm:pt>
    <dgm:pt modelId="{C8F87183-FC58-43A5-A526-F6127FAEE282}" type="pres">
      <dgm:prSet presAssocID="{85EA7923-1C5D-4BF4-BD92-1365C23E133D}" presName="sibTrans" presStyleCnt="0"/>
      <dgm:spPr/>
    </dgm:pt>
    <dgm:pt modelId="{4DDC1262-CA8E-46F3-9644-51B066532225}" type="pres">
      <dgm:prSet presAssocID="{EC194C75-A1E9-44C3-B641-60497D97CD9E}" presName="node" presStyleLbl="node1" presStyleIdx="2" presStyleCnt="4">
        <dgm:presLayoutVars>
          <dgm:bulletEnabled val="1"/>
        </dgm:presLayoutVars>
      </dgm:prSet>
      <dgm:spPr/>
    </dgm:pt>
    <dgm:pt modelId="{667D0EA0-B5DF-4CEA-8576-14A7FC0EF4C4}" type="pres">
      <dgm:prSet presAssocID="{A37E5BA7-F831-438E-B486-2FB447283A55}" presName="sibTrans" presStyleCnt="0"/>
      <dgm:spPr/>
    </dgm:pt>
    <dgm:pt modelId="{A47C89A1-5F06-4D8E-BC9E-E25F1806F184}" type="pres">
      <dgm:prSet presAssocID="{3AD25B6B-E894-4CE5-B830-64E4A2229F42}" presName="node" presStyleLbl="node1" presStyleIdx="3" presStyleCnt="4">
        <dgm:presLayoutVars>
          <dgm:bulletEnabled val="1"/>
        </dgm:presLayoutVars>
      </dgm:prSet>
      <dgm:spPr/>
    </dgm:pt>
  </dgm:ptLst>
  <dgm:cxnLst>
    <dgm:cxn modelId="{D09B4705-A14A-42F3-835E-96C2FCA74D5A}" type="presOf" srcId="{EC194C75-A1E9-44C3-B641-60497D97CD9E}" destId="{4DDC1262-CA8E-46F3-9644-51B066532225}" srcOrd="0" destOrd="0" presId="urn:microsoft.com/office/officeart/2005/8/layout/default"/>
    <dgm:cxn modelId="{99FC7422-75A6-496E-B7E2-31AF70B29C7C}" srcId="{C8029FB4-7886-450F-883C-5ACF28E8D198}" destId="{3AD25B6B-E894-4CE5-B830-64E4A2229F42}" srcOrd="3" destOrd="0" parTransId="{77104E6D-259B-415C-ABDF-B57F158AECA8}" sibTransId="{678DF04B-4E2C-48B0-B0E3-3C3FFFEB3BAC}"/>
    <dgm:cxn modelId="{9D62906D-A510-4AE3-8005-D439F6BAACE2}" type="presOf" srcId="{212AA9A7-DDD7-4A59-BC48-E21645E05DDC}" destId="{D05D7442-897D-406C-A082-94AB6208ACC7}" srcOrd="0" destOrd="0" presId="urn:microsoft.com/office/officeart/2005/8/layout/default"/>
    <dgm:cxn modelId="{EA536193-210D-4B08-9824-AB64960E1FA9}" type="presOf" srcId="{C8029FB4-7886-450F-883C-5ACF28E8D198}" destId="{10FA5A4A-7E2E-4702-BC41-009DFBF705E6}" srcOrd="0" destOrd="0" presId="urn:microsoft.com/office/officeart/2005/8/layout/default"/>
    <dgm:cxn modelId="{19ACE7A4-0AAC-45FC-8071-1CB9D202D463}" srcId="{C8029FB4-7886-450F-883C-5ACF28E8D198}" destId="{EC194C75-A1E9-44C3-B641-60497D97CD9E}" srcOrd="2" destOrd="0" parTransId="{96475137-E789-44A3-A529-E983DC06FC16}" sibTransId="{A37E5BA7-F831-438E-B486-2FB447283A55}"/>
    <dgm:cxn modelId="{85637FAA-FE71-475B-9B49-21C3D8A11FD8}" srcId="{C8029FB4-7886-450F-883C-5ACF28E8D198}" destId="{6405B3CB-75B2-4F42-878F-437226C8B0AE}" srcOrd="0" destOrd="0" parTransId="{76D61BB0-5D35-423F-9F0C-FEC924065ED3}" sibTransId="{DBFF6BF5-B610-44CB-83B1-D091903675CF}"/>
    <dgm:cxn modelId="{885FDEB7-8F5D-437F-93BE-178F7A33EE3A}" srcId="{C8029FB4-7886-450F-883C-5ACF28E8D198}" destId="{212AA9A7-DDD7-4A59-BC48-E21645E05DDC}" srcOrd="1" destOrd="0" parTransId="{F6AB5060-24B8-49B0-83D1-DC82BE98CFBD}" sibTransId="{85EA7923-1C5D-4BF4-BD92-1365C23E133D}"/>
    <dgm:cxn modelId="{096433E9-9EDD-40E7-AEFA-1F1BC1BAD9F1}" type="presOf" srcId="{3AD25B6B-E894-4CE5-B830-64E4A2229F42}" destId="{A47C89A1-5F06-4D8E-BC9E-E25F1806F184}" srcOrd="0" destOrd="0" presId="urn:microsoft.com/office/officeart/2005/8/layout/default"/>
    <dgm:cxn modelId="{1E42B8F0-A450-42DA-BB26-B68719DE1518}" type="presOf" srcId="{6405B3CB-75B2-4F42-878F-437226C8B0AE}" destId="{EB2B4B7B-3900-48F5-871C-7F051654217C}" srcOrd="0" destOrd="0" presId="urn:microsoft.com/office/officeart/2005/8/layout/default"/>
    <dgm:cxn modelId="{C8E64DD0-9731-410C-ACE3-DD70FE9EE86C}" type="presParOf" srcId="{10FA5A4A-7E2E-4702-BC41-009DFBF705E6}" destId="{EB2B4B7B-3900-48F5-871C-7F051654217C}" srcOrd="0" destOrd="0" presId="urn:microsoft.com/office/officeart/2005/8/layout/default"/>
    <dgm:cxn modelId="{DD36D52D-5062-4912-8052-0AB864A02C0C}" type="presParOf" srcId="{10FA5A4A-7E2E-4702-BC41-009DFBF705E6}" destId="{E9BF54AA-CE23-43F5-9F9B-74A4E9A54630}" srcOrd="1" destOrd="0" presId="urn:microsoft.com/office/officeart/2005/8/layout/default"/>
    <dgm:cxn modelId="{4695E873-78E5-4BCE-B29D-BB5561F7BBA1}" type="presParOf" srcId="{10FA5A4A-7E2E-4702-BC41-009DFBF705E6}" destId="{D05D7442-897D-406C-A082-94AB6208ACC7}" srcOrd="2" destOrd="0" presId="urn:microsoft.com/office/officeart/2005/8/layout/default"/>
    <dgm:cxn modelId="{AF23BA18-365C-4B77-8526-95A2E38EE3AE}" type="presParOf" srcId="{10FA5A4A-7E2E-4702-BC41-009DFBF705E6}" destId="{C8F87183-FC58-43A5-A526-F6127FAEE282}" srcOrd="3" destOrd="0" presId="urn:microsoft.com/office/officeart/2005/8/layout/default"/>
    <dgm:cxn modelId="{39AA2B65-884D-4A71-87A7-7D1938CAE834}" type="presParOf" srcId="{10FA5A4A-7E2E-4702-BC41-009DFBF705E6}" destId="{4DDC1262-CA8E-46F3-9644-51B066532225}" srcOrd="4" destOrd="0" presId="urn:microsoft.com/office/officeart/2005/8/layout/default"/>
    <dgm:cxn modelId="{B5EC7183-83ED-4F23-8C33-06AFED813A20}" type="presParOf" srcId="{10FA5A4A-7E2E-4702-BC41-009DFBF705E6}" destId="{667D0EA0-B5DF-4CEA-8576-14A7FC0EF4C4}" srcOrd="5" destOrd="0" presId="urn:microsoft.com/office/officeart/2005/8/layout/default"/>
    <dgm:cxn modelId="{64021F46-5B87-41D5-BEBC-F11CE5CFE740}" type="presParOf" srcId="{10FA5A4A-7E2E-4702-BC41-009DFBF705E6}" destId="{A47C89A1-5F06-4D8E-BC9E-E25F1806F18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7F2C7-D74E-4B99-A6D3-73970308F8DF}">
      <dsp:nvSpPr>
        <dsp:cNvPr id="0" name=""/>
        <dsp:cNvSpPr/>
      </dsp:nvSpPr>
      <dsp:spPr>
        <a:xfrm>
          <a:off x="0" y="390235"/>
          <a:ext cx="972026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378C3-136D-460F-A193-2927B8AC237E}">
      <dsp:nvSpPr>
        <dsp:cNvPr id="0" name=""/>
        <dsp:cNvSpPr/>
      </dsp:nvSpPr>
      <dsp:spPr>
        <a:xfrm>
          <a:off x="486013" y="6475"/>
          <a:ext cx="6804183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600" kern="1200" dirty="0"/>
            <a:t>Lic. en RRII Susana Beatriz Zazzarini</a:t>
          </a:r>
        </a:p>
      </dsp:txBody>
      <dsp:txXfrm>
        <a:off x="523480" y="43942"/>
        <a:ext cx="6729249" cy="692586"/>
      </dsp:txXfrm>
    </dsp:sp>
    <dsp:sp modelId="{FDA3C40D-78A0-4A03-8066-76952CC11153}">
      <dsp:nvSpPr>
        <dsp:cNvPr id="0" name=""/>
        <dsp:cNvSpPr/>
      </dsp:nvSpPr>
      <dsp:spPr>
        <a:xfrm>
          <a:off x="0" y="1569595"/>
          <a:ext cx="972026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2972228"/>
              <a:satOff val="-14222"/>
              <a:lumOff val="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6AAE98-662D-4588-AC9D-A45E431DC253}">
      <dsp:nvSpPr>
        <dsp:cNvPr id="0" name=""/>
        <dsp:cNvSpPr/>
      </dsp:nvSpPr>
      <dsp:spPr>
        <a:xfrm>
          <a:off x="486013" y="1185835"/>
          <a:ext cx="6804183" cy="767520"/>
        </a:xfrm>
        <a:prstGeom prst="roundRect">
          <a:avLst/>
        </a:prstGeom>
        <a:solidFill>
          <a:schemeClr val="accent4">
            <a:hueOff val="2972228"/>
            <a:satOff val="-14222"/>
            <a:lumOff val="5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Lic. en Antropología Damián Soto</a:t>
          </a:r>
          <a:endParaRPr lang="es-AR" sz="2600" kern="1200" dirty="0"/>
        </a:p>
      </dsp:txBody>
      <dsp:txXfrm>
        <a:off x="523480" y="1223302"/>
        <a:ext cx="6729249" cy="692586"/>
      </dsp:txXfrm>
    </dsp:sp>
    <dsp:sp modelId="{B751BCD0-BEE5-4DEA-8D3D-CD50AE4CFC68}">
      <dsp:nvSpPr>
        <dsp:cNvPr id="0" name=""/>
        <dsp:cNvSpPr/>
      </dsp:nvSpPr>
      <dsp:spPr>
        <a:xfrm>
          <a:off x="0" y="2748956"/>
          <a:ext cx="972026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5944456"/>
              <a:satOff val="-28445"/>
              <a:lumOff val="10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F7380-3B04-4EC3-96C6-B4553C1279D2}">
      <dsp:nvSpPr>
        <dsp:cNvPr id="0" name=""/>
        <dsp:cNvSpPr/>
      </dsp:nvSpPr>
      <dsp:spPr>
        <a:xfrm>
          <a:off x="486013" y="2365196"/>
          <a:ext cx="6804183" cy="767520"/>
        </a:xfrm>
        <a:prstGeom prst="roundRect">
          <a:avLst/>
        </a:prstGeom>
        <a:solidFill>
          <a:schemeClr val="accent4">
            <a:hueOff val="5944456"/>
            <a:satOff val="-28445"/>
            <a:lumOff val="105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 dirty="0"/>
            <a:t>Lic. en Trabajo Social Silvina Gumiel </a:t>
          </a:r>
          <a:endParaRPr lang="es-AR" sz="2600" kern="1200" dirty="0"/>
        </a:p>
      </dsp:txBody>
      <dsp:txXfrm>
        <a:off x="523480" y="2402663"/>
        <a:ext cx="6729249" cy="692586"/>
      </dsp:txXfrm>
    </dsp:sp>
    <dsp:sp modelId="{66F23A9D-9430-4EA8-B0B8-785B55F1ED83}">
      <dsp:nvSpPr>
        <dsp:cNvPr id="0" name=""/>
        <dsp:cNvSpPr/>
      </dsp:nvSpPr>
      <dsp:spPr>
        <a:xfrm>
          <a:off x="0" y="3928316"/>
          <a:ext cx="972026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8916683"/>
              <a:satOff val="-42667"/>
              <a:lumOff val="1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C899C-7F5A-442C-B19B-84C04BF51C85}">
      <dsp:nvSpPr>
        <dsp:cNvPr id="0" name=""/>
        <dsp:cNvSpPr/>
      </dsp:nvSpPr>
      <dsp:spPr>
        <a:xfrm>
          <a:off x="486013" y="3544556"/>
          <a:ext cx="6804183" cy="767520"/>
        </a:xfrm>
        <a:prstGeom prst="roundRect">
          <a:avLst/>
        </a:prstGeom>
        <a:solidFill>
          <a:schemeClr val="accent4">
            <a:hueOff val="8916683"/>
            <a:satOff val="-42667"/>
            <a:lumOff val="15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Lic. en Trabajo Social Verónica Virginia Valente</a:t>
          </a:r>
          <a:endParaRPr lang="es-AR" sz="2600" kern="1200"/>
        </a:p>
      </dsp:txBody>
      <dsp:txXfrm>
        <a:off x="523480" y="3582023"/>
        <a:ext cx="6729249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B4B7B-3900-48F5-871C-7F051654217C}">
      <dsp:nvSpPr>
        <dsp:cNvPr id="0" name=""/>
        <dsp:cNvSpPr/>
      </dsp:nvSpPr>
      <dsp:spPr>
        <a:xfrm>
          <a:off x="1222152" y="580"/>
          <a:ext cx="3464741" cy="20788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Unidad 1: Pensar la cuestión social a escala global/local</a:t>
          </a:r>
          <a:endParaRPr lang="es-AR" sz="2200" kern="1200" dirty="0"/>
        </a:p>
      </dsp:txBody>
      <dsp:txXfrm>
        <a:off x="1222152" y="580"/>
        <a:ext cx="3464741" cy="2078845"/>
      </dsp:txXfrm>
    </dsp:sp>
    <dsp:sp modelId="{D05D7442-897D-406C-A082-94AB6208ACC7}">
      <dsp:nvSpPr>
        <dsp:cNvPr id="0" name=""/>
        <dsp:cNvSpPr/>
      </dsp:nvSpPr>
      <dsp:spPr>
        <a:xfrm>
          <a:off x="5033368" y="580"/>
          <a:ext cx="3464741" cy="20788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Unidad 2: Dinámicas territoriales de los grupos sociales. Análisis entrelazado: nacional/regional, provincial/local, periférico/fronterizo</a:t>
          </a:r>
        </a:p>
      </dsp:txBody>
      <dsp:txXfrm>
        <a:off x="5033368" y="580"/>
        <a:ext cx="3464741" cy="2078845"/>
      </dsp:txXfrm>
    </dsp:sp>
    <dsp:sp modelId="{4DDC1262-CA8E-46F3-9644-51B066532225}">
      <dsp:nvSpPr>
        <dsp:cNvPr id="0" name=""/>
        <dsp:cNvSpPr/>
      </dsp:nvSpPr>
      <dsp:spPr>
        <a:xfrm>
          <a:off x="1222152" y="2425899"/>
          <a:ext cx="3464741" cy="2078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Unidad 3: Problemáticas diversas/invisibilizadas. Interpelación desde el trabajo social </a:t>
          </a:r>
          <a:endParaRPr lang="es-AR" sz="2200" kern="1200" dirty="0"/>
        </a:p>
      </dsp:txBody>
      <dsp:txXfrm>
        <a:off x="1222152" y="2425899"/>
        <a:ext cx="3464741" cy="2078845"/>
      </dsp:txXfrm>
    </dsp:sp>
    <dsp:sp modelId="{A47C89A1-5F06-4D8E-BC9E-E25F1806F184}">
      <dsp:nvSpPr>
        <dsp:cNvPr id="0" name=""/>
        <dsp:cNvSpPr/>
      </dsp:nvSpPr>
      <dsp:spPr>
        <a:xfrm>
          <a:off x="5033368" y="2425899"/>
          <a:ext cx="3464741" cy="20788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Unidad 4: Delimitar, definir y construir un “problema social” y las acciones desde el Trabajo Social</a:t>
          </a:r>
          <a:endParaRPr lang="es-AR" sz="2200" kern="1200" dirty="0"/>
        </a:p>
      </dsp:txBody>
      <dsp:txXfrm>
        <a:off x="5033368" y="2425899"/>
        <a:ext cx="3464741" cy="2078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06CA6-5C7F-4EC6-A02E-27A2E14E5434}" type="datetimeFigureOut">
              <a:rPr lang="es-AR" smtClean="0"/>
              <a:t>16/8/2024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11FE0-7CE4-4735-A55E-EDA492BD3B8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372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E11FE0-7CE4-4735-A55E-EDA492BD3B83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6500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249259829107749" TargetMode="External"/><Relationship Id="rId2" Type="http://schemas.openxmlformats.org/officeDocument/2006/relationships/hyperlink" Target="https://virtual.unju.edu.ar/course/view.php?id=191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78325-8F91-03E2-3196-19259E2224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/>
              <a:t>Cátedra: problemática social argentina, regional y surandina</a:t>
            </a:r>
            <a:br>
              <a:rPr lang="es-AR"/>
            </a:br>
            <a:r>
              <a:rPr lang="es-AR" sz="3100"/>
              <a:t>4to año – Lic. En trabajo social</a:t>
            </a:r>
            <a:endParaRPr lang="es-AR" sz="3100" dirty="0"/>
          </a:p>
        </p:txBody>
      </p:sp>
      <p:pic>
        <p:nvPicPr>
          <p:cNvPr id="1028" name="Picture 4" descr="La Facultad">
            <a:extLst>
              <a:ext uri="{FF2B5EF4-FFF2-40B4-BE49-F238E27FC236}">
                <a16:creationId xmlns:a16="http://schemas.microsoft.com/office/drawing/2014/main" id="{3E6DC2D0-7B4E-047B-EA25-74F0E61AD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589" y="5105869"/>
            <a:ext cx="3228455" cy="117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legio de Profesionales en Trabajo Social San Juan">
            <a:extLst>
              <a:ext uri="{FF2B5EF4-FFF2-40B4-BE49-F238E27FC236}">
                <a16:creationId xmlns:a16="http://schemas.microsoft.com/office/drawing/2014/main" id="{494CDE64-7786-C7CD-B5A2-D10E97392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463" y="206222"/>
            <a:ext cx="7711074" cy="4003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82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3CFB85-42D6-AB0B-40D4-92639B8E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s-AR">
                <a:solidFill>
                  <a:srgbClr val="FFFFFF"/>
                </a:solidFill>
              </a:rPr>
              <a:t>cronograma</a:t>
            </a:r>
          </a:p>
        </p:txBody>
      </p:sp>
      <p:graphicFrame>
        <p:nvGraphicFramePr>
          <p:cNvPr id="20" name="Marcador de contenido 3">
            <a:extLst>
              <a:ext uri="{FF2B5EF4-FFF2-40B4-BE49-F238E27FC236}">
                <a16:creationId xmlns:a16="http://schemas.microsoft.com/office/drawing/2014/main" id="{622EF2A2-ADD8-C0CF-94BD-115A1B7C3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829592"/>
              </p:ext>
            </p:extLst>
          </p:nvPr>
        </p:nvGraphicFramePr>
        <p:xfrm>
          <a:off x="4333875" y="0"/>
          <a:ext cx="7858125" cy="6868523"/>
        </p:xfrm>
        <a:graphic>
          <a:graphicData uri="http://schemas.openxmlformats.org/drawingml/2006/table">
            <a:tbl>
              <a:tblPr firstRow="1" bandRow="1"/>
              <a:tblGrid>
                <a:gridCol w="944929">
                  <a:extLst>
                    <a:ext uri="{9D8B030D-6E8A-4147-A177-3AD203B41FA5}">
                      <a16:colId xmlns:a16="http://schemas.microsoft.com/office/drawing/2014/main" val="2178121699"/>
                    </a:ext>
                  </a:extLst>
                </a:gridCol>
                <a:gridCol w="1767469">
                  <a:extLst>
                    <a:ext uri="{9D8B030D-6E8A-4147-A177-3AD203B41FA5}">
                      <a16:colId xmlns:a16="http://schemas.microsoft.com/office/drawing/2014/main" val="2727510676"/>
                    </a:ext>
                  </a:extLst>
                </a:gridCol>
                <a:gridCol w="2500714">
                  <a:extLst>
                    <a:ext uri="{9D8B030D-6E8A-4147-A177-3AD203B41FA5}">
                      <a16:colId xmlns:a16="http://schemas.microsoft.com/office/drawing/2014/main" val="1529331940"/>
                    </a:ext>
                  </a:extLst>
                </a:gridCol>
                <a:gridCol w="2645013">
                  <a:extLst>
                    <a:ext uri="{9D8B030D-6E8A-4147-A177-3AD203B41FA5}">
                      <a16:colId xmlns:a16="http://schemas.microsoft.com/office/drawing/2014/main" val="3022902994"/>
                    </a:ext>
                  </a:extLst>
                </a:gridCol>
              </a:tblGrid>
              <a:tr h="898443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TEÓRICOS MIERCOLES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 15 A 17 HS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(virtual)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PRÁCTICOS VIERNES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 13 A 15 HS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(presencial)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CCCCC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Entregas SOLO por aula virtual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25164"/>
                  </a:ext>
                </a:extLst>
              </a:tr>
              <a:tr h="260159">
                <a:tc gridSpan="4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Presentación de la cátedra 16/08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917043"/>
                  </a:ext>
                </a:extLst>
              </a:tr>
              <a:tr h="281681"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UNIDAD 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(parte 1) 21/08 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Feriado 23/08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TP1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VIERNES 06/09 HASTA LAS 23.59 HS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02198"/>
                  </a:ext>
                </a:extLst>
              </a:tr>
              <a:tr h="47919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(parte 2)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28/08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(parte 1) 30/08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740435"/>
                  </a:ext>
                </a:extLst>
              </a:tr>
              <a:tr h="47919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(parte 3)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04/09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5A6B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(parte 2) 06/09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6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2730"/>
                  </a:ext>
                </a:extLst>
              </a:tr>
              <a:tr h="281681"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UNIDAD 2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(parte 1) 11/09 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(parte 1) 13/09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TP2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VIERNES 20/09 HASTA LAS 23.59 HS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710559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(parte 2) 18/09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(parte 2) 20/09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67808"/>
                  </a:ext>
                </a:extLst>
              </a:tr>
              <a:tr h="318302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6D9EE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Clase de consulta Viernes 27/09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9E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96208"/>
                  </a:ext>
                </a:extLst>
              </a:tr>
              <a:tr h="281681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3C47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PARCIAL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3C47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Parcial 04/10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3C47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Entrega de notas 07/10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3C47D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Recuperatorio 11/10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24952"/>
                  </a:ext>
                </a:extLst>
              </a:tr>
              <a:tr h="281681"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UNIDAD 3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25/09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TP3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VIERNES 18/10 HASTA LAS 23.59 HS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67299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02/10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82784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09/10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091673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16/10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18/10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500730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23/10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6B26B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25/10 y 01/11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B26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92732"/>
                  </a:ext>
                </a:extLst>
              </a:tr>
              <a:tr h="281681"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UNIDAD 4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30/10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TP4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VIERNES 15/11 HASTA LAS 23.59 HS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295" marR="43295" marT="21648" marB="216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84779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06/11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08/11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852786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13/11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15/11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334693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20/11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22/11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925358"/>
                  </a:ext>
                </a:extLst>
              </a:tr>
              <a:tr h="281681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Teórico 27/11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8E7CC3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Práctico 29/11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7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924290"/>
                  </a:ext>
                </a:extLst>
              </a:tr>
              <a:tr h="479190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06666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COLOQUIO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06666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22 y 29 de noviembre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06666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ENTREGA CONDICIONES FINALES</a:t>
                      </a:r>
                      <a:endParaRPr lang="es-E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06666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29/11</a:t>
                      </a:r>
                      <a:endParaRPr lang="es-E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066" marR="30066" marT="30066" marB="300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08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311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63D56-B071-F0DD-7E18-40CE8BEBA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09717"/>
          </a:xfrm>
        </p:spPr>
        <p:txBody>
          <a:bodyPr/>
          <a:lstStyle/>
          <a:p>
            <a:r>
              <a:rPr lang="es-AR" dirty="0"/>
              <a:t>Sistema de evaluación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5862F0-4FE9-24B5-549A-32A8EC77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54200"/>
            <a:ext cx="10439739" cy="463126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/>
              <a:t>Se propone la modalidad de regularidad con dos exámenes finales obligatorios (Reglamento Académico Facultad de Ciencias Sociales), a través de la administración de un único parcial integrador con su correspondiente instancia de recuperación, al finalizar la Unidad 2.</a:t>
            </a:r>
          </a:p>
          <a:p>
            <a:pPr algn="just"/>
            <a:r>
              <a:rPr lang="es-ES" sz="2400" dirty="0"/>
              <a:t>A lo largo del cuatrimestre se realizarán un total de 3 (guías prácticas según lo bibliografía de cada unidad) y un Trabajo Final (correspondiente a la Unidad 4). Todos de carácter obligatorio. El parcial y el trabajo final deben estar APROBADOS para alcanzar la regularidad de la materia. Los trabajos prácticos que no se presenten en tiempo y forma quedan DESAPROBADOS automáticamente.</a:t>
            </a:r>
          </a:p>
          <a:p>
            <a:pPr algn="just"/>
            <a:r>
              <a:rPr lang="es-ES" sz="2400" dirty="0"/>
              <a:t>Requisitos de asistencia: 80% como mínimo a prácticos, los teóricos no serán obligatorios ni se tomará asistencia, se deberá cumplir con la presentación de las 3 guías prácticas para la discusión y reflexión en clase, y la realización, presentación y defensa de un trabajo de final estilo proyecto/diagnóstico social.</a:t>
            </a:r>
          </a:p>
          <a:p>
            <a:pPr algn="just"/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502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4C32B-7292-9CD3-4CC2-1904F3D3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Dinámica de las clases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698B8F-1EC3-35FF-6CF3-277B43C83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1972733"/>
            <a:ext cx="10143744" cy="4336627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Cada clase se organiza en dos etapas, que cubrirán dos días a la semana los encuentros de cátedra. Un día a la semana se dará una clase teórica de 2 horas reloj y un día de clase práctica que la llevarán a cabo los docentes JTP con sus ayudantes de cátedra quienes organizarán la dinámica y realización de los trabajos prácticos. Los grupos de trabajo estarán conformados por un mínimo de 2 integrantes y un máximo de 5.</a:t>
            </a:r>
          </a:p>
          <a:p>
            <a:pPr algn="just"/>
            <a:r>
              <a:rPr lang="es-ES" sz="2400" dirty="0"/>
              <a:t>Los grupos incluye la presentación y la discusión en clase de los trabajos de elaboración temática y el avance en los trabajos de campo que los alumnos desarrollarán a lo largo del cuatrimestre en instituciones, asociaciones comunitarias o civiles, </a:t>
            </a:r>
            <a:r>
              <a:rPr lang="es-ES" sz="2400" dirty="0" err="1"/>
              <a:t>ONG´s</a:t>
            </a:r>
            <a:r>
              <a:rPr lang="es-ES" sz="2400" dirty="0"/>
              <a:t>, etc. En conjunto, el equipo de cátedra se ocupará en cada clase de la reflexión y construcción del campo de conocimientos sobre los ejes de cada unidad.</a:t>
            </a:r>
          </a:p>
          <a:p>
            <a:pPr algn="just"/>
            <a:endParaRPr lang="es-ES" sz="2400" dirty="0"/>
          </a:p>
          <a:p>
            <a:pPr algn="just"/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56329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07FD8-EBB7-EBE5-E687-6D5AF6A15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0517"/>
          </a:xfrm>
        </p:spPr>
        <p:txBody>
          <a:bodyPr/>
          <a:lstStyle/>
          <a:p>
            <a:r>
              <a:rPr lang="es-AR" dirty="0"/>
              <a:t>Comunicación y consultas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F62F3D-3166-379A-3010-2FAAEDFB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45733"/>
            <a:ext cx="10109539" cy="4463627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dirty="0"/>
              <a:t>La cátedra cuenta con su espacio en el Aula Virtual donde estará todo el material y la información sobre el cursado. </a:t>
            </a:r>
          </a:p>
          <a:p>
            <a:pPr algn="just"/>
            <a:r>
              <a:rPr lang="es-AR" dirty="0">
                <a:hlinkClick r:id="rId2"/>
              </a:rPr>
              <a:t>https://virtual.unju.edu.ar/course/view.php?id=1914</a:t>
            </a:r>
            <a:endParaRPr lang="es-AR" dirty="0"/>
          </a:p>
          <a:p>
            <a:pPr algn="just"/>
            <a:r>
              <a:rPr lang="es-AR" dirty="0"/>
              <a:t>El grupo en Facebook solo se usa con fines informativos. Se publica información sobre actividades que pueden ser de interés para los estudiantes y cuestiones de organización de la cátedra.</a:t>
            </a:r>
          </a:p>
          <a:p>
            <a:pPr algn="just"/>
            <a:r>
              <a:rPr lang="es-AR" dirty="0">
                <a:hlinkClick r:id="rId3"/>
              </a:rPr>
              <a:t>https://www.facebook.com/groups/249259829107749</a:t>
            </a:r>
            <a:endParaRPr lang="es-AR" dirty="0"/>
          </a:p>
          <a:p>
            <a:pPr algn="just"/>
            <a:r>
              <a:rPr lang="es-AR" dirty="0"/>
              <a:t>Solo se recibirán consultas por los medios oficiales propuestos por la cátedra: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/>
              <a:t> Foro Académico (Aula virtual)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/>
              <a:t> Mensajes (Aula virtual)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AR" dirty="0"/>
              <a:t> Clases teóricas y prácticas</a:t>
            </a:r>
          </a:p>
        </p:txBody>
      </p:sp>
    </p:spTree>
    <p:extLst>
      <p:ext uri="{BB962C8B-B14F-4D97-AF65-F5344CB8AC3E}">
        <p14:creationId xmlns:p14="http://schemas.microsoft.com/office/powerpoint/2010/main" val="360813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4D704-8968-93E4-207E-26064160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39216"/>
            <a:ext cx="9720072" cy="964184"/>
          </a:xfrm>
        </p:spPr>
        <p:txBody>
          <a:bodyPr/>
          <a:lstStyle/>
          <a:p>
            <a:r>
              <a:rPr lang="es-AR" dirty="0"/>
              <a:t>Equipo de cátedra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F7DC49D-977D-3677-31B6-D93578B593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22511"/>
              </p:ext>
            </p:extLst>
          </p:nvPr>
        </p:nvGraphicFramePr>
        <p:xfrm>
          <a:off x="1023938" y="1718734"/>
          <a:ext cx="9720262" cy="458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98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DBCF2-C452-6925-E3B3-7E4F5B2DF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63600"/>
            <a:ext cx="9720072" cy="736600"/>
          </a:xfrm>
        </p:spPr>
        <p:txBody>
          <a:bodyPr/>
          <a:lstStyle/>
          <a:p>
            <a:r>
              <a:rPr lang="es-AR" dirty="0"/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4E3CA5-E2FE-219E-D52D-49869B222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44133"/>
            <a:ext cx="10634472" cy="38184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800" dirty="0"/>
              <a:t>OBJETIVO GENERAL</a:t>
            </a:r>
          </a:p>
          <a:p>
            <a:pPr marL="0" indent="0" algn="just">
              <a:buNone/>
            </a:pPr>
            <a:r>
              <a:rPr lang="es-ES" sz="1800" dirty="0"/>
              <a:t>Ampliar los principios teóricos y metodológicos del abordaje y análisis de la “cuestión social” en distintas escalas: nacional/regional/sur andino/local, para luego a) planificar estrategias de intervención en comunidades diversas; b) Reconocer planes/ programas de acción social y organizar comunidades por necesidades de la población donde participa o convive el futuro profesional en Trabajo Social.</a:t>
            </a:r>
          </a:p>
          <a:p>
            <a:pPr marL="0" indent="0" algn="just">
              <a:buNone/>
            </a:pPr>
            <a:r>
              <a:rPr lang="es-ES" sz="1800" dirty="0"/>
              <a:t>OBJETIVOS ESPECÍFICOS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1800" dirty="0"/>
              <a:t> Desarrollar habilidades para analizar fenómenos sociohistóricos transversales y complejos desde su configuración histórica, política y económica en América Latina con énfasis en las cuestiones sociales.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1800" dirty="0"/>
              <a:t> Proyectar en el alumno/a el abordaje territorial de las comunidades desde una perspectiva metodológica-práctica de las ciencias sociales.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1800" dirty="0"/>
              <a:t> Profundizar los procedimientos vinculados a la intervención y participación comunitaria, objetivos y alcances en el Trabajo Social e incentivar la investigación territorial e involucramiento con tareas sociales y de bienestar.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ES" sz="1800" dirty="0"/>
              <a:t> Planificar actividades que se organizan en un proceso participativo Universidad (alumnado)/comunidad.</a:t>
            </a:r>
          </a:p>
        </p:txBody>
      </p:sp>
    </p:spTree>
    <p:extLst>
      <p:ext uri="{BB962C8B-B14F-4D97-AF65-F5344CB8AC3E}">
        <p14:creationId xmlns:p14="http://schemas.microsoft.com/office/powerpoint/2010/main" val="15781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3F652-AD63-D959-2A1E-48B9D87C5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70467"/>
            <a:ext cx="9720072" cy="948266"/>
          </a:xfrm>
        </p:spPr>
        <p:txBody>
          <a:bodyPr/>
          <a:lstStyle/>
          <a:p>
            <a:r>
              <a:rPr lang="es-AR" dirty="0"/>
              <a:t>PROGRAMA POR UNIDADES TEMÁTICAS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680E8D2-8527-4C9F-C807-962908597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69070"/>
              </p:ext>
            </p:extLst>
          </p:nvPr>
        </p:nvGraphicFramePr>
        <p:xfrm>
          <a:off x="1023938" y="1803400"/>
          <a:ext cx="9720262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6234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AEF23-EABE-DEDA-13DD-8FC43F90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Unidad 1: Pensar la cuestión social a escala global/local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E7CB6D-FA81-8293-FB6B-009096DF7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AutoNum type="arabicPeriod"/>
            </a:pPr>
            <a:r>
              <a:rPr lang="es-ES" dirty="0"/>
              <a:t>Procesos macro: globalización, geopolítica, </a:t>
            </a:r>
            <a:r>
              <a:rPr lang="es-ES" dirty="0" err="1"/>
              <a:t>colonialidad</a:t>
            </a:r>
            <a:r>
              <a:rPr lang="es-ES" dirty="0"/>
              <a:t> y la cuestión social en América Latina.</a:t>
            </a:r>
          </a:p>
          <a:p>
            <a:pPr marL="457200" indent="-457200" algn="just">
              <a:buAutoNum type="arabicPeriod"/>
            </a:pPr>
            <a:r>
              <a:rPr lang="es-ES" dirty="0"/>
              <a:t>Respuestas críticas hacia el pensamiento hegemónico: epistemologías del Sur, giro decolonial, ecología política.</a:t>
            </a:r>
          </a:p>
          <a:p>
            <a:pPr marL="457200" indent="-457200" algn="just">
              <a:buAutoNum type="arabicPeriod"/>
            </a:pPr>
            <a:r>
              <a:rPr lang="es-ES" dirty="0"/>
              <a:t>Estructura social económica y las desigualdades resultantes en Argentina.</a:t>
            </a:r>
          </a:p>
          <a:p>
            <a:pPr marL="457200" indent="-457200" algn="just">
              <a:buAutoNum type="arabicPeriod"/>
            </a:pPr>
            <a:r>
              <a:rPr lang="es-ES" dirty="0"/>
              <a:t>Modelos políticos sociales: Estado y desarrollo en la Argentina.</a:t>
            </a:r>
          </a:p>
          <a:p>
            <a:pPr marL="457200" indent="-457200" algn="just">
              <a:buAutoNum type="arabicPeriod"/>
            </a:pPr>
            <a:r>
              <a:rPr lang="es-ES" dirty="0"/>
              <a:t>La intervención como campo problemático: institucionalidad social, estado y cuestión social.</a:t>
            </a:r>
          </a:p>
          <a:p>
            <a:pPr marL="457200" indent="-457200" algn="just">
              <a:buAutoNum type="arabicPeriod"/>
            </a:pPr>
            <a:r>
              <a:rPr lang="es-ES" dirty="0"/>
              <a:t>Quiebre de lo social. Época de Pandemia/</a:t>
            </a:r>
            <a:r>
              <a:rPr lang="es-ES" dirty="0" err="1"/>
              <a:t>Pos</a:t>
            </a:r>
            <a:r>
              <a:rPr lang="es-ES" dirty="0"/>
              <a:t> pandemia.</a:t>
            </a:r>
          </a:p>
          <a:p>
            <a:pPr marL="457200" indent="-457200" algn="just">
              <a:buAutoNum type="arabicPeriod"/>
            </a:pPr>
            <a:r>
              <a:rPr lang="es-ES" dirty="0"/>
              <a:t>Nuevas formas de trabajo. Los desafíos de la Inteligencia Artificial en contextos diversos.</a:t>
            </a: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1191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19A76-5CA0-762A-53C7-D3C6883B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75206" cy="1499616"/>
          </a:xfrm>
        </p:spPr>
        <p:txBody>
          <a:bodyPr>
            <a:normAutofit fontScale="90000"/>
          </a:bodyPr>
          <a:lstStyle/>
          <a:p>
            <a:r>
              <a:rPr lang="es-AR" dirty="0"/>
              <a:t>Unidad 2: Dinámicas territoriales de los grupos sociales. Análisis entrelazado: nacional/regional, provincial/local, periférico/fronterizo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51FD20-07A5-1DA1-329C-2B8194985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506133"/>
            <a:ext cx="10431272" cy="3471333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ES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Perspectivas contemporáneas de las ciencias sociales en el estudio del territorio. Metodologías.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ES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El Territorio y la interpelación como eje fundamental del desarrollo disciplinar.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ES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Dicotomías: Comunidad/Sociedad, Rural /urbano. Definición y características para diferenciar problemas sociales.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ES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Categorías emergentes del territorio, escenarios colectivos y actores sociales identitarios, étnicos, políticos, sociales, barriales, religiosos.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ES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Hegemonía y conflictos identitarios/territoriales.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sz="18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Jujuy, múltiples definiciones: periférica, andina, fronteriza, pobre, originaria.</a:t>
            </a:r>
            <a:endParaRPr lang="es-A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8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B9D16-787E-F47F-1871-819FCE3CE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9720073" cy="1499616"/>
          </a:xfrm>
        </p:spPr>
        <p:txBody>
          <a:bodyPr>
            <a:normAutofit fontScale="90000"/>
          </a:bodyPr>
          <a:lstStyle/>
          <a:p>
            <a:r>
              <a:rPr lang="es-ES" dirty="0"/>
              <a:t>Unidad 3: Problemáticas diversas/ invisibilizadas. Interpelación desde el trabajo social 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CFCAC4-782F-F928-EEDA-2C45C7833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/>
              <a:t>Desde la cátedra vamos a proponer una serie de problemáticas que se vislumbran en las sociedades actuales y desafían al Trabajador/a Social a estar en continuo proceso de formación y desarrollar las habilidades necesarias para cumplir con su rol profesional. </a:t>
            </a:r>
          </a:p>
          <a:p>
            <a:pPr algn="just"/>
            <a:r>
              <a:rPr lang="es-ES" dirty="0"/>
              <a:t>Con cada una de las problemáticas propuestas, los/as alumnos/as deberán formular un problema de investigación, definir unos objetivos y realizar una revisión bibliográfica. Para ello recurrirán al análisis y selección de artículos de investigación, informes de organismos especializados internacionales, regionales y nacionales; intentando definir el problema de investigación en el entorno de la provincia de Jujuy.</a:t>
            </a: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9780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C44BC6-93F0-294C-4FFD-634FDAF2D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55132"/>
            <a:ext cx="9720072" cy="846667"/>
          </a:xfrm>
        </p:spPr>
        <p:txBody>
          <a:bodyPr/>
          <a:lstStyle/>
          <a:p>
            <a:r>
              <a:rPr lang="es-AR" dirty="0"/>
              <a:t>PROBLEMÁTICAS actuales: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3C8380-335A-5C2B-9C53-E93FDEE5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88067"/>
            <a:ext cx="9720073" cy="475826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Redes sociales y construcción de los sujetos.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Inserción laboral en temáticas ambientales.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La incidencia de la dimensión política en la intervención profesional.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Nuevos consumos en las sociedades actuales.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Soberanía y seguridad alimentaria en poblaciones urbanas.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Refugiados en América Latina.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Infancias y autopercepciones.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Inteligencia artificial y la implicancia en las Ciencias Sociales.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Desafíos de la </a:t>
            </a:r>
            <a:r>
              <a:rPr lang="es-ES" dirty="0" err="1"/>
              <a:t>posvención</a:t>
            </a:r>
            <a:r>
              <a:rPr lang="es-ES" dirty="0"/>
              <a:t> en la salud mental.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Desarrollo sostenible y ordenamiento territorial.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Nuevas redes de cohesión y contención.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Resolución de conflictos a partir de estrategias de mediación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6234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1478C-2EA8-C069-1E94-786ACCDB1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067" y="585216"/>
            <a:ext cx="10964333" cy="1285917"/>
          </a:xfrm>
        </p:spPr>
        <p:txBody>
          <a:bodyPr>
            <a:normAutofit fontScale="90000"/>
          </a:bodyPr>
          <a:lstStyle/>
          <a:p>
            <a:r>
              <a:rPr lang="es-ES" dirty="0"/>
              <a:t>Unidad 4: Delimitar, definir y construir un “problema social” y las acciones desde el Trabajo Social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EC547-A820-0002-F6A7-6916DEEF3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s-ES" dirty="0"/>
              <a:t>Reconocimiento de comunidades en el territorio.</a:t>
            </a:r>
          </a:p>
          <a:p>
            <a:pPr marL="457200" indent="-457200">
              <a:buAutoNum type="arabicPeriod"/>
            </a:pPr>
            <a:r>
              <a:rPr lang="es-ES" dirty="0"/>
              <a:t>Detección y diagnóstico de problemas en la comunidad.</a:t>
            </a:r>
          </a:p>
          <a:p>
            <a:pPr marL="457200" indent="-457200">
              <a:buAutoNum type="arabicPeriod"/>
            </a:pPr>
            <a:r>
              <a:rPr lang="es-ES" dirty="0"/>
              <a:t>Articular territorio e institución (si la hubiera).</a:t>
            </a:r>
          </a:p>
          <a:p>
            <a:pPr marL="457200" indent="-457200">
              <a:buAutoNum type="arabicPeriod"/>
            </a:pPr>
            <a:r>
              <a:rPr lang="es-ES" dirty="0"/>
              <a:t>Planeamiento y gerenciamiento de la intervención.</a:t>
            </a:r>
          </a:p>
          <a:p>
            <a:pPr marL="457200" indent="-457200">
              <a:buAutoNum type="arabicPeriod"/>
            </a:pPr>
            <a:r>
              <a:rPr lang="es-ES" dirty="0"/>
              <a:t>Ética profesional para trabajar en comunidad.</a:t>
            </a:r>
          </a:p>
          <a:p>
            <a:pPr marL="457200" indent="-457200">
              <a:buAutoNum type="arabicPeriod"/>
            </a:pPr>
            <a:r>
              <a:rPr lang="es-ES" dirty="0"/>
              <a:t>Definir el problema social.</a:t>
            </a:r>
          </a:p>
          <a:p>
            <a:pPr marL="457200" indent="-457200">
              <a:buAutoNum type="arabicPeriod"/>
            </a:pPr>
            <a:r>
              <a:rPr lang="es-ES" dirty="0"/>
              <a:t>Diseñar trabajo de acción:</a:t>
            </a:r>
          </a:p>
          <a:p>
            <a:pPr marL="457200" indent="-457200">
              <a:buAutoNum type="alphaLcPeriod"/>
            </a:pPr>
            <a:r>
              <a:rPr lang="es-ES" dirty="0"/>
              <a:t>Metodología y esquema de organización y desarrollo de una comunidad.</a:t>
            </a:r>
          </a:p>
          <a:p>
            <a:pPr marL="457200" indent="-457200">
              <a:buAutoNum type="alphaLcPeriod"/>
            </a:pPr>
            <a:r>
              <a:rPr lang="es-ES" dirty="0"/>
              <a:t>Diagnóstico con aplicación de trabajo de campo.</a:t>
            </a:r>
          </a:p>
          <a:p>
            <a:pPr marL="457200" indent="-457200">
              <a:buAutoNum type="alphaLcPeriod"/>
            </a:pPr>
            <a:r>
              <a:rPr lang="es-ES" dirty="0"/>
              <a:t>Informe técnico final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4852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81</TotalTime>
  <Words>1476</Words>
  <Application>Microsoft Office PowerPoint</Application>
  <PresentationFormat>Panorámica</PresentationFormat>
  <Paragraphs>146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Aptos</vt:lpstr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Cátedra: problemática social argentina, regional y surandina 4to año – Lic. En trabajo social</vt:lpstr>
      <vt:lpstr>Equipo de cátedra</vt:lpstr>
      <vt:lpstr>OBJETIVOS</vt:lpstr>
      <vt:lpstr>PROGRAMA POR UNIDADES TEMÁTICAS</vt:lpstr>
      <vt:lpstr>Unidad 1: Pensar la cuestión social a escala global/local</vt:lpstr>
      <vt:lpstr>Unidad 2: Dinámicas territoriales de los grupos sociales. Análisis entrelazado: nacional/regional, provincial/local, periférico/fronterizo</vt:lpstr>
      <vt:lpstr>Unidad 3: Problemáticas diversas/ invisibilizadas. Interpelación desde el trabajo social </vt:lpstr>
      <vt:lpstr>PROBLEMÁTICAS actuales:</vt:lpstr>
      <vt:lpstr>Unidad 4: Delimitar, definir y construir un “problema social” y las acciones desde el Trabajo Social</vt:lpstr>
      <vt:lpstr>cronograma</vt:lpstr>
      <vt:lpstr>Sistema de evaluación</vt:lpstr>
      <vt:lpstr>Dinámica de las clases</vt:lpstr>
      <vt:lpstr>Comunicación y consultas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Susana Zazzarini</dc:creator>
  <cp:lastModifiedBy>Susana Zazzarini</cp:lastModifiedBy>
  <cp:revision>2</cp:revision>
  <dcterms:created xsi:type="dcterms:W3CDTF">2024-08-16T13:42:50Z</dcterms:created>
  <dcterms:modified xsi:type="dcterms:W3CDTF">2024-08-16T15:04:49Z</dcterms:modified>
</cp:coreProperties>
</file>