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13"/>
  </p:notesMasterIdLst>
  <p:sldIdLst>
    <p:sldId id="256" r:id="rId2"/>
    <p:sldId id="326" r:id="rId3"/>
    <p:sldId id="314" r:id="rId4"/>
    <p:sldId id="328" r:id="rId5"/>
    <p:sldId id="327" r:id="rId6"/>
    <p:sldId id="320" r:id="rId7"/>
    <p:sldId id="324" r:id="rId8"/>
    <p:sldId id="329" r:id="rId9"/>
    <p:sldId id="332" r:id="rId10"/>
    <p:sldId id="330" r:id="rId11"/>
    <p:sldId id="33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D5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p:scale>
          <a:sx n="57" d="100"/>
          <a:sy n="57" d="100"/>
        </p:scale>
        <p:origin x="1260"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C3A752-F248-49FE-B7BC-8226508461D6}" type="datetimeFigureOut">
              <a:rPr lang="en-US" smtClean="0"/>
              <a:t>7/1/2020</a:t>
            </a:fld>
            <a:endParaRPr lang="en-U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B8724C-E03E-46DC-BFF0-BA3FD5125791}" type="slidenum">
              <a:rPr lang="en-US" smtClean="0"/>
              <a:t>‹Nº›</a:t>
            </a:fld>
            <a:endParaRPr lang="en-US"/>
          </a:p>
        </p:txBody>
      </p:sp>
    </p:spTree>
    <p:extLst>
      <p:ext uri="{BB962C8B-B14F-4D97-AF65-F5344CB8AC3E}">
        <p14:creationId xmlns:p14="http://schemas.microsoft.com/office/powerpoint/2010/main" val="518249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C9BA15B4-575D-4180-BB12-07E24E114C8C}" type="datetime1">
              <a:rPr lang="en-US" smtClean="0"/>
              <a:t>7/1/2020</a:t>
            </a:fld>
            <a:endParaRPr lang="en-US" dirty="0"/>
          </a:p>
        </p:txBody>
      </p:sp>
      <p:sp>
        <p:nvSpPr>
          <p:cNvPr id="5" name="Footer Placeholder 4"/>
          <p:cNvSpPr>
            <a:spLocks noGrp="1"/>
          </p:cNvSpPr>
          <p:nvPr>
            <p:ph type="ftr" sz="quarter" idx="11"/>
          </p:nvPr>
        </p:nvSpPr>
        <p:spPr/>
        <p:txBody>
          <a:bodyPr/>
          <a:lstStyle/>
          <a:p>
            <a:r>
              <a:rPr lang="en-US" smtClean="0"/>
              <a:t>Oscar Huertas</a:t>
            </a:r>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6D308FCC-C34E-4300-808B-DFBB0BE997AE}" type="datetime1">
              <a:rPr lang="en-US" smtClean="0"/>
              <a:t>7/1/2020</a:t>
            </a:fld>
            <a:endParaRPr lang="en-US" dirty="0"/>
          </a:p>
        </p:txBody>
      </p:sp>
      <p:sp>
        <p:nvSpPr>
          <p:cNvPr id="5" name="Footer Placeholder 4"/>
          <p:cNvSpPr>
            <a:spLocks noGrp="1"/>
          </p:cNvSpPr>
          <p:nvPr>
            <p:ph type="ftr" sz="quarter" idx="11"/>
          </p:nvPr>
        </p:nvSpPr>
        <p:spPr/>
        <p:txBody>
          <a:bodyPr/>
          <a:lstStyle/>
          <a:p>
            <a:r>
              <a:rPr lang="en-US" smtClean="0"/>
              <a:t>Oscar Huertas</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20028F31-009A-4150-826C-B1C720B21037}" type="datetime1">
              <a:rPr lang="en-US" smtClean="0"/>
              <a:t>7/1/2020</a:t>
            </a:fld>
            <a:endParaRPr lang="en-US" dirty="0"/>
          </a:p>
        </p:txBody>
      </p:sp>
      <p:sp>
        <p:nvSpPr>
          <p:cNvPr id="5" name="Footer Placeholder 4"/>
          <p:cNvSpPr>
            <a:spLocks noGrp="1"/>
          </p:cNvSpPr>
          <p:nvPr>
            <p:ph type="ftr" sz="quarter" idx="11"/>
          </p:nvPr>
        </p:nvSpPr>
        <p:spPr/>
        <p:txBody>
          <a:bodyPr/>
          <a:lstStyle/>
          <a:p>
            <a:r>
              <a:rPr lang="en-US" smtClean="0"/>
              <a:t>Oscar Huertas</a:t>
            </a:r>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4729CF85-F439-4DD5-B926-CBBCA4EE06EF}" type="datetime1">
              <a:rPr lang="en-US" smtClean="0"/>
              <a:t>7/1/2020</a:t>
            </a:fld>
            <a:endParaRPr lang="en-US" dirty="0"/>
          </a:p>
        </p:txBody>
      </p:sp>
      <p:sp>
        <p:nvSpPr>
          <p:cNvPr id="6" name="Footer Placeholder 5"/>
          <p:cNvSpPr>
            <a:spLocks noGrp="1"/>
          </p:cNvSpPr>
          <p:nvPr>
            <p:ph type="ftr" sz="quarter" idx="11"/>
          </p:nvPr>
        </p:nvSpPr>
        <p:spPr/>
        <p:txBody>
          <a:bodyPr/>
          <a:lstStyle/>
          <a:p>
            <a:r>
              <a:rPr lang="en-US" smtClean="0"/>
              <a:t>Oscar Huertas</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E2779EE9-214B-40E4-8C63-A1D8141A3848}" type="datetime1">
              <a:rPr lang="en-US" smtClean="0"/>
              <a:t>7/1/2020</a:t>
            </a:fld>
            <a:endParaRPr lang="en-US" dirty="0"/>
          </a:p>
        </p:txBody>
      </p:sp>
      <p:sp>
        <p:nvSpPr>
          <p:cNvPr id="6" name="Footer Placeholder 5"/>
          <p:cNvSpPr>
            <a:spLocks noGrp="1"/>
          </p:cNvSpPr>
          <p:nvPr>
            <p:ph type="ftr" sz="quarter" idx="11"/>
          </p:nvPr>
        </p:nvSpPr>
        <p:spPr/>
        <p:txBody>
          <a:bodyPr/>
          <a:lstStyle/>
          <a:p>
            <a:r>
              <a:rPr lang="en-US" smtClean="0"/>
              <a:t>Oscar Huertas</a:t>
            </a:r>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A0C663E1-B50C-4106-8524-46033B6C04A8}" type="datetime1">
              <a:rPr lang="en-US" smtClean="0"/>
              <a:t>7/1/2020</a:t>
            </a:fld>
            <a:endParaRPr lang="en-US" dirty="0"/>
          </a:p>
        </p:txBody>
      </p:sp>
      <p:sp>
        <p:nvSpPr>
          <p:cNvPr id="6" name="Footer Placeholder 5"/>
          <p:cNvSpPr>
            <a:spLocks noGrp="1"/>
          </p:cNvSpPr>
          <p:nvPr>
            <p:ph type="ftr" sz="quarter" idx="11"/>
          </p:nvPr>
        </p:nvSpPr>
        <p:spPr/>
        <p:txBody>
          <a:bodyPr/>
          <a:lstStyle/>
          <a:p>
            <a:r>
              <a:rPr lang="en-US" smtClean="0"/>
              <a:t>Oscar Huertas</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8667B5D-5103-4408-A6C2-F087649F607F}" type="datetime1">
              <a:rPr lang="en-US" smtClean="0"/>
              <a:t>7/1/2020</a:t>
            </a:fld>
            <a:endParaRPr lang="en-US" dirty="0"/>
          </a:p>
        </p:txBody>
      </p:sp>
      <p:sp>
        <p:nvSpPr>
          <p:cNvPr id="5" name="Footer Placeholder 4"/>
          <p:cNvSpPr>
            <a:spLocks noGrp="1"/>
          </p:cNvSpPr>
          <p:nvPr>
            <p:ph type="ftr" sz="quarter" idx="11"/>
          </p:nvPr>
        </p:nvSpPr>
        <p:spPr/>
        <p:txBody>
          <a:bodyPr/>
          <a:lstStyle/>
          <a:p>
            <a:r>
              <a:rPr lang="en-US" smtClean="0"/>
              <a:t>Oscar Huertas</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07F5265-D2FE-4653-A48F-FA940DB569B9}" type="datetime1">
              <a:rPr lang="en-US" smtClean="0"/>
              <a:t>7/1/2020</a:t>
            </a:fld>
            <a:endParaRPr lang="en-US" dirty="0"/>
          </a:p>
        </p:txBody>
      </p:sp>
      <p:sp>
        <p:nvSpPr>
          <p:cNvPr id="5" name="Footer Placeholder 4"/>
          <p:cNvSpPr>
            <a:spLocks noGrp="1"/>
          </p:cNvSpPr>
          <p:nvPr>
            <p:ph type="ftr" sz="quarter" idx="11"/>
          </p:nvPr>
        </p:nvSpPr>
        <p:spPr/>
        <p:txBody>
          <a:bodyPr/>
          <a:lstStyle/>
          <a:p>
            <a:r>
              <a:rPr lang="en-US" smtClean="0"/>
              <a:t>Oscar Huertas</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061A24C-50FD-4210-9AFC-325693131E5C}" type="datetime1">
              <a:rPr lang="en-US" smtClean="0"/>
              <a:t>7/1/2020</a:t>
            </a:fld>
            <a:endParaRPr lang="en-US" dirty="0"/>
          </a:p>
        </p:txBody>
      </p:sp>
      <p:sp>
        <p:nvSpPr>
          <p:cNvPr id="5" name="Footer Placeholder 4"/>
          <p:cNvSpPr>
            <a:spLocks noGrp="1"/>
          </p:cNvSpPr>
          <p:nvPr>
            <p:ph type="ftr" sz="quarter" idx="11"/>
          </p:nvPr>
        </p:nvSpPr>
        <p:spPr/>
        <p:txBody>
          <a:bodyPr/>
          <a:lstStyle/>
          <a:p>
            <a:r>
              <a:rPr lang="en-US" smtClean="0"/>
              <a:t>Oscar Huertas</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F0DF865A-A65B-41D9-BE6D-F775832419DA}" type="datetime1">
              <a:rPr lang="en-US" smtClean="0"/>
              <a:t>7/1/2020</a:t>
            </a:fld>
            <a:endParaRPr lang="en-US" dirty="0"/>
          </a:p>
        </p:txBody>
      </p:sp>
      <p:sp>
        <p:nvSpPr>
          <p:cNvPr id="5" name="Footer Placeholder 4"/>
          <p:cNvSpPr>
            <a:spLocks noGrp="1"/>
          </p:cNvSpPr>
          <p:nvPr>
            <p:ph type="ftr" sz="quarter" idx="11"/>
          </p:nvPr>
        </p:nvSpPr>
        <p:spPr/>
        <p:txBody>
          <a:bodyPr/>
          <a:lstStyle/>
          <a:p>
            <a:r>
              <a:rPr lang="en-US" smtClean="0"/>
              <a:t>Oscar Huertas</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3296BFD-2BF2-432B-A649-A68574F34025}" type="datetime1">
              <a:rPr lang="en-US" smtClean="0"/>
              <a:t>7/1/2020</a:t>
            </a:fld>
            <a:endParaRPr lang="en-US" dirty="0"/>
          </a:p>
        </p:txBody>
      </p:sp>
      <p:sp>
        <p:nvSpPr>
          <p:cNvPr id="6" name="Footer Placeholder 5"/>
          <p:cNvSpPr>
            <a:spLocks noGrp="1"/>
          </p:cNvSpPr>
          <p:nvPr>
            <p:ph type="ftr" sz="quarter" idx="11"/>
          </p:nvPr>
        </p:nvSpPr>
        <p:spPr/>
        <p:txBody>
          <a:bodyPr/>
          <a:lstStyle/>
          <a:p>
            <a:r>
              <a:rPr lang="en-US" smtClean="0"/>
              <a:t>Oscar Huertas</a:t>
            </a:r>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8ED2513-282F-46C9-81FC-256EF73FD558}" type="datetime1">
              <a:rPr lang="en-US" smtClean="0"/>
              <a:t>7/1/2020</a:t>
            </a:fld>
            <a:endParaRPr lang="en-US" dirty="0"/>
          </a:p>
        </p:txBody>
      </p:sp>
      <p:sp>
        <p:nvSpPr>
          <p:cNvPr id="8" name="Footer Placeholder 7"/>
          <p:cNvSpPr>
            <a:spLocks noGrp="1"/>
          </p:cNvSpPr>
          <p:nvPr>
            <p:ph type="ftr" sz="quarter" idx="11"/>
          </p:nvPr>
        </p:nvSpPr>
        <p:spPr/>
        <p:txBody>
          <a:bodyPr/>
          <a:lstStyle/>
          <a:p>
            <a:r>
              <a:rPr lang="en-US" smtClean="0"/>
              <a:t>Oscar Huertas</a:t>
            </a:r>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DE13488D-BA7F-4E69-BC57-78DACD27CD4B}" type="datetime1">
              <a:rPr lang="en-US" smtClean="0"/>
              <a:t>7/1/2020</a:t>
            </a:fld>
            <a:endParaRPr lang="en-US" dirty="0"/>
          </a:p>
        </p:txBody>
      </p:sp>
      <p:sp>
        <p:nvSpPr>
          <p:cNvPr id="4" name="Footer Placeholder 3"/>
          <p:cNvSpPr>
            <a:spLocks noGrp="1"/>
          </p:cNvSpPr>
          <p:nvPr>
            <p:ph type="ftr" sz="quarter" idx="11"/>
          </p:nvPr>
        </p:nvSpPr>
        <p:spPr/>
        <p:txBody>
          <a:bodyPr/>
          <a:lstStyle/>
          <a:p>
            <a:r>
              <a:rPr lang="en-US" smtClean="0"/>
              <a:t>Oscar Huertas</a:t>
            </a:r>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56D422-CE50-44CA-9C13-0B2DB60E6F25}" type="datetime1">
              <a:rPr lang="en-US" smtClean="0"/>
              <a:t>7/1/2020</a:t>
            </a:fld>
            <a:endParaRPr lang="en-US" dirty="0"/>
          </a:p>
        </p:txBody>
      </p:sp>
      <p:sp>
        <p:nvSpPr>
          <p:cNvPr id="3" name="Footer Placeholder 2"/>
          <p:cNvSpPr>
            <a:spLocks noGrp="1"/>
          </p:cNvSpPr>
          <p:nvPr>
            <p:ph type="ftr" sz="quarter" idx="11"/>
          </p:nvPr>
        </p:nvSpPr>
        <p:spPr/>
        <p:txBody>
          <a:bodyPr/>
          <a:lstStyle/>
          <a:p>
            <a:r>
              <a:rPr lang="en-US" smtClean="0"/>
              <a:t>Oscar Huertas</a:t>
            </a:r>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73A1DD4A-6129-4126-B70E-C5859200F867}" type="datetime1">
              <a:rPr lang="en-US" smtClean="0"/>
              <a:t>7/1/2020</a:t>
            </a:fld>
            <a:endParaRPr lang="en-US" dirty="0"/>
          </a:p>
        </p:txBody>
      </p:sp>
      <p:sp>
        <p:nvSpPr>
          <p:cNvPr id="6" name="Footer Placeholder 5"/>
          <p:cNvSpPr>
            <a:spLocks noGrp="1"/>
          </p:cNvSpPr>
          <p:nvPr>
            <p:ph type="ftr" sz="quarter" idx="11"/>
          </p:nvPr>
        </p:nvSpPr>
        <p:spPr/>
        <p:txBody>
          <a:bodyPr/>
          <a:lstStyle/>
          <a:p>
            <a:r>
              <a:rPr lang="en-US" smtClean="0"/>
              <a:t>Oscar Huertas</a:t>
            </a:r>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6CFB4AE-A3EA-49A4-BA6D-534A65A4F282}" type="datetime1">
              <a:rPr lang="en-US" smtClean="0"/>
              <a:t>7/1/2020</a:t>
            </a:fld>
            <a:endParaRPr lang="en-US" dirty="0"/>
          </a:p>
        </p:txBody>
      </p:sp>
      <p:sp>
        <p:nvSpPr>
          <p:cNvPr id="6" name="Footer Placeholder 5"/>
          <p:cNvSpPr>
            <a:spLocks noGrp="1"/>
          </p:cNvSpPr>
          <p:nvPr>
            <p:ph type="ftr" sz="quarter" idx="11"/>
          </p:nvPr>
        </p:nvSpPr>
        <p:spPr/>
        <p:txBody>
          <a:bodyPr/>
          <a:lstStyle/>
          <a:p>
            <a:r>
              <a:rPr lang="en-US" smtClean="0"/>
              <a:t>Oscar Huertas</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333C7A7-0BE3-4A85-95DA-86695B56AD29}" type="datetime1">
              <a:rPr lang="en-US" smtClean="0"/>
              <a:t>7/1/2020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smtClean="0"/>
              <a:t>Oscar Huertas</a:t>
            </a:r>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sldNum="0"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O_MYivBEwS4&amp;t=297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2YYBqS3UVdo" TargetMode="External"/><Relationship Id="rId2" Type="http://schemas.openxmlformats.org/officeDocument/2006/relationships/hyperlink" Target="https://www.youtube.com/watch?v=M1qUM4wfNTw"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L6sgGXXYdEU"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717183" y="4704679"/>
            <a:ext cx="4706393" cy="406301"/>
          </a:xfrm>
        </p:spPr>
        <p:txBody>
          <a:bodyPr anchor="ctr">
            <a:normAutofit/>
          </a:bodyPr>
          <a:lstStyle/>
          <a:p>
            <a:pPr algn="ctr"/>
            <a:r>
              <a:rPr lang="es-ES" sz="2000" b="1" dirty="0" smtClean="0"/>
              <a:t>PROCESAMIENTO DE MINERALES I</a:t>
            </a:r>
            <a:endParaRPr lang="en-US" sz="2000" b="1" dirty="0"/>
          </a:p>
        </p:txBody>
      </p:sp>
      <p:sp>
        <p:nvSpPr>
          <p:cNvPr id="3" name="Subtítulo 2"/>
          <p:cNvSpPr>
            <a:spLocks noGrp="1"/>
          </p:cNvSpPr>
          <p:nvPr>
            <p:ph type="subTitle" idx="1"/>
          </p:nvPr>
        </p:nvSpPr>
        <p:spPr>
          <a:xfrm>
            <a:off x="2011016" y="2108898"/>
            <a:ext cx="7239201" cy="1257073"/>
          </a:xfrm>
        </p:spPr>
        <p:txBody>
          <a:bodyPr>
            <a:noAutofit/>
          </a:bodyPr>
          <a:lstStyle/>
          <a:p>
            <a:pPr algn="ctr"/>
            <a:r>
              <a:rPr lang="es-ES" sz="2000" dirty="0" smtClean="0">
                <a:latin typeface="Bauhaus 93" panose="04030905020B02020C02" pitchFamily="82" charset="0"/>
              </a:rPr>
              <a:t>TÉCNICO UNIVERSITARIO EN PROCESAMIENTO DE MINERALES</a:t>
            </a:r>
          </a:p>
          <a:p>
            <a:pPr algn="ctr"/>
            <a:r>
              <a:rPr lang="es-ES" sz="2000" dirty="0" smtClean="0">
                <a:latin typeface="Bauhaus 93" panose="04030905020B02020C02" pitchFamily="82" charset="0"/>
              </a:rPr>
              <a:t>INGENIERÍA DE MINAS</a:t>
            </a:r>
          </a:p>
          <a:p>
            <a:pPr algn="ctr"/>
            <a:r>
              <a:rPr lang="es-ES" sz="2000" dirty="0" smtClean="0">
                <a:latin typeface="Bauhaus 93" panose="04030905020B02020C02" pitchFamily="82" charset="0"/>
              </a:rPr>
              <a:t>2020</a:t>
            </a:r>
            <a:endParaRPr lang="en-US" sz="2000" dirty="0">
              <a:latin typeface="Bauhaus 93" panose="04030905020B02020C02" pitchFamily="82" charset="0"/>
            </a:endParaRPr>
          </a:p>
        </p:txBody>
      </p:sp>
      <p:sp>
        <p:nvSpPr>
          <p:cNvPr id="4" name="CuadroTexto 3"/>
          <p:cNvSpPr txBox="1"/>
          <p:nvPr/>
        </p:nvSpPr>
        <p:spPr>
          <a:xfrm>
            <a:off x="8146473" y="6397632"/>
            <a:ext cx="3169457" cy="276999"/>
          </a:xfrm>
          <a:prstGeom prst="rect">
            <a:avLst/>
          </a:prstGeom>
          <a:noFill/>
        </p:spPr>
        <p:txBody>
          <a:bodyPr wrap="none" rtlCol="0">
            <a:spAutoFit/>
          </a:bodyPr>
          <a:lstStyle/>
          <a:p>
            <a:r>
              <a:rPr lang="es-ES" sz="1200" i="1" dirty="0" smtClean="0"/>
              <a:t>Material de uso exclusivo de la Cátedra</a:t>
            </a:r>
            <a:endParaRPr lang="en-US" sz="1200" i="1" dirty="0"/>
          </a:p>
        </p:txBody>
      </p:sp>
      <p:pic>
        <p:nvPicPr>
          <p:cNvPr id="5"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2692" y="45891"/>
            <a:ext cx="1356000" cy="1723804"/>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7" name="Picture 4" descr="https://scontent.ftuc1-1.fna.fbcdn.net/v/t1.0-1/p200x200/17191320_1764831373737373_727026621295508743_n.png?_nc_cat=107&amp;_nc_oc=AQlZaIOjSs7pCD7FwU_VJSlUr_WaTiVk5A-QzCuePAGPX8zFtK_je0N73lNWrQJnxrY&amp;_nc_ht=scontent.ftuc1-1.fna&amp;oh=dacc7b4329c06b018d55f317232d418e&amp;oe=5D8727C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58399" y="45890"/>
            <a:ext cx="1468583" cy="1602171"/>
          </a:xfrm>
          <a:prstGeom prst="rect">
            <a:avLst/>
          </a:prstGeom>
          <a:noFill/>
          <a:extLst>
            <a:ext uri="{909E8E84-426E-40DD-AFC4-6F175D3DCCD1}">
              <a14:hiddenFill xmlns:a14="http://schemas.microsoft.com/office/drawing/2010/main">
                <a:solidFill>
                  <a:srgbClr val="FFFFFF"/>
                </a:solidFill>
              </a14:hiddenFill>
            </a:ext>
          </a:extLst>
        </p:spPr>
      </p:pic>
      <p:sp>
        <p:nvSpPr>
          <p:cNvPr id="8" name="Título 1"/>
          <p:cNvSpPr txBox="1">
            <a:spLocks/>
          </p:cNvSpPr>
          <p:nvPr/>
        </p:nvSpPr>
        <p:spPr>
          <a:xfrm>
            <a:off x="3717178" y="5189595"/>
            <a:ext cx="4706393" cy="406301"/>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S" sz="2000" b="1" dirty="0" smtClean="0"/>
              <a:t>TEMA: </a:t>
            </a:r>
            <a:r>
              <a:rPr lang="es-ES" sz="2000" b="1" dirty="0" smtClean="0"/>
              <a:t>MOLINO DE BOLAS</a:t>
            </a:r>
            <a:endParaRPr lang="en-US" sz="2000" b="1" dirty="0"/>
          </a:p>
        </p:txBody>
      </p:sp>
    </p:spTree>
    <p:extLst>
      <p:ext uri="{BB962C8B-B14F-4D97-AF65-F5344CB8AC3E}">
        <p14:creationId xmlns:p14="http://schemas.microsoft.com/office/powerpoint/2010/main" val="1100070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10"/>
          <p:cNvSpPr/>
          <p:nvPr/>
        </p:nvSpPr>
        <p:spPr>
          <a:xfrm>
            <a:off x="362769" y="119940"/>
            <a:ext cx="4190827" cy="400110"/>
          </a:xfrm>
          <a:prstGeom prst="rect">
            <a:avLst/>
          </a:prstGeom>
        </p:spPr>
        <p:txBody>
          <a:bodyPr wrap="none">
            <a:spAutoFit/>
          </a:bodyPr>
          <a:lstStyle/>
          <a:p>
            <a:r>
              <a:rPr lang="en-US" sz="2000" b="1" dirty="0" smtClean="0">
                <a:latin typeface="Roboto"/>
              </a:rPr>
              <a:t>TEORÍAS DE LA CONMINUCIÓN</a:t>
            </a:r>
            <a:endParaRPr lang="en-US" sz="2000" b="1" i="0" dirty="0">
              <a:effectLst/>
              <a:latin typeface="Roboto"/>
            </a:endParaRPr>
          </a:p>
        </p:txBody>
      </p:sp>
      <mc:AlternateContent xmlns:mc="http://schemas.openxmlformats.org/markup-compatibility/2006">
        <mc:Choice xmlns:a14="http://schemas.microsoft.com/office/drawing/2010/main" Requires="a14">
          <p:sp>
            <p:nvSpPr>
              <p:cNvPr id="3" name="CuadroTexto 2"/>
              <p:cNvSpPr txBox="1"/>
              <p:nvPr/>
            </p:nvSpPr>
            <p:spPr>
              <a:xfrm>
                <a:off x="434647" y="4912784"/>
                <a:ext cx="2729402" cy="829138"/>
              </a:xfrm>
              <a:prstGeom prst="rect">
                <a:avLst/>
              </a:prstGeom>
              <a:solidFill>
                <a:schemeClr val="accent6">
                  <a:lumMod val="60000"/>
                  <a:lumOff val="40000"/>
                </a:schemeClr>
              </a:solidFill>
            </p:spPr>
            <p:txBody>
              <a:bodyPr wrap="none" lIns="0" tIns="0" rIns="0" bIns="0" rtlCol="0">
                <a:spAutoFit/>
              </a:bodyPr>
              <a:lstStyle/>
              <a:p>
                <a:r>
                  <a:rPr lang="es-ES" sz="3600" b="0" dirty="0" smtClean="0"/>
                  <a:t>dE</a:t>
                </a:r>
                <a14:m>
                  <m:oMath xmlns:m="http://schemas.openxmlformats.org/officeDocument/2006/math">
                    <m:r>
                      <a:rPr lang="es-ES" sz="3600" b="0" i="1" smtClean="0">
                        <a:latin typeface="Cambria Math" panose="02040503050406030204" pitchFamily="18" charset="0"/>
                      </a:rPr>
                      <m:t>=−</m:t>
                    </m:r>
                    <m:r>
                      <a:rPr lang="es-ES" sz="3600" b="0" i="1" smtClean="0">
                        <a:latin typeface="Cambria Math" panose="02040503050406030204" pitchFamily="18" charset="0"/>
                      </a:rPr>
                      <m:t>𝐶</m:t>
                    </m:r>
                    <m:r>
                      <a:rPr lang="es-ES" sz="3600" b="0" i="1" smtClean="0">
                        <a:latin typeface="Cambria Math" panose="02040503050406030204" pitchFamily="18" charset="0"/>
                      </a:rPr>
                      <m:t> </m:t>
                    </m:r>
                    <m:d>
                      <m:dPr>
                        <m:ctrlPr>
                          <a:rPr lang="es-ES" sz="3600" b="0" i="1" smtClean="0">
                            <a:latin typeface="Cambria Math" panose="02040503050406030204" pitchFamily="18" charset="0"/>
                          </a:rPr>
                        </m:ctrlPr>
                      </m:dPr>
                      <m:e>
                        <m:f>
                          <m:fPr>
                            <m:ctrlPr>
                              <a:rPr lang="es-ES" sz="3600" b="0" i="1" smtClean="0">
                                <a:latin typeface="Cambria Math" panose="02040503050406030204" pitchFamily="18" charset="0"/>
                              </a:rPr>
                            </m:ctrlPr>
                          </m:fPr>
                          <m:num>
                            <m:r>
                              <a:rPr lang="es-ES" sz="3600" b="0" i="1" smtClean="0">
                                <a:latin typeface="Cambria Math" panose="02040503050406030204" pitchFamily="18" charset="0"/>
                              </a:rPr>
                              <m:t>𝑑𝑥</m:t>
                            </m:r>
                          </m:num>
                          <m:den>
                            <m:r>
                              <a:rPr lang="es-ES" sz="3600" b="0" i="1" smtClean="0">
                                <a:latin typeface="Cambria Math" panose="02040503050406030204" pitchFamily="18" charset="0"/>
                              </a:rPr>
                              <m:t>𝑥</m:t>
                            </m:r>
                            <m:r>
                              <a:rPr lang="es-ES" sz="3600" b="0" i="1" baseline="30000" smtClean="0">
                                <a:latin typeface="Cambria Math" panose="02040503050406030204" pitchFamily="18" charset="0"/>
                              </a:rPr>
                              <m:t>𝑛</m:t>
                            </m:r>
                          </m:den>
                        </m:f>
                      </m:e>
                    </m:d>
                  </m:oMath>
                </a14:m>
                <a:endParaRPr lang="en-US" sz="3600" dirty="0"/>
              </a:p>
            </p:txBody>
          </p:sp>
        </mc:Choice>
        <mc:Fallback>
          <p:sp>
            <p:nvSpPr>
              <p:cNvPr id="3" name="CuadroTexto 2"/>
              <p:cNvSpPr txBox="1">
                <a:spLocks noRot="1" noChangeAspect="1" noMove="1" noResize="1" noEditPoints="1" noAdjustHandles="1" noChangeArrowheads="1" noChangeShapeType="1" noTextEdit="1"/>
              </p:cNvSpPr>
              <p:nvPr/>
            </p:nvSpPr>
            <p:spPr>
              <a:xfrm>
                <a:off x="434647" y="4912784"/>
                <a:ext cx="2729402" cy="829138"/>
              </a:xfrm>
              <a:prstGeom prst="rect">
                <a:avLst/>
              </a:prstGeom>
              <a:blipFill>
                <a:blip r:embed="rId2"/>
                <a:stretch>
                  <a:fillRect l="-10045" t="-1471" b="-14706"/>
                </a:stretch>
              </a:blipFill>
            </p:spPr>
            <p:txBody>
              <a:bodyPr/>
              <a:lstStyle/>
              <a:p>
                <a:r>
                  <a:rPr lang="en-US">
                    <a:noFill/>
                  </a:rPr>
                  <a:t> </a:t>
                </a:r>
              </a:p>
            </p:txBody>
          </p:sp>
        </mc:Fallback>
      </mc:AlternateContent>
      <p:sp>
        <p:nvSpPr>
          <p:cNvPr id="5" name="Rectángulo 4"/>
          <p:cNvSpPr/>
          <p:nvPr/>
        </p:nvSpPr>
        <p:spPr>
          <a:xfrm>
            <a:off x="5713693" y="4463171"/>
            <a:ext cx="5997155" cy="707886"/>
          </a:xfrm>
          <a:prstGeom prst="rect">
            <a:avLst/>
          </a:prstGeom>
        </p:spPr>
        <p:txBody>
          <a:bodyPr wrap="none">
            <a:spAutoFit/>
          </a:bodyPr>
          <a:lstStyle/>
          <a:p>
            <a:r>
              <a:rPr lang="en-US" sz="2000" b="1" dirty="0" smtClean="0">
                <a:latin typeface="Roboto"/>
              </a:rPr>
              <a:t>E = </a:t>
            </a:r>
            <a:r>
              <a:rPr lang="en-US" sz="2000" b="1" dirty="0" err="1" smtClean="0">
                <a:latin typeface="Roboto"/>
              </a:rPr>
              <a:t>Energía</a:t>
            </a:r>
            <a:r>
              <a:rPr lang="en-US" sz="2000" b="1" dirty="0" smtClean="0">
                <a:latin typeface="Roboto"/>
              </a:rPr>
              <a:t> </a:t>
            </a:r>
            <a:r>
              <a:rPr lang="en-US" sz="2000" b="1" dirty="0" err="1" smtClean="0">
                <a:latin typeface="Roboto"/>
              </a:rPr>
              <a:t>específica</a:t>
            </a:r>
            <a:r>
              <a:rPr lang="en-US" sz="2000" b="1" dirty="0" smtClean="0">
                <a:latin typeface="Roboto"/>
              </a:rPr>
              <a:t> para </a:t>
            </a:r>
            <a:r>
              <a:rPr lang="en-US" sz="2000" b="1" dirty="0" err="1" smtClean="0">
                <a:latin typeface="Roboto"/>
              </a:rPr>
              <a:t>moler</a:t>
            </a:r>
            <a:r>
              <a:rPr lang="en-US" sz="2000" b="1" dirty="0" smtClean="0">
                <a:latin typeface="Roboto"/>
              </a:rPr>
              <a:t> 1 t de mineral</a:t>
            </a:r>
          </a:p>
          <a:p>
            <a:r>
              <a:rPr lang="en-US" sz="2000" b="1" dirty="0" smtClean="0">
                <a:latin typeface="Roboto"/>
              </a:rPr>
              <a:t> </a:t>
            </a:r>
            <a:r>
              <a:rPr lang="en-US" sz="2000" b="1" dirty="0" err="1" smtClean="0">
                <a:latin typeface="Roboto"/>
              </a:rPr>
              <a:t>en</a:t>
            </a:r>
            <a:r>
              <a:rPr lang="en-US" sz="2000" b="1" dirty="0" smtClean="0">
                <a:latin typeface="Roboto"/>
              </a:rPr>
              <a:t> la </a:t>
            </a:r>
            <a:r>
              <a:rPr lang="en-US" sz="2000" b="1" dirty="0" err="1" smtClean="0">
                <a:latin typeface="Roboto"/>
              </a:rPr>
              <a:t>unidad</a:t>
            </a:r>
            <a:r>
              <a:rPr lang="en-US" sz="2000" b="1" dirty="0" smtClean="0">
                <a:latin typeface="Roboto"/>
              </a:rPr>
              <a:t> de </a:t>
            </a:r>
            <a:r>
              <a:rPr lang="en-US" sz="2000" b="1" dirty="0" err="1" smtClean="0">
                <a:latin typeface="Roboto"/>
              </a:rPr>
              <a:t>tiempo</a:t>
            </a:r>
            <a:endParaRPr lang="en-US" sz="2000" b="1" i="0" dirty="0">
              <a:effectLst/>
              <a:latin typeface="Roboto"/>
            </a:endParaRPr>
          </a:p>
        </p:txBody>
      </p:sp>
      <p:sp>
        <p:nvSpPr>
          <p:cNvPr id="6" name="Rectángulo 5"/>
          <p:cNvSpPr/>
          <p:nvPr/>
        </p:nvSpPr>
        <p:spPr>
          <a:xfrm>
            <a:off x="5713693" y="5255663"/>
            <a:ext cx="3374835" cy="400110"/>
          </a:xfrm>
          <a:prstGeom prst="rect">
            <a:avLst/>
          </a:prstGeom>
        </p:spPr>
        <p:txBody>
          <a:bodyPr wrap="none">
            <a:spAutoFit/>
          </a:bodyPr>
          <a:lstStyle/>
          <a:p>
            <a:r>
              <a:rPr lang="en-US" sz="2000" b="1" dirty="0" smtClean="0">
                <a:latin typeface="Roboto"/>
              </a:rPr>
              <a:t>x = </a:t>
            </a:r>
            <a:r>
              <a:rPr lang="en-US" sz="2000" b="1" dirty="0" err="1" smtClean="0">
                <a:latin typeface="Roboto"/>
              </a:rPr>
              <a:t>Tamaño</a:t>
            </a:r>
            <a:r>
              <a:rPr lang="en-US" sz="2000" b="1" dirty="0" smtClean="0">
                <a:latin typeface="Roboto"/>
              </a:rPr>
              <a:t> de la </a:t>
            </a:r>
            <a:r>
              <a:rPr lang="en-US" sz="2000" b="1" dirty="0" err="1" smtClean="0">
                <a:latin typeface="Roboto"/>
              </a:rPr>
              <a:t>partícula</a:t>
            </a:r>
            <a:endParaRPr lang="en-US" sz="2000" b="1" i="0" dirty="0">
              <a:effectLst/>
              <a:latin typeface="Roboto"/>
            </a:endParaRPr>
          </a:p>
        </p:txBody>
      </p:sp>
      <p:sp>
        <p:nvSpPr>
          <p:cNvPr id="7" name="Rectángulo 6"/>
          <p:cNvSpPr/>
          <p:nvPr/>
        </p:nvSpPr>
        <p:spPr>
          <a:xfrm>
            <a:off x="5713693" y="5852538"/>
            <a:ext cx="2501006" cy="400110"/>
          </a:xfrm>
          <a:prstGeom prst="rect">
            <a:avLst/>
          </a:prstGeom>
        </p:spPr>
        <p:txBody>
          <a:bodyPr wrap="none">
            <a:spAutoFit/>
          </a:bodyPr>
          <a:lstStyle/>
          <a:p>
            <a:r>
              <a:rPr lang="en-US" sz="2000" b="1" dirty="0" smtClean="0">
                <a:latin typeface="Roboto"/>
              </a:rPr>
              <a:t>n = 2 a 1 → IB= 1,5 </a:t>
            </a:r>
            <a:endParaRPr lang="en-US" sz="2000" b="1" i="0" dirty="0">
              <a:effectLst/>
              <a:latin typeface="Roboto"/>
            </a:endParaRPr>
          </a:p>
        </p:txBody>
      </p:sp>
      <mc:AlternateContent xmlns:mc="http://schemas.openxmlformats.org/markup-compatibility/2006">
        <mc:Choice xmlns:a14="http://schemas.microsoft.com/office/drawing/2010/main" Requires="a14">
          <p:graphicFrame>
            <p:nvGraphicFramePr>
              <p:cNvPr id="8" name="Tabla 7"/>
              <p:cNvGraphicFramePr>
                <a:graphicFrameLocks noGrp="1"/>
              </p:cNvGraphicFramePr>
              <p:nvPr>
                <p:extLst>
                  <p:ext uri="{D42A27DB-BD31-4B8C-83A1-F6EECF244321}">
                    <p14:modId xmlns:p14="http://schemas.microsoft.com/office/powerpoint/2010/main" val="98165040"/>
                  </p:ext>
                </p:extLst>
              </p:nvPr>
            </p:nvGraphicFramePr>
            <p:xfrm>
              <a:off x="231452" y="1166984"/>
              <a:ext cx="11829232" cy="2330768"/>
            </p:xfrm>
            <a:graphic>
              <a:graphicData uri="http://schemas.openxmlformats.org/drawingml/2006/table">
                <a:tbl>
                  <a:tblPr firstRow="1" bandRow="1">
                    <a:tableStyleId>{93296810-A885-4BE3-A3E7-6D5BEEA58F35}</a:tableStyleId>
                  </a:tblPr>
                  <a:tblGrid>
                    <a:gridCol w="809608">
                      <a:extLst>
                        <a:ext uri="{9D8B030D-6E8A-4147-A177-3AD203B41FA5}">
                          <a16:colId xmlns:a16="http://schemas.microsoft.com/office/drawing/2014/main" val="4085538266"/>
                        </a:ext>
                      </a:extLst>
                    </a:gridCol>
                    <a:gridCol w="2163489">
                      <a:extLst>
                        <a:ext uri="{9D8B030D-6E8A-4147-A177-3AD203B41FA5}">
                          <a16:colId xmlns:a16="http://schemas.microsoft.com/office/drawing/2014/main" val="2085401505"/>
                        </a:ext>
                      </a:extLst>
                    </a:gridCol>
                    <a:gridCol w="3467184">
                      <a:extLst>
                        <a:ext uri="{9D8B030D-6E8A-4147-A177-3AD203B41FA5}">
                          <a16:colId xmlns:a16="http://schemas.microsoft.com/office/drawing/2014/main" val="1332534979"/>
                        </a:ext>
                      </a:extLst>
                    </a:gridCol>
                    <a:gridCol w="3340016">
                      <a:extLst>
                        <a:ext uri="{9D8B030D-6E8A-4147-A177-3AD203B41FA5}">
                          <a16:colId xmlns:a16="http://schemas.microsoft.com/office/drawing/2014/main" val="2298051900"/>
                        </a:ext>
                      </a:extLst>
                    </a:gridCol>
                    <a:gridCol w="2048935">
                      <a:extLst>
                        <a:ext uri="{9D8B030D-6E8A-4147-A177-3AD203B41FA5}">
                          <a16:colId xmlns:a16="http://schemas.microsoft.com/office/drawing/2014/main" val="160955916"/>
                        </a:ext>
                      </a:extLst>
                    </a:gridCol>
                  </a:tblGrid>
                  <a:tr h="370840">
                    <a:tc>
                      <a:txBody>
                        <a:bodyPr/>
                        <a:lstStyle/>
                        <a:p>
                          <a:r>
                            <a:rPr lang="es-ES" dirty="0" smtClean="0"/>
                            <a:t>Ley</a:t>
                          </a:r>
                          <a:endParaRPr lang="en-US" dirty="0"/>
                        </a:p>
                      </a:txBody>
                      <a:tcPr/>
                    </a:tc>
                    <a:tc>
                      <a:txBody>
                        <a:bodyPr/>
                        <a:lstStyle/>
                        <a:p>
                          <a:r>
                            <a:rPr lang="es-ES" dirty="0" smtClean="0"/>
                            <a:t>Ley</a:t>
                          </a:r>
                          <a:endParaRPr lang="en-US" dirty="0"/>
                        </a:p>
                      </a:txBody>
                      <a:tcPr/>
                    </a:tc>
                    <a:tc>
                      <a:txBody>
                        <a:bodyPr/>
                        <a:lstStyle/>
                        <a:p>
                          <a:r>
                            <a:rPr lang="es-ES" dirty="0" smtClean="0"/>
                            <a:t>Supuestos</a:t>
                          </a:r>
                          <a:endParaRPr lang="en-US" dirty="0"/>
                        </a:p>
                      </a:txBody>
                      <a:tcPr/>
                    </a:tc>
                    <a:tc>
                      <a:txBody>
                        <a:bodyPr/>
                        <a:lstStyle/>
                        <a:p>
                          <a:r>
                            <a:rPr lang="es-ES" dirty="0" smtClean="0"/>
                            <a:t>Ecuación</a:t>
                          </a:r>
                          <a:endParaRPr lang="en-US" dirty="0"/>
                        </a:p>
                      </a:txBody>
                      <a:tcPr/>
                    </a:tc>
                    <a:tc>
                      <a:txBody>
                        <a:bodyPr/>
                        <a:lstStyle/>
                        <a:p>
                          <a:r>
                            <a:rPr lang="es-ES" dirty="0" smtClean="0"/>
                            <a:t>Campo</a:t>
                          </a:r>
                          <a:r>
                            <a:rPr lang="es-ES" baseline="0" dirty="0" smtClean="0"/>
                            <a:t> aplicable (tamaño)</a:t>
                          </a:r>
                          <a:endParaRPr lang="en-US" dirty="0"/>
                        </a:p>
                      </a:txBody>
                      <a:tcPr/>
                    </a:tc>
                    <a:extLst>
                      <a:ext uri="{0D108BD9-81ED-4DB2-BD59-A6C34878D82A}">
                        <a16:rowId xmlns:a16="http://schemas.microsoft.com/office/drawing/2014/main" val="648776302"/>
                      </a:ext>
                    </a:extLst>
                  </a:tr>
                  <a:tr h="370840">
                    <a:tc>
                      <a:txBody>
                        <a:bodyPr/>
                        <a:lstStyle/>
                        <a:p>
                          <a:r>
                            <a:rPr lang="es-ES" dirty="0" smtClean="0"/>
                            <a:t>3</a:t>
                          </a:r>
                          <a:endParaRPr lang="en-US" dirty="0"/>
                        </a:p>
                      </a:txBody>
                      <a:tcPr/>
                    </a:tc>
                    <a:tc>
                      <a:txBody>
                        <a:bodyPr/>
                        <a:lstStyle/>
                        <a:p>
                          <a:r>
                            <a:rPr lang="es-ES" dirty="0" err="1" smtClean="0"/>
                            <a:t>Bond´s</a:t>
                          </a:r>
                          <a:r>
                            <a:rPr lang="es-ES" dirty="0" smtClean="0"/>
                            <a:t> (1952)</a:t>
                          </a:r>
                          <a:endParaRPr lang="en-US" dirty="0"/>
                        </a:p>
                      </a:txBody>
                      <a:tcPr/>
                    </a:tc>
                    <a:tc>
                      <a:txBody>
                        <a:bodyPr/>
                        <a:lstStyle/>
                        <a:p>
                          <a:r>
                            <a:rPr lang="es-ES" dirty="0" smtClean="0"/>
                            <a:t>El trabajo de molienda está relacionado con</a:t>
                          </a:r>
                          <a:r>
                            <a:rPr lang="es-ES" baseline="0" dirty="0" smtClean="0"/>
                            <a:t> longitud de la nueva fractura formada</a:t>
                          </a:r>
                          <a:endParaRPr lang="en-US" dirty="0"/>
                        </a:p>
                      </a:txBody>
                      <a:tcPr/>
                    </a:tc>
                    <a:tc>
                      <a:txBody>
                        <a:bodyPr/>
                        <a:lstStyle/>
                        <a:p>
                          <a14:m>
                            <m:oMath xmlns:m="http://schemas.openxmlformats.org/officeDocument/2006/math">
                              <m:r>
                                <a:rPr lang="es-ES" sz="2400" b="0" i="1" smtClean="0">
                                  <a:latin typeface="Cambria Math" panose="02040503050406030204" pitchFamily="18" charset="0"/>
                                </a:rPr>
                                <m:t>𝑤</m:t>
                              </m:r>
                              <m:r>
                                <a:rPr lang="pt-BR" sz="2400" i="1" smtClean="0">
                                  <a:latin typeface="Cambria Math" panose="02040503050406030204" pitchFamily="18" charset="0"/>
                                </a:rPr>
                                <m:t>=</m:t>
                              </m:r>
                              <m:r>
                                <a:rPr lang="es-ES" sz="2400" b="0" i="1" smtClean="0">
                                  <a:latin typeface="Cambria Math" panose="02040503050406030204" pitchFamily="18" charset="0"/>
                                </a:rPr>
                                <m:t>𝑘</m:t>
                              </m:r>
                              <m:r>
                                <a:rPr lang="es-ES" sz="2400" b="0" i="1" smtClean="0">
                                  <a:latin typeface="Cambria Math" panose="02040503050406030204" pitchFamily="18" charset="0"/>
                                </a:rPr>
                                <m:t>3 (1/</m:t>
                              </m:r>
                            </m:oMath>
                          </a14:m>
                          <a:r>
                            <a:rPr lang="en-US" sz="2400" dirty="0" smtClean="0">
                              <a:latin typeface="Century Gothic" panose="020B0502020202020204" pitchFamily="34" charset="0"/>
                            </a:rPr>
                            <a:t>√</a:t>
                          </a:r>
                          <a:r>
                            <a:rPr lang="en-US" sz="2400" dirty="0" err="1" smtClean="0">
                              <a:latin typeface="Century Gothic" panose="020B0502020202020204" pitchFamily="34" charset="0"/>
                            </a:rPr>
                            <a:t>x</a:t>
                          </a:r>
                          <a:r>
                            <a:rPr lang="en-US" sz="2400" baseline="-25000" dirty="0" err="1" smtClean="0">
                              <a:latin typeface="Century Gothic" panose="020B0502020202020204" pitchFamily="34" charset="0"/>
                            </a:rPr>
                            <a:t>p</a:t>
                          </a:r>
                          <a:r>
                            <a:rPr lang="en-US" sz="2400" dirty="0" smtClean="0">
                              <a:latin typeface="Century Gothic" panose="020B0502020202020204" pitchFamily="34" charset="0"/>
                            </a:rPr>
                            <a:t> – 1/</a:t>
                          </a:r>
                          <a:r>
                            <a:rPr lang="en-US" sz="2400" dirty="0" err="1" smtClean="0">
                              <a:latin typeface="Century Gothic" panose="020B0502020202020204" pitchFamily="34" charset="0"/>
                            </a:rPr>
                            <a:t>x</a:t>
                          </a:r>
                          <a:r>
                            <a:rPr lang="en-US" sz="2400" baseline="-25000" dirty="0" err="1" smtClean="0">
                              <a:latin typeface="Century Gothic" panose="020B0502020202020204" pitchFamily="34" charset="0"/>
                            </a:rPr>
                            <a:t>f</a:t>
                          </a:r>
                          <a:r>
                            <a:rPr lang="en-US" sz="2400" dirty="0" smtClean="0"/>
                            <a:t>)</a:t>
                          </a:r>
                          <a:endParaRPr lang="en-US" sz="2400" dirty="0"/>
                        </a:p>
                      </a:txBody>
                      <a:tcPr/>
                    </a:tc>
                    <a:tc>
                      <a:txBody>
                        <a:bodyPr/>
                        <a:lstStyle/>
                        <a:p>
                          <a:r>
                            <a:rPr lang="es-ES" dirty="0" smtClean="0"/>
                            <a:t>Molienda para partículas entre 50 a 0,05 mm</a:t>
                          </a:r>
                          <a:endParaRPr lang="en-US" dirty="0"/>
                        </a:p>
                      </a:txBody>
                      <a:tcPr/>
                    </a:tc>
                    <a:extLst>
                      <a:ext uri="{0D108BD9-81ED-4DB2-BD59-A6C34878D82A}">
                        <a16:rowId xmlns:a16="http://schemas.microsoft.com/office/drawing/2014/main" val="3334314306"/>
                      </a:ext>
                    </a:extLst>
                  </a:tr>
                  <a:tr h="370840">
                    <a:tc>
                      <a:txBody>
                        <a:bodyPr/>
                        <a:lstStyle/>
                        <a:p>
                          <a:r>
                            <a:rPr lang="es-ES" dirty="0" smtClean="0"/>
                            <a:t>4</a:t>
                          </a:r>
                          <a:endParaRPr lang="en-US" dirty="0"/>
                        </a:p>
                      </a:txBody>
                      <a:tcPr/>
                    </a:tc>
                    <a:tc>
                      <a:txBody>
                        <a:bodyPr/>
                        <a:lstStyle/>
                        <a:p>
                          <a:r>
                            <a:rPr lang="es-ES" dirty="0" smtClean="0"/>
                            <a:t>Charles - Holmes</a:t>
                          </a:r>
                          <a:endParaRPr lang="en-US" dirty="0"/>
                        </a:p>
                      </a:txBody>
                      <a:tcPr/>
                    </a:tc>
                    <a:tc>
                      <a:txBody>
                        <a:bodyPr/>
                        <a:lstStyle/>
                        <a:p>
                          <a:endParaRPr lang="en-US" dirty="0"/>
                        </a:p>
                      </a:txBody>
                      <a:tcPr/>
                    </a:tc>
                    <a:tc>
                      <a:txBody>
                        <a:bodyPr/>
                        <a:lstStyle/>
                        <a:p>
                          <a:r>
                            <a:rPr lang="es-ES" sz="1800" b="0" dirty="0" err="1" smtClean="0"/>
                            <a:t>dW</a:t>
                          </a:r>
                          <a14:m>
                            <m:oMath xmlns:m="http://schemas.openxmlformats.org/officeDocument/2006/math">
                              <m:r>
                                <a:rPr lang="es-ES" sz="1800" b="0" i="1" smtClean="0">
                                  <a:latin typeface="Cambria Math" panose="02040503050406030204" pitchFamily="18" charset="0"/>
                                </a:rPr>
                                <m:t>=−</m:t>
                              </m:r>
                              <m:r>
                                <a:rPr lang="es-ES" sz="1800" b="0" i="1" smtClean="0">
                                  <a:latin typeface="Cambria Math" panose="02040503050406030204" pitchFamily="18" charset="0"/>
                                </a:rPr>
                                <m:t>𝐶</m:t>
                              </m:r>
                              <m:r>
                                <a:rPr lang="es-ES" sz="1800" b="0" i="1" smtClean="0">
                                  <a:latin typeface="Cambria Math" panose="02040503050406030204" pitchFamily="18" charset="0"/>
                                </a:rPr>
                                <m:t> </m:t>
                              </m:r>
                              <m:d>
                                <m:dPr>
                                  <m:ctrlPr>
                                    <a:rPr lang="es-ES" sz="1800" b="0" i="1" smtClean="0">
                                      <a:latin typeface="Cambria Math" panose="02040503050406030204" pitchFamily="18" charset="0"/>
                                    </a:rPr>
                                  </m:ctrlPr>
                                </m:dPr>
                                <m:e>
                                  <m:f>
                                    <m:fPr>
                                      <m:ctrlPr>
                                        <a:rPr lang="es-ES" sz="1800" b="0" i="1" smtClean="0">
                                          <a:latin typeface="Cambria Math" panose="02040503050406030204" pitchFamily="18" charset="0"/>
                                        </a:rPr>
                                      </m:ctrlPr>
                                    </m:fPr>
                                    <m:num>
                                      <m:r>
                                        <a:rPr lang="es-ES" sz="1800" b="0" i="1" smtClean="0">
                                          <a:latin typeface="Cambria Math" panose="02040503050406030204" pitchFamily="18" charset="0"/>
                                        </a:rPr>
                                        <m:t>𝑑𝑥</m:t>
                                      </m:r>
                                    </m:num>
                                    <m:den>
                                      <m:r>
                                        <a:rPr lang="es-ES" sz="1800" b="0" i="1" smtClean="0">
                                          <a:latin typeface="Cambria Math" panose="02040503050406030204" pitchFamily="18" charset="0"/>
                                        </a:rPr>
                                        <m:t>𝑥</m:t>
                                      </m:r>
                                      <m:r>
                                        <a:rPr lang="es-ES" sz="1800" b="0" i="1" baseline="30000" smtClean="0">
                                          <a:latin typeface="Cambria Math" panose="02040503050406030204" pitchFamily="18" charset="0"/>
                                        </a:rPr>
                                        <m:t>𝑛</m:t>
                                      </m:r>
                                    </m:den>
                                  </m:f>
                                </m:e>
                              </m:d>
                            </m:oMath>
                          </a14:m>
                          <a:endParaRPr lang="en-US" dirty="0"/>
                        </a:p>
                      </a:txBody>
                      <a:tcPr/>
                    </a:tc>
                    <a:tc>
                      <a:txBody>
                        <a:bodyPr/>
                        <a:lstStyle/>
                        <a:p>
                          <a:endParaRPr lang="en-US" dirty="0"/>
                        </a:p>
                      </a:txBody>
                      <a:tcPr/>
                    </a:tc>
                    <a:extLst>
                      <a:ext uri="{0D108BD9-81ED-4DB2-BD59-A6C34878D82A}">
                        <a16:rowId xmlns:a16="http://schemas.microsoft.com/office/drawing/2014/main" val="1526871815"/>
                      </a:ext>
                    </a:extLst>
                  </a:tr>
                </a:tbl>
              </a:graphicData>
            </a:graphic>
          </p:graphicFrame>
        </mc:Choice>
        <mc:Fallback>
          <p:graphicFrame>
            <p:nvGraphicFramePr>
              <p:cNvPr id="8" name="Tabla 7"/>
              <p:cNvGraphicFramePr>
                <a:graphicFrameLocks noGrp="1"/>
              </p:cNvGraphicFramePr>
              <p:nvPr>
                <p:extLst>
                  <p:ext uri="{D42A27DB-BD31-4B8C-83A1-F6EECF244321}">
                    <p14:modId xmlns:p14="http://schemas.microsoft.com/office/powerpoint/2010/main" val="98165040"/>
                  </p:ext>
                </p:extLst>
              </p:nvPr>
            </p:nvGraphicFramePr>
            <p:xfrm>
              <a:off x="231452" y="1166984"/>
              <a:ext cx="11829232" cy="2330768"/>
            </p:xfrm>
            <a:graphic>
              <a:graphicData uri="http://schemas.openxmlformats.org/drawingml/2006/table">
                <a:tbl>
                  <a:tblPr firstRow="1" bandRow="1">
                    <a:tableStyleId>{93296810-A885-4BE3-A3E7-6D5BEEA58F35}</a:tableStyleId>
                  </a:tblPr>
                  <a:tblGrid>
                    <a:gridCol w="809608">
                      <a:extLst>
                        <a:ext uri="{9D8B030D-6E8A-4147-A177-3AD203B41FA5}">
                          <a16:colId xmlns:a16="http://schemas.microsoft.com/office/drawing/2014/main" val="4085538266"/>
                        </a:ext>
                      </a:extLst>
                    </a:gridCol>
                    <a:gridCol w="2163489">
                      <a:extLst>
                        <a:ext uri="{9D8B030D-6E8A-4147-A177-3AD203B41FA5}">
                          <a16:colId xmlns:a16="http://schemas.microsoft.com/office/drawing/2014/main" val="2085401505"/>
                        </a:ext>
                      </a:extLst>
                    </a:gridCol>
                    <a:gridCol w="3467184">
                      <a:extLst>
                        <a:ext uri="{9D8B030D-6E8A-4147-A177-3AD203B41FA5}">
                          <a16:colId xmlns:a16="http://schemas.microsoft.com/office/drawing/2014/main" val="1332534979"/>
                        </a:ext>
                      </a:extLst>
                    </a:gridCol>
                    <a:gridCol w="3340016">
                      <a:extLst>
                        <a:ext uri="{9D8B030D-6E8A-4147-A177-3AD203B41FA5}">
                          <a16:colId xmlns:a16="http://schemas.microsoft.com/office/drawing/2014/main" val="2298051900"/>
                        </a:ext>
                      </a:extLst>
                    </a:gridCol>
                    <a:gridCol w="2048935">
                      <a:extLst>
                        <a:ext uri="{9D8B030D-6E8A-4147-A177-3AD203B41FA5}">
                          <a16:colId xmlns:a16="http://schemas.microsoft.com/office/drawing/2014/main" val="160955916"/>
                        </a:ext>
                      </a:extLst>
                    </a:gridCol>
                  </a:tblGrid>
                  <a:tr h="914400">
                    <a:tc>
                      <a:txBody>
                        <a:bodyPr/>
                        <a:lstStyle/>
                        <a:p>
                          <a:r>
                            <a:rPr lang="es-ES" dirty="0" smtClean="0"/>
                            <a:t>Ley</a:t>
                          </a:r>
                          <a:endParaRPr lang="en-US" dirty="0"/>
                        </a:p>
                      </a:txBody>
                      <a:tcPr/>
                    </a:tc>
                    <a:tc>
                      <a:txBody>
                        <a:bodyPr/>
                        <a:lstStyle/>
                        <a:p>
                          <a:r>
                            <a:rPr lang="es-ES" dirty="0" smtClean="0"/>
                            <a:t>Ley</a:t>
                          </a:r>
                          <a:endParaRPr lang="en-US" dirty="0"/>
                        </a:p>
                      </a:txBody>
                      <a:tcPr/>
                    </a:tc>
                    <a:tc>
                      <a:txBody>
                        <a:bodyPr/>
                        <a:lstStyle/>
                        <a:p>
                          <a:r>
                            <a:rPr lang="es-ES" dirty="0" smtClean="0"/>
                            <a:t>Supuestos</a:t>
                          </a:r>
                          <a:endParaRPr lang="en-US" dirty="0"/>
                        </a:p>
                      </a:txBody>
                      <a:tcPr/>
                    </a:tc>
                    <a:tc>
                      <a:txBody>
                        <a:bodyPr/>
                        <a:lstStyle/>
                        <a:p>
                          <a:r>
                            <a:rPr lang="es-ES" dirty="0" smtClean="0"/>
                            <a:t>Ecuación</a:t>
                          </a:r>
                          <a:endParaRPr lang="en-US" dirty="0"/>
                        </a:p>
                      </a:txBody>
                      <a:tcPr/>
                    </a:tc>
                    <a:tc>
                      <a:txBody>
                        <a:bodyPr/>
                        <a:lstStyle/>
                        <a:p>
                          <a:r>
                            <a:rPr lang="es-ES" dirty="0" smtClean="0"/>
                            <a:t>Campo</a:t>
                          </a:r>
                          <a:r>
                            <a:rPr lang="es-ES" baseline="0" dirty="0" smtClean="0"/>
                            <a:t> aplicable (tamaño)</a:t>
                          </a:r>
                          <a:endParaRPr lang="en-US" dirty="0"/>
                        </a:p>
                      </a:txBody>
                      <a:tcPr/>
                    </a:tc>
                    <a:extLst>
                      <a:ext uri="{0D108BD9-81ED-4DB2-BD59-A6C34878D82A}">
                        <a16:rowId xmlns:a16="http://schemas.microsoft.com/office/drawing/2014/main" val="648776302"/>
                      </a:ext>
                    </a:extLst>
                  </a:tr>
                  <a:tr h="914400">
                    <a:tc>
                      <a:txBody>
                        <a:bodyPr/>
                        <a:lstStyle/>
                        <a:p>
                          <a:r>
                            <a:rPr lang="es-ES" dirty="0" smtClean="0"/>
                            <a:t>3</a:t>
                          </a:r>
                          <a:endParaRPr lang="en-US" dirty="0"/>
                        </a:p>
                      </a:txBody>
                      <a:tcPr/>
                    </a:tc>
                    <a:tc>
                      <a:txBody>
                        <a:bodyPr/>
                        <a:lstStyle/>
                        <a:p>
                          <a:r>
                            <a:rPr lang="es-ES" dirty="0" err="1" smtClean="0"/>
                            <a:t>Bond´s</a:t>
                          </a:r>
                          <a:r>
                            <a:rPr lang="es-ES" dirty="0" smtClean="0"/>
                            <a:t> (1952)</a:t>
                          </a:r>
                          <a:endParaRPr lang="en-US" dirty="0"/>
                        </a:p>
                      </a:txBody>
                      <a:tcPr/>
                    </a:tc>
                    <a:tc>
                      <a:txBody>
                        <a:bodyPr/>
                        <a:lstStyle/>
                        <a:p>
                          <a:r>
                            <a:rPr lang="es-ES" dirty="0" smtClean="0"/>
                            <a:t>El trabajo de molienda está relacionado con</a:t>
                          </a:r>
                          <a:r>
                            <a:rPr lang="es-ES" baseline="0" dirty="0" smtClean="0"/>
                            <a:t> longitud de la nueva fractura formada</a:t>
                          </a:r>
                          <a:endParaRPr lang="en-US" dirty="0"/>
                        </a:p>
                      </a:txBody>
                      <a:tcPr/>
                    </a:tc>
                    <a:tc>
                      <a:txBody>
                        <a:bodyPr/>
                        <a:lstStyle/>
                        <a:p>
                          <a:endParaRPr lang="en-US"/>
                        </a:p>
                      </a:txBody>
                      <a:tcPr>
                        <a:blipFill>
                          <a:blip r:embed="rId3"/>
                          <a:stretch>
                            <a:fillRect l="-192714" t="-102649" r="-61931" b="-56291"/>
                          </a:stretch>
                        </a:blipFill>
                      </a:tcPr>
                    </a:tc>
                    <a:tc>
                      <a:txBody>
                        <a:bodyPr/>
                        <a:lstStyle/>
                        <a:p>
                          <a:r>
                            <a:rPr lang="es-ES" dirty="0" smtClean="0"/>
                            <a:t>Molienda para partículas entre 50 a 0,05 mm</a:t>
                          </a:r>
                          <a:endParaRPr lang="en-US" dirty="0"/>
                        </a:p>
                      </a:txBody>
                      <a:tcPr/>
                    </a:tc>
                    <a:extLst>
                      <a:ext uri="{0D108BD9-81ED-4DB2-BD59-A6C34878D82A}">
                        <a16:rowId xmlns:a16="http://schemas.microsoft.com/office/drawing/2014/main" val="3334314306"/>
                      </a:ext>
                    </a:extLst>
                  </a:tr>
                  <a:tr h="501968">
                    <a:tc>
                      <a:txBody>
                        <a:bodyPr/>
                        <a:lstStyle/>
                        <a:p>
                          <a:r>
                            <a:rPr lang="es-ES" dirty="0" smtClean="0"/>
                            <a:t>4</a:t>
                          </a:r>
                          <a:endParaRPr lang="en-US" dirty="0"/>
                        </a:p>
                      </a:txBody>
                      <a:tcPr/>
                    </a:tc>
                    <a:tc>
                      <a:txBody>
                        <a:bodyPr/>
                        <a:lstStyle/>
                        <a:p>
                          <a:r>
                            <a:rPr lang="es-ES" dirty="0" smtClean="0"/>
                            <a:t>Charles - Holmes</a:t>
                          </a:r>
                          <a:endParaRPr lang="en-US" dirty="0"/>
                        </a:p>
                      </a:txBody>
                      <a:tcPr/>
                    </a:tc>
                    <a:tc>
                      <a:txBody>
                        <a:bodyPr/>
                        <a:lstStyle/>
                        <a:p>
                          <a:endParaRPr lang="en-US" dirty="0"/>
                        </a:p>
                      </a:txBody>
                      <a:tcPr/>
                    </a:tc>
                    <a:tc>
                      <a:txBody>
                        <a:bodyPr/>
                        <a:lstStyle/>
                        <a:p>
                          <a:endParaRPr lang="en-US"/>
                        </a:p>
                      </a:txBody>
                      <a:tcPr>
                        <a:blipFill>
                          <a:blip r:embed="rId3"/>
                          <a:stretch>
                            <a:fillRect l="-192714" t="-373171" r="-61931" b="-3659"/>
                          </a:stretch>
                        </a:blipFill>
                      </a:tcPr>
                    </a:tc>
                    <a:tc>
                      <a:txBody>
                        <a:bodyPr/>
                        <a:lstStyle/>
                        <a:p>
                          <a:endParaRPr lang="en-US" dirty="0"/>
                        </a:p>
                      </a:txBody>
                      <a:tcPr/>
                    </a:tc>
                    <a:extLst>
                      <a:ext uri="{0D108BD9-81ED-4DB2-BD59-A6C34878D82A}">
                        <a16:rowId xmlns:a16="http://schemas.microsoft.com/office/drawing/2014/main" val="1526871815"/>
                      </a:ext>
                    </a:extLst>
                  </a:tr>
                </a:tbl>
              </a:graphicData>
            </a:graphic>
          </p:graphicFrame>
        </mc:Fallback>
      </mc:AlternateContent>
    </p:spTree>
    <p:extLst>
      <p:ext uri="{BB962C8B-B14F-4D97-AF65-F5344CB8AC3E}">
        <p14:creationId xmlns:p14="http://schemas.microsoft.com/office/powerpoint/2010/main" val="1224930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10"/>
          <p:cNvSpPr/>
          <p:nvPr/>
        </p:nvSpPr>
        <p:spPr>
          <a:xfrm>
            <a:off x="362769" y="119940"/>
            <a:ext cx="4190827" cy="400110"/>
          </a:xfrm>
          <a:prstGeom prst="rect">
            <a:avLst/>
          </a:prstGeom>
        </p:spPr>
        <p:txBody>
          <a:bodyPr wrap="none">
            <a:spAutoFit/>
          </a:bodyPr>
          <a:lstStyle/>
          <a:p>
            <a:r>
              <a:rPr lang="en-US" sz="2000" b="1" dirty="0" smtClean="0">
                <a:latin typeface="Roboto"/>
              </a:rPr>
              <a:t>TEORÍAS DE LA CONMINUCIÓN</a:t>
            </a:r>
            <a:endParaRPr lang="en-US" sz="2000" b="1" i="0" dirty="0">
              <a:effectLst/>
              <a:latin typeface="Roboto"/>
            </a:endParaRPr>
          </a:p>
        </p:txBody>
      </p:sp>
      <p:sp>
        <p:nvSpPr>
          <p:cNvPr id="4" name="Rectángulo 3"/>
          <p:cNvSpPr/>
          <p:nvPr/>
        </p:nvSpPr>
        <p:spPr>
          <a:xfrm>
            <a:off x="1219200" y="1277033"/>
            <a:ext cx="9753600" cy="830997"/>
          </a:xfrm>
          <a:prstGeom prst="rect">
            <a:avLst/>
          </a:prstGeom>
        </p:spPr>
        <p:txBody>
          <a:bodyPr wrap="square">
            <a:spAutoFit/>
          </a:bodyPr>
          <a:lstStyle/>
          <a:p>
            <a:r>
              <a:rPr lang="en-US" sz="2400" dirty="0" err="1" smtClean="0">
                <a:hlinkClick r:id="rId2"/>
              </a:rPr>
              <a:t>Determinación</a:t>
            </a:r>
            <a:r>
              <a:rPr lang="en-US" sz="2400" dirty="0" smtClean="0">
                <a:hlinkClick r:id="rId2"/>
              </a:rPr>
              <a:t> del </a:t>
            </a:r>
            <a:r>
              <a:rPr lang="en-US" sz="2400" dirty="0" err="1" smtClean="0">
                <a:hlinkClick r:id="rId2"/>
              </a:rPr>
              <a:t>índice</a:t>
            </a:r>
            <a:r>
              <a:rPr lang="en-US" sz="2400" dirty="0" smtClean="0">
                <a:hlinkClick r:id="rId2"/>
              </a:rPr>
              <a:t> de Bond   https</a:t>
            </a:r>
            <a:r>
              <a:rPr lang="en-US" sz="2400" dirty="0">
                <a:hlinkClick r:id="rId2"/>
              </a:rPr>
              <a:t>://www.youtube.com/watch?v=O_MYivBEwS4&amp;t=297s</a:t>
            </a:r>
            <a:endParaRPr lang="en-US" sz="2400" dirty="0"/>
          </a:p>
        </p:txBody>
      </p:sp>
    </p:spTree>
    <p:extLst>
      <p:ext uri="{BB962C8B-B14F-4D97-AF65-F5344CB8AC3E}">
        <p14:creationId xmlns:p14="http://schemas.microsoft.com/office/powerpoint/2010/main" val="31934812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p:cNvSpPr/>
          <p:nvPr/>
        </p:nvSpPr>
        <p:spPr>
          <a:xfrm>
            <a:off x="2235199" y="755506"/>
            <a:ext cx="8063426" cy="461665"/>
          </a:xfrm>
          <a:prstGeom prst="rect">
            <a:avLst/>
          </a:prstGeom>
          <a:noFill/>
        </p:spPr>
        <p:txBody>
          <a:bodyPr wrap="none">
            <a:spAutoFit/>
          </a:bodyPr>
          <a:lstStyle/>
          <a:p>
            <a:r>
              <a:rPr lang="en-US" sz="2400" b="1" dirty="0">
                <a:solidFill>
                  <a:srgbClr val="002060"/>
                </a:solidFill>
                <a:hlinkClick r:id="rId2"/>
              </a:rPr>
              <a:t>https://www.youtube.com/watch?v=M1qUM4wfNTw</a:t>
            </a:r>
            <a:endParaRPr lang="en-US" sz="2400" b="1" dirty="0">
              <a:solidFill>
                <a:srgbClr val="002060"/>
              </a:solidFill>
            </a:endParaRPr>
          </a:p>
        </p:txBody>
      </p:sp>
      <p:sp>
        <p:nvSpPr>
          <p:cNvPr id="10" name="Rectángulo 9"/>
          <p:cNvSpPr/>
          <p:nvPr/>
        </p:nvSpPr>
        <p:spPr>
          <a:xfrm>
            <a:off x="2387596" y="1737265"/>
            <a:ext cx="7172156" cy="338554"/>
          </a:xfrm>
          <a:prstGeom prst="rect">
            <a:avLst/>
          </a:prstGeom>
        </p:spPr>
        <p:txBody>
          <a:bodyPr wrap="none">
            <a:spAutoFit/>
          </a:bodyPr>
          <a:lstStyle/>
          <a:p>
            <a:r>
              <a:rPr lang="en-US" sz="1600" dirty="0" err="1" smtClean="0">
                <a:hlinkClick r:id="rId3"/>
              </a:rPr>
              <a:t>Cambio</a:t>
            </a:r>
            <a:r>
              <a:rPr lang="en-US" sz="1600" dirty="0" smtClean="0">
                <a:hlinkClick r:id="rId3"/>
              </a:rPr>
              <a:t> de </a:t>
            </a:r>
            <a:r>
              <a:rPr lang="en-US" sz="1600" dirty="0" err="1" smtClean="0">
                <a:hlinkClick r:id="rId3"/>
              </a:rPr>
              <a:t>piezas</a:t>
            </a:r>
            <a:r>
              <a:rPr lang="en-US" sz="1600" dirty="0" smtClean="0">
                <a:hlinkClick r:id="rId3"/>
              </a:rPr>
              <a:t> https</a:t>
            </a:r>
            <a:r>
              <a:rPr lang="en-US" sz="1600" dirty="0">
                <a:hlinkClick r:id="rId3"/>
              </a:rPr>
              <a:t>://www.youtube.com/watch?v=2YYBqS3UVdo</a:t>
            </a:r>
            <a:endParaRPr lang="en-US" sz="1600" dirty="0"/>
          </a:p>
        </p:txBody>
      </p:sp>
    </p:spTree>
    <p:extLst>
      <p:ext uri="{BB962C8B-B14F-4D97-AF65-F5344CB8AC3E}">
        <p14:creationId xmlns:p14="http://schemas.microsoft.com/office/powerpoint/2010/main" val="3424424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La imagen puede contener: texto que dice &quot;PARTES PRINCIPALES DE UNMOLINO UN MOLINO AURD chumacera o cilindro catalina cuerpo casco tapa de ventana de salida chumacera trunnion de inspeccion alimentacion alimentacio trommel cuchara de alimentación scoop trunnion de descarga tapa de pernos de anclaje alimentacion de forros chaquetas piñon&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1" y="0"/>
            <a:ext cx="7322975" cy="6722539"/>
          </a:xfrm>
          <a:prstGeom prst="rect">
            <a:avLst/>
          </a:prstGeom>
          <a:noFill/>
          <a:extLst>
            <a:ext uri="{909E8E84-426E-40DD-AFC4-6F175D3DCCD1}">
              <a14:hiddenFill xmlns:a14="http://schemas.microsoft.com/office/drawing/2010/main">
                <a:solidFill>
                  <a:srgbClr val="FFFFFF"/>
                </a:solidFill>
              </a14:hiddenFill>
            </a:ext>
          </a:extLst>
        </p:spPr>
      </p:pic>
      <p:sp>
        <p:nvSpPr>
          <p:cNvPr id="2" name="CuadroTexto 1"/>
          <p:cNvSpPr txBox="1"/>
          <p:nvPr/>
        </p:nvSpPr>
        <p:spPr>
          <a:xfrm>
            <a:off x="2573866" y="735699"/>
            <a:ext cx="1180131" cy="584775"/>
          </a:xfrm>
          <a:prstGeom prst="rect">
            <a:avLst/>
          </a:prstGeom>
          <a:noFill/>
        </p:spPr>
        <p:txBody>
          <a:bodyPr wrap="none" rtlCol="0">
            <a:spAutoFit/>
          </a:bodyPr>
          <a:lstStyle/>
          <a:p>
            <a:r>
              <a:rPr lang="es-ES" sz="1600" dirty="0" smtClean="0"/>
              <a:t>Chute</a:t>
            </a:r>
          </a:p>
          <a:p>
            <a:r>
              <a:rPr lang="es-ES" sz="1600" dirty="0" smtClean="0"/>
              <a:t>conducto</a:t>
            </a:r>
            <a:endParaRPr lang="en-US" sz="1600" dirty="0"/>
          </a:p>
        </p:txBody>
      </p:sp>
      <p:cxnSp>
        <p:nvCxnSpPr>
          <p:cNvPr id="4" name="Conector recto 3"/>
          <p:cNvCxnSpPr/>
          <p:nvPr/>
        </p:nvCxnSpPr>
        <p:spPr>
          <a:xfrm>
            <a:off x="3163931" y="1320474"/>
            <a:ext cx="866202" cy="15751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CuadroTexto 11"/>
          <p:cNvSpPr txBox="1"/>
          <p:nvPr/>
        </p:nvSpPr>
        <p:spPr>
          <a:xfrm>
            <a:off x="1710275" y="4799699"/>
            <a:ext cx="2097049" cy="338554"/>
          </a:xfrm>
          <a:prstGeom prst="rect">
            <a:avLst/>
          </a:prstGeom>
          <a:noFill/>
        </p:spPr>
        <p:txBody>
          <a:bodyPr wrap="none" rtlCol="0">
            <a:spAutoFit/>
          </a:bodyPr>
          <a:lstStyle/>
          <a:p>
            <a:r>
              <a:rPr lang="es-ES" sz="1600" dirty="0" err="1" smtClean="0"/>
              <a:t>Muñon</a:t>
            </a:r>
            <a:r>
              <a:rPr lang="es-ES" sz="1600" dirty="0" smtClean="0"/>
              <a:t> o descanso</a:t>
            </a:r>
            <a:endParaRPr lang="en-US" sz="1600" dirty="0"/>
          </a:p>
        </p:txBody>
      </p:sp>
      <p:cxnSp>
        <p:nvCxnSpPr>
          <p:cNvPr id="8" name="Conector recto 7"/>
          <p:cNvCxnSpPr/>
          <p:nvPr/>
        </p:nvCxnSpPr>
        <p:spPr>
          <a:xfrm flipV="1">
            <a:off x="2741867" y="3522133"/>
            <a:ext cx="1271333" cy="12775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CuadroTexto 14"/>
          <p:cNvSpPr txBox="1"/>
          <p:nvPr/>
        </p:nvSpPr>
        <p:spPr>
          <a:xfrm>
            <a:off x="6739456" y="1683965"/>
            <a:ext cx="947695" cy="338554"/>
          </a:xfrm>
          <a:prstGeom prst="rect">
            <a:avLst/>
          </a:prstGeom>
          <a:noFill/>
        </p:spPr>
        <p:txBody>
          <a:bodyPr wrap="none" rtlCol="0">
            <a:spAutoFit/>
          </a:bodyPr>
          <a:lstStyle/>
          <a:p>
            <a:r>
              <a:rPr lang="es-ES" sz="1600" dirty="0" smtClean="0"/>
              <a:t>Corona</a:t>
            </a:r>
            <a:endParaRPr lang="en-US" sz="1600" dirty="0"/>
          </a:p>
        </p:txBody>
      </p:sp>
      <p:sp>
        <p:nvSpPr>
          <p:cNvPr id="11" name="Rectángulo 10"/>
          <p:cNvSpPr/>
          <p:nvPr/>
        </p:nvSpPr>
        <p:spPr>
          <a:xfrm>
            <a:off x="3819254" y="3244334"/>
            <a:ext cx="4553491" cy="369332"/>
          </a:xfrm>
          <a:prstGeom prst="rect">
            <a:avLst/>
          </a:prstGeom>
        </p:spPr>
        <p:txBody>
          <a:bodyPr wrap="none">
            <a:spAutoFit/>
          </a:bodyPr>
          <a:lstStyle/>
          <a:p>
            <a:r>
              <a:rPr lang="en-US" dirty="0">
                <a:latin typeface="Roboto"/>
              </a:rPr>
              <a:t>Ball Mill Critical Speed &amp; Working Principle</a:t>
            </a:r>
            <a:endParaRPr lang="en-US" b="0" i="0" dirty="0">
              <a:effectLst/>
              <a:latin typeface="Roboto"/>
            </a:endParaRPr>
          </a:p>
        </p:txBody>
      </p:sp>
    </p:spTree>
    <p:extLst>
      <p:ext uri="{BB962C8B-B14F-4D97-AF65-F5344CB8AC3E}">
        <p14:creationId xmlns:p14="http://schemas.microsoft.com/office/powerpoint/2010/main" val="27711101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10"/>
          <p:cNvSpPr/>
          <p:nvPr/>
        </p:nvSpPr>
        <p:spPr>
          <a:xfrm>
            <a:off x="3309165" y="492466"/>
            <a:ext cx="6550191" cy="707886"/>
          </a:xfrm>
          <a:prstGeom prst="rect">
            <a:avLst/>
          </a:prstGeom>
        </p:spPr>
        <p:txBody>
          <a:bodyPr wrap="none">
            <a:spAutoFit/>
          </a:bodyPr>
          <a:lstStyle/>
          <a:p>
            <a:r>
              <a:rPr lang="en-US" sz="2000" dirty="0">
                <a:hlinkClick r:id="rId2"/>
              </a:rPr>
              <a:t>https://</a:t>
            </a:r>
            <a:r>
              <a:rPr lang="en-US" sz="2000" dirty="0" smtClean="0">
                <a:hlinkClick r:id="rId2"/>
              </a:rPr>
              <a:t>www.youtube.com/watch?v=L6sgGXXYdEU</a:t>
            </a:r>
            <a:endParaRPr lang="en-US" sz="2000" dirty="0" smtClean="0"/>
          </a:p>
          <a:p>
            <a:r>
              <a:rPr lang="en-US" sz="2000" dirty="0" smtClean="0">
                <a:latin typeface="Roboto"/>
              </a:rPr>
              <a:t>Ball </a:t>
            </a:r>
            <a:r>
              <a:rPr lang="en-US" sz="2000" dirty="0">
                <a:latin typeface="Roboto"/>
              </a:rPr>
              <a:t>Mill Critical Speed &amp; Working Principle</a:t>
            </a:r>
            <a:endParaRPr lang="en-US" sz="2000" b="0" i="0" dirty="0">
              <a:effectLst/>
              <a:latin typeface="Roboto"/>
            </a:endParaRPr>
          </a:p>
        </p:txBody>
      </p:sp>
    </p:spTree>
    <p:extLst>
      <p:ext uri="{BB962C8B-B14F-4D97-AF65-F5344CB8AC3E}">
        <p14:creationId xmlns:p14="http://schemas.microsoft.com/office/powerpoint/2010/main" val="28100232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DISEÑO DEL PROCESO DE FABRICACIÓN DE UNA PIEZA FUNDIDA, LIFTER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4938" y="440979"/>
            <a:ext cx="8415868" cy="6303782"/>
          </a:xfrm>
          <a:prstGeom prst="rect">
            <a:avLst/>
          </a:prstGeom>
          <a:noFill/>
          <a:extLst>
            <a:ext uri="{909E8E84-426E-40DD-AFC4-6F175D3DCCD1}">
              <a14:hiddenFill xmlns:a14="http://schemas.microsoft.com/office/drawing/2010/main">
                <a:solidFill>
                  <a:srgbClr val="FFFFFF"/>
                </a:solidFill>
              </a14:hiddenFill>
            </a:ext>
          </a:extLst>
        </p:spPr>
      </p:pic>
      <p:sp>
        <p:nvSpPr>
          <p:cNvPr id="2" name="CuadroTexto 1"/>
          <p:cNvSpPr txBox="1"/>
          <p:nvPr/>
        </p:nvSpPr>
        <p:spPr>
          <a:xfrm>
            <a:off x="626533" y="5604933"/>
            <a:ext cx="1643399" cy="369332"/>
          </a:xfrm>
          <a:prstGeom prst="rect">
            <a:avLst/>
          </a:prstGeom>
          <a:noFill/>
        </p:spPr>
        <p:txBody>
          <a:bodyPr wrap="none" rtlCol="0">
            <a:spAutoFit/>
          </a:bodyPr>
          <a:lstStyle/>
          <a:p>
            <a:r>
              <a:rPr lang="es-ES" dirty="0" smtClean="0"/>
              <a:t>Pie de carga</a:t>
            </a:r>
            <a:endParaRPr lang="en-US" dirty="0"/>
          </a:p>
        </p:txBody>
      </p:sp>
      <p:cxnSp>
        <p:nvCxnSpPr>
          <p:cNvPr id="4" name="Conector recto de flecha 3"/>
          <p:cNvCxnSpPr/>
          <p:nvPr/>
        </p:nvCxnSpPr>
        <p:spPr>
          <a:xfrm flipV="1">
            <a:off x="2269067" y="5401733"/>
            <a:ext cx="2455333" cy="38946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CuadroTexto 7"/>
          <p:cNvSpPr txBox="1"/>
          <p:nvPr/>
        </p:nvSpPr>
        <p:spPr>
          <a:xfrm>
            <a:off x="9389106" y="745067"/>
            <a:ext cx="2478564" cy="369332"/>
          </a:xfrm>
          <a:prstGeom prst="rect">
            <a:avLst/>
          </a:prstGeom>
          <a:noFill/>
        </p:spPr>
        <p:txBody>
          <a:bodyPr wrap="none" rtlCol="0">
            <a:spAutoFit/>
          </a:bodyPr>
          <a:lstStyle/>
          <a:p>
            <a:r>
              <a:rPr lang="es-ES" dirty="0" smtClean="0"/>
              <a:t>Hombro de la carga</a:t>
            </a:r>
            <a:endParaRPr lang="en-US" dirty="0"/>
          </a:p>
        </p:txBody>
      </p:sp>
      <p:cxnSp>
        <p:nvCxnSpPr>
          <p:cNvPr id="6" name="Conector recto de flecha 5"/>
          <p:cNvCxnSpPr/>
          <p:nvPr/>
        </p:nvCxnSpPr>
        <p:spPr>
          <a:xfrm flipH="1">
            <a:off x="7552267" y="1114399"/>
            <a:ext cx="1836839" cy="14086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CuadroTexto 10"/>
          <p:cNvSpPr txBox="1"/>
          <p:nvPr/>
        </p:nvSpPr>
        <p:spPr>
          <a:xfrm>
            <a:off x="2607738" y="2360037"/>
            <a:ext cx="1140056" cy="369332"/>
          </a:xfrm>
          <a:prstGeom prst="rect">
            <a:avLst/>
          </a:prstGeom>
          <a:noFill/>
        </p:spPr>
        <p:txBody>
          <a:bodyPr wrap="none" rtlCol="0">
            <a:spAutoFit/>
          </a:bodyPr>
          <a:lstStyle/>
          <a:p>
            <a:r>
              <a:rPr lang="es-ES" dirty="0" smtClean="0"/>
              <a:t>impacto</a:t>
            </a:r>
            <a:endParaRPr lang="en-US" dirty="0"/>
          </a:p>
        </p:txBody>
      </p:sp>
      <p:sp>
        <p:nvSpPr>
          <p:cNvPr id="12" name="CuadroTexto 11"/>
          <p:cNvSpPr txBox="1"/>
          <p:nvPr/>
        </p:nvSpPr>
        <p:spPr>
          <a:xfrm>
            <a:off x="9507640" y="2946396"/>
            <a:ext cx="2608406" cy="369332"/>
          </a:xfrm>
          <a:prstGeom prst="rect">
            <a:avLst/>
          </a:prstGeom>
          <a:noFill/>
        </p:spPr>
        <p:txBody>
          <a:bodyPr wrap="none" rtlCol="0">
            <a:spAutoFit/>
          </a:bodyPr>
          <a:lstStyle/>
          <a:p>
            <a:r>
              <a:rPr lang="es-ES" dirty="0" smtClean="0"/>
              <a:t>Levantador de carga</a:t>
            </a:r>
            <a:endParaRPr lang="en-US" dirty="0"/>
          </a:p>
        </p:txBody>
      </p:sp>
      <p:cxnSp>
        <p:nvCxnSpPr>
          <p:cNvPr id="13" name="Conector recto de flecha 12"/>
          <p:cNvCxnSpPr/>
          <p:nvPr/>
        </p:nvCxnSpPr>
        <p:spPr>
          <a:xfrm flipH="1">
            <a:off x="8229600" y="3131062"/>
            <a:ext cx="1278040" cy="780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CuadroTexto 14"/>
          <p:cNvSpPr txBox="1"/>
          <p:nvPr/>
        </p:nvSpPr>
        <p:spPr>
          <a:xfrm>
            <a:off x="8381993" y="2715633"/>
            <a:ext cx="1152880" cy="369332"/>
          </a:xfrm>
          <a:prstGeom prst="rect">
            <a:avLst/>
          </a:prstGeom>
          <a:noFill/>
        </p:spPr>
        <p:txBody>
          <a:bodyPr wrap="none" rtlCol="0">
            <a:spAutoFit/>
          </a:bodyPr>
          <a:lstStyle/>
          <a:p>
            <a:r>
              <a:rPr lang="es-ES" dirty="0" smtClean="0"/>
              <a:t>abrasión</a:t>
            </a:r>
            <a:endParaRPr lang="en-US" dirty="0"/>
          </a:p>
        </p:txBody>
      </p:sp>
      <p:sp>
        <p:nvSpPr>
          <p:cNvPr id="16" name="CuadroTexto 15"/>
          <p:cNvSpPr txBox="1"/>
          <p:nvPr/>
        </p:nvSpPr>
        <p:spPr>
          <a:xfrm>
            <a:off x="7433730" y="6119228"/>
            <a:ext cx="1959191" cy="646331"/>
          </a:xfrm>
          <a:prstGeom prst="rect">
            <a:avLst/>
          </a:prstGeom>
          <a:solidFill>
            <a:schemeClr val="bg2"/>
          </a:solidFill>
        </p:spPr>
        <p:txBody>
          <a:bodyPr wrap="none" rtlCol="0">
            <a:spAutoFit/>
          </a:bodyPr>
          <a:lstStyle/>
          <a:p>
            <a:r>
              <a:rPr lang="es-ES" dirty="0" err="1" smtClean="0"/>
              <a:t>Riñon</a:t>
            </a:r>
            <a:r>
              <a:rPr lang="es-ES" dirty="0" smtClean="0"/>
              <a:t> de carga</a:t>
            </a:r>
          </a:p>
          <a:p>
            <a:r>
              <a:rPr lang="es-ES" dirty="0" smtClean="0"/>
              <a:t>Zona muerta</a:t>
            </a:r>
            <a:endParaRPr lang="en-US" dirty="0"/>
          </a:p>
        </p:txBody>
      </p:sp>
      <p:cxnSp>
        <p:nvCxnSpPr>
          <p:cNvPr id="17" name="Conector recto de flecha 16"/>
          <p:cNvCxnSpPr/>
          <p:nvPr/>
        </p:nvCxnSpPr>
        <p:spPr>
          <a:xfrm flipH="1" flipV="1">
            <a:off x="7010400" y="4673601"/>
            <a:ext cx="541867" cy="145626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CuadroTexto 20"/>
          <p:cNvSpPr txBox="1"/>
          <p:nvPr/>
        </p:nvSpPr>
        <p:spPr>
          <a:xfrm>
            <a:off x="3606808" y="6474831"/>
            <a:ext cx="4065537" cy="369332"/>
          </a:xfrm>
          <a:prstGeom prst="rect">
            <a:avLst/>
          </a:prstGeom>
          <a:noFill/>
        </p:spPr>
        <p:txBody>
          <a:bodyPr wrap="none" rtlCol="0">
            <a:spAutoFit/>
          </a:bodyPr>
          <a:lstStyle/>
          <a:p>
            <a:r>
              <a:rPr lang="es-ES" dirty="0" smtClean="0"/>
              <a:t>Carga (bolas de acero + pulpa)&lt;&lt;</a:t>
            </a:r>
            <a:endParaRPr lang="en-US" dirty="0"/>
          </a:p>
        </p:txBody>
      </p:sp>
      <p:cxnSp>
        <p:nvCxnSpPr>
          <p:cNvPr id="22" name="Conector recto de flecha 21"/>
          <p:cNvCxnSpPr>
            <a:stCxn id="21" idx="0"/>
          </p:cNvCxnSpPr>
          <p:nvPr/>
        </p:nvCxnSpPr>
        <p:spPr>
          <a:xfrm flipV="1">
            <a:off x="5639577" y="5604933"/>
            <a:ext cx="363295" cy="86989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CuadroTexto 22"/>
          <p:cNvSpPr txBox="1"/>
          <p:nvPr/>
        </p:nvSpPr>
        <p:spPr>
          <a:xfrm>
            <a:off x="4" y="4605869"/>
            <a:ext cx="1521570" cy="369332"/>
          </a:xfrm>
          <a:prstGeom prst="rect">
            <a:avLst/>
          </a:prstGeom>
          <a:noFill/>
          <a:ln>
            <a:solidFill>
              <a:srgbClr val="FFFF00"/>
            </a:solidFill>
          </a:ln>
        </p:spPr>
        <p:txBody>
          <a:bodyPr wrap="none" rtlCol="0">
            <a:spAutoFit/>
          </a:bodyPr>
          <a:lstStyle/>
          <a:p>
            <a:r>
              <a:rPr lang="es-ES" dirty="0" smtClean="0"/>
              <a:t>72 - 78 % </a:t>
            </a:r>
            <a:r>
              <a:rPr lang="es-ES" dirty="0" err="1" smtClean="0"/>
              <a:t>Vc</a:t>
            </a:r>
            <a:endParaRPr lang="en-US" dirty="0"/>
          </a:p>
        </p:txBody>
      </p:sp>
      <p:cxnSp>
        <p:nvCxnSpPr>
          <p:cNvPr id="25" name="Conector recto de flecha 24"/>
          <p:cNvCxnSpPr>
            <a:stCxn id="23" idx="3"/>
          </p:cNvCxnSpPr>
          <p:nvPr/>
        </p:nvCxnSpPr>
        <p:spPr>
          <a:xfrm flipV="1">
            <a:off x="1521574" y="3911600"/>
            <a:ext cx="3981759" cy="87893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733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643467" y="304809"/>
            <a:ext cx="8983550" cy="1015663"/>
          </a:xfrm>
          <a:prstGeom prst="rect">
            <a:avLst/>
          </a:prstGeom>
          <a:noFill/>
        </p:spPr>
        <p:txBody>
          <a:bodyPr wrap="none" rtlCol="0">
            <a:spAutoFit/>
          </a:bodyPr>
          <a:lstStyle/>
          <a:p>
            <a:pPr marL="342900" indent="-342900">
              <a:buFont typeface="Arial" panose="020B0604020202020204" pitchFamily="34" charset="0"/>
              <a:buChar char="•"/>
            </a:pPr>
            <a:r>
              <a:rPr lang="es-ES" sz="2000" b="1" dirty="0" smtClean="0"/>
              <a:t>El consumo de energía en la trituración y molienda es mayor al 50%</a:t>
            </a:r>
          </a:p>
          <a:p>
            <a:r>
              <a:rPr lang="es-ES" sz="2000" b="1" dirty="0" smtClean="0"/>
              <a:t> (</a:t>
            </a:r>
            <a:r>
              <a:rPr lang="es-ES" sz="2000" b="1" dirty="0" err="1" smtClean="0"/>
              <a:t>aprox</a:t>
            </a:r>
            <a:r>
              <a:rPr lang="es-ES" sz="2000" b="1" dirty="0" smtClean="0"/>
              <a:t> 75% - 25 a 40 kW/t dependiendo de la fineza)</a:t>
            </a:r>
          </a:p>
          <a:p>
            <a:pPr marL="342900" indent="-342900">
              <a:buFont typeface="Arial" panose="020B0604020202020204" pitchFamily="34" charset="0"/>
              <a:buChar char="•"/>
            </a:pPr>
            <a:endParaRPr lang="en-US" sz="2000" b="1" dirty="0"/>
          </a:p>
        </p:txBody>
      </p:sp>
      <p:sp>
        <p:nvSpPr>
          <p:cNvPr id="5" name="CuadroTexto 4"/>
          <p:cNvSpPr txBox="1"/>
          <p:nvPr/>
        </p:nvSpPr>
        <p:spPr>
          <a:xfrm>
            <a:off x="643470" y="2201322"/>
            <a:ext cx="11525912" cy="707886"/>
          </a:xfrm>
          <a:prstGeom prst="rect">
            <a:avLst/>
          </a:prstGeom>
          <a:noFill/>
        </p:spPr>
        <p:txBody>
          <a:bodyPr wrap="none" rtlCol="0">
            <a:spAutoFit/>
          </a:bodyPr>
          <a:lstStyle/>
          <a:p>
            <a:pPr marL="342900" indent="-342900">
              <a:buFont typeface="Arial" panose="020B0604020202020204" pitchFamily="34" charset="0"/>
              <a:buChar char="•"/>
            </a:pPr>
            <a:r>
              <a:rPr lang="es-ES" sz="2000" b="1" dirty="0"/>
              <a:t>S</a:t>
            </a:r>
            <a:r>
              <a:rPr lang="es-ES" sz="2000" b="1" dirty="0" smtClean="0"/>
              <a:t>e conoce solo por </a:t>
            </a:r>
            <a:r>
              <a:rPr lang="es-ES" sz="2000" b="1" dirty="0" err="1" smtClean="0"/>
              <a:t>aprox</a:t>
            </a:r>
            <a:r>
              <a:rPr lang="es-ES" sz="2000" b="1" dirty="0" smtClean="0"/>
              <a:t> la cantidad de energía teóricamente necesaria para efectuar</a:t>
            </a:r>
          </a:p>
          <a:p>
            <a:r>
              <a:rPr lang="es-ES" sz="2000" b="1" dirty="0" smtClean="0"/>
              <a:t> una reducción de tamaño dado</a:t>
            </a:r>
            <a:endParaRPr lang="en-US" sz="2000" b="1" dirty="0"/>
          </a:p>
        </p:txBody>
      </p:sp>
      <p:sp>
        <p:nvSpPr>
          <p:cNvPr id="12" name="CuadroTexto 11"/>
          <p:cNvSpPr txBox="1"/>
          <p:nvPr/>
        </p:nvSpPr>
        <p:spPr>
          <a:xfrm>
            <a:off x="643470" y="1236134"/>
            <a:ext cx="11277596" cy="707886"/>
          </a:xfrm>
          <a:prstGeom prst="rect">
            <a:avLst/>
          </a:prstGeom>
          <a:noFill/>
        </p:spPr>
        <p:txBody>
          <a:bodyPr wrap="square" rtlCol="0">
            <a:spAutoFit/>
          </a:bodyPr>
          <a:lstStyle/>
          <a:p>
            <a:pPr marL="342900" indent="-342900">
              <a:buFont typeface="Arial" panose="020B0604020202020204" pitchFamily="34" charset="0"/>
              <a:buChar char="•"/>
            </a:pPr>
            <a:r>
              <a:rPr lang="es-ES" sz="2000" b="1" dirty="0" smtClean="0"/>
              <a:t>La energía gastada en la molienda es cinética, la recuperación de la misma tiene forma de energía potencial (</a:t>
            </a:r>
            <a:r>
              <a:rPr lang="es-ES" sz="2000" b="1" u="sng" dirty="0" smtClean="0"/>
              <a:t>energía superficial</a:t>
            </a:r>
            <a:r>
              <a:rPr lang="es-ES" sz="2000" b="1" dirty="0" smtClean="0"/>
              <a:t>, calor y sonido) </a:t>
            </a:r>
            <a:endParaRPr lang="en-US" sz="2000" b="1" dirty="0"/>
          </a:p>
        </p:txBody>
      </p:sp>
      <p:sp>
        <p:nvSpPr>
          <p:cNvPr id="13" name="CuadroTexto 12"/>
          <p:cNvSpPr txBox="1"/>
          <p:nvPr/>
        </p:nvSpPr>
        <p:spPr>
          <a:xfrm>
            <a:off x="660406" y="3014115"/>
            <a:ext cx="10769295" cy="1015663"/>
          </a:xfrm>
          <a:prstGeom prst="rect">
            <a:avLst/>
          </a:prstGeom>
          <a:noFill/>
        </p:spPr>
        <p:txBody>
          <a:bodyPr wrap="none" rtlCol="0">
            <a:spAutoFit/>
          </a:bodyPr>
          <a:lstStyle/>
          <a:p>
            <a:pPr marL="342900" indent="-342900">
              <a:buFont typeface="Arial" panose="020B0604020202020204" pitchFamily="34" charset="0"/>
              <a:buChar char="•"/>
            </a:pPr>
            <a:r>
              <a:rPr lang="es-ES" sz="2000" b="1" dirty="0" smtClean="0"/>
              <a:t>Para una sustancia cualquiera, el aumento de la energía potencial del sistema, es</a:t>
            </a:r>
          </a:p>
          <a:p>
            <a:r>
              <a:rPr lang="es-ES" sz="2000" b="1" dirty="0" smtClean="0"/>
              <a:t> proporcional a la superficie nueva creada por la molienda y por lo tanto a la</a:t>
            </a:r>
          </a:p>
          <a:p>
            <a:r>
              <a:rPr lang="es-ES" sz="2000" b="1" dirty="0" smtClean="0"/>
              <a:t> reducción de tamaño</a:t>
            </a:r>
            <a:endParaRPr lang="en-US" sz="2000" b="1" dirty="0"/>
          </a:p>
        </p:txBody>
      </p:sp>
      <p:sp>
        <p:nvSpPr>
          <p:cNvPr id="14" name="CuadroTexto 13"/>
          <p:cNvSpPr txBox="1"/>
          <p:nvPr/>
        </p:nvSpPr>
        <p:spPr>
          <a:xfrm>
            <a:off x="795873" y="4368783"/>
            <a:ext cx="10732425" cy="1200329"/>
          </a:xfrm>
          <a:prstGeom prst="rect">
            <a:avLst/>
          </a:prstGeom>
          <a:noFill/>
        </p:spPr>
        <p:txBody>
          <a:bodyPr wrap="none" rtlCol="0">
            <a:spAutoFit/>
          </a:bodyPr>
          <a:lstStyle/>
          <a:p>
            <a:pPr marL="342900" indent="-342900">
              <a:buFont typeface="Arial" panose="020B0604020202020204" pitchFamily="34" charset="0"/>
              <a:buChar char="•"/>
            </a:pPr>
            <a:r>
              <a:rPr lang="es-ES" sz="2400" i="1" dirty="0" smtClean="0"/>
              <a:t>En términos de energía, la eficiencia de operación de reducción de</a:t>
            </a:r>
          </a:p>
          <a:p>
            <a:r>
              <a:rPr lang="es-ES" sz="2400" i="1" dirty="0" smtClean="0"/>
              <a:t> tamaño, es la razón de energía superficial producida, a la energía</a:t>
            </a:r>
          </a:p>
          <a:p>
            <a:r>
              <a:rPr lang="es-ES" sz="2400" i="1" dirty="0" smtClean="0"/>
              <a:t> cinética consumida.</a:t>
            </a:r>
            <a:endParaRPr lang="en-US" sz="2400" i="1" dirty="0"/>
          </a:p>
        </p:txBody>
      </p:sp>
    </p:spTree>
    <p:extLst>
      <p:ext uri="{BB962C8B-B14F-4D97-AF65-F5344CB8AC3E}">
        <p14:creationId xmlns:p14="http://schemas.microsoft.com/office/powerpoint/2010/main" val="29364110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792131" y="118541"/>
            <a:ext cx="2044149" cy="369332"/>
          </a:xfrm>
          <a:prstGeom prst="rect">
            <a:avLst/>
          </a:prstGeom>
          <a:noFill/>
        </p:spPr>
        <p:txBody>
          <a:bodyPr wrap="none" rtlCol="0">
            <a:spAutoFit/>
          </a:bodyPr>
          <a:lstStyle/>
          <a:p>
            <a:r>
              <a:rPr lang="es-ES" b="1" dirty="0" smtClean="0"/>
              <a:t>ÍNDICE DE BOND</a:t>
            </a:r>
            <a:endParaRPr lang="en-US" b="1" dirty="0"/>
          </a:p>
        </p:txBody>
      </p:sp>
      <p:sp>
        <p:nvSpPr>
          <p:cNvPr id="6" name="CuadroTexto 5"/>
          <p:cNvSpPr txBox="1"/>
          <p:nvPr/>
        </p:nvSpPr>
        <p:spPr>
          <a:xfrm>
            <a:off x="643473" y="1168385"/>
            <a:ext cx="11198900" cy="400110"/>
          </a:xfrm>
          <a:prstGeom prst="rect">
            <a:avLst/>
          </a:prstGeom>
          <a:noFill/>
        </p:spPr>
        <p:txBody>
          <a:bodyPr wrap="none" rtlCol="0">
            <a:spAutoFit/>
          </a:bodyPr>
          <a:lstStyle/>
          <a:p>
            <a:pPr marL="342900" indent="-342900">
              <a:buFont typeface="Arial" panose="020B0604020202020204" pitchFamily="34" charset="0"/>
              <a:buChar char="•"/>
            </a:pPr>
            <a:r>
              <a:rPr lang="es-ES" sz="2000" b="1" dirty="0" smtClean="0"/>
              <a:t>Los procesos posteriores a la </a:t>
            </a:r>
            <a:r>
              <a:rPr lang="es-ES" sz="2000" b="1" dirty="0" err="1" smtClean="0"/>
              <a:t>conminución</a:t>
            </a:r>
            <a:r>
              <a:rPr lang="es-ES" sz="2000" b="1" dirty="0" smtClean="0"/>
              <a:t> demandan clases lo más cerradas posibles</a:t>
            </a:r>
            <a:endParaRPr lang="en-US" sz="2000" b="1" dirty="0"/>
          </a:p>
        </p:txBody>
      </p:sp>
      <p:sp>
        <p:nvSpPr>
          <p:cNvPr id="7" name="CuadroTexto 6"/>
          <p:cNvSpPr txBox="1"/>
          <p:nvPr/>
        </p:nvSpPr>
        <p:spPr>
          <a:xfrm>
            <a:off x="2167465" y="1744115"/>
            <a:ext cx="9094618" cy="707886"/>
          </a:xfrm>
          <a:prstGeom prst="rect">
            <a:avLst/>
          </a:prstGeom>
          <a:noFill/>
        </p:spPr>
        <p:txBody>
          <a:bodyPr wrap="square" rtlCol="0">
            <a:spAutoFit/>
          </a:bodyPr>
          <a:lstStyle/>
          <a:p>
            <a:pPr marL="342900" indent="-342900">
              <a:buFont typeface="Arial" panose="020B0604020202020204" pitchFamily="34" charset="0"/>
              <a:buChar char="•"/>
            </a:pPr>
            <a:r>
              <a:rPr lang="es-ES" sz="2000" b="1" dirty="0" smtClean="0"/>
              <a:t>El límite de tamaño separable por concentración gravitacional está entre 10 y 100# (2,36 – 0,147mm)</a:t>
            </a:r>
            <a:endParaRPr lang="en-US" sz="2000" b="1" dirty="0"/>
          </a:p>
        </p:txBody>
      </p:sp>
      <p:sp>
        <p:nvSpPr>
          <p:cNvPr id="8" name="CuadroTexto 7"/>
          <p:cNvSpPr txBox="1"/>
          <p:nvPr/>
        </p:nvSpPr>
        <p:spPr>
          <a:xfrm>
            <a:off x="2150535" y="2472246"/>
            <a:ext cx="9431865" cy="707886"/>
          </a:xfrm>
          <a:prstGeom prst="rect">
            <a:avLst/>
          </a:prstGeom>
          <a:noFill/>
        </p:spPr>
        <p:txBody>
          <a:bodyPr wrap="square" rtlCol="0">
            <a:spAutoFit/>
          </a:bodyPr>
          <a:lstStyle/>
          <a:p>
            <a:pPr marL="342900" indent="-342900">
              <a:buFont typeface="Arial" panose="020B0604020202020204" pitchFamily="34" charset="0"/>
              <a:buChar char="•"/>
            </a:pPr>
            <a:r>
              <a:rPr lang="es-ES" sz="2000" b="1" dirty="0" smtClean="0"/>
              <a:t>En la concentración por flotación, no permite trabajar con partículas menor a 5 </a:t>
            </a:r>
            <a:r>
              <a:rPr lang="el-GR" sz="2000" b="1" dirty="0" smtClean="0">
                <a:latin typeface="Century Gothic" panose="020B0502020202020204" pitchFamily="34" charset="0"/>
              </a:rPr>
              <a:t>μ</a:t>
            </a:r>
            <a:endParaRPr lang="en-US" sz="2000" b="1" dirty="0"/>
          </a:p>
        </p:txBody>
      </p:sp>
      <p:sp>
        <p:nvSpPr>
          <p:cNvPr id="9" name="CuadroTexto 8"/>
          <p:cNvSpPr txBox="1"/>
          <p:nvPr/>
        </p:nvSpPr>
        <p:spPr>
          <a:xfrm>
            <a:off x="660408" y="5029181"/>
            <a:ext cx="10820392" cy="707886"/>
          </a:xfrm>
          <a:prstGeom prst="rect">
            <a:avLst/>
          </a:prstGeom>
          <a:noFill/>
        </p:spPr>
        <p:txBody>
          <a:bodyPr wrap="square" rtlCol="0">
            <a:spAutoFit/>
          </a:bodyPr>
          <a:lstStyle/>
          <a:p>
            <a:pPr marL="342900" indent="-342900">
              <a:buFont typeface="Arial" panose="020B0604020202020204" pitchFamily="34" charset="0"/>
              <a:buChar char="•"/>
            </a:pPr>
            <a:r>
              <a:rPr lang="es-ES" sz="2000" b="1" dirty="0" smtClean="0"/>
              <a:t>La reducción de tamaño en una sola operación produce mas finos, que cuando</a:t>
            </a:r>
          </a:p>
          <a:p>
            <a:r>
              <a:rPr lang="es-ES" sz="2000" b="1" dirty="0"/>
              <a:t> </a:t>
            </a:r>
            <a:r>
              <a:rPr lang="es-ES" sz="2000" b="1" dirty="0" smtClean="0"/>
              <a:t>    se realiza en mas de una operación</a:t>
            </a:r>
            <a:endParaRPr lang="en-US" sz="2000" b="1" dirty="0"/>
          </a:p>
        </p:txBody>
      </p:sp>
      <p:sp>
        <p:nvSpPr>
          <p:cNvPr id="11" name="CuadroTexto 10"/>
          <p:cNvSpPr txBox="1"/>
          <p:nvPr/>
        </p:nvSpPr>
        <p:spPr>
          <a:xfrm>
            <a:off x="2184403" y="3166508"/>
            <a:ext cx="9736663" cy="707886"/>
          </a:xfrm>
          <a:prstGeom prst="rect">
            <a:avLst/>
          </a:prstGeom>
          <a:noFill/>
        </p:spPr>
        <p:txBody>
          <a:bodyPr wrap="square" rtlCol="0">
            <a:spAutoFit/>
          </a:bodyPr>
          <a:lstStyle/>
          <a:p>
            <a:pPr marL="342900" indent="-342900">
              <a:buFont typeface="Arial" panose="020B0604020202020204" pitchFamily="34" charset="0"/>
              <a:buChar char="•"/>
            </a:pPr>
            <a:r>
              <a:rPr lang="es-ES" sz="2000" b="1" dirty="0" smtClean="0"/>
              <a:t>La partículas de tamaño límite para la </a:t>
            </a:r>
            <a:r>
              <a:rPr lang="es-ES" sz="2000" b="1" dirty="0" err="1" smtClean="0"/>
              <a:t>conminución</a:t>
            </a:r>
            <a:r>
              <a:rPr lang="es-ES" sz="2000" b="1" dirty="0" smtClean="0"/>
              <a:t> (0,001</a:t>
            </a:r>
            <a:r>
              <a:rPr lang="el-GR" sz="2000" b="1" dirty="0" smtClean="0">
                <a:latin typeface="Century Gothic" panose="020B0502020202020204" pitchFamily="34" charset="0"/>
              </a:rPr>
              <a:t>μ</a:t>
            </a:r>
            <a:r>
              <a:rPr lang="es-ES" sz="2000" b="1" dirty="0" smtClean="0">
                <a:latin typeface="Century Gothic" panose="020B0502020202020204" pitchFamily="34" charset="0"/>
              </a:rPr>
              <a:t> es de 5000 a 10000 veces inferior que las de tamaño límite recuperable (25 series Tyler) </a:t>
            </a:r>
            <a:endParaRPr lang="en-US" sz="2000" b="1" dirty="0"/>
          </a:p>
        </p:txBody>
      </p:sp>
    </p:spTree>
    <p:extLst>
      <p:ext uri="{BB962C8B-B14F-4D97-AF65-F5344CB8AC3E}">
        <p14:creationId xmlns:p14="http://schemas.microsoft.com/office/powerpoint/2010/main" val="1434532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643467" y="304809"/>
            <a:ext cx="8983550" cy="1015663"/>
          </a:xfrm>
          <a:prstGeom prst="rect">
            <a:avLst/>
          </a:prstGeom>
          <a:noFill/>
        </p:spPr>
        <p:txBody>
          <a:bodyPr wrap="none" rtlCol="0">
            <a:spAutoFit/>
          </a:bodyPr>
          <a:lstStyle/>
          <a:p>
            <a:pPr marL="342900" indent="-342900">
              <a:buFont typeface="Arial" panose="020B0604020202020204" pitchFamily="34" charset="0"/>
              <a:buChar char="•"/>
            </a:pPr>
            <a:r>
              <a:rPr lang="es-ES" sz="2000" b="1" dirty="0" smtClean="0"/>
              <a:t>El consumo de energía en la trituración y molienda es mayor al 50%</a:t>
            </a:r>
          </a:p>
          <a:p>
            <a:r>
              <a:rPr lang="es-ES" sz="2000" b="1" dirty="0" smtClean="0"/>
              <a:t> (</a:t>
            </a:r>
            <a:r>
              <a:rPr lang="es-ES" sz="2000" b="1" dirty="0" err="1" smtClean="0"/>
              <a:t>aprox</a:t>
            </a:r>
            <a:r>
              <a:rPr lang="es-ES" sz="2000" b="1" dirty="0" smtClean="0"/>
              <a:t> 75% - 25 a 40 </a:t>
            </a:r>
            <a:r>
              <a:rPr lang="es-ES" sz="2000" b="1" dirty="0" err="1" smtClean="0"/>
              <a:t>kH</a:t>
            </a:r>
            <a:r>
              <a:rPr lang="es-ES" sz="2000" b="1" dirty="0" smtClean="0"/>
              <a:t>/t dependiendo de la fineza)</a:t>
            </a:r>
          </a:p>
          <a:p>
            <a:pPr marL="342900" indent="-342900">
              <a:buFont typeface="Arial" panose="020B0604020202020204" pitchFamily="34" charset="0"/>
              <a:buChar char="•"/>
            </a:pPr>
            <a:endParaRPr lang="en-US" sz="2000" b="1" dirty="0"/>
          </a:p>
        </p:txBody>
      </p:sp>
      <p:sp>
        <p:nvSpPr>
          <p:cNvPr id="5" name="CuadroTexto 4"/>
          <p:cNvSpPr txBox="1"/>
          <p:nvPr/>
        </p:nvSpPr>
        <p:spPr>
          <a:xfrm>
            <a:off x="643470" y="2201322"/>
            <a:ext cx="11525912" cy="707886"/>
          </a:xfrm>
          <a:prstGeom prst="rect">
            <a:avLst/>
          </a:prstGeom>
          <a:noFill/>
        </p:spPr>
        <p:txBody>
          <a:bodyPr wrap="none" rtlCol="0">
            <a:spAutoFit/>
          </a:bodyPr>
          <a:lstStyle/>
          <a:p>
            <a:pPr marL="342900" indent="-342900">
              <a:buFont typeface="Arial" panose="020B0604020202020204" pitchFamily="34" charset="0"/>
              <a:buChar char="•"/>
            </a:pPr>
            <a:r>
              <a:rPr lang="es-ES" sz="2000" b="1" dirty="0"/>
              <a:t>S</a:t>
            </a:r>
            <a:r>
              <a:rPr lang="es-ES" sz="2000" b="1" dirty="0" smtClean="0"/>
              <a:t>e conoce solo por </a:t>
            </a:r>
            <a:r>
              <a:rPr lang="es-ES" sz="2000" b="1" dirty="0" err="1" smtClean="0"/>
              <a:t>aprox</a:t>
            </a:r>
            <a:r>
              <a:rPr lang="es-ES" sz="2000" b="1" dirty="0" smtClean="0"/>
              <a:t> la cantidad de energía teóricamente necesaria para efectuar</a:t>
            </a:r>
          </a:p>
          <a:p>
            <a:r>
              <a:rPr lang="es-ES" sz="2000" b="1" dirty="0" smtClean="0"/>
              <a:t> una reducción de tamaño dado</a:t>
            </a:r>
            <a:endParaRPr lang="en-US" sz="2000" b="1" dirty="0"/>
          </a:p>
        </p:txBody>
      </p:sp>
      <p:sp>
        <p:nvSpPr>
          <p:cNvPr id="12" name="CuadroTexto 11"/>
          <p:cNvSpPr txBox="1"/>
          <p:nvPr/>
        </p:nvSpPr>
        <p:spPr>
          <a:xfrm>
            <a:off x="643470" y="1236134"/>
            <a:ext cx="11277596" cy="707886"/>
          </a:xfrm>
          <a:prstGeom prst="rect">
            <a:avLst/>
          </a:prstGeom>
          <a:noFill/>
        </p:spPr>
        <p:txBody>
          <a:bodyPr wrap="square" rtlCol="0">
            <a:spAutoFit/>
          </a:bodyPr>
          <a:lstStyle/>
          <a:p>
            <a:pPr marL="342900" indent="-342900">
              <a:buFont typeface="Arial" panose="020B0604020202020204" pitchFamily="34" charset="0"/>
              <a:buChar char="•"/>
            </a:pPr>
            <a:r>
              <a:rPr lang="es-ES" sz="2000" b="1" dirty="0" smtClean="0"/>
              <a:t>La energía gastada en la molienda es cinética, la recuperación de la misma tiene forma de energía potencial (</a:t>
            </a:r>
            <a:r>
              <a:rPr lang="es-ES" sz="2000" b="1" u="sng" dirty="0" smtClean="0"/>
              <a:t>energía superficial</a:t>
            </a:r>
            <a:r>
              <a:rPr lang="es-ES" sz="2000" b="1" dirty="0" smtClean="0"/>
              <a:t>, calor y sonido) </a:t>
            </a:r>
            <a:endParaRPr lang="en-US" sz="2000" b="1" dirty="0"/>
          </a:p>
        </p:txBody>
      </p:sp>
      <p:sp>
        <p:nvSpPr>
          <p:cNvPr id="13" name="CuadroTexto 12"/>
          <p:cNvSpPr txBox="1"/>
          <p:nvPr/>
        </p:nvSpPr>
        <p:spPr>
          <a:xfrm>
            <a:off x="660406" y="3014115"/>
            <a:ext cx="10769295" cy="1015663"/>
          </a:xfrm>
          <a:prstGeom prst="rect">
            <a:avLst/>
          </a:prstGeom>
          <a:noFill/>
        </p:spPr>
        <p:txBody>
          <a:bodyPr wrap="none" rtlCol="0">
            <a:spAutoFit/>
          </a:bodyPr>
          <a:lstStyle/>
          <a:p>
            <a:pPr marL="342900" indent="-342900">
              <a:buFont typeface="Arial" panose="020B0604020202020204" pitchFamily="34" charset="0"/>
              <a:buChar char="•"/>
            </a:pPr>
            <a:r>
              <a:rPr lang="es-ES" sz="2000" b="1" dirty="0" smtClean="0"/>
              <a:t>Para una sustancia cualquiera, el aumento de la energía potencial del sistema, es</a:t>
            </a:r>
          </a:p>
          <a:p>
            <a:r>
              <a:rPr lang="es-ES" sz="2000" b="1" dirty="0" smtClean="0"/>
              <a:t> proporcional a la superficie nueva creada por la molienda y por lo tanto a la</a:t>
            </a:r>
          </a:p>
          <a:p>
            <a:r>
              <a:rPr lang="es-ES" sz="2000" b="1" dirty="0" smtClean="0"/>
              <a:t> reducción de tamaño</a:t>
            </a:r>
            <a:endParaRPr lang="en-US" sz="2000" b="1" dirty="0"/>
          </a:p>
        </p:txBody>
      </p:sp>
      <p:sp>
        <p:nvSpPr>
          <p:cNvPr id="14" name="CuadroTexto 13"/>
          <p:cNvSpPr txBox="1"/>
          <p:nvPr/>
        </p:nvSpPr>
        <p:spPr>
          <a:xfrm>
            <a:off x="795873" y="4368783"/>
            <a:ext cx="10732425" cy="1200329"/>
          </a:xfrm>
          <a:prstGeom prst="rect">
            <a:avLst/>
          </a:prstGeom>
          <a:noFill/>
        </p:spPr>
        <p:txBody>
          <a:bodyPr wrap="none" rtlCol="0">
            <a:spAutoFit/>
          </a:bodyPr>
          <a:lstStyle/>
          <a:p>
            <a:pPr marL="342900" indent="-342900">
              <a:buFont typeface="Arial" panose="020B0604020202020204" pitchFamily="34" charset="0"/>
              <a:buChar char="•"/>
            </a:pPr>
            <a:r>
              <a:rPr lang="es-ES" sz="2400" i="1" dirty="0" smtClean="0"/>
              <a:t>En términos de energía, la eficiencia de operación de reducción de</a:t>
            </a:r>
          </a:p>
          <a:p>
            <a:r>
              <a:rPr lang="es-ES" sz="2400" i="1" dirty="0" smtClean="0"/>
              <a:t> tamaño, es la razón de energía superficial producida, a la energía</a:t>
            </a:r>
          </a:p>
          <a:p>
            <a:r>
              <a:rPr lang="es-ES" sz="2400" i="1" dirty="0" smtClean="0"/>
              <a:t> cinética consumida.</a:t>
            </a:r>
            <a:endParaRPr lang="en-US" sz="2400" i="1" dirty="0"/>
          </a:p>
        </p:txBody>
      </p:sp>
    </p:spTree>
    <p:extLst>
      <p:ext uri="{BB962C8B-B14F-4D97-AF65-F5344CB8AC3E}">
        <p14:creationId xmlns:p14="http://schemas.microsoft.com/office/powerpoint/2010/main" val="24109227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10"/>
          <p:cNvSpPr/>
          <p:nvPr/>
        </p:nvSpPr>
        <p:spPr>
          <a:xfrm>
            <a:off x="362769" y="119940"/>
            <a:ext cx="4190827" cy="400110"/>
          </a:xfrm>
          <a:prstGeom prst="rect">
            <a:avLst/>
          </a:prstGeom>
        </p:spPr>
        <p:txBody>
          <a:bodyPr wrap="none">
            <a:spAutoFit/>
          </a:bodyPr>
          <a:lstStyle/>
          <a:p>
            <a:r>
              <a:rPr lang="en-US" sz="2000" b="1" dirty="0" smtClean="0">
                <a:latin typeface="Roboto"/>
              </a:rPr>
              <a:t>TEORÍAS DE LA CONMINUCIÓN</a:t>
            </a:r>
            <a:endParaRPr lang="en-US" sz="2000" b="1" i="0" dirty="0">
              <a:effectLst/>
              <a:latin typeface="Roboto"/>
            </a:endParaRPr>
          </a:p>
        </p:txBody>
      </p:sp>
      <mc:AlternateContent xmlns:mc="http://schemas.openxmlformats.org/markup-compatibility/2006">
        <mc:Choice xmlns:a14="http://schemas.microsoft.com/office/drawing/2010/main" Requires="a14">
          <p:graphicFrame>
            <p:nvGraphicFramePr>
              <p:cNvPr id="8" name="Tabla 7"/>
              <p:cNvGraphicFramePr>
                <a:graphicFrameLocks noGrp="1"/>
              </p:cNvGraphicFramePr>
              <p:nvPr>
                <p:extLst>
                  <p:ext uri="{D42A27DB-BD31-4B8C-83A1-F6EECF244321}">
                    <p14:modId xmlns:p14="http://schemas.microsoft.com/office/powerpoint/2010/main" val="3343584594"/>
                  </p:ext>
                </p:extLst>
              </p:nvPr>
            </p:nvGraphicFramePr>
            <p:xfrm>
              <a:off x="362768" y="1109133"/>
              <a:ext cx="11829232" cy="3017520"/>
            </p:xfrm>
            <a:graphic>
              <a:graphicData uri="http://schemas.openxmlformats.org/drawingml/2006/table">
                <a:tbl>
                  <a:tblPr firstRow="1" bandRow="1">
                    <a:tableStyleId>{93296810-A885-4BE3-A3E7-6D5BEEA58F35}</a:tableStyleId>
                  </a:tblPr>
                  <a:tblGrid>
                    <a:gridCol w="809608">
                      <a:extLst>
                        <a:ext uri="{9D8B030D-6E8A-4147-A177-3AD203B41FA5}">
                          <a16:colId xmlns:a16="http://schemas.microsoft.com/office/drawing/2014/main" val="4085538266"/>
                        </a:ext>
                      </a:extLst>
                    </a:gridCol>
                    <a:gridCol w="2163489">
                      <a:extLst>
                        <a:ext uri="{9D8B030D-6E8A-4147-A177-3AD203B41FA5}">
                          <a16:colId xmlns:a16="http://schemas.microsoft.com/office/drawing/2014/main" val="2085401505"/>
                        </a:ext>
                      </a:extLst>
                    </a:gridCol>
                    <a:gridCol w="3979334">
                      <a:extLst>
                        <a:ext uri="{9D8B030D-6E8A-4147-A177-3AD203B41FA5}">
                          <a16:colId xmlns:a16="http://schemas.microsoft.com/office/drawing/2014/main" val="1332534979"/>
                        </a:ext>
                      </a:extLst>
                    </a:gridCol>
                    <a:gridCol w="2827866">
                      <a:extLst>
                        <a:ext uri="{9D8B030D-6E8A-4147-A177-3AD203B41FA5}">
                          <a16:colId xmlns:a16="http://schemas.microsoft.com/office/drawing/2014/main" val="2298051900"/>
                        </a:ext>
                      </a:extLst>
                    </a:gridCol>
                    <a:gridCol w="2048935">
                      <a:extLst>
                        <a:ext uri="{9D8B030D-6E8A-4147-A177-3AD203B41FA5}">
                          <a16:colId xmlns:a16="http://schemas.microsoft.com/office/drawing/2014/main" val="160955916"/>
                        </a:ext>
                      </a:extLst>
                    </a:gridCol>
                  </a:tblGrid>
                  <a:tr h="370840">
                    <a:tc>
                      <a:txBody>
                        <a:bodyPr/>
                        <a:lstStyle/>
                        <a:p>
                          <a:r>
                            <a:rPr lang="es-ES" dirty="0" smtClean="0"/>
                            <a:t>Ley</a:t>
                          </a:r>
                          <a:endParaRPr lang="en-US" dirty="0"/>
                        </a:p>
                      </a:txBody>
                      <a:tcPr/>
                    </a:tc>
                    <a:tc>
                      <a:txBody>
                        <a:bodyPr/>
                        <a:lstStyle/>
                        <a:p>
                          <a:r>
                            <a:rPr lang="es-ES" dirty="0" smtClean="0"/>
                            <a:t>Ley</a:t>
                          </a:r>
                          <a:endParaRPr lang="en-US" dirty="0"/>
                        </a:p>
                      </a:txBody>
                      <a:tcPr/>
                    </a:tc>
                    <a:tc>
                      <a:txBody>
                        <a:bodyPr/>
                        <a:lstStyle/>
                        <a:p>
                          <a:r>
                            <a:rPr lang="es-ES" dirty="0" smtClean="0"/>
                            <a:t>Supuestos</a:t>
                          </a:r>
                          <a:endParaRPr lang="en-US" dirty="0"/>
                        </a:p>
                      </a:txBody>
                      <a:tcPr/>
                    </a:tc>
                    <a:tc>
                      <a:txBody>
                        <a:bodyPr/>
                        <a:lstStyle/>
                        <a:p>
                          <a:r>
                            <a:rPr lang="es-ES" dirty="0" smtClean="0"/>
                            <a:t>Ecuación</a:t>
                          </a:r>
                          <a:endParaRPr lang="en-US" dirty="0"/>
                        </a:p>
                      </a:txBody>
                      <a:tcPr/>
                    </a:tc>
                    <a:tc>
                      <a:txBody>
                        <a:bodyPr/>
                        <a:lstStyle/>
                        <a:p>
                          <a:r>
                            <a:rPr lang="es-ES" dirty="0" smtClean="0"/>
                            <a:t>Campo</a:t>
                          </a:r>
                          <a:r>
                            <a:rPr lang="es-ES" baseline="0" dirty="0" smtClean="0"/>
                            <a:t> aplicable (tamaño)</a:t>
                          </a:r>
                          <a:endParaRPr lang="en-US" dirty="0"/>
                        </a:p>
                      </a:txBody>
                      <a:tcPr/>
                    </a:tc>
                    <a:extLst>
                      <a:ext uri="{0D108BD9-81ED-4DB2-BD59-A6C34878D82A}">
                        <a16:rowId xmlns:a16="http://schemas.microsoft.com/office/drawing/2014/main" val="648776302"/>
                      </a:ext>
                    </a:extLst>
                  </a:tr>
                  <a:tr h="370840">
                    <a:tc>
                      <a:txBody>
                        <a:bodyPr/>
                        <a:lstStyle/>
                        <a:p>
                          <a:r>
                            <a:rPr lang="es-ES" dirty="0" smtClean="0"/>
                            <a:t>1</a:t>
                          </a:r>
                          <a:endParaRPr lang="en-US" dirty="0"/>
                        </a:p>
                      </a:txBody>
                      <a:tcPr/>
                    </a:tc>
                    <a:tc>
                      <a:txBody>
                        <a:bodyPr/>
                        <a:lstStyle/>
                        <a:p>
                          <a:r>
                            <a:rPr lang="es-ES" dirty="0" err="1" smtClean="0"/>
                            <a:t>Rittinger´s</a:t>
                          </a:r>
                          <a:r>
                            <a:rPr lang="es-ES" dirty="0" smtClean="0"/>
                            <a:t> (1867)</a:t>
                          </a:r>
                          <a:endParaRPr lang="en-US" dirty="0"/>
                        </a:p>
                      </a:txBody>
                      <a:tcPr/>
                    </a:tc>
                    <a:tc>
                      <a:txBody>
                        <a:bodyPr/>
                        <a:lstStyle/>
                        <a:p>
                          <a:r>
                            <a:rPr lang="es-ES" dirty="0" smtClean="0"/>
                            <a:t>El trabajo de molienda está relacionado con</a:t>
                          </a:r>
                          <a:r>
                            <a:rPr lang="es-ES" baseline="0" dirty="0" smtClean="0"/>
                            <a:t> la nueva superficie generada</a:t>
                          </a:r>
                          <a:endParaRPr lang="en-US" dirty="0"/>
                        </a:p>
                      </a:txBody>
                      <a:tcPr/>
                    </a:tc>
                    <a:tc>
                      <a:txBody>
                        <a:bodyPr/>
                        <a:lstStyle/>
                        <a:p>
                          <a14:m>
                            <m:oMath xmlns:m="http://schemas.openxmlformats.org/officeDocument/2006/math">
                              <m:r>
                                <a:rPr lang="es-ES" sz="2400" b="0" i="1" smtClean="0">
                                  <a:latin typeface="Cambria Math" panose="02040503050406030204" pitchFamily="18" charset="0"/>
                                </a:rPr>
                                <m:t>𝑤</m:t>
                              </m:r>
                              <m:r>
                                <a:rPr lang="pt-BR" sz="2400" i="1" smtClean="0">
                                  <a:latin typeface="Cambria Math" panose="02040503050406030204" pitchFamily="18" charset="0"/>
                                </a:rPr>
                                <m:t>=</m:t>
                              </m:r>
                              <m:r>
                                <a:rPr lang="es-ES" sz="2400" b="0" i="1" smtClean="0">
                                  <a:latin typeface="Cambria Math" panose="02040503050406030204" pitchFamily="18" charset="0"/>
                                </a:rPr>
                                <m:t>𝑘</m:t>
                              </m:r>
                              <m:r>
                                <a:rPr lang="es-ES" sz="2400" b="0" i="1" baseline="-25000" smtClean="0">
                                  <a:latin typeface="Cambria Math" panose="02040503050406030204" pitchFamily="18" charset="0"/>
                                </a:rPr>
                                <m:t>1</m:t>
                              </m:r>
                              <m:r>
                                <a:rPr lang="es-ES" sz="2400" b="0" i="1" smtClean="0">
                                  <a:latin typeface="Cambria Math" panose="02040503050406030204" pitchFamily="18" charset="0"/>
                                </a:rPr>
                                <m:t>(1/</m:t>
                              </m:r>
                              <m:r>
                                <a:rPr lang="es-ES" sz="2400" b="0" i="1" smtClean="0">
                                  <a:latin typeface="Cambria Math" panose="02040503050406030204" pitchFamily="18" charset="0"/>
                                </a:rPr>
                                <m:t>𝑥𝑝</m:t>
                              </m:r>
                            </m:oMath>
                          </a14:m>
                          <a:r>
                            <a:rPr lang="en-US" sz="2400" baseline="-25000" dirty="0" smtClean="0"/>
                            <a:t> </a:t>
                          </a:r>
                          <a:r>
                            <a:rPr lang="en-US" sz="2400" dirty="0" smtClean="0"/>
                            <a:t>–1/x</a:t>
                          </a:r>
                          <a:r>
                            <a:rPr lang="en-US" sz="2400" baseline="-25000" dirty="0" smtClean="0"/>
                            <a:t>f</a:t>
                          </a:r>
                          <a:r>
                            <a:rPr lang="en-US" sz="2400" dirty="0" smtClean="0"/>
                            <a:t>)</a:t>
                          </a:r>
                          <a:endParaRPr lang="en-US" sz="2400" dirty="0"/>
                        </a:p>
                      </a:txBody>
                      <a:tcPr/>
                    </a:tc>
                    <a:tc>
                      <a:txBody>
                        <a:bodyPr/>
                        <a:lstStyle/>
                        <a:p>
                          <a:r>
                            <a:rPr lang="es-ES" dirty="0" smtClean="0"/>
                            <a:t>Molienda fina (menor a 50</a:t>
                          </a:r>
                          <a:r>
                            <a:rPr lang="el-GR" dirty="0" smtClean="0">
                              <a:latin typeface="Century Gothic" panose="020B0502020202020204" pitchFamily="34" charset="0"/>
                            </a:rPr>
                            <a:t>μ</a:t>
                          </a:r>
                          <a:r>
                            <a:rPr lang="es-ES" dirty="0" smtClean="0">
                              <a:latin typeface="Century Gothic" panose="020B0502020202020204" pitchFamily="34" charset="0"/>
                            </a:rPr>
                            <a:t>)</a:t>
                          </a:r>
                          <a:endParaRPr lang="en-US" dirty="0"/>
                        </a:p>
                      </a:txBody>
                      <a:tcPr/>
                    </a:tc>
                    <a:extLst>
                      <a:ext uri="{0D108BD9-81ED-4DB2-BD59-A6C34878D82A}">
                        <a16:rowId xmlns:a16="http://schemas.microsoft.com/office/drawing/2014/main" val="3334314306"/>
                      </a:ext>
                    </a:extLst>
                  </a:tr>
                  <a:tr h="370840">
                    <a:tc>
                      <a:txBody>
                        <a:bodyPr/>
                        <a:lstStyle/>
                        <a:p>
                          <a:r>
                            <a:rPr lang="es-ES" dirty="0" smtClean="0"/>
                            <a:t>2</a:t>
                          </a:r>
                          <a:endParaRPr lang="en-US" dirty="0"/>
                        </a:p>
                      </a:txBody>
                      <a:tcPr/>
                    </a:tc>
                    <a:tc>
                      <a:txBody>
                        <a:bodyPr/>
                        <a:lstStyle/>
                        <a:p>
                          <a:r>
                            <a:rPr lang="es-ES" dirty="0" err="1" smtClean="0"/>
                            <a:t>Kick´s</a:t>
                          </a:r>
                          <a:r>
                            <a:rPr lang="es-ES" dirty="0" smtClean="0"/>
                            <a:t> (1885)</a:t>
                          </a:r>
                          <a:endParaRPr lang="en-US" dirty="0"/>
                        </a:p>
                      </a:txBody>
                      <a:tcPr/>
                    </a:tc>
                    <a:tc>
                      <a:txBody>
                        <a:bodyPr/>
                        <a:lstStyle/>
                        <a:p>
                          <a:r>
                            <a:rPr lang="es-ES" dirty="0" smtClean="0"/>
                            <a:t>Igual trabajo es requerido para alcanzar una relación relativa equivalente en el tamaño</a:t>
                          </a:r>
                          <a:r>
                            <a:rPr lang="es-ES" baseline="0" dirty="0" smtClean="0"/>
                            <a:t> de grano</a:t>
                          </a:r>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14:m>
                            <m:oMath xmlns:m="http://schemas.openxmlformats.org/officeDocument/2006/math">
                              <m:r>
                                <a:rPr lang="es-ES" sz="1800" b="0" i="1" smtClean="0">
                                  <a:latin typeface="Cambria Math" panose="02040503050406030204" pitchFamily="18" charset="0"/>
                                </a:rPr>
                                <m:t>𝑤</m:t>
                              </m:r>
                              <m:r>
                                <a:rPr lang="pt-BR" sz="1800" i="1" smtClean="0">
                                  <a:latin typeface="Cambria Math" panose="02040503050406030204" pitchFamily="18" charset="0"/>
                                </a:rPr>
                                <m:t>=</m:t>
                              </m:r>
                              <m:r>
                                <a:rPr lang="es-ES" sz="1800" b="0" i="1" smtClean="0">
                                  <a:latin typeface="Cambria Math" panose="02040503050406030204" pitchFamily="18" charset="0"/>
                                </a:rPr>
                                <m:t>𝑘</m:t>
                              </m:r>
                              <m:r>
                                <a:rPr lang="es-ES" sz="1800" b="0" i="1" baseline="-25000" smtClean="0">
                                  <a:latin typeface="Cambria Math" panose="02040503050406030204" pitchFamily="18" charset="0"/>
                                </a:rPr>
                                <m:t>2 </m:t>
                              </m:r>
                              <m:func>
                                <m:funcPr>
                                  <m:ctrlPr>
                                    <a:rPr lang="es-ES" sz="1800" b="0" i="1" baseline="-25000" smtClean="0">
                                      <a:latin typeface="Cambria Math" panose="02040503050406030204" pitchFamily="18" charset="0"/>
                                    </a:rPr>
                                  </m:ctrlPr>
                                </m:funcPr>
                                <m:fName>
                                  <m:r>
                                    <m:rPr>
                                      <m:sty m:val="p"/>
                                    </m:rPr>
                                    <a:rPr lang="es-ES" sz="1800" b="0" i="0" baseline="0" smtClean="0">
                                      <a:latin typeface="Cambria Math" panose="02040503050406030204" pitchFamily="18" charset="0"/>
                                    </a:rPr>
                                    <m:t>ln</m:t>
                                  </m:r>
                                </m:fName>
                                <m:e>
                                  <m:r>
                                    <a:rPr lang="es-ES" sz="1800" b="0" i="1" smtClean="0">
                                      <a:latin typeface="Cambria Math" panose="02040503050406030204" pitchFamily="18" charset="0"/>
                                    </a:rPr>
                                    <m:t>(</m:t>
                                  </m:r>
                                </m:e>
                              </m:func>
                              <m:r>
                                <a:rPr lang="es-ES" sz="1800" b="0" i="1" smtClean="0">
                                  <a:latin typeface="Cambria Math" panose="02040503050406030204" pitchFamily="18" charset="0"/>
                                </a:rPr>
                                <m:t>𝑥</m:t>
                              </m:r>
                              <m:r>
                                <a:rPr lang="es-ES" sz="1800" b="0" i="1" baseline="-25000" smtClean="0">
                                  <a:latin typeface="Cambria Math" panose="02040503050406030204" pitchFamily="18" charset="0"/>
                                </a:rPr>
                                <m:t>𝑓</m:t>
                              </m:r>
                              <m:r>
                                <a:rPr lang="es-ES" sz="1800" b="0" i="1" smtClean="0">
                                  <a:latin typeface="Cambria Math" panose="02040503050406030204" pitchFamily="18" charset="0"/>
                                </a:rPr>
                                <m:t>/</m:t>
                              </m:r>
                            </m:oMath>
                          </a14:m>
                          <a:r>
                            <a:rPr lang="en-US" sz="1800" dirty="0" smtClean="0"/>
                            <a:t>x</a:t>
                          </a:r>
                          <a:r>
                            <a:rPr lang="en-US" sz="1800" baseline="-25000" dirty="0" smtClean="0"/>
                            <a:t>p</a:t>
                          </a:r>
                          <a:r>
                            <a:rPr lang="en-US" sz="1800" dirty="0" smtClean="0"/>
                            <a:t>)</a:t>
                          </a:r>
                          <a:endParaRPr lang="en-US" sz="1800" dirty="0"/>
                        </a:p>
                        <a:p>
                          <a:endParaRPr lang="en-US" dirty="0"/>
                        </a:p>
                      </a:txBody>
                      <a:tcPr/>
                    </a:tc>
                    <a:tc>
                      <a:txBody>
                        <a:bodyPr/>
                        <a:lstStyle/>
                        <a:p>
                          <a:r>
                            <a:rPr lang="es-ES" dirty="0" smtClean="0"/>
                            <a:t>Trituración de partículas por</a:t>
                          </a:r>
                          <a:r>
                            <a:rPr lang="es-ES" baseline="0" dirty="0" smtClean="0"/>
                            <a:t> arriba de 50 mm</a:t>
                          </a:r>
                          <a:endParaRPr lang="en-US" dirty="0"/>
                        </a:p>
                      </a:txBody>
                      <a:tcPr/>
                    </a:tc>
                    <a:extLst>
                      <a:ext uri="{0D108BD9-81ED-4DB2-BD59-A6C34878D82A}">
                        <a16:rowId xmlns:a16="http://schemas.microsoft.com/office/drawing/2014/main" val="1526871815"/>
                      </a:ext>
                    </a:extLst>
                  </a:tr>
                </a:tbl>
              </a:graphicData>
            </a:graphic>
          </p:graphicFrame>
        </mc:Choice>
        <mc:Fallback>
          <p:graphicFrame>
            <p:nvGraphicFramePr>
              <p:cNvPr id="8" name="Tabla 7"/>
              <p:cNvGraphicFramePr>
                <a:graphicFrameLocks noGrp="1"/>
              </p:cNvGraphicFramePr>
              <p:nvPr>
                <p:extLst>
                  <p:ext uri="{D42A27DB-BD31-4B8C-83A1-F6EECF244321}">
                    <p14:modId xmlns:p14="http://schemas.microsoft.com/office/powerpoint/2010/main" val="3343584594"/>
                  </p:ext>
                </p:extLst>
              </p:nvPr>
            </p:nvGraphicFramePr>
            <p:xfrm>
              <a:off x="362768" y="1109133"/>
              <a:ext cx="11829232" cy="3017520"/>
            </p:xfrm>
            <a:graphic>
              <a:graphicData uri="http://schemas.openxmlformats.org/drawingml/2006/table">
                <a:tbl>
                  <a:tblPr firstRow="1" bandRow="1">
                    <a:tableStyleId>{93296810-A885-4BE3-A3E7-6D5BEEA58F35}</a:tableStyleId>
                  </a:tblPr>
                  <a:tblGrid>
                    <a:gridCol w="809608">
                      <a:extLst>
                        <a:ext uri="{9D8B030D-6E8A-4147-A177-3AD203B41FA5}">
                          <a16:colId xmlns:a16="http://schemas.microsoft.com/office/drawing/2014/main" val="4085538266"/>
                        </a:ext>
                      </a:extLst>
                    </a:gridCol>
                    <a:gridCol w="2163489">
                      <a:extLst>
                        <a:ext uri="{9D8B030D-6E8A-4147-A177-3AD203B41FA5}">
                          <a16:colId xmlns:a16="http://schemas.microsoft.com/office/drawing/2014/main" val="2085401505"/>
                        </a:ext>
                      </a:extLst>
                    </a:gridCol>
                    <a:gridCol w="3979334">
                      <a:extLst>
                        <a:ext uri="{9D8B030D-6E8A-4147-A177-3AD203B41FA5}">
                          <a16:colId xmlns:a16="http://schemas.microsoft.com/office/drawing/2014/main" val="1332534979"/>
                        </a:ext>
                      </a:extLst>
                    </a:gridCol>
                    <a:gridCol w="2827866">
                      <a:extLst>
                        <a:ext uri="{9D8B030D-6E8A-4147-A177-3AD203B41FA5}">
                          <a16:colId xmlns:a16="http://schemas.microsoft.com/office/drawing/2014/main" val="2298051900"/>
                        </a:ext>
                      </a:extLst>
                    </a:gridCol>
                    <a:gridCol w="2048935">
                      <a:extLst>
                        <a:ext uri="{9D8B030D-6E8A-4147-A177-3AD203B41FA5}">
                          <a16:colId xmlns:a16="http://schemas.microsoft.com/office/drawing/2014/main" val="160955916"/>
                        </a:ext>
                      </a:extLst>
                    </a:gridCol>
                  </a:tblGrid>
                  <a:tr h="914400">
                    <a:tc>
                      <a:txBody>
                        <a:bodyPr/>
                        <a:lstStyle/>
                        <a:p>
                          <a:r>
                            <a:rPr lang="es-ES" dirty="0" smtClean="0"/>
                            <a:t>Ley</a:t>
                          </a:r>
                          <a:endParaRPr lang="en-US" dirty="0"/>
                        </a:p>
                      </a:txBody>
                      <a:tcPr/>
                    </a:tc>
                    <a:tc>
                      <a:txBody>
                        <a:bodyPr/>
                        <a:lstStyle/>
                        <a:p>
                          <a:r>
                            <a:rPr lang="es-ES" dirty="0" smtClean="0"/>
                            <a:t>Ley</a:t>
                          </a:r>
                          <a:endParaRPr lang="en-US" dirty="0"/>
                        </a:p>
                      </a:txBody>
                      <a:tcPr/>
                    </a:tc>
                    <a:tc>
                      <a:txBody>
                        <a:bodyPr/>
                        <a:lstStyle/>
                        <a:p>
                          <a:r>
                            <a:rPr lang="es-ES" dirty="0" smtClean="0"/>
                            <a:t>Supuestos</a:t>
                          </a:r>
                          <a:endParaRPr lang="en-US" dirty="0"/>
                        </a:p>
                      </a:txBody>
                      <a:tcPr/>
                    </a:tc>
                    <a:tc>
                      <a:txBody>
                        <a:bodyPr/>
                        <a:lstStyle/>
                        <a:p>
                          <a:r>
                            <a:rPr lang="es-ES" dirty="0" smtClean="0"/>
                            <a:t>Ecuación</a:t>
                          </a:r>
                          <a:endParaRPr lang="en-US" dirty="0"/>
                        </a:p>
                      </a:txBody>
                      <a:tcPr/>
                    </a:tc>
                    <a:tc>
                      <a:txBody>
                        <a:bodyPr/>
                        <a:lstStyle/>
                        <a:p>
                          <a:r>
                            <a:rPr lang="es-ES" dirty="0" smtClean="0"/>
                            <a:t>Campo</a:t>
                          </a:r>
                          <a:r>
                            <a:rPr lang="es-ES" baseline="0" dirty="0" smtClean="0"/>
                            <a:t> aplicable (tamaño)</a:t>
                          </a:r>
                          <a:endParaRPr lang="en-US" dirty="0"/>
                        </a:p>
                      </a:txBody>
                      <a:tcPr/>
                    </a:tc>
                    <a:extLst>
                      <a:ext uri="{0D108BD9-81ED-4DB2-BD59-A6C34878D82A}">
                        <a16:rowId xmlns:a16="http://schemas.microsoft.com/office/drawing/2014/main" val="648776302"/>
                      </a:ext>
                    </a:extLst>
                  </a:tr>
                  <a:tr h="914400">
                    <a:tc>
                      <a:txBody>
                        <a:bodyPr/>
                        <a:lstStyle/>
                        <a:p>
                          <a:r>
                            <a:rPr lang="es-ES" dirty="0" smtClean="0"/>
                            <a:t>1</a:t>
                          </a:r>
                          <a:endParaRPr lang="en-US" dirty="0"/>
                        </a:p>
                      </a:txBody>
                      <a:tcPr/>
                    </a:tc>
                    <a:tc>
                      <a:txBody>
                        <a:bodyPr/>
                        <a:lstStyle/>
                        <a:p>
                          <a:r>
                            <a:rPr lang="es-ES" dirty="0" err="1" smtClean="0"/>
                            <a:t>Rittinger´s</a:t>
                          </a:r>
                          <a:r>
                            <a:rPr lang="es-ES" dirty="0" smtClean="0"/>
                            <a:t> (1867)</a:t>
                          </a:r>
                          <a:endParaRPr lang="en-US" dirty="0"/>
                        </a:p>
                      </a:txBody>
                      <a:tcPr/>
                    </a:tc>
                    <a:tc>
                      <a:txBody>
                        <a:bodyPr/>
                        <a:lstStyle/>
                        <a:p>
                          <a:r>
                            <a:rPr lang="es-ES" dirty="0" smtClean="0"/>
                            <a:t>El trabajo de molienda está relacionado con</a:t>
                          </a:r>
                          <a:r>
                            <a:rPr lang="es-ES" baseline="0" dirty="0" smtClean="0"/>
                            <a:t> la nueva superficie generada</a:t>
                          </a:r>
                          <a:endParaRPr lang="en-US" dirty="0"/>
                        </a:p>
                      </a:txBody>
                      <a:tcPr/>
                    </a:tc>
                    <a:tc>
                      <a:txBody>
                        <a:bodyPr/>
                        <a:lstStyle/>
                        <a:p>
                          <a:endParaRPr lang="en-US"/>
                        </a:p>
                      </a:txBody>
                      <a:tcPr>
                        <a:blipFill>
                          <a:blip r:embed="rId2"/>
                          <a:stretch>
                            <a:fillRect l="-246121" t="-102649" r="-73491" b="-139735"/>
                          </a:stretch>
                        </a:blipFill>
                      </a:tcPr>
                    </a:tc>
                    <a:tc>
                      <a:txBody>
                        <a:bodyPr/>
                        <a:lstStyle/>
                        <a:p>
                          <a:r>
                            <a:rPr lang="es-ES" dirty="0" smtClean="0"/>
                            <a:t>Molienda fina (menor a 50</a:t>
                          </a:r>
                          <a:r>
                            <a:rPr lang="el-GR" dirty="0" smtClean="0">
                              <a:latin typeface="Century Gothic" panose="020B0502020202020204" pitchFamily="34" charset="0"/>
                            </a:rPr>
                            <a:t>μ</a:t>
                          </a:r>
                          <a:r>
                            <a:rPr lang="es-ES" dirty="0" smtClean="0">
                              <a:latin typeface="Century Gothic" panose="020B0502020202020204" pitchFamily="34" charset="0"/>
                            </a:rPr>
                            <a:t>)</a:t>
                          </a:r>
                          <a:endParaRPr lang="en-US" dirty="0"/>
                        </a:p>
                      </a:txBody>
                      <a:tcPr/>
                    </a:tc>
                    <a:extLst>
                      <a:ext uri="{0D108BD9-81ED-4DB2-BD59-A6C34878D82A}">
                        <a16:rowId xmlns:a16="http://schemas.microsoft.com/office/drawing/2014/main" val="3334314306"/>
                      </a:ext>
                    </a:extLst>
                  </a:tr>
                  <a:tr h="1188720">
                    <a:tc>
                      <a:txBody>
                        <a:bodyPr/>
                        <a:lstStyle/>
                        <a:p>
                          <a:r>
                            <a:rPr lang="es-ES" dirty="0" smtClean="0"/>
                            <a:t>2</a:t>
                          </a:r>
                          <a:endParaRPr lang="en-US" dirty="0"/>
                        </a:p>
                      </a:txBody>
                      <a:tcPr/>
                    </a:tc>
                    <a:tc>
                      <a:txBody>
                        <a:bodyPr/>
                        <a:lstStyle/>
                        <a:p>
                          <a:r>
                            <a:rPr lang="es-ES" dirty="0" err="1" smtClean="0"/>
                            <a:t>Kick´s</a:t>
                          </a:r>
                          <a:r>
                            <a:rPr lang="es-ES" dirty="0" smtClean="0"/>
                            <a:t> (1885)</a:t>
                          </a:r>
                          <a:endParaRPr lang="en-US" dirty="0"/>
                        </a:p>
                      </a:txBody>
                      <a:tcPr/>
                    </a:tc>
                    <a:tc>
                      <a:txBody>
                        <a:bodyPr/>
                        <a:lstStyle/>
                        <a:p>
                          <a:r>
                            <a:rPr lang="es-ES" dirty="0" smtClean="0"/>
                            <a:t>Igual trabajo es requerido para alcanzar una relación relativa equivalente en el tamaño</a:t>
                          </a:r>
                          <a:r>
                            <a:rPr lang="es-ES" baseline="0" dirty="0" smtClean="0"/>
                            <a:t> de grano</a:t>
                          </a:r>
                          <a:endParaRPr lang="en-US" dirty="0"/>
                        </a:p>
                      </a:txBody>
                      <a:tcPr/>
                    </a:tc>
                    <a:tc>
                      <a:txBody>
                        <a:bodyPr/>
                        <a:lstStyle/>
                        <a:p>
                          <a:endParaRPr lang="en-US"/>
                        </a:p>
                      </a:txBody>
                      <a:tcPr>
                        <a:blipFill>
                          <a:blip r:embed="rId2"/>
                          <a:stretch>
                            <a:fillRect l="-246121" t="-156923" r="-73491" b="-8205"/>
                          </a:stretch>
                        </a:blipFill>
                      </a:tcPr>
                    </a:tc>
                    <a:tc>
                      <a:txBody>
                        <a:bodyPr/>
                        <a:lstStyle/>
                        <a:p>
                          <a:r>
                            <a:rPr lang="es-ES" dirty="0" smtClean="0"/>
                            <a:t>Trituración de partículas por</a:t>
                          </a:r>
                          <a:r>
                            <a:rPr lang="es-ES" baseline="0" dirty="0" smtClean="0"/>
                            <a:t> arriba de 50 mm</a:t>
                          </a:r>
                          <a:endParaRPr lang="en-US" dirty="0"/>
                        </a:p>
                      </a:txBody>
                      <a:tcPr/>
                    </a:tc>
                    <a:extLst>
                      <a:ext uri="{0D108BD9-81ED-4DB2-BD59-A6C34878D82A}">
                        <a16:rowId xmlns:a16="http://schemas.microsoft.com/office/drawing/2014/main" val="1526871815"/>
                      </a:ext>
                    </a:extLst>
                  </a:tr>
                </a:tbl>
              </a:graphicData>
            </a:graphic>
          </p:graphicFrame>
        </mc:Fallback>
      </mc:AlternateContent>
    </p:spTree>
    <p:extLst>
      <p:ext uri="{BB962C8B-B14F-4D97-AF65-F5344CB8AC3E}">
        <p14:creationId xmlns:p14="http://schemas.microsoft.com/office/powerpoint/2010/main" val="1065817906"/>
      </p:ext>
    </p:extLst>
  </p:cSld>
  <p:clrMapOvr>
    <a:masterClrMapping/>
  </p:clrMapOvr>
  <p:timing>
    <p:tnLst>
      <p:par>
        <p:cTn id="1" dur="indefinite" restart="never" nodeType="tmRoot"/>
      </p:par>
    </p:tnLst>
  </p:timing>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2022</TotalTime>
  <Words>652</Words>
  <Application>Microsoft Office PowerPoint</Application>
  <PresentationFormat>Panorámica</PresentationFormat>
  <Paragraphs>90</Paragraphs>
  <Slides>11</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11</vt:i4>
      </vt:variant>
    </vt:vector>
  </HeadingPairs>
  <TitlesOfParts>
    <vt:vector size="19" baseType="lpstr">
      <vt:lpstr>Arial</vt:lpstr>
      <vt:lpstr>Bauhaus 93</vt:lpstr>
      <vt:lpstr>Calibri</vt:lpstr>
      <vt:lpstr>Cambria Math</vt:lpstr>
      <vt:lpstr>Century Gothic</vt:lpstr>
      <vt:lpstr>Roboto</vt:lpstr>
      <vt:lpstr>Wingdings 3</vt:lpstr>
      <vt:lpstr>Espiral</vt:lpstr>
      <vt:lpstr>PROCESAMIENTO DE MINERALES I</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PROCESAMIENTO DE MINERALES I</dc:title>
  <dc:creator>usuario</dc:creator>
  <cp:lastModifiedBy>usuario</cp:lastModifiedBy>
  <cp:revision>230</cp:revision>
  <dcterms:created xsi:type="dcterms:W3CDTF">2020-05-22T09:26:34Z</dcterms:created>
  <dcterms:modified xsi:type="dcterms:W3CDTF">2020-07-01T20:02:43Z</dcterms:modified>
</cp:coreProperties>
</file>