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3"/>
  </p:notesMasterIdLst>
  <p:sldIdLst>
    <p:sldId id="256" r:id="rId2"/>
    <p:sldId id="326" r:id="rId3"/>
    <p:sldId id="314" r:id="rId4"/>
    <p:sldId id="328" r:id="rId5"/>
    <p:sldId id="327" r:id="rId6"/>
    <p:sldId id="320" r:id="rId7"/>
    <p:sldId id="324" r:id="rId8"/>
    <p:sldId id="329" r:id="rId9"/>
    <p:sldId id="332" r:id="rId10"/>
    <p:sldId id="330" r:id="rId11"/>
    <p:sldId id="33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5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57" d="100"/>
          <a:sy n="57" d="100"/>
        </p:scale>
        <p:origin x="126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C3A752-F248-49FE-B7BC-8226508461D6}" type="datetimeFigureOut">
              <a:rPr lang="en-US" smtClean="0"/>
              <a:t>7/1/2020</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8724C-E03E-46DC-BFF0-BA3FD5125791}" type="slidenum">
              <a:rPr lang="en-US" smtClean="0"/>
              <a:t>‹Nº›</a:t>
            </a:fld>
            <a:endParaRPr lang="en-US"/>
          </a:p>
        </p:txBody>
      </p:sp>
    </p:spTree>
    <p:extLst>
      <p:ext uri="{BB962C8B-B14F-4D97-AF65-F5344CB8AC3E}">
        <p14:creationId xmlns:p14="http://schemas.microsoft.com/office/powerpoint/2010/main" val="51824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9BA15B4-575D-4180-BB12-07E24E114C8C}"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D308FCC-C34E-4300-808B-DFBB0BE997AE}"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0028F31-009A-4150-826C-B1C720B21037}"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4729CF85-F439-4DD5-B926-CBBCA4EE06EF}"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E2779EE9-214B-40E4-8C63-A1D8141A3848}"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A0C663E1-B50C-4106-8524-46033B6C04A8}"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667B5D-5103-4408-A6C2-F087649F607F}"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07F5265-D2FE-4653-A48F-FA940DB569B9}"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61A24C-50FD-4210-9AFC-325693131E5C}"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0DF865A-A65B-41D9-BE6D-F775832419DA}" type="datetime1">
              <a:rPr lang="en-US" smtClean="0"/>
              <a:t>7/1/2020</a:t>
            </a:fld>
            <a:endParaRPr lang="en-US" dirty="0"/>
          </a:p>
        </p:txBody>
      </p:sp>
      <p:sp>
        <p:nvSpPr>
          <p:cNvPr id="5" name="Footer Placeholder 4"/>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296BFD-2BF2-432B-A649-A68574F34025}"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8ED2513-282F-46C9-81FC-256EF73FD558}" type="datetime1">
              <a:rPr lang="en-US" smtClean="0"/>
              <a:t>7/1/2020</a:t>
            </a:fld>
            <a:endParaRPr lang="en-US" dirty="0"/>
          </a:p>
        </p:txBody>
      </p:sp>
      <p:sp>
        <p:nvSpPr>
          <p:cNvPr id="8" name="Footer Placeholder 7"/>
          <p:cNvSpPr>
            <a:spLocks noGrp="1"/>
          </p:cNvSpPr>
          <p:nvPr>
            <p:ph type="ftr" sz="quarter" idx="11"/>
          </p:nvPr>
        </p:nvSpPr>
        <p:spPr/>
        <p:txBody>
          <a:bodyPr/>
          <a:lstStyle/>
          <a:p>
            <a:r>
              <a:rPr lang="en-US" smtClean="0"/>
              <a:t>Oscar Huertas</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E13488D-BA7F-4E69-BC57-78DACD27CD4B}" type="datetime1">
              <a:rPr lang="en-US" smtClean="0"/>
              <a:t>7/1/2020</a:t>
            </a:fld>
            <a:endParaRPr lang="en-US" dirty="0"/>
          </a:p>
        </p:txBody>
      </p:sp>
      <p:sp>
        <p:nvSpPr>
          <p:cNvPr id="4" name="Footer Placeholder 3"/>
          <p:cNvSpPr>
            <a:spLocks noGrp="1"/>
          </p:cNvSpPr>
          <p:nvPr>
            <p:ph type="ftr" sz="quarter" idx="11"/>
          </p:nvPr>
        </p:nvSpPr>
        <p:spPr/>
        <p:txBody>
          <a:bodyPr/>
          <a:lstStyle/>
          <a:p>
            <a:r>
              <a:rPr lang="en-US" smtClean="0"/>
              <a:t>Oscar Huertas</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6D422-CE50-44CA-9C13-0B2DB60E6F25}" type="datetime1">
              <a:rPr lang="en-US" smtClean="0"/>
              <a:t>7/1/2020</a:t>
            </a:fld>
            <a:endParaRPr lang="en-US" dirty="0"/>
          </a:p>
        </p:txBody>
      </p:sp>
      <p:sp>
        <p:nvSpPr>
          <p:cNvPr id="3" name="Footer Placeholder 2"/>
          <p:cNvSpPr>
            <a:spLocks noGrp="1"/>
          </p:cNvSpPr>
          <p:nvPr>
            <p:ph type="ftr" sz="quarter" idx="11"/>
          </p:nvPr>
        </p:nvSpPr>
        <p:spPr/>
        <p:txBody>
          <a:bodyPr/>
          <a:lstStyle/>
          <a:p>
            <a:r>
              <a:rPr lang="en-US" smtClean="0"/>
              <a:t>Oscar Huertas</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3A1DD4A-6129-4126-B70E-C5859200F867}"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6CFB4AE-A3EA-49A4-BA6D-534A65A4F282}" type="datetime1">
              <a:rPr lang="en-US" smtClean="0"/>
              <a:t>7/1/2020</a:t>
            </a:fld>
            <a:endParaRPr lang="en-US" dirty="0"/>
          </a:p>
        </p:txBody>
      </p:sp>
      <p:sp>
        <p:nvSpPr>
          <p:cNvPr id="6" name="Footer Placeholder 5"/>
          <p:cNvSpPr>
            <a:spLocks noGrp="1"/>
          </p:cNvSpPr>
          <p:nvPr>
            <p:ph type="ftr" sz="quarter" idx="11"/>
          </p:nvPr>
        </p:nvSpPr>
        <p:spPr/>
        <p:txBody>
          <a:bodyPr/>
          <a:lstStyle/>
          <a:p>
            <a:r>
              <a:rPr lang="en-US" smtClean="0"/>
              <a:t>Oscar Huertas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33C7A7-0BE3-4A85-95DA-86695B56AD29}" type="datetime1">
              <a:rPr lang="en-US" smtClean="0"/>
              <a:t>7/1/2020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Oscar Huertas</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O_MYivBEwS4&amp;t=297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2YYBqS3UVdo" TargetMode="External"/><Relationship Id="rId2" Type="http://schemas.openxmlformats.org/officeDocument/2006/relationships/hyperlink" Target="https://www.youtube.com/watch?v=M1qUM4wfNTw"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L6sgGXXYdE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17183" y="4704679"/>
            <a:ext cx="4706393" cy="406301"/>
          </a:xfrm>
        </p:spPr>
        <p:txBody>
          <a:bodyPr anchor="ctr">
            <a:normAutofit/>
          </a:bodyPr>
          <a:lstStyle/>
          <a:p>
            <a:pPr algn="ctr"/>
            <a:r>
              <a:rPr lang="es-ES" sz="2000" b="1" dirty="0" smtClean="0"/>
              <a:t>PROCESAMIENTO DE MINERALES I</a:t>
            </a:r>
            <a:endParaRPr lang="en-US" sz="2000" b="1" dirty="0"/>
          </a:p>
        </p:txBody>
      </p:sp>
      <p:sp>
        <p:nvSpPr>
          <p:cNvPr id="3" name="Subtítulo 2"/>
          <p:cNvSpPr>
            <a:spLocks noGrp="1"/>
          </p:cNvSpPr>
          <p:nvPr>
            <p:ph type="subTitle" idx="1"/>
          </p:nvPr>
        </p:nvSpPr>
        <p:spPr>
          <a:xfrm>
            <a:off x="2011016" y="2108898"/>
            <a:ext cx="7239201" cy="1257073"/>
          </a:xfrm>
        </p:spPr>
        <p:txBody>
          <a:bodyPr>
            <a:noAutofit/>
          </a:bodyPr>
          <a:lstStyle/>
          <a:p>
            <a:pPr algn="ctr"/>
            <a:r>
              <a:rPr lang="es-ES" sz="2000" dirty="0" smtClean="0">
                <a:latin typeface="Bauhaus 93" panose="04030905020B02020C02" pitchFamily="82" charset="0"/>
              </a:rPr>
              <a:t>TÉCNICO UNIVERSITARIO EN PROCESAMIENTO DE MINERALES</a:t>
            </a:r>
          </a:p>
          <a:p>
            <a:pPr algn="ctr"/>
            <a:r>
              <a:rPr lang="es-ES" sz="2000" dirty="0" smtClean="0">
                <a:latin typeface="Bauhaus 93" panose="04030905020B02020C02" pitchFamily="82" charset="0"/>
              </a:rPr>
              <a:t>INGENIERÍA DE MINAS</a:t>
            </a:r>
          </a:p>
          <a:p>
            <a:pPr algn="ctr"/>
            <a:r>
              <a:rPr lang="es-ES" sz="2000" dirty="0" smtClean="0">
                <a:latin typeface="Bauhaus 93" panose="04030905020B02020C02" pitchFamily="82" charset="0"/>
              </a:rPr>
              <a:t>2020</a:t>
            </a:r>
            <a:endParaRPr lang="en-US" sz="2000" dirty="0">
              <a:latin typeface="Bauhaus 93" panose="04030905020B02020C02" pitchFamily="82" charset="0"/>
            </a:endParaRPr>
          </a:p>
        </p:txBody>
      </p:sp>
      <p:sp>
        <p:nvSpPr>
          <p:cNvPr id="4" name="CuadroTexto 3"/>
          <p:cNvSpPr txBox="1"/>
          <p:nvPr/>
        </p:nvSpPr>
        <p:spPr>
          <a:xfrm>
            <a:off x="8146473" y="6397632"/>
            <a:ext cx="3169457" cy="276999"/>
          </a:xfrm>
          <a:prstGeom prst="rect">
            <a:avLst/>
          </a:prstGeom>
          <a:noFill/>
        </p:spPr>
        <p:txBody>
          <a:bodyPr wrap="none" rtlCol="0">
            <a:spAutoFit/>
          </a:bodyPr>
          <a:lstStyle/>
          <a:p>
            <a:r>
              <a:rPr lang="es-ES" sz="1200" i="1" dirty="0" smtClean="0"/>
              <a:t>Material de uso exclusivo de la Cátedra</a:t>
            </a:r>
            <a:endParaRPr lang="en-US" sz="1200" i="1" dirty="0"/>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692" y="45891"/>
            <a:ext cx="1356000" cy="172380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4" descr="https://scontent.ftuc1-1.fna.fbcdn.net/v/t1.0-1/p200x200/17191320_1764831373737373_727026621295508743_n.png?_nc_cat=107&amp;_nc_oc=AQlZaIOjSs7pCD7FwU_VJSlUr_WaTiVk5A-QzCuePAGPX8zFtK_je0N73lNWrQJnxrY&amp;_nc_ht=scontent.ftuc1-1.fna&amp;oh=dacc7b4329c06b018d55f317232d418e&amp;oe=5D8727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8399" y="45890"/>
            <a:ext cx="1468583" cy="1602171"/>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3717178" y="5189595"/>
            <a:ext cx="4706393" cy="40630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2000" b="1" dirty="0" smtClean="0"/>
              <a:t>TEMA: </a:t>
            </a:r>
            <a:r>
              <a:rPr lang="es-ES" sz="2000" b="1" dirty="0" smtClean="0"/>
              <a:t>MOLINO DE BOLAS</a:t>
            </a:r>
            <a:endParaRPr lang="en-US" sz="2000" b="1" dirty="0"/>
          </a:p>
        </p:txBody>
      </p:sp>
    </p:spTree>
    <p:extLst>
      <p:ext uri="{BB962C8B-B14F-4D97-AF65-F5344CB8AC3E}">
        <p14:creationId xmlns:p14="http://schemas.microsoft.com/office/powerpoint/2010/main" val="110007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362769" y="119940"/>
            <a:ext cx="4190827" cy="400110"/>
          </a:xfrm>
          <a:prstGeom prst="rect">
            <a:avLst/>
          </a:prstGeom>
        </p:spPr>
        <p:txBody>
          <a:bodyPr wrap="none">
            <a:spAutoFit/>
          </a:bodyPr>
          <a:lstStyle/>
          <a:p>
            <a:r>
              <a:rPr lang="en-US" sz="2000" b="1" dirty="0" smtClean="0">
                <a:latin typeface="Roboto"/>
              </a:rPr>
              <a:t>TEORÍAS DE LA CONMINUCIÓN</a:t>
            </a:r>
            <a:endParaRPr lang="en-US" sz="2000" b="1" i="0" dirty="0">
              <a:effectLst/>
              <a:latin typeface="Roboto"/>
            </a:endParaRPr>
          </a:p>
        </p:txBody>
      </p:sp>
      <mc:AlternateContent xmlns:mc="http://schemas.openxmlformats.org/markup-compatibility/2006">
        <mc:Choice xmlns:a14="http://schemas.microsoft.com/office/drawing/2010/main" Requires="a14">
          <p:sp>
            <p:nvSpPr>
              <p:cNvPr id="3" name="CuadroTexto 2"/>
              <p:cNvSpPr txBox="1"/>
              <p:nvPr/>
            </p:nvSpPr>
            <p:spPr>
              <a:xfrm>
                <a:off x="434647" y="4912784"/>
                <a:ext cx="2729402" cy="829138"/>
              </a:xfrm>
              <a:prstGeom prst="rect">
                <a:avLst/>
              </a:prstGeom>
              <a:solidFill>
                <a:schemeClr val="accent6">
                  <a:lumMod val="60000"/>
                  <a:lumOff val="40000"/>
                </a:schemeClr>
              </a:solidFill>
            </p:spPr>
            <p:txBody>
              <a:bodyPr wrap="none" lIns="0" tIns="0" rIns="0" bIns="0" rtlCol="0">
                <a:spAutoFit/>
              </a:bodyPr>
              <a:lstStyle/>
              <a:p>
                <a:r>
                  <a:rPr lang="es-ES" sz="3600" b="0" dirty="0" smtClean="0"/>
                  <a:t>dE</a:t>
                </a:r>
                <a14:m>
                  <m:oMath xmlns:m="http://schemas.openxmlformats.org/officeDocument/2006/math">
                    <m:r>
                      <a:rPr lang="es-ES" sz="3600" b="0" i="1" smtClean="0">
                        <a:latin typeface="Cambria Math" panose="02040503050406030204" pitchFamily="18" charset="0"/>
                      </a:rPr>
                      <m:t>=−</m:t>
                    </m:r>
                    <m:r>
                      <a:rPr lang="es-ES" sz="3600" b="0" i="1" smtClean="0">
                        <a:latin typeface="Cambria Math" panose="02040503050406030204" pitchFamily="18" charset="0"/>
                      </a:rPr>
                      <m:t>𝐶</m:t>
                    </m:r>
                    <m:r>
                      <a:rPr lang="es-ES" sz="3600" b="0" i="1" smtClean="0">
                        <a:latin typeface="Cambria Math" panose="02040503050406030204" pitchFamily="18" charset="0"/>
                      </a:rPr>
                      <m:t> </m:t>
                    </m:r>
                    <m:d>
                      <m:dPr>
                        <m:ctrlPr>
                          <a:rPr lang="es-ES" sz="3600" b="0" i="1" smtClean="0">
                            <a:latin typeface="Cambria Math" panose="02040503050406030204" pitchFamily="18" charset="0"/>
                          </a:rPr>
                        </m:ctrlPr>
                      </m:dPr>
                      <m:e>
                        <m:f>
                          <m:fPr>
                            <m:ctrlPr>
                              <a:rPr lang="es-ES" sz="3600" b="0" i="1" smtClean="0">
                                <a:latin typeface="Cambria Math" panose="02040503050406030204" pitchFamily="18" charset="0"/>
                              </a:rPr>
                            </m:ctrlPr>
                          </m:fPr>
                          <m:num>
                            <m:r>
                              <a:rPr lang="es-ES" sz="3600" b="0" i="1" smtClean="0">
                                <a:latin typeface="Cambria Math" panose="02040503050406030204" pitchFamily="18" charset="0"/>
                              </a:rPr>
                              <m:t>𝑑𝑥</m:t>
                            </m:r>
                          </m:num>
                          <m:den>
                            <m:r>
                              <a:rPr lang="es-ES" sz="3600" b="0" i="1" smtClean="0">
                                <a:latin typeface="Cambria Math" panose="02040503050406030204" pitchFamily="18" charset="0"/>
                              </a:rPr>
                              <m:t>𝑥</m:t>
                            </m:r>
                            <m:r>
                              <a:rPr lang="es-ES" sz="3600" b="0" i="1" baseline="30000" smtClean="0">
                                <a:latin typeface="Cambria Math" panose="02040503050406030204" pitchFamily="18" charset="0"/>
                              </a:rPr>
                              <m:t>𝑛</m:t>
                            </m:r>
                          </m:den>
                        </m:f>
                      </m:e>
                    </m:d>
                  </m:oMath>
                </a14:m>
                <a:endParaRPr lang="en-US" sz="3600" dirty="0"/>
              </a:p>
            </p:txBody>
          </p:sp>
        </mc:Choice>
        <mc:Fallback>
          <p:sp>
            <p:nvSpPr>
              <p:cNvPr id="3" name="CuadroTexto 2"/>
              <p:cNvSpPr txBox="1">
                <a:spLocks noRot="1" noChangeAspect="1" noMove="1" noResize="1" noEditPoints="1" noAdjustHandles="1" noChangeArrowheads="1" noChangeShapeType="1" noTextEdit="1"/>
              </p:cNvSpPr>
              <p:nvPr/>
            </p:nvSpPr>
            <p:spPr>
              <a:xfrm>
                <a:off x="434647" y="4912784"/>
                <a:ext cx="2729402" cy="829138"/>
              </a:xfrm>
              <a:prstGeom prst="rect">
                <a:avLst/>
              </a:prstGeom>
              <a:blipFill>
                <a:blip r:embed="rId2"/>
                <a:stretch>
                  <a:fillRect l="-10045" t="-1471" b="-14706"/>
                </a:stretch>
              </a:blipFill>
            </p:spPr>
            <p:txBody>
              <a:bodyPr/>
              <a:lstStyle/>
              <a:p>
                <a:r>
                  <a:rPr lang="en-US">
                    <a:noFill/>
                  </a:rPr>
                  <a:t> </a:t>
                </a:r>
              </a:p>
            </p:txBody>
          </p:sp>
        </mc:Fallback>
      </mc:AlternateContent>
      <p:sp>
        <p:nvSpPr>
          <p:cNvPr id="5" name="Rectángulo 4"/>
          <p:cNvSpPr/>
          <p:nvPr/>
        </p:nvSpPr>
        <p:spPr>
          <a:xfrm>
            <a:off x="5713693" y="4463171"/>
            <a:ext cx="5997155" cy="707886"/>
          </a:xfrm>
          <a:prstGeom prst="rect">
            <a:avLst/>
          </a:prstGeom>
        </p:spPr>
        <p:txBody>
          <a:bodyPr wrap="none">
            <a:spAutoFit/>
          </a:bodyPr>
          <a:lstStyle/>
          <a:p>
            <a:r>
              <a:rPr lang="en-US" sz="2000" b="1" dirty="0" smtClean="0">
                <a:latin typeface="Roboto"/>
              </a:rPr>
              <a:t>E = </a:t>
            </a:r>
            <a:r>
              <a:rPr lang="en-US" sz="2000" b="1" dirty="0" err="1" smtClean="0">
                <a:latin typeface="Roboto"/>
              </a:rPr>
              <a:t>Energía</a:t>
            </a:r>
            <a:r>
              <a:rPr lang="en-US" sz="2000" b="1" dirty="0" smtClean="0">
                <a:latin typeface="Roboto"/>
              </a:rPr>
              <a:t> </a:t>
            </a:r>
            <a:r>
              <a:rPr lang="en-US" sz="2000" b="1" dirty="0" err="1" smtClean="0">
                <a:latin typeface="Roboto"/>
              </a:rPr>
              <a:t>específica</a:t>
            </a:r>
            <a:r>
              <a:rPr lang="en-US" sz="2000" b="1" dirty="0" smtClean="0">
                <a:latin typeface="Roboto"/>
              </a:rPr>
              <a:t> para </a:t>
            </a:r>
            <a:r>
              <a:rPr lang="en-US" sz="2000" b="1" dirty="0" err="1" smtClean="0">
                <a:latin typeface="Roboto"/>
              </a:rPr>
              <a:t>moler</a:t>
            </a:r>
            <a:r>
              <a:rPr lang="en-US" sz="2000" b="1" dirty="0" smtClean="0">
                <a:latin typeface="Roboto"/>
              </a:rPr>
              <a:t> 1 t de mineral</a:t>
            </a:r>
          </a:p>
          <a:p>
            <a:r>
              <a:rPr lang="en-US" sz="2000" b="1" dirty="0" smtClean="0">
                <a:latin typeface="Roboto"/>
              </a:rPr>
              <a:t> </a:t>
            </a:r>
            <a:r>
              <a:rPr lang="en-US" sz="2000" b="1" dirty="0" err="1" smtClean="0">
                <a:latin typeface="Roboto"/>
              </a:rPr>
              <a:t>en</a:t>
            </a:r>
            <a:r>
              <a:rPr lang="en-US" sz="2000" b="1" dirty="0" smtClean="0">
                <a:latin typeface="Roboto"/>
              </a:rPr>
              <a:t> la </a:t>
            </a:r>
            <a:r>
              <a:rPr lang="en-US" sz="2000" b="1" dirty="0" err="1" smtClean="0">
                <a:latin typeface="Roboto"/>
              </a:rPr>
              <a:t>unidad</a:t>
            </a:r>
            <a:r>
              <a:rPr lang="en-US" sz="2000" b="1" dirty="0" smtClean="0">
                <a:latin typeface="Roboto"/>
              </a:rPr>
              <a:t> de </a:t>
            </a:r>
            <a:r>
              <a:rPr lang="en-US" sz="2000" b="1" dirty="0" err="1" smtClean="0">
                <a:latin typeface="Roboto"/>
              </a:rPr>
              <a:t>tiempo</a:t>
            </a:r>
            <a:endParaRPr lang="en-US" sz="2000" b="1" i="0" dirty="0">
              <a:effectLst/>
              <a:latin typeface="Roboto"/>
            </a:endParaRPr>
          </a:p>
        </p:txBody>
      </p:sp>
      <p:sp>
        <p:nvSpPr>
          <p:cNvPr id="6" name="Rectángulo 5"/>
          <p:cNvSpPr/>
          <p:nvPr/>
        </p:nvSpPr>
        <p:spPr>
          <a:xfrm>
            <a:off x="5713693" y="5255663"/>
            <a:ext cx="3374835" cy="400110"/>
          </a:xfrm>
          <a:prstGeom prst="rect">
            <a:avLst/>
          </a:prstGeom>
        </p:spPr>
        <p:txBody>
          <a:bodyPr wrap="none">
            <a:spAutoFit/>
          </a:bodyPr>
          <a:lstStyle/>
          <a:p>
            <a:r>
              <a:rPr lang="en-US" sz="2000" b="1" dirty="0" smtClean="0">
                <a:latin typeface="Roboto"/>
              </a:rPr>
              <a:t>x = </a:t>
            </a:r>
            <a:r>
              <a:rPr lang="en-US" sz="2000" b="1" dirty="0" err="1" smtClean="0">
                <a:latin typeface="Roboto"/>
              </a:rPr>
              <a:t>Tamaño</a:t>
            </a:r>
            <a:r>
              <a:rPr lang="en-US" sz="2000" b="1" dirty="0" smtClean="0">
                <a:latin typeface="Roboto"/>
              </a:rPr>
              <a:t> de la </a:t>
            </a:r>
            <a:r>
              <a:rPr lang="en-US" sz="2000" b="1" dirty="0" err="1" smtClean="0">
                <a:latin typeface="Roboto"/>
              </a:rPr>
              <a:t>partícula</a:t>
            </a:r>
            <a:endParaRPr lang="en-US" sz="2000" b="1" i="0" dirty="0">
              <a:effectLst/>
              <a:latin typeface="Roboto"/>
            </a:endParaRPr>
          </a:p>
        </p:txBody>
      </p:sp>
      <p:sp>
        <p:nvSpPr>
          <p:cNvPr id="7" name="Rectángulo 6"/>
          <p:cNvSpPr/>
          <p:nvPr/>
        </p:nvSpPr>
        <p:spPr>
          <a:xfrm>
            <a:off x="5713693" y="5852538"/>
            <a:ext cx="2501006" cy="400110"/>
          </a:xfrm>
          <a:prstGeom prst="rect">
            <a:avLst/>
          </a:prstGeom>
        </p:spPr>
        <p:txBody>
          <a:bodyPr wrap="none">
            <a:spAutoFit/>
          </a:bodyPr>
          <a:lstStyle/>
          <a:p>
            <a:r>
              <a:rPr lang="en-US" sz="2000" b="1" dirty="0" smtClean="0">
                <a:latin typeface="Roboto"/>
              </a:rPr>
              <a:t>n = 2 a 1 → IB= 1,5 </a:t>
            </a:r>
            <a:endParaRPr lang="en-US" sz="2000" b="1" i="0" dirty="0">
              <a:effectLst/>
              <a:latin typeface="Roboto"/>
            </a:endParaRPr>
          </a:p>
        </p:txBody>
      </p:sp>
      <mc:AlternateContent xmlns:mc="http://schemas.openxmlformats.org/markup-compatibility/2006">
        <mc:Choice xmlns:a14="http://schemas.microsoft.com/office/drawing/2010/main" Requires="a14">
          <p:graphicFrame>
            <p:nvGraphicFramePr>
              <p:cNvPr id="8" name="Tabla 7"/>
              <p:cNvGraphicFramePr>
                <a:graphicFrameLocks noGrp="1"/>
              </p:cNvGraphicFramePr>
              <p:nvPr>
                <p:extLst>
                  <p:ext uri="{D42A27DB-BD31-4B8C-83A1-F6EECF244321}">
                    <p14:modId xmlns:p14="http://schemas.microsoft.com/office/powerpoint/2010/main" val="98165040"/>
                  </p:ext>
                </p:extLst>
              </p:nvPr>
            </p:nvGraphicFramePr>
            <p:xfrm>
              <a:off x="231452" y="1166984"/>
              <a:ext cx="11829232" cy="2330768"/>
            </p:xfrm>
            <a:graphic>
              <a:graphicData uri="http://schemas.openxmlformats.org/drawingml/2006/table">
                <a:tbl>
                  <a:tblPr firstRow="1" bandRow="1">
                    <a:tableStyleId>{93296810-A885-4BE3-A3E7-6D5BEEA58F35}</a:tableStyleId>
                  </a:tblPr>
                  <a:tblGrid>
                    <a:gridCol w="809608">
                      <a:extLst>
                        <a:ext uri="{9D8B030D-6E8A-4147-A177-3AD203B41FA5}">
                          <a16:colId xmlns:a16="http://schemas.microsoft.com/office/drawing/2014/main" val="4085538266"/>
                        </a:ext>
                      </a:extLst>
                    </a:gridCol>
                    <a:gridCol w="2163489">
                      <a:extLst>
                        <a:ext uri="{9D8B030D-6E8A-4147-A177-3AD203B41FA5}">
                          <a16:colId xmlns:a16="http://schemas.microsoft.com/office/drawing/2014/main" val="2085401505"/>
                        </a:ext>
                      </a:extLst>
                    </a:gridCol>
                    <a:gridCol w="3467184">
                      <a:extLst>
                        <a:ext uri="{9D8B030D-6E8A-4147-A177-3AD203B41FA5}">
                          <a16:colId xmlns:a16="http://schemas.microsoft.com/office/drawing/2014/main" val="1332534979"/>
                        </a:ext>
                      </a:extLst>
                    </a:gridCol>
                    <a:gridCol w="3340016">
                      <a:extLst>
                        <a:ext uri="{9D8B030D-6E8A-4147-A177-3AD203B41FA5}">
                          <a16:colId xmlns:a16="http://schemas.microsoft.com/office/drawing/2014/main" val="2298051900"/>
                        </a:ext>
                      </a:extLst>
                    </a:gridCol>
                    <a:gridCol w="2048935">
                      <a:extLst>
                        <a:ext uri="{9D8B030D-6E8A-4147-A177-3AD203B41FA5}">
                          <a16:colId xmlns:a16="http://schemas.microsoft.com/office/drawing/2014/main" val="160955916"/>
                        </a:ext>
                      </a:extLst>
                    </a:gridCol>
                  </a:tblGrid>
                  <a:tr h="370840">
                    <a:tc>
                      <a:txBody>
                        <a:bodyPr/>
                        <a:lstStyle/>
                        <a:p>
                          <a:r>
                            <a:rPr lang="es-ES" dirty="0" smtClean="0"/>
                            <a:t>Ley</a:t>
                          </a:r>
                          <a:endParaRPr lang="en-US" dirty="0"/>
                        </a:p>
                      </a:txBody>
                      <a:tcPr/>
                    </a:tc>
                    <a:tc>
                      <a:txBody>
                        <a:bodyPr/>
                        <a:lstStyle/>
                        <a:p>
                          <a:r>
                            <a:rPr lang="es-ES" dirty="0" smtClean="0"/>
                            <a:t>Ley</a:t>
                          </a:r>
                          <a:endParaRPr lang="en-US" dirty="0"/>
                        </a:p>
                      </a:txBody>
                      <a:tcPr/>
                    </a:tc>
                    <a:tc>
                      <a:txBody>
                        <a:bodyPr/>
                        <a:lstStyle/>
                        <a:p>
                          <a:r>
                            <a:rPr lang="es-ES" dirty="0" smtClean="0"/>
                            <a:t>Supuestos</a:t>
                          </a:r>
                          <a:endParaRPr lang="en-US" dirty="0"/>
                        </a:p>
                      </a:txBody>
                      <a:tcPr/>
                    </a:tc>
                    <a:tc>
                      <a:txBody>
                        <a:bodyPr/>
                        <a:lstStyle/>
                        <a:p>
                          <a:r>
                            <a:rPr lang="es-ES" dirty="0" smtClean="0"/>
                            <a:t>Ecuación</a:t>
                          </a:r>
                          <a:endParaRPr lang="en-US" dirty="0"/>
                        </a:p>
                      </a:txBody>
                      <a:tcPr/>
                    </a:tc>
                    <a:tc>
                      <a:txBody>
                        <a:bodyPr/>
                        <a:lstStyle/>
                        <a:p>
                          <a:r>
                            <a:rPr lang="es-ES" dirty="0" smtClean="0"/>
                            <a:t>Campo</a:t>
                          </a:r>
                          <a:r>
                            <a:rPr lang="es-ES" baseline="0" dirty="0" smtClean="0"/>
                            <a:t> aplicable (tamaño)</a:t>
                          </a:r>
                          <a:endParaRPr lang="en-US" dirty="0"/>
                        </a:p>
                      </a:txBody>
                      <a:tcPr/>
                    </a:tc>
                    <a:extLst>
                      <a:ext uri="{0D108BD9-81ED-4DB2-BD59-A6C34878D82A}">
                        <a16:rowId xmlns:a16="http://schemas.microsoft.com/office/drawing/2014/main" val="648776302"/>
                      </a:ext>
                    </a:extLst>
                  </a:tr>
                  <a:tr h="370840">
                    <a:tc>
                      <a:txBody>
                        <a:bodyPr/>
                        <a:lstStyle/>
                        <a:p>
                          <a:r>
                            <a:rPr lang="es-ES" dirty="0" smtClean="0"/>
                            <a:t>3</a:t>
                          </a:r>
                          <a:endParaRPr lang="en-US" dirty="0"/>
                        </a:p>
                      </a:txBody>
                      <a:tcPr/>
                    </a:tc>
                    <a:tc>
                      <a:txBody>
                        <a:bodyPr/>
                        <a:lstStyle/>
                        <a:p>
                          <a:r>
                            <a:rPr lang="es-ES" dirty="0" err="1" smtClean="0"/>
                            <a:t>Bond´s</a:t>
                          </a:r>
                          <a:r>
                            <a:rPr lang="es-ES" dirty="0" smtClean="0"/>
                            <a:t> (1952)</a:t>
                          </a:r>
                          <a:endParaRPr lang="en-US" dirty="0"/>
                        </a:p>
                      </a:txBody>
                      <a:tcPr/>
                    </a:tc>
                    <a:tc>
                      <a:txBody>
                        <a:bodyPr/>
                        <a:lstStyle/>
                        <a:p>
                          <a:r>
                            <a:rPr lang="es-ES" dirty="0" smtClean="0"/>
                            <a:t>El trabajo de molienda está relacionado con</a:t>
                          </a:r>
                          <a:r>
                            <a:rPr lang="es-ES" baseline="0" dirty="0" smtClean="0"/>
                            <a:t> longitud de la nueva fractura formada</a:t>
                          </a:r>
                          <a:endParaRPr lang="en-US" dirty="0"/>
                        </a:p>
                      </a:txBody>
                      <a:tcPr/>
                    </a:tc>
                    <a:tc>
                      <a:txBody>
                        <a:bodyPr/>
                        <a:lstStyle/>
                        <a:p>
                          <a14:m>
                            <m:oMath xmlns:m="http://schemas.openxmlformats.org/officeDocument/2006/math">
                              <m:r>
                                <a:rPr lang="es-ES" sz="2400" b="0" i="1" smtClean="0">
                                  <a:latin typeface="Cambria Math" panose="02040503050406030204" pitchFamily="18" charset="0"/>
                                </a:rPr>
                                <m:t>𝑤</m:t>
                              </m:r>
                              <m:r>
                                <a:rPr lang="pt-BR" sz="2400" i="1" smtClean="0">
                                  <a:latin typeface="Cambria Math" panose="02040503050406030204" pitchFamily="18" charset="0"/>
                                </a:rPr>
                                <m:t>=</m:t>
                              </m:r>
                              <m:r>
                                <a:rPr lang="es-ES" sz="2400" b="0" i="1" smtClean="0">
                                  <a:latin typeface="Cambria Math" panose="02040503050406030204" pitchFamily="18" charset="0"/>
                                </a:rPr>
                                <m:t>𝑘</m:t>
                              </m:r>
                              <m:r>
                                <a:rPr lang="es-ES" sz="2400" b="0" i="1" smtClean="0">
                                  <a:latin typeface="Cambria Math" panose="02040503050406030204" pitchFamily="18" charset="0"/>
                                </a:rPr>
                                <m:t>3 (1/</m:t>
                              </m:r>
                            </m:oMath>
                          </a14:m>
                          <a:r>
                            <a:rPr lang="en-US" sz="2400" dirty="0" smtClean="0">
                              <a:latin typeface="Century Gothic" panose="020B0502020202020204" pitchFamily="34" charset="0"/>
                            </a:rPr>
                            <a:t>√</a:t>
                          </a:r>
                          <a:r>
                            <a:rPr lang="en-US" sz="2400" dirty="0" err="1" smtClean="0">
                              <a:latin typeface="Century Gothic" panose="020B0502020202020204" pitchFamily="34" charset="0"/>
                            </a:rPr>
                            <a:t>x</a:t>
                          </a:r>
                          <a:r>
                            <a:rPr lang="en-US" sz="2400" baseline="-25000" dirty="0" err="1" smtClean="0">
                              <a:latin typeface="Century Gothic" panose="020B0502020202020204" pitchFamily="34" charset="0"/>
                            </a:rPr>
                            <a:t>p</a:t>
                          </a:r>
                          <a:r>
                            <a:rPr lang="en-US" sz="2400" dirty="0" smtClean="0">
                              <a:latin typeface="Century Gothic" panose="020B0502020202020204" pitchFamily="34" charset="0"/>
                            </a:rPr>
                            <a:t> – 1/</a:t>
                          </a:r>
                          <a:r>
                            <a:rPr lang="en-US" sz="2400" dirty="0" err="1" smtClean="0">
                              <a:latin typeface="Century Gothic" panose="020B0502020202020204" pitchFamily="34" charset="0"/>
                            </a:rPr>
                            <a:t>x</a:t>
                          </a:r>
                          <a:r>
                            <a:rPr lang="en-US" sz="2400" baseline="-25000" dirty="0" err="1" smtClean="0">
                              <a:latin typeface="Century Gothic" panose="020B0502020202020204" pitchFamily="34" charset="0"/>
                            </a:rPr>
                            <a:t>f</a:t>
                          </a:r>
                          <a:r>
                            <a:rPr lang="en-US" sz="2400" dirty="0" smtClean="0"/>
                            <a:t>)</a:t>
                          </a:r>
                          <a:endParaRPr lang="en-US" sz="2400" dirty="0"/>
                        </a:p>
                      </a:txBody>
                      <a:tcPr/>
                    </a:tc>
                    <a:tc>
                      <a:txBody>
                        <a:bodyPr/>
                        <a:lstStyle/>
                        <a:p>
                          <a:r>
                            <a:rPr lang="es-ES" dirty="0" smtClean="0"/>
                            <a:t>Molienda para partículas entre 50 a 0,05 mm</a:t>
                          </a:r>
                          <a:endParaRPr lang="en-US" dirty="0"/>
                        </a:p>
                      </a:txBody>
                      <a:tcPr/>
                    </a:tc>
                    <a:extLst>
                      <a:ext uri="{0D108BD9-81ED-4DB2-BD59-A6C34878D82A}">
                        <a16:rowId xmlns:a16="http://schemas.microsoft.com/office/drawing/2014/main" val="3334314306"/>
                      </a:ext>
                    </a:extLst>
                  </a:tr>
                  <a:tr h="370840">
                    <a:tc>
                      <a:txBody>
                        <a:bodyPr/>
                        <a:lstStyle/>
                        <a:p>
                          <a:r>
                            <a:rPr lang="es-ES" dirty="0" smtClean="0"/>
                            <a:t>4</a:t>
                          </a:r>
                          <a:endParaRPr lang="en-US" dirty="0"/>
                        </a:p>
                      </a:txBody>
                      <a:tcPr/>
                    </a:tc>
                    <a:tc>
                      <a:txBody>
                        <a:bodyPr/>
                        <a:lstStyle/>
                        <a:p>
                          <a:r>
                            <a:rPr lang="es-ES" dirty="0" smtClean="0"/>
                            <a:t>Charles - Holmes</a:t>
                          </a:r>
                          <a:endParaRPr lang="en-US" dirty="0"/>
                        </a:p>
                      </a:txBody>
                      <a:tcPr/>
                    </a:tc>
                    <a:tc>
                      <a:txBody>
                        <a:bodyPr/>
                        <a:lstStyle/>
                        <a:p>
                          <a:endParaRPr lang="en-US" dirty="0"/>
                        </a:p>
                      </a:txBody>
                      <a:tcPr/>
                    </a:tc>
                    <a:tc>
                      <a:txBody>
                        <a:bodyPr/>
                        <a:lstStyle/>
                        <a:p>
                          <a:r>
                            <a:rPr lang="es-ES" sz="1800" b="0" dirty="0" err="1" smtClean="0"/>
                            <a:t>dW</a:t>
                          </a:r>
                          <a14:m>
                            <m:oMath xmlns:m="http://schemas.openxmlformats.org/officeDocument/2006/math">
                              <m:r>
                                <a:rPr lang="es-ES" sz="1800" b="0" i="1" smtClean="0">
                                  <a:latin typeface="Cambria Math" panose="02040503050406030204" pitchFamily="18" charset="0"/>
                                </a:rPr>
                                <m:t>=−</m:t>
                              </m:r>
                              <m:r>
                                <a:rPr lang="es-ES" sz="1800" b="0" i="1" smtClean="0">
                                  <a:latin typeface="Cambria Math" panose="02040503050406030204" pitchFamily="18" charset="0"/>
                                </a:rPr>
                                <m:t>𝐶</m:t>
                              </m:r>
                              <m:r>
                                <a:rPr lang="es-ES" sz="1800" b="0" i="1" smtClean="0">
                                  <a:latin typeface="Cambria Math" panose="02040503050406030204" pitchFamily="18" charset="0"/>
                                </a:rPr>
                                <m:t> </m:t>
                              </m:r>
                              <m:d>
                                <m:dPr>
                                  <m:ctrlPr>
                                    <a:rPr lang="es-ES" sz="1800" b="0" i="1" smtClean="0">
                                      <a:latin typeface="Cambria Math" panose="02040503050406030204" pitchFamily="18" charset="0"/>
                                    </a:rPr>
                                  </m:ctrlPr>
                                </m:dPr>
                                <m:e>
                                  <m:f>
                                    <m:fPr>
                                      <m:ctrlPr>
                                        <a:rPr lang="es-ES" sz="1800" b="0" i="1" smtClean="0">
                                          <a:latin typeface="Cambria Math" panose="02040503050406030204" pitchFamily="18" charset="0"/>
                                        </a:rPr>
                                      </m:ctrlPr>
                                    </m:fPr>
                                    <m:num>
                                      <m:r>
                                        <a:rPr lang="es-ES" sz="1800" b="0" i="1" smtClean="0">
                                          <a:latin typeface="Cambria Math" panose="02040503050406030204" pitchFamily="18" charset="0"/>
                                        </a:rPr>
                                        <m:t>𝑑𝑥</m:t>
                                      </m:r>
                                    </m:num>
                                    <m:den>
                                      <m:r>
                                        <a:rPr lang="es-ES" sz="1800" b="0" i="1" smtClean="0">
                                          <a:latin typeface="Cambria Math" panose="02040503050406030204" pitchFamily="18" charset="0"/>
                                        </a:rPr>
                                        <m:t>𝑥</m:t>
                                      </m:r>
                                      <m:r>
                                        <a:rPr lang="es-ES" sz="1800" b="0" i="1" baseline="30000" smtClean="0">
                                          <a:latin typeface="Cambria Math" panose="02040503050406030204" pitchFamily="18" charset="0"/>
                                        </a:rPr>
                                        <m:t>𝑛</m:t>
                                      </m:r>
                                    </m:den>
                                  </m:f>
                                </m:e>
                              </m:d>
                            </m:oMath>
                          </a14:m>
                          <a:endParaRPr lang="en-US" dirty="0"/>
                        </a:p>
                      </a:txBody>
                      <a:tcPr/>
                    </a:tc>
                    <a:tc>
                      <a:txBody>
                        <a:bodyPr/>
                        <a:lstStyle/>
                        <a:p>
                          <a:endParaRPr lang="en-US" dirty="0"/>
                        </a:p>
                      </a:txBody>
                      <a:tcPr/>
                    </a:tc>
                    <a:extLst>
                      <a:ext uri="{0D108BD9-81ED-4DB2-BD59-A6C34878D82A}">
                        <a16:rowId xmlns:a16="http://schemas.microsoft.com/office/drawing/2014/main" val="1526871815"/>
                      </a:ext>
                    </a:extLst>
                  </a:tr>
                </a:tbl>
              </a:graphicData>
            </a:graphic>
          </p:graphicFrame>
        </mc:Choice>
        <mc:Fallback>
          <p:graphicFrame>
            <p:nvGraphicFramePr>
              <p:cNvPr id="8" name="Tabla 7"/>
              <p:cNvGraphicFramePr>
                <a:graphicFrameLocks noGrp="1"/>
              </p:cNvGraphicFramePr>
              <p:nvPr>
                <p:extLst>
                  <p:ext uri="{D42A27DB-BD31-4B8C-83A1-F6EECF244321}">
                    <p14:modId xmlns:p14="http://schemas.microsoft.com/office/powerpoint/2010/main" val="98165040"/>
                  </p:ext>
                </p:extLst>
              </p:nvPr>
            </p:nvGraphicFramePr>
            <p:xfrm>
              <a:off x="231452" y="1166984"/>
              <a:ext cx="11829232" cy="2330768"/>
            </p:xfrm>
            <a:graphic>
              <a:graphicData uri="http://schemas.openxmlformats.org/drawingml/2006/table">
                <a:tbl>
                  <a:tblPr firstRow="1" bandRow="1">
                    <a:tableStyleId>{93296810-A885-4BE3-A3E7-6D5BEEA58F35}</a:tableStyleId>
                  </a:tblPr>
                  <a:tblGrid>
                    <a:gridCol w="809608">
                      <a:extLst>
                        <a:ext uri="{9D8B030D-6E8A-4147-A177-3AD203B41FA5}">
                          <a16:colId xmlns:a16="http://schemas.microsoft.com/office/drawing/2014/main" val="4085538266"/>
                        </a:ext>
                      </a:extLst>
                    </a:gridCol>
                    <a:gridCol w="2163489">
                      <a:extLst>
                        <a:ext uri="{9D8B030D-6E8A-4147-A177-3AD203B41FA5}">
                          <a16:colId xmlns:a16="http://schemas.microsoft.com/office/drawing/2014/main" val="2085401505"/>
                        </a:ext>
                      </a:extLst>
                    </a:gridCol>
                    <a:gridCol w="3467184">
                      <a:extLst>
                        <a:ext uri="{9D8B030D-6E8A-4147-A177-3AD203B41FA5}">
                          <a16:colId xmlns:a16="http://schemas.microsoft.com/office/drawing/2014/main" val="1332534979"/>
                        </a:ext>
                      </a:extLst>
                    </a:gridCol>
                    <a:gridCol w="3340016">
                      <a:extLst>
                        <a:ext uri="{9D8B030D-6E8A-4147-A177-3AD203B41FA5}">
                          <a16:colId xmlns:a16="http://schemas.microsoft.com/office/drawing/2014/main" val="2298051900"/>
                        </a:ext>
                      </a:extLst>
                    </a:gridCol>
                    <a:gridCol w="2048935">
                      <a:extLst>
                        <a:ext uri="{9D8B030D-6E8A-4147-A177-3AD203B41FA5}">
                          <a16:colId xmlns:a16="http://schemas.microsoft.com/office/drawing/2014/main" val="160955916"/>
                        </a:ext>
                      </a:extLst>
                    </a:gridCol>
                  </a:tblGrid>
                  <a:tr h="914400">
                    <a:tc>
                      <a:txBody>
                        <a:bodyPr/>
                        <a:lstStyle/>
                        <a:p>
                          <a:r>
                            <a:rPr lang="es-ES" dirty="0" smtClean="0"/>
                            <a:t>Ley</a:t>
                          </a:r>
                          <a:endParaRPr lang="en-US" dirty="0"/>
                        </a:p>
                      </a:txBody>
                      <a:tcPr/>
                    </a:tc>
                    <a:tc>
                      <a:txBody>
                        <a:bodyPr/>
                        <a:lstStyle/>
                        <a:p>
                          <a:r>
                            <a:rPr lang="es-ES" dirty="0" smtClean="0"/>
                            <a:t>Ley</a:t>
                          </a:r>
                          <a:endParaRPr lang="en-US" dirty="0"/>
                        </a:p>
                      </a:txBody>
                      <a:tcPr/>
                    </a:tc>
                    <a:tc>
                      <a:txBody>
                        <a:bodyPr/>
                        <a:lstStyle/>
                        <a:p>
                          <a:r>
                            <a:rPr lang="es-ES" dirty="0" smtClean="0"/>
                            <a:t>Supuestos</a:t>
                          </a:r>
                          <a:endParaRPr lang="en-US" dirty="0"/>
                        </a:p>
                      </a:txBody>
                      <a:tcPr/>
                    </a:tc>
                    <a:tc>
                      <a:txBody>
                        <a:bodyPr/>
                        <a:lstStyle/>
                        <a:p>
                          <a:r>
                            <a:rPr lang="es-ES" dirty="0" smtClean="0"/>
                            <a:t>Ecuación</a:t>
                          </a:r>
                          <a:endParaRPr lang="en-US" dirty="0"/>
                        </a:p>
                      </a:txBody>
                      <a:tcPr/>
                    </a:tc>
                    <a:tc>
                      <a:txBody>
                        <a:bodyPr/>
                        <a:lstStyle/>
                        <a:p>
                          <a:r>
                            <a:rPr lang="es-ES" dirty="0" smtClean="0"/>
                            <a:t>Campo</a:t>
                          </a:r>
                          <a:r>
                            <a:rPr lang="es-ES" baseline="0" dirty="0" smtClean="0"/>
                            <a:t> aplicable (tamaño)</a:t>
                          </a:r>
                          <a:endParaRPr lang="en-US" dirty="0"/>
                        </a:p>
                      </a:txBody>
                      <a:tcPr/>
                    </a:tc>
                    <a:extLst>
                      <a:ext uri="{0D108BD9-81ED-4DB2-BD59-A6C34878D82A}">
                        <a16:rowId xmlns:a16="http://schemas.microsoft.com/office/drawing/2014/main" val="648776302"/>
                      </a:ext>
                    </a:extLst>
                  </a:tr>
                  <a:tr h="914400">
                    <a:tc>
                      <a:txBody>
                        <a:bodyPr/>
                        <a:lstStyle/>
                        <a:p>
                          <a:r>
                            <a:rPr lang="es-ES" dirty="0" smtClean="0"/>
                            <a:t>3</a:t>
                          </a:r>
                          <a:endParaRPr lang="en-US" dirty="0"/>
                        </a:p>
                      </a:txBody>
                      <a:tcPr/>
                    </a:tc>
                    <a:tc>
                      <a:txBody>
                        <a:bodyPr/>
                        <a:lstStyle/>
                        <a:p>
                          <a:r>
                            <a:rPr lang="es-ES" dirty="0" err="1" smtClean="0"/>
                            <a:t>Bond´s</a:t>
                          </a:r>
                          <a:r>
                            <a:rPr lang="es-ES" dirty="0" smtClean="0"/>
                            <a:t> (1952)</a:t>
                          </a:r>
                          <a:endParaRPr lang="en-US" dirty="0"/>
                        </a:p>
                      </a:txBody>
                      <a:tcPr/>
                    </a:tc>
                    <a:tc>
                      <a:txBody>
                        <a:bodyPr/>
                        <a:lstStyle/>
                        <a:p>
                          <a:r>
                            <a:rPr lang="es-ES" dirty="0" smtClean="0"/>
                            <a:t>El trabajo de molienda está relacionado con</a:t>
                          </a:r>
                          <a:r>
                            <a:rPr lang="es-ES" baseline="0" dirty="0" smtClean="0"/>
                            <a:t> longitud de la nueva fractura formada</a:t>
                          </a:r>
                          <a:endParaRPr lang="en-US" dirty="0"/>
                        </a:p>
                      </a:txBody>
                      <a:tcPr/>
                    </a:tc>
                    <a:tc>
                      <a:txBody>
                        <a:bodyPr/>
                        <a:lstStyle/>
                        <a:p>
                          <a:endParaRPr lang="en-US"/>
                        </a:p>
                      </a:txBody>
                      <a:tcPr>
                        <a:blipFill>
                          <a:blip r:embed="rId3"/>
                          <a:stretch>
                            <a:fillRect l="-192714" t="-102649" r="-61931" b="-56291"/>
                          </a:stretch>
                        </a:blipFill>
                      </a:tcPr>
                    </a:tc>
                    <a:tc>
                      <a:txBody>
                        <a:bodyPr/>
                        <a:lstStyle/>
                        <a:p>
                          <a:r>
                            <a:rPr lang="es-ES" dirty="0" smtClean="0"/>
                            <a:t>Molienda para partículas entre 50 a 0,05 mm</a:t>
                          </a:r>
                          <a:endParaRPr lang="en-US" dirty="0"/>
                        </a:p>
                      </a:txBody>
                      <a:tcPr/>
                    </a:tc>
                    <a:extLst>
                      <a:ext uri="{0D108BD9-81ED-4DB2-BD59-A6C34878D82A}">
                        <a16:rowId xmlns:a16="http://schemas.microsoft.com/office/drawing/2014/main" val="3334314306"/>
                      </a:ext>
                    </a:extLst>
                  </a:tr>
                  <a:tr h="501968">
                    <a:tc>
                      <a:txBody>
                        <a:bodyPr/>
                        <a:lstStyle/>
                        <a:p>
                          <a:r>
                            <a:rPr lang="es-ES" dirty="0" smtClean="0"/>
                            <a:t>4</a:t>
                          </a:r>
                          <a:endParaRPr lang="en-US" dirty="0"/>
                        </a:p>
                      </a:txBody>
                      <a:tcPr/>
                    </a:tc>
                    <a:tc>
                      <a:txBody>
                        <a:bodyPr/>
                        <a:lstStyle/>
                        <a:p>
                          <a:r>
                            <a:rPr lang="es-ES" dirty="0" smtClean="0"/>
                            <a:t>Charles - Holmes</a:t>
                          </a:r>
                          <a:endParaRPr lang="en-US" dirty="0"/>
                        </a:p>
                      </a:txBody>
                      <a:tcPr/>
                    </a:tc>
                    <a:tc>
                      <a:txBody>
                        <a:bodyPr/>
                        <a:lstStyle/>
                        <a:p>
                          <a:endParaRPr lang="en-US" dirty="0"/>
                        </a:p>
                      </a:txBody>
                      <a:tcPr/>
                    </a:tc>
                    <a:tc>
                      <a:txBody>
                        <a:bodyPr/>
                        <a:lstStyle/>
                        <a:p>
                          <a:endParaRPr lang="en-US"/>
                        </a:p>
                      </a:txBody>
                      <a:tcPr>
                        <a:blipFill>
                          <a:blip r:embed="rId3"/>
                          <a:stretch>
                            <a:fillRect l="-192714" t="-373171" r="-61931" b="-3659"/>
                          </a:stretch>
                        </a:blipFill>
                      </a:tcPr>
                    </a:tc>
                    <a:tc>
                      <a:txBody>
                        <a:bodyPr/>
                        <a:lstStyle/>
                        <a:p>
                          <a:endParaRPr lang="en-US" dirty="0"/>
                        </a:p>
                      </a:txBody>
                      <a:tcPr/>
                    </a:tc>
                    <a:extLst>
                      <a:ext uri="{0D108BD9-81ED-4DB2-BD59-A6C34878D82A}">
                        <a16:rowId xmlns:a16="http://schemas.microsoft.com/office/drawing/2014/main" val="1526871815"/>
                      </a:ext>
                    </a:extLst>
                  </a:tr>
                </a:tbl>
              </a:graphicData>
            </a:graphic>
          </p:graphicFrame>
        </mc:Fallback>
      </mc:AlternateContent>
    </p:spTree>
    <p:extLst>
      <p:ext uri="{BB962C8B-B14F-4D97-AF65-F5344CB8AC3E}">
        <p14:creationId xmlns:p14="http://schemas.microsoft.com/office/powerpoint/2010/main" val="122493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362769" y="119940"/>
            <a:ext cx="4190827" cy="400110"/>
          </a:xfrm>
          <a:prstGeom prst="rect">
            <a:avLst/>
          </a:prstGeom>
        </p:spPr>
        <p:txBody>
          <a:bodyPr wrap="none">
            <a:spAutoFit/>
          </a:bodyPr>
          <a:lstStyle/>
          <a:p>
            <a:r>
              <a:rPr lang="en-US" sz="2000" b="1" dirty="0" smtClean="0">
                <a:latin typeface="Roboto"/>
              </a:rPr>
              <a:t>TEORÍAS DE LA CONMINUCIÓN</a:t>
            </a:r>
            <a:endParaRPr lang="en-US" sz="2000" b="1" i="0" dirty="0">
              <a:effectLst/>
              <a:latin typeface="Roboto"/>
            </a:endParaRPr>
          </a:p>
        </p:txBody>
      </p:sp>
      <p:sp>
        <p:nvSpPr>
          <p:cNvPr id="4" name="Rectángulo 3"/>
          <p:cNvSpPr/>
          <p:nvPr/>
        </p:nvSpPr>
        <p:spPr>
          <a:xfrm>
            <a:off x="1219200" y="1277033"/>
            <a:ext cx="9753600" cy="830997"/>
          </a:xfrm>
          <a:prstGeom prst="rect">
            <a:avLst/>
          </a:prstGeom>
        </p:spPr>
        <p:txBody>
          <a:bodyPr wrap="square">
            <a:spAutoFit/>
          </a:bodyPr>
          <a:lstStyle/>
          <a:p>
            <a:r>
              <a:rPr lang="en-US" sz="2400" dirty="0" err="1" smtClean="0">
                <a:hlinkClick r:id="rId2"/>
              </a:rPr>
              <a:t>Determinación</a:t>
            </a:r>
            <a:r>
              <a:rPr lang="en-US" sz="2400" dirty="0" smtClean="0">
                <a:hlinkClick r:id="rId2"/>
              </a:rPr>
              <a:t> del </a:t>
            </a:r>
            <a:r>
              <a:rPr lang="en-US" sz="2400" dirty="0" err="1" smtClean="0">
                <a:hlinkClick r:id="rId2"/>
              </a:rPr>
              <a:t>índice</a:t>
            </a:r>
            <a:r>
              <a:rPr lang="en-US" sz="2400" dirty="0" smtClean="0">
                <a:hlinkClick r:id="rId2"/>
              </a:rPr>
              <a:t> de Bond   https</a:t>
            </a:r>
            <a:r>
              <a:rPr lang="en-US" sz="2400" dirty="0">
                <a:hlinkClick r:id="rId2"/>
              </a:rPr>
              <a:t>://www.youtube.com/watch?v=O_MYivBEwS4&amp;t=297s</a:t>
            </a:r>
            <a:endParaRPr lang="en-US" sz="2400" dirty="0"/>
          </a:p>
        </p:txBody>
      </p:sp>
    </p:spTree>
    <p:extLst>
      <p:ext uri="{BB962C8B-B14F-4D97-AF65-F5344CB8AC3E}">
        <p14:creationId xmlns:p14="http://schemas.microsoft.com/office/powerpoint/2010/main" val="319348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2235199" y="755506"/>
            <a:ext cx="8063426" cy="461665"/>
          </a:xfrm>
          <a:prstGeom prst="rect">
            <a:avLst/>
          </a:prstGeom>
          <a:noFill/>
        </p:spPr>
        <p:txBody>
          <a:bodyPr wrap="none">
            <a:spAutoFit/>
          </a:bodyPr>
          <a:lstStyle/>
          <a:p>
            <a:r>
              <a:rPr lang="en-US" sz="2400" b="1" dirty="0">
                <a:solidFill>
                  <a:srgbClr val="002060"/>
                </a:solidFill>
                <a:hlinkClick r:id="rId2"/>
              </a:rPr>
              <a:t>https://www.youtube.com/watch?v=M1qUM4wfNTw</a:t>
            </a:r>
            <a:endParaRPr lang="en-US" sz="2400" b="1" dirty="0">
              <a:solidFill>
                <a:srgbClr val="002060"/>
              </a:solidFill>
            </a:endParaRPr>
          </a:p>
        </p:txBody>
      </p:sp>
      <p:sp>
        <p:nvSpPr>
          <p:cNvPr id="10" name="Rectángulo 9"/>
          <p:cNvSpPr/>
          <p:nvPr/>
        </p:nvSpPr>
        <p:spPr>
          <a:xfrm>
            <a:off x="2387596" y="1737265"/>
            <a:ext cx="7172156" cy="338554"/>
          </a:xfrm>
          <a:prstGeom prst="rect">
            <a:avLst/>
          </a:prstGeom>
        </p:spPr>
        <p:txBody>
          <a:bodyPr wrap="none">
            <a:spAutoFit/>
          </a:bodyPr>
          <a:lstStyle/>
          <a:p>
            <a:r>
              <a:rPr lang="en-US" sz="1600" dirty="0" err="1" smtClean="0">
                <a:hlinkClick r:id="rId3"/>
              </a:rPr>
              <a:t>Cambio</a:t>
            </a:r>
            <a:r>
              <a:rPr lang="en-US" sz="1600" dirty="0" smtClean="0">
                <a:hlinkClick r:id="rId3"/>
              </a:rPr>
              <a:t> de </a:t>
            </a:r>
            <a:r>
              <a:rPr lang="en-US" sz="1600" dirty="0" err="1" smtClean="0">
                <a:hlinkClick r:id="rId3"/>
              </a:rPr>
              <a:t>piezas</a:t>
            </a:r>
            <a:r>
              <a:rPr lang="en-US" sz="1600" dirty="0" smtClean="0">
                <a:hlinkClick r:id="rId3"/>
              </a:rPr>
              <a:t> https</a:t>
            </a:r>
            <a:r>
              <a:rPr lang="en-US" sz="1600" dirty="0">
                <a:hlinkClick r:id="rId3"/>
              </a:rPr>
              <a:t>://www.youtube.com/watch?v=2YYBqS3UVdo</a:t>
            </a:r>
            <a:endParaRPr lang="en-US" sz="1600" dirty="0"/>
          </a:p>
        </p:txBody>
      </p:sp>
    </p:spTree>
    <p:extLst>
      <p:ext uri="{BB962C8B-B14F-4D97-AF65-F5344CB8AC3E}">
        <p14:creationId xmlns:p14="http://schemas.microsoft.com/office/powerpoint/2010/main" val="342442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a imagen puede contener: texto que dice &quot;PARTES PRINCIPALES DE UNMOLINO UN MOLINO AURD chumacera o cilindro catalina cuerpo casco tapa de ventana de salida chumacera trunnion de inspeccion alimentacion alimentacio trommel cuchara de alimentación scoop trunnion de descarga tapa de pernos de anclaje alimentacion de forros chaquetas piño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0"/>
            <a:ext cx="7322975" cy="6722539"/>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2573866" y="735699"/>
            <a:ext cx="1180131" cy="584775"/>
          </a:xfrm>
          <a:prstGeom prst="rect">
            <a:avLst/>
          </a:prstGeom>
          <a:noFill/>
        </p:spPr>
        <p:txBody>
          <a:bodyPr wrap="none" rtlCol="0">
            <a:spAutoFit/>
          </a:bodyPr>
          <a:lstStyle/>
          <a:p>
            <a:r>
              <a:rPr lang="es-ES" sz="1600" dirty="0" smtClean="0"/>
              <a:t>Chute</a:t>
            </a:r>
          </a:p>
          <a:p>
            <a:r>
              <a:rPr lang="es-ES" sz="1600" dirty="0" smtClean="0"/>
              <a:t>conducto</a:t>
            </a:r>
            <a:endParaRPr lang="en-US" sz="1600" dirty="0"/>
          </a:p>
        </p:txBody>
      </p:sp>
      <p:cxnSp>
        <p:nvCxnSpPr>
          <p:cNvPr id="4" name="Conector recto 3"/>
          <p:cNvCxnSpPr/>
          <p:nvPr/>
        </p:nvCxnSpPr>
        <p:spPr>
          <a:xfrm>
            <a:off x="3163931" y="1320474"/>
            <a:ext cx="866202" cy="15751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1710275" y="4799699"/>
            <a:ext cx="2097049" cy="338554"/>
          </a:xfrm>
          <a:prstGeom prst="rect">
            <a:avLst/>
          </a:prstGeom>
          <a:noFill/>
        </p:spPr>
        <p:txBody>
          <a:bodyPr wrap="none" rtlCol="0">
            <a:spAutoFit/>
          </a:bodyPr>
          <a:lstStyle/>
          <a:p>
            <a:r>
              <a:rPr lang="es-ES" sz="1600" dirty="0" err="1" smtClean="0"/>
              <a:t>Muñon</a:t>
            </a:r>
            <a:r>
              <a:rPr lang="es-ES" sz="1600" dirty="0" smtClean="0"/>
              <a:t> o descanso</a:t>
            </a:r>
            <a:endParaRPr lang="en-US" sz="1600" dirty="0"/>
          </a:p>
        </p:txBody>
      </p:sp>
      <p:cxnSp>
        <p:nvCxnSpPr>
          <p:cNvPr id="8" name="Conector recto 7"/>
          <p:cNvCxnSpPr/>
          <p:nvPr/>
        </p:nvCxnSpPr>
        <p:spPr>
          <a:xfrm flipV="1">
            <a:off x="2741867" y="3522133"/>
            <a:ext cx="1271333" cy="1277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6739456" y="1683965"/>
            <a:ext cx="947695" cy="338554"/>
          </a:xfrm>
          <a:prstGeom prst="rect">
            <a:avLst/>
          </a:prstGeom>
          <a:noFill/>
        </p:spPr>
        <p:txBody>
          <a:bodyPr wrap="none" rtlCol="0">
            <a:spAutoFit/>
          </a:bodyPr>
          <a:lstStyle/>
          <a:p>
            <a:r>
              <a:rPr lang="es-ES" sz="1600" dirty="0" smtClean="0"/>
              <a:t>Corona</a:t>
            </a:r>
            <a:endParaRPr lang="en-US" sz="1600" dirty="0"/>
          </a:p>
        </p:txBody>
      </p:sp>
      <p:sp>
        <p:nvSpPr>
          <p:cNvPr id="11" name="Rectángulo 10"/>
          <p:cNvSpPr/>
          <p:nvPr/>
        </p:nvSpPr>
        <p:spPr>
          <a:xfrm>
            <a:off x="3819254" y="3244334"/>
            <a:ext cx="4553491" cy="369332"/>
          </a:xfrm>
          <a:prstGeom prst="rect">
            <a:avLst/>
          </a:prstGeom>
        </p:spPr>
        <p:txBody>
          <a:bodyPr wrap="none">
            <a:spAutoFit/>
          </a:bodyPr>
          <a:lstStyle/>
          <a:p>
            <a:r>
              <a:rPr lang="en-US" dirty="0">
                <a:latin typeface="Roboto"/>
              </a:rPr>
              <a:t>Ball Mill Critical Speed &amp; Working Principle</a:t>
            </a:r>
            <a:endParaRPr lang="en-US" b="0" i="0" dirty="0">
              <a:effectLst/>
              <a:latin typeface="Roboto"/>
            </a:endParaRPr>
          </a:p>
        </p:txBody>
      </p:sp>
    </p:spTree>
    <p:extLst>
      <p:ext uri="{BB962C8B-B14F-4D97-AF65-F5344CB8AC3E}">
        <p14:creationId xmlns:p14="http://schemas.microsoft.com/office/powerpoint/2010/main" val="2771110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3309165" y="492466"/>
            <a:ext cx="6550191" cy="707886"/>
          </a:xfrm>
          <a:prstGeom prst="rect">
            <a:avLst/>
          </a:prstGeom>
        </p:spPr>
        <p:txBody>
          <a:bodyPr wrap="none">
            <a:spAutoFit/>
          </a:bodyPr>
          <a:lstStyle/>
          <a:p>
            <a:r>
              <a:rPr lang="en-US" sz="2000" dirty="0">
                <a:hlinkClick r:id="rId2"/>
              </a:rPr>
              <a:t>https://</a:t>
            </a:r>
            <a:r>
              <a:rPr lang="en-US" sz="2000" dirty="0" smtClean="0">
                <a:hlinkClick r:id="rId2"/>
              </a:rPr>
              <a:t>www.youtube.com/watch?v=L6sgGXXYdEU</a:t>
            </a:r>
            <a:endParaRPr lang="en-US" sz="2000" dirty="0" smtClean="0"/>
          </a:p>
          <a:p>
            <a:r>
              <a:rPr lang="en-US" sz="2000" dirty="0" smtClean="0">
                <a:latin typeface="Roboto"/>
              </a:rPr>
              <a:t>Ball </a:t>
            </a:r>
            <a:r>
              <a:rPr lang="en-US" sz="2000" dirty="0">
                <a:latin typeface="Roboto"/>
              </a:rPr>
              <a:t>Mill Critical Speed &amp; Working Principle</a:t>
            </a:r>
            <a:endParaRPr lang="en-US" sz="2000" b="0" i="0" dirty="0">
              <a:effectLst/>
              <a:latin typeface="Roboto"/>
            </a:endParaRPr>
          </a:p>
        </p:txBody>
      </p:sp>
    </p:spTree>
    <p:extLst>
      <p:ext uri="{BB962C8B-B14F-4D97-AF65-F5344CB8AC3E}">
        <p14:creationId xmlns:p14="http://schemas.microsoft.com/office/powerpoint/2010/main" val="2810023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ISEÑO DEL PROCESO DE FABRICACIÓN DE UNA PIEZA FUNDIDA, LIFTE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938" y="440979"/>
            <a:ext cx="8415868" cy="6303782"/>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626533" y="5604933"/>
            <a:ext cx="1643399" cy="369332"/>
          </a:xfrm>
          <a:prstGeom prst="rect">
            <a:avLst/>
          </a:prstGeom>
          <a:noFill/>
        </p:spPr>
        <p:txBody>
          <a:bodyPr wrap="none" rtlCol="0">
            <a:spAutoFit/>
          </a:bodyPr>
          <a:lstStyle/>
          <a:p>
            <a:r>
              <a:rPr lang="es-ES" dirty="0" smtClean="0"/>
              <a:t>Pie de carga</a:t>
            </a:r>
            <a:endParaRPr lang="en-US" dirty="0"/>
          </a:p>
        </p:txBody>
      </p:sp>
      <p:cxnSp>
        <p:nvCxnSpPr>
          <p:cNvPr id="4" name="Conector recto de flecha 3"/>
          <p:cNvCxnSpPr/>
          <p:nvPr/>
        </p:nvCxnSpPr>
        <p:spPr>
          <a:xfrm flipV="1">
            <a:off x="2269067" y="5401733"/>
            <a:ext cx="2455333" cy="3894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9389106" y="745067"/>
            <a:ext cx="2478564" cy="369332"/>
          </a:xfrm>
          <a:prstGeom prst="rect">
            <a:avLst/>
          </a:prstGeom>
          <a:noFill/>
        </p:spPr>
        <p:txBody>
          <a:bodyPr wrap="none" rtlCol="0">
            <a:spAutoFit/>
          </a:bodyPr>
          <a:lstStyle/>
          <a:p>
            <a:r>
              <a:rPr lang="es-ES" dirty="0" smtClean="0"/>
              <a:t>Hombro de la carga</a:t>
            </a:r>
            <a:endParaRPr lang="en-US" dirty="0"/>
          </a:p>
        </p:txBody>
      </p:sp>
      <p:cxnSp>
        <p:nvCxnSpPr>
          <p:cNvPr id="6" name="Conector recto de flecha 5"/>
          <p:cNvCxnSpPr/>
          <p:nvPr/>
        </p:nvCxnSpPr>
        <p:spPr>
          <a:xfrm flipH="1">
            <a:off x="7552267" y="1114399"/>
            <a:ext cx="1836839" cy="1408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2607738" y="2360037"/>
            <a:ext cx="1140056" cy="369332"/>
          </a:xfrm>
          <a:prstGeom prst="rect">
            <a:avLst/>
          </a:prstGeom>
          <a:noFill/>
        </p:spPr>
        <p:txBody>
          <a:bodyPr wrap="none" rtlCol="0">
            <a:spAutoFit/>
          </a:bodyPr>
          <a:lstStyle/>
          <a:p>
            <a:r>
              <a:rPr lang="es-ES" dirty="0" smtClean="0"/>
              <a:t>impacto</a:t>
            </a:r>
            <a:endParaRPr lang="en-US" dirty="0"/>
          </a:p>
        </p:txBody>
      </p:sp>
      <p:sp>
        <p:nvSpPr>
          <p:cNvPr id="12" name="CuadroTexto 11"/>
          <p:cNvSpPr txBox="1"/>
          <p:nvPr/>
        </p:nvSpPr>
        <p:spPr>
          <a:xfrm>
            <a:off x="9507640" y="2946396"/>
            <a:ext cx="2608406" cy="369332"/>
          </a:xfrm>
          <a:prstGeom prst="rect">
            <a:avLst/>
          </a:prstGeom>
          <a:noFill/>
        </p:spPr>
        <p:txBody>
          <a:bodyPr wrap="none" rtlCol="0">
            <a:spAutoFit/>
          </a:bodyPr>
          <a:lstStyle/>
          <a:p>
            <a:r>
              <a:rPr lang="es-ES" dirty="0" smtClean="0"/>
              <a:t>Levantador de carga</a:t>
            </a:r>
            <a:endParaRPr lang="en-US" dirty="0"/>
          </a:p>
        </p:txBody>
      </p:sp>
      <p:cxnSp>
        <p:nvCxnSpPr>
          <p:cNvPr id="13" name="Conector recto de flecha 12"/>
          <p:cNvCxnSpPr/>
          <p:nvPr/>
        </p:nvCxnSpPr>
        <p:spPr>
          <a:xfrm flipH="1">
            <a:off x="8229600" y="3131062"/>
            <a:ext cx="1278040" cy="780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8381993" y="2715633"/>
            <a:ext cx="1152880" cy="369332"/>
          </a:xfrm>
          <a:prstGeom prst="rect">
            <a:avLst/>
          </a:prstGeom>
          <a:noFill/>
        </p:spPr>
        <p:txBody>
          <a:bodyPr wrap="none" rtlCol="0">
            <a:spAutoFit/>
          </a:bodyPr>
          <a:lstStyle/>
          <a:p>
            <a:r>
              <a:rPr lang="es-ES" dirty="0" smtClean="0"/>
              <a:t>abrasión</a:t>
            </a:r>
            <a:endParaRPr lang="en-US" dirty="0"/>
          </a:p>
        </p:txBody>
      </p:sp>
      <p:sp>
        <p:nvSpPr>
          <p:cNvPr id="16" name="CuadroTexto 15"/>
          <p:cNvSpPr txBox="1"/>
          <p:nvPr/>
        </p:nvSpPr>
        <p:spPr>
          <a:xfrm>
            <a:off x="7433730" y="6119228"/>
            <a:ext cx="1959191" cy="646331"/>
          </a:xfrm>
          <a:prstGeom prst="rect">
            <a:avLst/>
          </a:prstGeom>
          <a:solidFill>
            <a:schemeClr val="bg2"/>
          </a:solidFill>
        </p:spPr>
        <p:txBody>
          <a:bodyPr wrap="none" rtlCol="0">
            <a:spAutoFit/>
          </a:bodyPr>
          <a:lstStyle/>
          <a:p>
            <a:r>
              <a:rPr lang="es-ES" dirty="0" err="1" smtClean="0"/>
              <a:t>Riñon</a:t>
            </a:r>
            <a:r>
              <a:rPr lang="es-ES" dirty="0" smtClean="0"/>
              <a:t> de carga</a:t>
            </a:r>
          </a:p>
          <a:p>
            <a:r>
              <a:rPr lang="es-ES" dirty="0" smtClean="0"/>
              <a:t>Zona muerta</a:t>
            </a:r>
            <a:endParaRPr lang="en-US" dirty="0"/>
          </a:p>
        </p:txBody>
      </p:sp>
      <p:cxnSp>
        <p:nvCxnSpPr>
          <p:cNvPr id="17" name="Conector recto de flecha 16"/>
          <p:cNvCxnSpPr/>
          <p:nvPr/>
        </p:nvCxnSpPr>
        <p:spPr>
          <a:xfrm flipH="1" flipV="1">
            <a:off x="7010400" y="4673601"/>
            <a:ext cx="541867" cy="14562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CuadroTexto 20"/>
          <p:cNvSpPr txBox="1"/>
          <p:nvPr/>
        </p:nvSpPr>
        <p:spPr>
          <a:xfrm>
            <a:off x="3606808" y="6474831"/>
            <a:ext cx="4065537" cy="369332"/>
          </a:xfrm>
          <a:prstGeom prst="rect">
            <a:avLst/>
          </a:prstGeom>
          <a:noFill/>
        </p:spPr>
        <p:txBody>
          <a:bodyPr wrap="none" rtlCol="0">
            <a:spAutoFit/>
          </a:bodyPr>
          <a:lstStyle/>
          <a:p>
            <a:r>
              <a:rPr lang="es-ES" dirty="0" smtClean="0"/>
              <a:t>Carga (bolas de acero + pulpa)&lt;&lt;</a:t>
            </a:r>
            <a:endParaRPr lang="en-US" dirty="0"/>
          </a:p>
        </p:txBody>
      </p:sp>
      <p:cxnSp>
        <p:nvCxnSpPr>
          <p:cNvPr id="22" name="Conector recto de flecha 21"/>
          <p:cNvCxnSpPr>
            <a:stCxn id="21" idx="0"/>
          </p:cNvCxnSpPr>
          <p:nvPr/>
        </p:nvCxnSpPr>
        <p:spPr>
          <a:xfrm flipV="1">
            <a:off x="5639577" y="5604933"/>
            <a:ext cx="363295" cy="8698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CuadroTexto 22"/>
          <p:cNvSpPr txBox="1"/>
          <p:nvPr/>
        </p:nvSpPr>
        <p:spPr>
          <a:xfrm>
            <a:off x="4" y="4605869"/>
            <a:ext cx="1521570" cy="369332"/>
          </a:xfrm>
          <a:prstGeom prst="rect">
            <a:avLst/>
          </a:prstGeom>
          <a:noFill/>
          <a:ln>
            <a:solidFill>
              <a:srgbClr val="FFFF00"/>
            </a:solidFill>
          </a:ln>
        </p:spPr>
        <p:txBody>
          <a:bodyPr wrap="none" rtlCol="0">
            <a:spAutoFit/>
          </a:bodyPr>
          <a:lstStyle/>
          <a:p>
            <a:r>
              <a:rPr lang="es-ES" dirty="0" smtClean="0"/>
              <a:t>72 - 78 % </a:t>
            </a:r>
            <a:r>
              <a:rPr lang="es-ES" dirty="0" err="1" smtClean="0"/>
              <a:t>Vc</a:t>
            </a:r>
            <a:endParaRPr lang="en-US" dirty="0"/>
          </a:p>
        </p:txBody>
      </p:sp>
      <p:cxnSp>
        <p:nvCxnSpPr>
          <p:cNvPr id="25" name="Conector recto de flecha 24"/>
          <p:cNvCxnSpPr>
            <a:stCxn id="23" idx="3"/>
          </p:cNvCxnSpPr>
          <p:nvPr/>
        </p:nvCxnSpPr>
        <p:spPr>
          <a:xfrm flipV="1">
            <a:off x="1521574" y="3911600"/>
            <a:ext cx="3981759" cy="878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3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43467" y="304809"/>
            <a:ext cx="8983550" cy="1015663"/>
          </a:xfrm>
          <a:prstGeom prst="rect">
            <a:avLst/>
          </a:prstGeom>
          <a:noFill/>
        </p:spPr>
        <p:txBody>
          <a:bodyPr wrap="none" rtlCol="0">
            <a:spAutoFit/>
          </a:bodyPr>
          <a:lstStyle/>
          <a:p>
            <a:pPr marL="342900" indent="-342900">
              <a:buFont typeface="Arial" panose="020B0604020202020204" pitchFamily="34" charset="0"/>
              <a:buChar char="•"/>
            </a:pPr>
            <a:r>
              <a:rPr lang="es-ES" sz="2000" b="1" dirty="0" smtClean="0"/>
              <a:t>El consumo de energía en la trituración y molienda es mayor al 50%</a:t>
            </a:r>
          </a:p>
          <a:p>
            <a:r>
              <a:rPr lang="es-ES" sz="2000" b="1" dirty="0" smtClean="0"/>
              <a:t> (</a:t>
            </a:r>
            <a:r>
              <a:rPr lang="es-ES" sz="2000" b="1" dirty="0" err="1" smtClean="0"/>
              <a:t>aprox</a:t>
            </a:r>
            <a:r>
              <a:rPr lang="es-ES" sz="2000" b="1" dirty="0" smtClean="0"/>
              <a:t> 75% - 25 a 40 kW/t dependiendo de la fineza)</a:t>
            </a:r>
          </a:p>
          <a:p>
            <a:pPr marL="342900" indent="-342900">
              <a:buFont typeface="Arial" panose="020B0604020202020204" pitchFamily="34" charset="0"/>
              <a:buChar char="•"/>
            </a:pPr>
            <a:endParaRPr lang="en-US" sz="2000" b="1" dirty="0"/>
          </a:p>
        </p:txBody>
      </p:sp>
      <p:sp>
        <p:nvSpPr>
          <p:cNvPr id="5" name="CuadroTexto 4"/>
          <p:cNvSpPr txBox="1"/>
          <p:nvPr/>
        </p:nvSpPr>
        <p:spPr>
          <a:xfrm>
            <a:off x="643470" y="2201322"/>
            <a:ext cx="11525912" cy="707886"/>
          </a:xfrm>
          <a:prstGeom prst="rect">
            <a:avLst/>
          </a:prstGeom>
          <a:noFill/>
        </p:spPr>
        <p:txBody>
          <a:bodyPr wrap="none" rtlCol="0">
            <a:spAutoFit/>
          </a:bodyPr>
          <a:lstStyle/>
          <a:p>
            <a:pPr marL="342900" indent="-342900">
              <a:buFont typeface="Arial" panose="020B0604020202020204" pitchFamily="34" charset="0"/>
              <a:buChar char="•"/>
            </a:pPr>
            <a:r>
              <a:rPr lang="es-ES" sz="2000" b="1" dirty="0"/>
              <a:t>S</a:t>
            </a:r>
            <a:r>
              <a:rPr lang="es-ES" sz="2000" b="1" dirty="0" smtClean="0"/>
              <a:t>e conoce solo por </a:t>
            </a:r>
            <a:r>
              <a:rPr lang="es-ES" sz="2000" b="1" dirty="0" err="1" smtClean="0"/>
              <a:t>aprox</a:t>
            </a:r>
            <a:r>
              <a:rPr lang="es-ES" sz="2000" b="1" dirty="0" smtClean="0"/>
              <a:t> la cantidad de energía teóricamente necesaria para efectuar</a:t>
            </a:r>
          </a:p>
          <a:p>
            <a:r>
              <a:rPr lang="es-ES" sz="2000" b="1" dirty="0" smtClean="0"/>
              <a:t> una reducción de tamaño dado</a:t>
            </a:r>
            <a:endParaRPr lang="en-US" sz="2000" b="1" dirty="0"/>
          </a:p>
        </p:txBody>
      </p:sp>
      <p:sp>
        <p:nvSpPr>
          <p:cNvPr id="12" name="CuadroTexto 11"/>
          <p:cNvSpPr txBox="1"/>
          <p:nvPr/>
        </p:nvSpPr>
        <p:spPr>
          <a:xfrm>
            <a:off x="643470" y="1236134"/>
            <a:ext cx="11277596"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La energía gastada en la molienda es cinética, la recuperación de la misma tiene forma de energía potencial (</a:t>
            </a:r>
            <a:r>
              <a:rPr lang="es-ES" sz="2000" b="1" u="sng" dirty="0" smtClean="0"/>
              <a:t>energía superficial</a:t>
            </a:r>
            <a:r>
              <a:rPr lang="es-ES" sz="2000" b="1" dirty="0" smtClean="0"/>
              <a:t>, calor y sonido) </a:t>
            </a:r>
            <a:endParaRPr lang="en-US" sz="2000" b="1" dirty="0"/>
          </a:p>
        </p:txBody>
      </p:sp>
      <p:sp>
        <p:nvSpPr>
          <p:cNvPr id="13" name="CuadroTexto 12"/>
          <p:cNvSpPr txBox="1"/>
          <p:nvPr/>
        </p:nvSpPr>
        <p:spPr>
          <a:xfrm>
            <a:off x="660406" y="3014115"/>
            <a:ext cx="10769295" cy="1015663"/>
          </a:xfrm>
          <a:prstGeom prst="rect">
            <a:avLst/>
          </a:prstGeom>
          <a:noFill/>
        </p:spPr>
        <p:txBody>
          <a:bodyPr wrap="none" rtlCol="0">
            <a:spAutoFit/>
          </a:bodyPr>
          <a:lstStyle/>
          <a:p>
            <a:pPr marL="342900" indent="-342900">
              <a:buFont typeface="Arial" panose="020B0604020202020204" pitchFamily="34" charset="0"/>
              <a:buChar char="•"/>
            </a:pPr>
            <a:r>
              <a:rPr lang="es-ES" sz="2000" b="1" dirty="0" smtClean="0"/>
              <a:t>Para una sustancia cualquiera, el aumento de la energía potencial del sistema, es</a:t>
            </a:r>
          </a:p>
          <a:p>
            <a:r>
              <a:rPr lang="es-ES" sz="2000" b="1" dirty="0" smtClean="0"/>
              <a:t> proporcional a la superficie nueva creada por la molienda y por lo tanto a la</a:t>
            </a:r>
          </a:p>
          <a:p>
            <a:r>
              <a:rPr lang="es-ES" sz="2000" b="1" dirty="0" smtClean="0"/>
              <a:t> reducción de tamaño</a:t>
            </a:r>
            <a:endParaRPr lang="en-US" sz="2000" b="1" dirty="0"/>
          </a:p>
        </p:txBody>
      </p:sp>
      <p:sp>
        <p:nvSpPr>
          <p:cNvPr id="14" name="CuadroTexto 13"/>
          <p:cNvSpPr txBox="1"/>
          <p:nvPr/>
        </p:nvSpPr>
        <p:spPr>
          <a:xfrm>
            <a:off x="795873" y="4368783"/>
            <a:ext cx="10732425" cy="1200329"/>
          </a:xfrm>
          <a:prstGeom prst="rect">
            <a:avLst/>
          </a:prstGeom>
          <a:noFill/>
        </p:spPr>
        <p:txBody>
          <a:bodyPr wrap="none" rtlCol="0">
            <a:spAutoFit/>
          </a:bodyPr>
          <a:lstStyle/>
          <a:p>
            <a:pPr marL="342900" indent="-342900">
              <a:buFont typeface="Arial" panose="020B0604020202020204" pitchFamily="34" charset="0"/>
              <a:buChar char="•"/>
            </a:pPr>
            <a:r>
              <a:rPr lang="es-ES" sz="2400" i="1" dirty="0" smtClean="0"/>
              <a:t>En términos de energía, la eficiencia de operación de reducción de</a:t>
            </a:r>
          </a:p>
          <a:p>
            <a:r>
              <a:rPr lang="es-ES" sz="2400" i="1" dirty="0" smtClean="0"/>
              <a:t> tamaño, es la razón de energía superficial producida, a la energía</a:t>
            </a:r>
          </a:p>
          <a:p>
            <a:r>
              <a:rPr lang="es-ES" sz="2400" i="1" dirty="0" smtClean="0"/>
              <a:t> cinética consumida.</a:t>
            </a:r>
            <a:endParaRPr lang="en-US" sz="2400" i="1" dirty="0"/>
          </a:p>
        </p:txBody>
      </p:sp>
    </p:spTree>
    <p:extLst>
      <p:ext uri="{BB962C8B-B14F-4D97-AF65-F5344CB8AC3E}">
        <p14:creationId xmlns:p14="http://schemas.microsoft.com/office/powerpoint/2010/main" val="2936411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92131" y="118541"/>
            <a:ext cx="2044149" cy="369332"/>
          </a:xfrm>
          <a:prstGeom prst="rect">
            <a:avLst/>
          </a:prstGeom>
          <a:noFill/>
        </p:spPr>
        <p:txBody>
          <a:bodyPr wrap="none" rtlCol="0">
            <a:spAutoFit/>
          </a:bodyPr>
          <a:lstStyle/>
          <a:p>
            <a:r>
              <a:rPr lang="es-ES" b="1" dirty="0" smtClean="0"/>
              <a:t>ÍNDICE DE BOND</a:t>
            </a:r>
            <a:endParaRPr lang="en-US" b="1" dirty="0"/>
          </a:p>
        </p:txBody>
      </p:sp>
      <p:sp>
        <p:nvSpPr>
          <p:cNvPr id="6" name="CuadroTexto 5"/>
          <p:cNvSpPr txBox="1"/>
          <p:nvPr/>
        </p:nvSpPr>
        <p:spPr>
          <a:xfrm>
            <a:off x="643473" y="1168385"/>
            <a:ext cx="11198900" cy="400110"/>
          </a:xfrm>
          <a:prstGeom prst="rect">
            <a:avLst/>
          </a:prstGeom>
          <a:noFill/>
        </p:spPr>
        <p:txBody>
          <a:bodyPr wrap="none" rtlCol="0">
            <a:spAutoFit/>
          </a:bodyPr>
          <a:lstStyle/>
          <a:p>
            <a:pPr marL="342900" indent="-342900">
              <a:buFont typeface="Arial" panose="020B0604020202020204" pitchFamily="34" charset="0"/>
              <a:buChar char="•"/>
            </a:pPr>
            <a:r>
              <a:rPr lang="es-ES" sz="2000" b="1" dirty="0" smtClean="0"/>
              <a:t>Los procesos posteriores a la </a:t>
            </a:r>
            <a:r>
              <a:rPr lang="es-ES" sz="2000" b="1" dirty="0" err="1" smtClean="0"/>
              <a:t>conminución</a:t>
            </a:r>
            <a:r>
              <a:rPr lang="es-ES" sz="2000" b="1" dirty="0" smtClean="0"/>
              <a:t> demandan clases lo más cerradas posibles</a:t>
            </a:r>
            <a:endParaRPr lang="en-US" sz="2000" b="1" dirty="0"/>
          </a:p>
        </p:txBody>
      </p:sp>
      <p:sp>
        <p:nvSpPr>
          <p:cNvPr id="7" name="CuadroTexto 6"/>
          <p:cNvSpPr txBox="1"/>
          <p:nvPr/>
        </p:nvSpPr>
        <p:spPr>
          <a:xfrm>
            <a:off x="2167465" y="1744115"/>
            <a:ext cx="9094618"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El límite de tamaño separable por concentración gravitacional está entre 10 y 100# (2,36 – 0,147mm)</a:t>
            </a:r>
            <a:endParaRPr lang="en-US" sz="2000" b="1" dirty="0"/>
          </a:p>
        </p:txBody>
      </p:sp>
      <p:sp>
        <p:nvSpPr>
          <p:cNvPr id="8" name="CuadroTexto 7"/>
          <p:cNvSpPr txBox="1"/>
          <p:nvPr/>
        </p:nvSpPr>
        <p:spPr>
          <a:xfrm>
            <a:off x="2150535" y="2472246"/>
            <a:ext cx="9431865"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En la concentración por flotación, no permite trabajar con partículas menor a 5 </a:t>
            </a:r>
            <a:r>
              <a:rPr lang="el-GR" sz="2000" b="1" dirty="0" smtClean="0">
                <a:latin typeface="Century Gothic" panose="020B0502020202020204" pitchFamily="34" charset="0"/>
              </a:rPr>
              <a:t>μ</a:t>
            </a:r>
            <a:endParaRPr lang="en-US" sz="2000" b="1" dirty="0"/>
          </a:p>
        </p:txBody>
      </p:sp>
      <p:sp>
        <p:nvSpPr>
          <p:cNvPr id="9" name="CuadroTexto 8"/>
          <p:cNvSpPr txBox="1"/>
          <p:nvPr/>
        </p:nvSpPr>
        <p:spPr>
          <a:xfrm>
            <a:off x="660408" y="5029181"/>
            <a:ext cx="10820392"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La reducción de tamaño en una sola operación produce mas finos, que cuando</a:t>
            </a:r>
          </a:p>
          <a:p>
            <a:r>
              <a:rPr lang="es-ES" sz="2000" b="1" dirty="0"/>
              <a:t> </a:t>
            </a:r>
            <a:r>
              <a:rPr lang="es-ES" sz="2000" b="1" dirty="0" smtClean="0"/>
              <a:t>    se realiza en mas de una operación</a:t>
            </a:r>
            <a:endParaRPr lang="en-US" sz="2000" b="1" dirty="0"/>
          </a:p>
        </p:txBody>
      </p:sp>
      <p:sp>
        <p:nvSpPr>
          <p:cNvPr id="11" name="CuadroTexto 10"/>
          <p:cNvSpPr txBox="1"/>
          <p:nvPr/>
        </p:nvSpPr>
        <p:spPr>
          <a:xfrm>
            <a:off x="2184403" y="3166508"/>
            <a:ext cx="9736663"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La partículas de tamaño límite para la </a:t>
            </a:r>
            <a:r>
              <a:rPr lang="es-ES" sz="2000" b="1" dirty="0" err="1" smtClean="0"/>
              <a:t>conminución</a:t>
            </a:r>
            <a:r>
              <a:rPr lang="es-ES" sz="2000" b="1" dirty="0" smtClean="0"/>
              <a:t> (0,001</a:t>
            </a:r>
            <a:r>
              <a:rPr lang="el-GR" sz="2000" b="1" dirty="0" smtClean="0">
                <a:latin typeface="Century Gothic" panose="020B0502020202020204" pitchFamily="34" charset="0"/>
              </a:rPr>
              <a:t>μ</a:t>
            </a:r>
            <a:r>
              <a:rPr lang="es-ES" sz="2000" b="1" dirty="0" smtClean="0">
                <a:latin typeface="Century Gothic" panose="020B0502020202020204" pitchFamily="34" charset="0"/>
              </a:rPr>
              <a:t> es de 5000 a 10000 veces inferior que las de tamaño límite recuperable (25 series Tyler) </a:t>
            </a:r>
            <a:endParaRPr lang="en-US" sz="2000" b="1" dirty="0"/>
          </a:p>
        </p:txBody>
      </p:sp>
    </p:spTree>
    <p:extLst>
      <p:ext uri="{BB962C8B-B14F-4D97-AF65-F5344CB8AC3E}">
        <p14:creationId xmlns:p14="http://schemas.microsoft.com/office/powerpoint/2010/main" val="14345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43467" y="304809"/>
            <a:ext cx="8983550" cy="1015663"/>
          </a:xfrm>
          <a:prstGeom prst="rect">
            <a:avLst/>
          </a:prstGeom>
          <a:noFill/>
        </p:spPr>
        <p:txBody>
          <a:bodyPr wrap="none" rtlCol="0">
            <a:spAutoFit/>
          </a:bodyPr>
          <a:lstStyle/>
          <a:p>
            <a:pPr marL="342900" indent="-342900">
              <a:buFont typeface="Arial" panose="020B0604020202020204" pitchFamily="34" charset="0"/>
              <a:buChar char="•"/>
            </a:pPr>
            <a:r>
              <a:rPr lang="es-ES" sz="2000" b="1" dirty="0" smtClean="0"/>
              <a:t>El consumo de energía en la trituración y molienda es mayor al 50%</a:t>
            </a:r>
          </a:p>
          <a:p>
            <a:r>
              <a:rPr lang="es-ES" sz="2000" b="1" dirty="0" smtClean="0"/>
              <a:t> (</a:t>
            </a:r>
            <a:r>
              <a:rPr lang="es-ES" sz="2000" b="1" dirty="0" err="1" smtClean="0"/>
              <a:t>aprox</a:t>
            </a:r>
            <a:r>
              <a:rPr lang="es-ES" sz="2000" b="1" dirty="0" smtClean="0"/>
              <a:t> 75% - 25 a 40 </a:t>
            </a:r>
            <a:r>
              <a:rPr lang="es-ES" sz="2000" b="1" dirty="0" err="1" smtClean="0"/>
              <a:t>kH</a:t>
            </a:r>
            <a:r>
              <a:rPr lang="es-ES" sz="2000" b="1" dirty="0" smtClean="0"/>
              <a:t>/t dependiendo de la fineza)</a:t>
            </a:r>
          </a:p>
          <a:p>
            <a:pPr marL="342900" indent="-342900">
              <a:buFont typeface="Arial" panose="020B0604020202020204" pitchFamily="34" charset="0"/>
              <a:buChar char="•"/>
            </a:pPr>
            <a:endParaRPr lang="en-US" sz="2000" b="1" dirty="0"/>
          </a:p>
        </p:txBody>
      </p:sp>
      <p:sp>
        <p:nvSpPr>
          <p:cNvPr id="5" name="CuadroTexto 4"/>
          <p:cNvSpPr txBox="1"/>
          <p:nvPr/>
        </p:nvSpPr>
        <p:spPr>
          <a:xfrm>
            <a:off x="643470" y="2201322"/>
            <a:ext cx="11525912" cy="707886"/>
          </a:xfrm>
          <a:prstGeom prst="rect">
            <a:avLst/>
          </a:prstGeom>
          <a:noFill/>
        </p:spPr>
        <p:txBody>
          <a:bodyPr wrap="none" rtlCol="0">
            <a:spAutoFit/>
          </a:bodyPr>
          <a:lstStyle/>
          <a:p>
            <a:pPr marL="342900" indent="-342900">
              <a:buFont typeface="Arial" panose="020B0604020202020204" pitchFamily="34" charset="0"/>
              <a:buChar char="•"/>
            </a:pPr>
            <a:r>
              <a:rPr lang="es-ES" sz="2000" b="1" dirty="0"/>
              <a:t>S</a:t>
            </a:r>
            <a:r>
              <a:rPr lang="es-ES" sz="2000" b="1" dirty="0" smtClean="0"/>
              <a:t>e conoce solo por </a:t>
            </a:r>
            <a:r>
              <a:rPr lang="es-ES" sz="2000" b="1" dirty="0" err="1" smtClean="0"/>
              <a:t>aprox</a:t>
            </a:r>
            <a:r>
              <a:rPr lang="es-ES" sz="2000" b="1" dirty="0" smtClean="0"/>
              <a:t> la cantidad de energía teóricamente necesaria para efectuar</a:t>
            </a:r>
          </a:p>
          <a:p>
            <a:r>
              <a:rPr lang="es-ES" sz="2000" b="1" dirty="0" smtClean="0"/>
              <a:t> una reducción de tamaño dado</a:t>
            </a:r>
            <a:endParaRPr lang="en-US" sz="2000" b="1" dirty="0"/>
          </a:p>
        </p:txBody>
      </p:sp>
      <p:sp>
        <p:nvSpPr>
          <p:cNvPr id="12" name="CuadroTexto 11"/>
          <p:cNvSpPr txBox="1"/>
          <p:nvPr/>
        </p:nvSpPr>
        <p:spPr>
          <a:xfrm>
            <a:off x="643470" y="1236134"/>
            <a:ext cx="11277596" cy="707886"/>
          </a:xfrm>
          <a:prstGeom prst="rect">
            <a:avLst/>
          </a:prstGeom>
          <a:noFill/>
        </p:spPr>
        <p:txBody>
          <a:bodyPr wrap="square" rtlCol="0">
            <a:spAutoFit/>
          </a:bodyPr>
          <a:lstStyle/>
          <a:p>
            <a:pPr marL="342900" indent="-342900">
              <a:buFont typeface="Arial" panose="020B0604020202020204" pitchFamily="34" charset="0"/>
              <a:buChar char="•"/>
            </a:pPr>
            <a:r>
              <a:rPr lang="es-ES" sz="2000" b="1" dirty="0" smtClean="0"/>
              <a:t>La energía gastada en la molienda es cinética, la recuperación de la misma tiene forma de energía potencial (</a:t>
            </a:r>
            <a:r>
              <a:rPr lang="es-ES" sz="2000" b="1" u="sng" dirty="0" smtClean="0"/>
              <a:t>energía superficial</a:t>
            </a:r>
            <a:r>
              <a:rPr lang="es-ES" sz="2000" b="1" dirty="0" smtClean="0"/>
              <a:t>, calor y sonido) </a:t>
            </a:r>
            <a:endParaRPr lang="en-US" sz="2000" b="1" dirty="0"/>
          </a:p>
        </p:txBody>
      </p:sp>
      <p:sp>
        <p:nvSpPr>
          <p:cNvPr id="13" name="CuadroTexto 12"/>
          <p:cNvSpPr txBox="1"/>
          <p:nvPr/>
        </p:nvSpPr>
        <p:spPr>
          <a:xfrm>
            <a:off x="660406" y="3014115"/>
            <a:ext cx="10769295" cy="1015663"/>
          </a:xfrm>
          <a:prstGeom prst="rect">
            <a:avLst/>
          </a:prstGeom>
          <a:noFill/>
        </p:spPr>
        <p:txBody>
          <a:bodyPr wrap="none" rtlCol="0">
            <a:spAutoFit/>
          </a:bodyPr>
          <a:lstStyle/>
          <a:p>
            <a:pPr marL="342900" indent="-342900">
              <a:buFont typeface="Arial" panose="020B0604020202020204" pitchFamily="34" charset="0"/>
              <a:buChar char="•"/>
            </a:pPr>
            <a:r>
              <a:rPr lang="es-ES" sz="2000" b="1" dirty="0" smtClean="0"/>
              <a:t>Para una sustancia cualquiera, el aumento de la energía potencial del sistema, es</a:t>
            </a:r>
          </a:p>
          <a:p>
            <a:r>
              <a:rPr lang="es-ES" sz="2000" b="1" dirty="0" smtClean="0"/>
              <a:t> proporcional a la superficie nueva creada por la molienda y por lo tanto a la</a:t>
            </a:r>
          </a:p>
          <a:p>
            <a:r>
              <a:rPr lang="es-ES" sz="2000" b="1" dirty="0" smtClean="0"/>
              <a:t> reducción de tamaño</a:t>
            </a:r>
            <a:endParaRPr lang="en-US" sz="2000" b="1" dirty="0"/>
          </a:p>
        </p:txBody>
      </p:sp>
      <p:sp>
        <p:nvSpPr>
          <p:cNvPr id="14" name="CuadroTexto 13"/>
          <p:cNvSpPr txBox="1"/>
          <p:nvPr/>
        </p:nvSpPr>
        <p:spPr>
          <a:xfrm>
            <a:off x="795873" y="4368783"/>
            <a:ext cx="10732425" cy="1200329"/>
          </a:xfrm>
          <a:prstGeom prst="rect">
            <a:avLst/>
          </a:prstGeom>
          <a:noFill/>
        </p:spPr>
        <p:txBody>
          <a:bodyPr wrap="none" rtlCol="0">
            <a:spAutoFit/>
          </a:bodyPr>
          <a:lstStyle/>
          <a:p>
            <a:pPr marL="342900" indent="-342900">
              <a:buFont typeface="Arial" panose="020B0604020202020204" pitchFamily="34" charset="0"/>
              <a:buChar char="•"/>
            </a:pPr>
            <a:r>
              <a:rPr lang="es-ES" sz="2400" i="1" dirty="0" smtClean="0"/>
              <a:t>En términos de energía, la eficiencia de operación de reducción de</a:t>
            </a:r>
          </a:p>
          <a:p>
            <a:r>
              <a:rPr lang="es-ES" sz="2400" i="1" dirty="0" smtClean="0"/>
              <a:t> tamaño, es la razón de energía superficial producida, a la energía</a:t>
            </a:r>
          </a:p>
          <a:p>
            <a:r>
              <a:rPr lang="es-ES" sz="2400" i="1" dirty="0" smtClean="0"/>
              <a:t> cinética consumida.</a:t>
            </a:r>
            <a:endParaRPr lang="en-US" sz="2400" i="1" dirty="0"/>
          </a:p>
        </p:txBody>
      </p:sp>
    </p:spTree>
    <p:extLst>
      <p:ext uri="{BB962C8B-B14F-4D97-AF65-F5344CB8AC3E}">
        <p14:creationId xmlns:p14="http://schemas.microsoft.com/office/powerpoint/2010/main" val="2410922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362769" y="119940"/>
            <a:ext cx="4190827" cy="400110"/>
          </a:xfrm>
          <a:prstGeom prst="rect">
            <a:avLst/>
          </a:prstGeom>
        </p:spPr>
        <p:txBody>
          <a:bodyPr wrap="none">
            <a:spAutoFit/>
          </a:bodyPr>
          <a:lstStyle/>
          <a:p>
            <a:r>
              <a:rPr lang="en-US" sz="2000" b="1" dirty="0" smtClean="0">
                <a:latin typeface="Roboto"/>
              </a:rPr>
              <a:t>TEORÍAS DE LA CONMINUCIÓN</a:t>
            </a:r>
            <a:endParaRPr lang="en-US" sz="2000" b="1" i="0" dirty="0">
              <a:effectLst/>
              <a:latin typeface="Roboto"/>
            </a:endParaRPr>
          </a:p>
        </p:txBody>
      </p:sp>
      <mc:AlternateContent xmlns:mc="http://schemas.openxmlformats.org/markup-compatibility/2006">
        <mc:Choice xmlns:a14="http://schemas.microsoft.com/office/drawing/2010/main" Requires="a14">
          <p:graphicFrame>
            <p:nvGraphicFramePr>
              <p:cNvPr id="8" name="Tabla 7"/>
              <p:cNvGraphicFramePr>
                <a:graphicFrameLocks noGrp="1"/>
              </p:cNvGraphicFramePr>
              <p:nvPr>
                <p:extLst>
                  <p:ext uri="{D42A27DB-BD31-4B8C-83A1-F6EECF244321}">
                    <p14:modId xmlns:p14="http://schemas.microsoft.com/office/powerpoint/2010/main" val="3343584594"/>
                  </p:ext>
                </p:extLst>
              </p:nvPr>
            </p:nvGraphicFramePr>
            <p:xfrm>
              <a:off x="362768" y="1109133"/>
              <a:ext cx="11829232" cy="3017520"/>
            </p:xfrm>
            <a:graphic>
              <a:graphicData uri="http://schemas.openxmlformats.org/drawingml/2006/table">
                <a:tbl>
                  <a:tblPr firstRow="1" bandRow="1">
                    <a:tableStyleId>{93296810-A885-4BE3-A3E7-6D5BEEA58F35}</a:tableStyleId>
                  </a:tblPr>
                  <a:tblGrid>
                    <a:gridCol w="809608">
                      <a:extLst>
                        <a:ext uri="{9D8B030D-6E8A-4147-A177-3AD203B41FA5}">
                          <a16:colId xmlns:a16="http://schemas.microsoft.com/office/drawing/2014/main" val="4085538266"/>
                        </a:ext>
                      </a:extLst>
                    </a:gridCol>
                    <a:gridCol w="2163489">
                      <a:extLst>
                        <a:ext uri="{9D8B030D-6E8A-4147-A177-3AD203B41FA5}">
                          <a16:colId xmlns:a16="http://schemas.microsoft.com/office/drawing/2014/main" val="2085401505"/>
                        </a:ext>
                      </a:extLst>
                    </a:gridCol>
                    <a:gridCol w="3979334">
                      <a:extLst>
                        <a:ext uri="{9D8B030D-6E8A-4147-A177-3AD203B41FA5}">
                          <a16:colId xmlns:a16="http://schemas.microsoft.com/office/drawing/2014/main" val="1332534979"/>
                        </a:ext>
                      </a:extLst>
                    </a:gridCol>
                    <a:gridCol w="2827866">
                      <a:extLst>
                        <a:ext uri="{9D8B030D-6E8A-4147-A177-3AD203B41FA5}">
                          <a16:colId xmlns:a16="http://schemas.microsoft.com/office/drawing/2014/main" val="2298051900"/>
                        </a:ext>
                      </a:extLst>
                    </a:gridCol>
                    <a:gridCol w="2048935">
                      <a:extLst>
                        <a:ext uri="{9D8B030D-6E8A-4147-A177-3AD203B41FA5}">
                          <a16:colId xmlns:a16="http://schemas.microsoft.com/office/drawing/2014/main" val="160955916"/>
                        </a:ext>
                      </a:extLst>
                    </a:gridCol>
                  </a:tblGrid>
                  <a:tr h="370840">
                    <a:tc>
                      <a:txBody>
                        <a:bodyPr/>
                        <a:lstStyle/>
                        <a:p>
                          <a:r>
                            <a:rPr lang="es-ES" dirty="0" smtClean="0"/>
                            <a:t>Ley</a:t>
                          </a:r>
                          <a:endParaRPr lang="en-US" dirty="0"/>
                        </a:p>
                      </a:txBody>
                      <a:tcPr/>
                    </a:tc>
                    <a:tc>
                      <a:txBody>
                        <a:bodyPr/>
                        <a:lstStyle/>
                        <a:p>
                          <a:r>
                            <a:rPr lang="es-ES" dirty="0" smtClean="0"/>
                            <a:t>Ley</a:t>
                          </a:r>
                          <a:endParaRPr lang="en-US" dirty="0"/>
                        </a:p>
                      </a:txBody>
                      <a:tcPr/>
                    </a:tc>
                    <a:tc>
                      <a:txBody>
                        <a:bodyPr/>
                        <a:lstStyle/>
                        <a:p>
                          <a:r>
                            <a:rPr lang="es-ES" dirty="0" smtClean="0"/>
                            <a:t>Supuestos</a:t>
                          </a:r>
                          <a:endParaRPr lang="en-US" dirty="0"/>
                        </a:p>
                      </a:txBody>
                      <a:tcPr/>
                    </a:tc>
                    <a:tc>
                      <a:txBody>
                        <a:bodyPr/>
                        <a:lstStyle/>
                        <a:p>
                          <a:r>
                            <a:rPr lang="es-ES" dirty="0" smtClean="0"/>
                            <a:t>Ecuación</a:t>
                          </a:r>
                          <a:endParaRPr lang="en-US" dirty="0"/>
                        </a:p>
                      </a:txBody>
                      <a:tcPr/>
                    </a:tc>
                    <a:tc>
                      <a:txBody>
                        <a:bodyPr/>
                        <a:lstStyle/>
                        <a:p>
                          <a:r>
                            <a:rPr lang="es-ES" dirty="0" smtClean="0"/>
                            <a:t>Campo</a:t>
                          </a:r>
                          <a:r>
                            <a:rPr lang="es-ES" baseline="0" dirty="0" smtClean="0"/>
                            <a:t> aplicable (tamaño)</a:t>
                          </a:r>
                          <a:endParaRPr lang="en-US" dirty="0"/>
                        </a:p>
                      </a:txBody>
                      <a:tcPr/>
                    </a:tc>
                    <a:extLst>
                      <a:ext uri="{0D108BD9-81ED-4DB2-BD59-A6C34878D82A}">
                        <a16:rowId xmlns:a16="http://schemas.microsoft.com/office/drawing/2014/main" val="648776302"/>
                      </a:ext>
                    </a:extLst>
                  </a:tr>
                  <a:tr h="370840">
                    <a:tc>
                      <a:txBody>
                        <a:bodyPr/>
                        <a:lstStyle/>
                        <a:p>
                          <a:r>
                            <a:rPr lang="es-ES" dirty="0" smtClean="0"/>
                            <a:t>1</a:t>
                          </a:r>
                          <a:endParaRPr lang="en-US" dirty="0"/>
                        </a:p>
                      </a:txBody>
                      <a:tcPr/>
                    </a:tc>
                    <a:tc>
                      <a:txBody>
                        <a:bodyPr/>
                        <a:lstStyle/>
                        <a:p>
                          <a:r>
                            <a:rPr lang="es-ES" dirty="0" err="1" smtClean="0"/>
                            <a:t>Rittinger´s</a:t>
                          </a:r>
                          <a:r>
                            <a:rPr lang="es-ES" dirty="0" smtClean="0"/>
                            <a:t> (1867)</a:t>
                          </a:r>
                          <a:endParaRPr lang="en-US" dirty="0"/>
                        </a:p>
                      </a:txBody>
                      <a:tcPr/>
                    </a:tc>
                    <a:tc>
                      <a:txBody>
                        <a:bodyPr/>
                        <a:lstStyle/>
                        <a:p>
                          <a:r>
                            <a:rPr lang="es-ES" dirty="0" smtClean="0"/>
                            <a:t>El trabajo de molienda está relacionado con</a:t>
                          </a:r>
                          <a:r>
                            <a:rPr lang="es-ES" baseline="0" dirty="0" smtClean="0"/>
                            <a:t> la nueva superficie generada</a:t>
                          </a:r>
                          <a:endParaRPr lang="en-US" dirty="0"/>
                        </a:p>
                      </a:txBody>
                      <a:tcPr/>
                    </a:tc>
                    <a:tc>
                      <a:txBody>
                        <a:bodyPr/>
                        <a:lstStyle/>
                        <a:p>
                          <a14:m>
                            <m:oMath xmlns:m="http://schemas.openxmlformats.org/officeDocument/2006/math">
                              <m:r>
                                <a:rPr lang="es-ES" sz="2400" b="0" i="1" smtClean="0">
                                  <a:latin typeface="Cambria Math" panose="02040503050406030204" pitchFamily="18" charset="0"/>
                                </a:rPr>
                                <m:t>𝑤</m:t>
                              </m:r>
                              <m:r>
                                <a:rPr lang="pt-BR" sz="2400" i="1" smtClean="0">
                                  <a:latin typeface="Cambria Math" panose="02040503050406030204" pitchFamily="18" charset="0"/>
                                </a:rPr>
                                <m:t>=</m:t>
                              </m:r>
                              <m:r>
                                <a:rPr lang="es-ES" sz="2400" b="0" i="1" smtClean="0">
                                  <a:latin typeface="Cambria Math" panose="02040503050406030204" pitchFamily="18" charset="0"/>
                                </a:rPr>
                                <m:t>𝑘</m:t>
                              </m:r>
                              <m:r>
                                <a:rPr lang="es-ES" sz="2400" b="0" i="1" baseline="-25000" smtClean="0">
                                  <a:latin typeface="Cambria Math" panose="02040503050406030204" pitchFamily="18" charset="0"/>
                                </a:rPr>
                                <m:t>1</m:t>
                              </m:r>
                              <m:r>
                                <a:rPr lang="es-ES" sz="2400" b="0" i="1" smtClean="0">
                                  <a:latin typeface="Cambria Math" panose="02040503050406030204" pitchFamily="18" charset="0"/>
                                </a:rPr>
                                <m:t>(1/</m:t>
                              </m:r>
                              <m:r>
                                <a:rPr lang="es-ES" sz="2400" b="0" i="1" smtClean="0">
                                  <a:latin typeface="Cambria Math" panose="02040503050406030204" pitchFamily="18" charset="0"/>
                                </a:rPr>
                                <m:t>𝑥𝑝</m:t>
                              </m:r>
                            </m:oMath>
                          </a14:m>
                          <a:r>
                            <a:rPr lang="en-US" sz="2400" baseline="-25000" dirty="0" smtClean="0"/>
                            <a:t> </a:t>
                          </a:r>
                          <a:r>
                            <a:rPr lang="en-US" sz="2400" dirty="0" smtClean="0"/>
                            <a:t>–1/x</a:t>
                          </a:r>
                          <a:r>
                            <a:rPr lang="en-US" sz="2400" baseline="-25000" dirty="0" smtClean="0"/>
                            <a:t>f</a:t>
                          </a:r>
                          <a:r>
                            <a:rPr lang="en-US" sz="2400" dirty="0" smtClean="0"/>
                            <a:t>)</a:t>
                          </a:r>
                          <a:endParaRPr lang="en-US" sz="2400" dirty="0"/>
                        </a:p>
                      </a:txBody>
                      <a:tcPr/>
                    </a:tc>
                    <a:tc>
                      <a:txBody>
                        <a:bodyPr/>
                        <a:lstStyle/>
                        <a:p>
                          <a:r>
                            <a:rPr lang="es-ES" dirty="0" smtClean="0"/>
                            <a:t>Molienda fina (menor a 50</a:t>
                          </a:r>
                          <a:r>
                            <a:rPr lang="el-GR" dirty="0" smtClean="0">
                              <a:latin typeface="Century Gothic" panose="020B0502020202020204" pitchFamily="34" charset="0"/>
                            </a:rPr>
                            <a:t>μ</a:t>
                          </a:r>
                          <a:r>
                            <a:rPr lang="es-ES" dirty="0" smtClean="0">
                              <a:latin typeface="Century Gothic" panose="020B0502020202020204" pitchFamily="34" charset="0"/>
                            </a:rPr>
                            <a:t>)</a:t>
                          </a:r>
                          <a:endParaRPr lang="en-US" dirty="0"/>
                        </a:p>
                      </a:txBody>
                      <a:tcPr/>
                    </a:tc>
                    <a:extLst>
                      <a:ext uri="{0D108BD9-81ED-4DB2-BD59-A6C34878D82A}">
                        <a16:rowId xmlns:a16="http://schemas.microsoft.com/office/drawing/2014/main" val="3334314306"/>
                      </a:ext>
                    </a:extLst>
                  </a:tr>
                  <a:tr h="370840">
                    <a:tc>
                      <a:txBody>
                        <a:bodyPr/>
                        <a:lstStyle/>
                        <a:p>
                          <a:r>
                            <a:rPr lang="es-ES" dirty="0" smtClean="0"/>
                            <a:t>2</a:t>
                          </a:r>
                          <a:endParaRPr lang="en-US" dirty="0"/>
                        </a:p>
                      </a:txBody>
                      <a:tcPr/>
                    </a:tc>
                    <a:tc>
                      <a:txBody>
                        <a:bodyPr/>
                        <a:lstStyle/>
                        <a:p>
                          <a:r>
                            <a:rPr lang="es-ES" dirty="0" err="1" smtClean="0"/>
                            <a:t>Kick´s</a:t>
                          </a:r>
                          <a:r>
                            <a:rPr lang="es-ES" dirty="0" smtClean="0"/>
                            <a:t> (1885)</a:t>
                          </a:r>
                          <a:endParaRPr lang="en-US" dirty="0"/>
                        </a:p>
                      </a:txBody>
                      <a:tcPr/>
                    </a:tc>
                    <a:tc>
                      <a:txBody>
                        <a:bodyPr/>
                        <a:lstStyle/>
                        <a:p>
                          <a:r>
                            <a:rPr lang="es-ES" dirty="0" smtClean="0"/>
                            <a:t>Igual trabajo es requerido para alcanzar una relación relativa equivalente en el tamaño</a:t>
                          </a:r>
                          <a:r>
                            <a:rPr lang="es-ES" baseline="0" dirty="0" smtClean="0"/>
                            <a:t> de grano</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s-ES" sz="1800" b="0" i="1" smtClean="0">
                                  <a:latin typeface="Cambria Math" panose="02040503050406030204" pitchFamily="18" charset="0"/>
                                </a:rPr>
                                <m:t>𝑤</m:t>
                              </m:r>
                              <m:r>
                                <a:rPr lang="pt-BR" sz="1800" i="1" smtClean="0">
                                  <a:latin typeface="Cambria Math" panose="02040503050406030204" pitchFamily="18" charset="0"/>
                                </a:rPr>
                                <m:t>=</m:t>
                              </m:r>
                              <m:r>
                                <a:rPr lang="es-ES" sz="1800" b="0" i="1" smtClean="0">
                                  <a:latin typeface="Cambria Math" panose="02040503050406030204" pitchFamily="18" charset="0"/>
                                </a:rPr>
                                <m:t>𝑘</m:t>
                              </m:r>
                              <m:r>
                                <a:rPr lang="es-ES" sz="1800" b="0" i="1" baseline="-25000" smtClean="0">
                                  <a:latin typeface="Cambria Math" panose="02040503050406030204" pitchFamily="18" charset="0"/>
                                </a:rPr>
                                <m:t>2 </m:t>
                              </m:r>
                              <m:func>
                                <m:funcPr>
                                  <m:ctrlPr>
                                    <a:rPr lang="es-ES" sz="1800" b="0" i="1" baseline="-25000" smtClean="0">
                                      <a:latin typeface="Cambria Math" panose="02040503050406030204" pitchFamily="18" charset="0"/>
                                    </a:rPr>
                                  </m:ctrlPr>
                                </m:funcPr>
                                <m:fName>
                                  <m:r>
                                    <m:rPr>
                                      <m:sty m:val="p"/>
                                    </m:rPr>
                                    <a:rPr lang="es-ES" sz="1800" b="0" i="0" baseline="0" smtClean="0">
                                      <a:latin typeface="Cambria Math" panose="02040503050406030204" pitchFamily="18" charset="0"/>
                                    </a:rPr>
                                    <m:t>ln</m:t>
                                  </m:r>
                                </m:fName>
                                <m:e>
                                  <m:r>
                                    <a:rPr lang="es-ES" sz="1800" b="0" i="1" smtClean="0">
                                      <a:latin typeface="Cambria Math" panose="02040503050406030204" pitchFamily="18" charset="0"/>
                                    </a:rPr>
                                    <m:t>(</m:t>
                                  </m:r>
                                </m:e>
                              </m:func>
                              <m:r>
                                <a:rPr lang="es-ES" sz="1800" b="0" i="1" smtClean="0">
                                  <a:latin typeface="Cambria Math" panose="02040503050406030204" pitchFamily="18" charset="0"/>
                                </a:rPr>
                                <m:t>𝑥</m:t>
                              </m:r>
                              <m:r>
                                <a:rPr lang="es-ES" sz="1800" b="0" i="1" baseline="-25000" smtClean="0">
                                  <a:latin typeface="Cambria Math" panose="02040503050406030204" pitchFamily="18" charset="0"/>
                                </a:rPr>
                                <m:t>𝑓</m:t>
                              </m:r>
                              <m:r>
                                <a:rPr lang="es-ES" sz="1800" b="0" i="1" smtClean="0">
                                  <a:latin typeface="Cambria Math" panose="02040503050406030204" pitchFamily="18" charset="0"/>
                                </a:rPr>
                                <m:t>/</m:t>
                              </m:r>
                            </m:oMath>
                          </a14:m>
                          <a:r>
                            <a:rPr lang="en-US" sz="1800" dirty="0" smtClean="0"/>
                            <a:t>x</a:t>
                          </a:r>
                          <a:r>
                            <a:rPr lang="en-US" sz="1800" baseline="-25000" dirty="0" smtClean="0"/>
                            <a:t>p</a:t>
                          </a:r>
                          <a:r>
                            <a:rPr lang="en-US" sz="1800" dirty="0" smtClean="0"/>
                            <a:t>)</a:t>
                          </a:r>
                          <a:endParaRPr lang="en-US" sz="1800" dirty="0"/>
                        </a:p>
                        <a:p>
                          <a:endParaRPr lang="en-US" dirty="0"/>
                        </a:p>
                      </a:txBody>
                      <a:tcPr/>
                    </a:tc>
                    <a:tc>
                      <a:txBody>
                        <a:bodyPr/>
                        <a:lstStyle/>
                        <a:p>
                          <a:r>
                            <a:rPr lang="es-ES" dirty="0" smtClean="0"/>
                            <a:t>Trituración de partículas por</a:t>
                          </a:r>
                          <a:r>
                            <a:rPr lang="es-ES" baseline="0" dirty="0" smtClean="0"/>
                            <a:t> arriba de 50 mm</a:t>
                          </a:r>
                          <a:endParaRPr lang="en-US" dirty="0"/>
                        </a:p>
                      </a:txBody>
                      <a:tcPr/>
                    </a:tc>
                    <a:extLst>
                      <a:ext uri="{0D108BD9-81ED-4DB2-BD59-A6C34878D82A}">
                        <a16:rowId xmlns:a16="http://schemas.microsoft.com/office/drawing/2014/main" val="1526871815"/>
                      </a:ext>
                    </a:extLst>
                  </a:tr>
                </a:tbl>
              </a:graphicData>
            </a:graphic>
          </p:graphicFrame>
        </mc:Choice>
        <mc:Fallback>
          <p:graphicFrame>
            <p:nvGraphicFramePr>
              <p:cNvPr id="8" name="Tabla 7"/>
              <p:cNvGraphicFramePr>
                <a:graphicFrameLocks noGrp="1"/>
              </p:cNvGraphicFramePr>
              <p:nvPr>
                <p:extLst>
                  <p:ext uri="{D42A27DB-BD31-4B8C-83A1-F6EECF244321}">
                    <p14:modId xmlns:p14="http://schemas.microsoft.com/office/powerpoint/2010/main" val="3343584594"/>
                  </p:ext>
                </p:extLst>
              </p:nvPr>
            </p:nvGraphicFramePr>
            <p:xfrm>
              <a:off x="362768" y="1109133"/>
              <a:ext cx="11829232" cy="3017520"/>
            </p:xfrm>
            <a:graphic>
              <a:graphicData uri="http://schemas.openxmlformats.org/drawingml/2006/table">
                <a:tbl>
                  <a:tblPr firstRow="1" bandRow="1">
                    <a:tableStyleId>{93296810-A885-4BE3-A3E7-6D5BEEA58F35}</a:tableStyleId>
                  </a:tblPr>
                  <a:tblGrid>
                    <a:gridCol w="809608">
                      <a:extLst>
                        <a:ext uri="{9D8B030D-6E8A-4147-A177-3AD203B41FA5}">
                          <a16:colId xmlns:a16="http://schemas.microsoft.com/office/drawing/2014/main" val="4085538266"/>
                        </a:ext>
                      </a:extLst>
                    </a:gridCol>
                    <a:gridCol w="2163489">
                      <a:extLst>
                        <a:ext uri="{9D8B030D-6E8A-4147-A177-3AD203B41FA5}">
                          <a16:colId xmlns:a16="http://schemas.microsoft.com/office/drawing/2014/main" val="2085401505"/>
                        </a:ext>
                      </a:extLst>
                    </a:gridCol>
                    <a:gridCol w="3979334">
                      <a:extLst>
                        <a:ext uri="{9D8B030D-6E8A-4147-A177-3AD203B41FA5}">
                          <a16:colId xmlns:a16="http://schemas.microsoft.com/office/drawing/2014/main" val="1332534979"/>
                        </a:ext>
                      </a:extLst>
                    </a:gridCol>
                    <a:gridCol w="2827866">
                      <a:extLst>
                        <a:ext uri="{9D8B030D-6E8A-4147-A177-3AD203B41FA5}">
                          <a16:colId xmlns:a16="http://schemas.microsoft.com/office/drawing/2014/main" val="2298051900"/>
                        </a:ext>
                      </a:extLst>
                    </a:gridCol>
                    <a:gridCol w="2048935">
                      <a:extLst>
                        <a:ext uri="{9D8B030D-6E8A-4147-A177-3AD203B41FA5}">
                          <a16:colId xmlns:a16="http://schemas.microsoft.com/office/drawing/2014/main" val="160955916"/>
                        </a:ext>
                      </a:extLst>
                    </a:gridCol>
                  </a:tblGrid>
                  <a:tr h="914400">
                    <a:tc>
                      <a:txBody>
                        <a:bodyPr/>
                        <a:lstStyle/>
                        <a:p>
                          <a:r>
                            <a:rPr lang="es-ES" dirty="0" smtClean="0"/>
                            <a:t>Ley</a:t>
                          </a:r>
                          <a:endParaRPr lang="en-US" dirty="0"/>
                        </a:p>
                      </a:txBody>
                      <a:tcPr/>
                    </a:tc>
                    <a:tc>
                      <a:txBody>
                        <a:bodyPr/>
                        <a:lstStyle/>
                        <a:p>
                          <a:r>
                            <a:rPr lang="es-ES" dirty="0" smtClean="0"/>
                            <a:t>Ley</a:t>
                          </a:r>
                          <a:endParaRPr lang="en-US" dirty="0"/>
                        </a:p>
                      </a:txBody>
                      <a:tcPr/>
                    </a:tc>
                    <a:tc>
                      <a:txBody>
                        <a:bodyPr/>
                        <a:lstStyle/>
                        <a:p>
                          <a:r>
                            <a:rPr lang="es-ES" dirty="0" smtClean="0"/>
                            <a:t>Supuestos</a:t>
                          </a:r>
                          <a:endParaRPr lang="en-US" dirty="0"/>
                        </a:p>
                      </a:txBody>
                      <a:tcPr/>
                    </a:tc>
                    <a:tc>
                      <a:txBody>
                        <a:bodyPr/>
                        <a:lstStyle/>
                        <a:p>
                          <a:r>
                            <a:rPr lang="es-ES" dirty="0" smtClean="0"/>
                            <a:t>Ecuación</a:t>
                          </a:r>
                          <a:endParaRPr lang="en-US" dirty="0"/>
                        </a:p>
                      </a:txBody>
                      <a:tcPr/>
                    </a:tc>
                    <a:tc>
                      <a:txBody>
                        <a:bodyPr/>
                        <a:lstStyle/>
                        <a:p>
                          <a:r>
                            <a:rPr lang="es-ES" dirty="0" smtClean="0"/>
                            <a:t>Campo</a:t>
                          </a:r>
                          <a:r>
                            <a:rPr lang="es-ES" baseline="0" dirty="0" smtClean="0"/>
                            <a:t> aplicable (tamaño)</a:t>
                          </a:r>
                          <a:endParaRPr lang="en-US" dirty="0"/>
                        </a:p>
                      </a:txBody>
                      <a:tcPr/>
                    </a:tc>
                    <a:extLst>
                      <a:ext uri="{0D108BD9-81ED-4DB2-BD59-A6C34878D82A}">
                        <a16:rowId xmlns:a16="http://schemas.microsoft.com/office/drawing/2014/main" val="648776302"/>
                      </a:ext>
                    </a:extLst>
                  </a:tr>
                  <a:tr h="914400">
                    <a:tc>
                      <a:txBody>
                        <a:bodyPr/>
                        <a:lstStyle/>
                        <a:p>
                          <a:r>
                            <a:rPr lang="es-ES" dirty="0" smtClean="0"/>
                            <a:t>1</a:t>
                          </a:r>
                          <a:endParaRPr lang="en-US" dirty="0"/>
                        </a:p>
                      </a:txBody>
                      <a:tcPr/>
                    </a:tc>
                    <a:tc>
                      <a:txBody>
                        <a:bodyPr/>
                        <a:lstStyle/>
                        <a:p>
                          <a:r>
                            <a:rPr lang="es-ES" dirty="0" err="1" smtClean="0"/>
                            <a:t>Rittinger´s</a:t>
                          </a:r>
                          <a:r>
                            <a:rPr lang="es-ES" dirty="0" smtClean="0"/>
                            <a:t> (1867)</a:t>
                          </a:r>
                          <a:endParaRPr lang="en-US" dirty="0"/>
                        </a:p>
                      </a:txBody>
                      <a:tcPr/>
                    </a:tc>
                    <a:tc>
                      <a:txBody>
                        <a:bodyPr/>
                        <a:lstStyle/>
                        <a:p>
                          <a:r>
                            <a:rPr lang="es-ES" dirty="0" smtClean="0"/>
                            <a:t>El trabajo de molienda está relacionado con</a:t>
                          </a:r>
                          <a:r>
                            <a:rPr lang="es-ES" baseline="0" dirty="0" smtClean="0"/>
                            <a:t> la nueva superficie generada</a:t>
                          </a:r>
                          <a:endParaRPr lang="en-US" dirty="0"/>
                        </a:p>
                      </a:txBody>
                      <a:tcPr/>
                    </a:tc>
                    <a:tc>
                      <a:txBody>
                        <a:bodyPr/>
                        <a:lstStyle/>
                        <a:p>
                          <a:endParaRPr lang="en-US"/>
                        </a:p>
                      </a:txBody>
                      <a:tcPr>
                        <a:blipFill>
                          <a:blip r:embed="rId2"/>
                          <a:stretch>
                            <a:fillRect l="-246121" t="-102649" r="-73491" b="-139735"/>
                          </a:stretch>
                        </a:blipFill>
                      </a:tcPr>
                    </a:tc>
                    <a:tc>
                      <a:txBody>
                        <a:bodyPr/>
                        <a:lstStyle/>
                        <a:p>
                          <a:r>
                            <a:rPr lang="es-ES" dirty="0" smtClean="0"/>
                            <a:t>Molienda fina (menor a 50</a:t>
                          </a:r>
                          <a:r>
                            <a:rPr lang="el-GR" dirty="0" smtClean="0">
                              <a:latin typeface="Century Gothic" panose="020B0502020202020204" pitchFamily="34" charset="0"/>
                            </a:rPr>
                            <a:t>μ</a:t>
                          </a:r>
                          <a:r>
                            <a:rPr lang="es-ES" dirty="0" smtClean="0">
                              <a:latin typeface="Century Gothic" panose="020B0502020202020204" pitchFamily="34" charset="0"/>
                            </a:rPr>
                            <a:t>)</a:t>
                          </a:r>
                          <a:endParaRPr lang="en-US" dirty="0"/>
                        </a:p>
                      </a:txBody>
                      <a:tcPr/>
                    </a:tc>
                    <a:extLst>
                      <a:ext uri="{0D108BD9-81ED-4DB2-BD59-A6C34878D82A}">
                        <a16:rowId xmlns:a16="http://schemas.microsoft.com/office/drawing/2014/main" val="3334314306"/>
                      </a:ext>
                    </a:extLst>
                  </a:tr>
                  <a:tr h="1188720">
                    <a:tc>
                      <a:txBody>
                        <a:bodyPr/>
                        <a:lstStyle/>
                        <a:p>
                          <a:r>
                            <a:rPr lang="es-ES" dirty="0" smtClean="0"/>
                            <a:t>2</a:t>
                          </a:r>
                          <a:endParaRPr lang="en-US" dirty="0"/>
                        </a:p>
                      </a:txBody>
                      <a:tcPr/>
                    </a:tc>
                    <a:tc>
                      <a:txBody>
                        <a:bodyPr/>
                        <a:lstStyle/>
                        <a:p>
                          <a:r>
                            <a:rPr lang="es-ES" dirty="0" err="1" smtClean="0"/>
                            <a:t>Kick´s</a:t>
                          </a:r>
                          <a:r>
                            <a:rPr lang="es-ES" dirty="0" smtClean="0"/>
                            <a:t> (1885)</a:t>
                          </a:r>
                          <a:endParaRPr lang="en-US" dirty="0"/>
                        </a:p>
                      </a:txBody>
                      <a:tcPr/>
                    </a:tc>
                    <a:tc>
                      <a:txBody>
                        <a:bodyPr/>
                        <a:lstStyle/>
                        <a:p>
                          <a:r>
                            <a:rPr lang="es-ES" dirty="0" smtClean="0"/>
                            <a:t>Igual trabajo es requerido para alcanzar una relación relativa equivalente en el tamaño</a:t>
                          </a:r>
                          <a:r>
                            <a:rPr lang="es-ES" baseline="0" dirty="0" smtClean="0"/>
                            <a:t> de grano</a:t>
                          </a:r>
                          <a:endParaRPr lang="en-US" dirty="0"/>
                        </a:p>
                      </a:txBody>
                      <a:tcPr/>
                    </a:tc>
                    <a:tc>
                      <a:txBody>
                        <a:bodyPr/>
                        <a:lstStyle/>
                        <a:p>
                          <a:endParaRPr lang="en-US"/>
                        </a:p>
                      </a:txBody>
                      <a:tcPr>
                        <a:blipFill>
                          <a:blip r:embed="rId2"/>
                          <a:stretch>
                            <a:fillRect l="-246121" t="-156923" r="-73491" b="-8205"/>
                          </a:stretch>
                        </a:blipFill>
                      </a:tcPr>
                    </a:tc>
                    <a:tc>
                      <a:txBody>
                        <a:bodyPr/>
                        <a:lstStyle/>
                        <a:p>
                          <a:r>
                            <a:rPr lang="es-ES" dirty="0" smtClean="0"/>
                            <a:t>Trituración de partículas por</a:t>
                          </a:r>
                          <a:r>
                            <a:rPr lang="es-ES" baseline="0" dirty="0" smtClean="0"/>
                            <a:t> arriba de 50 mm</a:t>
                          </a:r>
                          <a:endParaRPr lang="en-US" dirty="0"/>
                        </a:p>
                      </a:txBody>
                      <a:tcPr/>
                    </a:tc>
                    <a:extLst>
                      <a:ext uri="{0D108BD9-81ED-4DB2-BD59-A6C34878D82A}">
                        <a16:rowId xmlns:a16="http://schemas.microsoft.com/office/drawing/2014/main" val="1526871815"/>
                      </a:ext>
                    </a:extLst>
                  </a:tr>
                </a:tbl>
              </a:graphicData>
            </a:graphic>
          </p:graphicFrame>
        </mc:Fallback>
      </mc:AlternateContent>
    </p:spTree>
    <p:extLst>
      <p:ext uri="{BB962C8B-B14F-4D97-AF65-F5344CB8AC3E}">
        <p14:creationId xmlns:p14="http://schemas.microsoft.com/office/powerpoint/2010/main" val="1065817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2022</TotalTime>
  <Words>652</Words>
  <Application>Microsoft Office PowerPoint</Application>
  <PresentationFormat>Panorámica</PresentationFormat>
  <Paragraphs>90</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Arial</vt:lpstr>
      <vt:lpstr>Bauhaus 93</vt:lpstr>
      <vt:lpstr>Calibri</vt:lpstr>
      <vt:lpstr>Cambria Math</vt:lpstr>
      <vt:lpstr>Century Gothic</vt:lpstr>
      <vt:lpstr>Roboto</vt:lpstr>
      <vt:lpstr>Wingdings 3</vt:lpstr>
      <vt:lpstr>Espiral</vt:lpstr>
      <vt:lpstr>PROCESAMIENTO DE MINERALES 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PROCESAMIENTO DE MINERALES I</dc:title>
  <dc:creator>usuario</dc:creator>
  <cp:lastModifiedBy>usuario</cp:lastModifiedBy>
  <cp:revision>230</cp:revision>
  <dcterms:created xsi:type="dcterms:W3CDTF">2020-05-22T09:26:34Z</dcterms:created>
  <dcterms:modified xsi:type="dcterms:W3CDTF">2020-07-01T20:02:43Z</dcterms:modified>
</cp:coreProperties>
</file>