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sldIdLst>
    <p:sldId id="256" r:id="rId2"/>
    <p:sldId id="257" r:id="rId3"/>
    <p:sldId id="289" r:id="rId4"/>
    <p:sldId id="258" r:id="rId5"/>
    <p:sldId id="269" r:id="rId6"/>
    <p:sldId id="290" r:id="rId7"/>
    <p:sldId id="291" r:id="rId8"/>
    <p:sldId id="292" r:id="rId9"/>
    <p:sldId id="293" r:id="rId10"/>
    <p:sldId id="286" r:id="rId11"/>
    <p:sldId id="295" r:id="rId12"/>
    <p:sldId id="284" r:id="rId13"/>
    <p:sldId id="297" r:id="rId14"/>
    <p:sldId id="298" r:id="rId15"/>
    <p:sldId id="299" r:id="rId16"/>
    <p:sldId id="300" r:id="rId17"/>
    <p:sldId id="301" r:id="rId18"/>
    <p:sldId id="28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660"/>
  </p:normalViewPr>
  <p:slideViewPr>
    <p:cSldViewPr snapToGrid="0">
      <p:cViewPr varScale="1">
        <p:scale>
          <a:sx n="72" d="100"/>
          <a:sy n="72" d="100"/>
        </p:scale>
        <p:origin x="6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668236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533146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80054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11/10/2025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220655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11/10/2025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3413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11/10/2025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061367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2867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51087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014240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11/10/2025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3985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15042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277259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14129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600777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64793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11/10/2025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58666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11/10/2025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1488126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690813" y="1419577"/>
            <a:ext cx="8915399" cy="2262781"/>
          </a:xfrm>
        </p:spPr>
        <p:txBody>
          <a:bodyPr/>
          <a:lstStyle/>
          <a:p>
            <a:r>
              <a:rPr lang="es-ES" dirty="0"/>
              <a:t>Materiales Poliméricos</a:t>
            </a:r>
            <a:br>
              <a:rPr lang="es-ES" dirty="0"/>
            </a:br>
            <a:r>
              <a:rPr lang="es-ES" sz="3200" dirty="0"/>
              <a:t>Parte 1</a:t>
            </a:r>
            <a:endParaRPr lang="en-US" sz="3200" dirty="0"/>
          </a:p>
        </p:txBody>
      </p:sp>
      <p:sp>
        <p:nvSpPr>
          <p:cNvPr id="3" name="Subtítulo 2"/>
          <p:cNvSpPr>
            <a:spLocks noGrp="1"/>
          </p:cNvSpPr>
          <p:nvPr>
            <p:ph type="subTitle" idx="1"/>
          </p:nvPr>
        </p:nvSpPr>
        <p:spPr>
          <a:xfrm>
            <a:off x="2690812" y="4201645"/>
            <a:ext cx="8915399" cy="1126283"/>
          </a:xfrm>
        </p:spPr>
        <p:txBody>
          <a:bodyPr/>
          <a:lstStyle/>
          <a:p>
            <a:r>
              <a:rPr lang="es-ES" dirty="0"/>
              <a:t>Materiales </a:t>
            </a:r>
            <a:r>
              <a:rPr lang="es-ES"/>
              <a:t>para Ingeniería </a:t>
            </a:r>
            <a:r>
              <a:rPr lang="es-ES" dirty="0"/>
              <a:t>2025</a:t>
            </a:r>
          </a:p>
          <a:p>
            <a:r>
              <a:rPr lang="es-ES" dirty="0"/>
              <a:t>Ing. Teresa Antequera</a:t>
            </a:r>
            <a:endParaRPr lang="en-US" dirty="0"/>
          </a:p>
        </p:txBody>
      </p:sp>
    </p:spTree>
    <p:extLst>
      <p:ext uri="{BB962C8B-B14F-4D97-AF65-F5344CB8AC3E}">
        <p14:creationId xmlns:p14="http://schemas.microsoft.com/office/powerpoint/2010/main" val="1358721327"/>
      </p:ext>
    </p:extLst>
  </p:cSld>
  <p:clrMapOvr>
    <a:masterClrMapping/>
  </p:clrMapOvr>
  <mc:AlternateContent xmlns:mc="http://schemas.openxmlformats.org/markup-compatibility/2006" xmlns:p14="http://schemas.microsoft.com/office/powerpoint/2010/main">
    <mc:Choice Requires="p14">
      <p:transition spd="slow" p14:dur="2000" advTm="7183"/>
    </mc:Choice>
    <mc:Fallback xmlns="">
      <p:transition spd="slow" advTm="718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7F1596F-6EEB-4FF1-A71C-78A7F6C068CF}"/>
              </a:ext>
            </a:extLst>
          </p:cNvPr>
          <p:cNvPicPr>
            <a:picLocks noChangeAspect="1"/>
          </p:cNvPicPr>
          <p:nvPr/>
        </p:nvPicPr>
        <p:blipFill>
          <a:blip r:embed="rId2"/>
          <a:stretch>
            <a:fillRect/>
          </a:stretch>
        </p:blipFill>
        <p:spPr>
          <a:xfrm>
            <a:off x="1579155" y="1064233"/>
            <a:ext cx="10107599" cy="4506572"/>
          </a:xfrm>
          <a:prstGeom prst="rect">
            <a:avLst/>
          </a:prstGeom>
        </p:spPr>
      </p:pic>
      <p:sp>
        <p:nvSpPr>
          <p:cNvPr id="5" name="CuadroTexto 4">
            <a:extLst>
              <a:ext uri="{FF2B5EF4-FFF2-40B4-BE49-F238E27FC236}">
                <a16:creationId xmlns:a16="http://schemas.microsoft.com/office/drawing/2014/main" id="{7AF4E79E-C35E-4CB5-961B-934057A4D48C}"/>
              </a:ext>
            </a:extLst>
          </p:cNvPr>
          <p:cNvSpPr txBox="1"/>
          <p:nvPr/>
        </p:nvSpPr>
        <p:spPr>
          <a:xfrm>
            <a:off x="1579156" y="281746"/>
            <a:ext cx="10107598" cy="369332"/>
          </a:xfrm>
          <a:prstGeom prst="rect">
            <a:avLst/>
          </a:prstGeom>
          <a:noFill/>
        </p:spPr>
        <p:txBody>
          <a:bodyPr wrap="square">
            <a:spAutoFit/>
          </a:bodyPr>
          <a:lstStyle/>
          <a:p>
            <a:r>
              <a:rPr lang="es-AR" b="1" dirty="0"/>
              <a:t>Características mecánicas a temperatura ambiente de los polímeros más comunes</a:t>
            </a:r>
            <a:r>
              <a:rPr lang="es-AR" dirty="0"/>
              <a:t>.</a:t>
            </a:r>
          </a:p>
        </p:txBody>
      </p:sp>
    </p:spTree>
    <p:extLst>
      <p:ext uri="{BB962C8B-B14F-4D97-AF65-F5344CB8AC3E}">
        <p14:creationId xmlns:p14="http://schemas.microsoft.com/office/powerpoint/2010/main" val="2533390478"/>
      </p:ext>
    </p:extLst>
  </p:cSld>
  <p:clrMapOvr>
    <a:masterClrMapping/>
  </p:clrMapOvr>
  <mc:AlternateContent xmlns:mc="http://schemas.openxmlformats.org/markup-compatibility/2006" xmlns:p14="http://schemas.microsoft.com/office/powerpoint/2010/main">
    <mc:Choice Requires="p14">
      <p:transition spd="slow" p14:dur="2000" advTm="30278"/>
    </mc:Choice>
    <mc:Fallback xmlns="">
      <p:transition spd="slow" advTm="3027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B987C02-EC7D-9272-5A46-63F4E1FE784F}"/>
              </a:ext>
            </a:extLst>
          </p:cNvPr>
          <p:cNvSpPr txBox="1"/>
          <p:nvPr/>
        </p:nvSpPr>
        <p:spPr>
          <a:xfrm>
            <a:off x="1656471" y="1033865"/>
            <a:ext cx="10033782" cy="1200329"/>
          </a:xfrm>
          <a:prstGeom prst="rect">
            <a:avLst/>
          </a:prstGeom>
          <a:noFill/>
        </p:spPr>
        <p:txBody>
          <a:bodyPr wrap="square">
            <a:spAutoFit/>
          </a:bodyPr>
          <a:lstStyle/>
          <a:p>
            <a:r>
              <a:rPr lang="es-AR" dirty="0"/>
              <a:t>La dureza en los polímeros se refiere a su resistencia a la penetración o rayado por otro cuerpo más duro. No es una propiedad fundamental, pero es clave para evaluar su comportamiento frente al desgaste, rayaduras y presión localizada (capacidad de soportar cargas puntuales).</a:t>
            </a:r>
          </a:p>
        </p:txBody>
      </p:sp>
      <p:sp>
        <p:nvSpPr>
          <p:cNvPr id="4" name="CuadroTexto 3">
            <a:extLst>
              <a:ext uri="{FF2B5EF4-FFF2-40B4-BE49-F238E27FC236}">
                <a16:creationId xmlns:a16="http://schemas.microsoft.com/office/drawing/2014/main" id="{9245DAD1-F9C5-55DF-162F-B5C9B139C30D}"/>
              </a:ext>
            </a:extLst>
          </p:cNvPr>
          <p:cNvSpPr txBox="1"/>
          <p:nvPr/>
        </p:nvSpPr>
        <p:spPr>
          <a:xfrm>
            <a:off x="2475914" y="436098"/>
            <a:ext cx="3305908" cy="369332"/>
          </a:xfrm>
          <a:prstGeom prst="rect">
            <a:avLst/>
          </a:prstGeom>
          <a:noFill/>
        </p:spPr>
        <p:txBody>
          <a:bodyPr wrap="square" rtlCol="0">
            <a:spAutoFit/>
          </a:bodyPr>
          <a:lstStyle/>
          <a:p>
            <a:r>
              <a:rPr lang="es-AR" b="1" dirty="0"/>
              <a:t>DUREZA</a:t>
            </a:r>
          </a:p>
        </p:txBody>
      </p:sp>
      <p:pic>
        <p:nvPicPr>
          <p:cNvPr id="5" name="Imagen 4">
            <a:extLst>
              <a:ext uri="{FF2B5EF4-FFF2-40B4-BE49-F238E27FC236}">
                <a16:creationId xmlns:a16="http://schemas.microsoft.com/office/drawing/2014/main" id="{4C9E0890-7B7A-4953-E59E-9680AF35B9F7}"/>
              </a:ext>
            </a:extLst>
          </p:cNvPr>
          <p:cNvPicPr>
            <a:picLocks noChangeAspect="1"/>
          </p:cNvPicPr>
          <p:nvPr/>
        </p:nvPicPr>
        <p:blipFill>
          <a:blip r:embed="rId2"/>
          <a:stretch>
            <a:fillRect/>
          </a:stretch>
        </p:blipFill>
        <p:spPr>
          <a:xfrm>
            <a:off x="1656471" y="2599372"/>
            <a:ext cx="4026877" cy="2688155"/>
          </a:xfrm>
          <a:prstGeom prst="rect">
            <a:avLst/>
          </a:prstGeom>
        </p:spPr>
      </p:pic>
      <p:graphicFrame>
        <p:nvGraphicFramePr>
          <p:cNvPr id="9" name="Tabla 8">
            <a:extLst>
              <a:ext uri="{FF2B5EF4-FFF2-40B4-BE49-F238E27FC236}">
                <a16:creationId xmlns:a16="http://schemas.microsoft.com/office/drawing/2014/main" id="{08DE342E-D0DF-00F8-DA41-F23CAE9ED9FD}"/>
              </a:ext>
            </a:extLst>
          </p:cNvPr>
          <p:cNvGraphicFramePr>
            <a:graphicFrameLocks noGrp="1"/>
          </p:cNvGraphicFramePr>
          <p:nvPr>
            <p:extLst>
              <p:ext uri="{D42A27DB-BD31-4B8C-83A1-F6EECF244321}">
                <p14:modId xmlns:p14="http://schemas.microsoft.com/office/powerpoint/2010/main" val="1605782354"/>
              </p:ext>
            </p:extLst>
          </p:nvPr>
        </p:nvGraphicFramePr>
        <p:xfrm>
          <a:off x="5969390" y="2599372"/>
          <a:ext cx="4370363" cy="2688157"/>
        </p:xfrm>
        <a:graphic>
          <a:graphicData uri="http://schemas.openxmlformats.org/drawingml/2006/table">
            <a:tbl>
              <a:tblPr firstRow="1" firstCol="1" bandRow="1">
                <a:tableStyleId>{5C22544A-7EE6-4342-B048-85BDC9FD1C3A}</a:tableStyleId>
              </a:tblPr>
              <a:tblGrid>
                <a:gridCol w="723713">
                  <a:extLst>
                    <a:ext uri="{9D8B030D-6E8A-4147-A177-3AD203B41FA5}">
                      <a16:colId xmlns:a16="http://schemas.microsoft.com/office/drawing/2014/main" val="3779792146"/>
                    </a:ext>
                  </a:extLst>
                </a:gridCol>
                <a:gridCol w="1215138">
                  <a:extLst>
                    <a:ext uri="{9D8B030D-6E8A-4147-A177-3AD203B41FA5}">
                      <a16:colId xmlns:a16="http://schemas.microsoft.com/office/drawing/2014/main" val="2234668769"/>
                    </a:ext>
                  </a:extLst>
                </a:gridCol>
                <a:gridCol w="2431512">
                  <a:extLst>
                    <a:ext uri="{9D8B030D-6E8A-4147-A177-3AD203B41FA5}">
                      <a16:colId xmlns:a16="http://schemas.microsoft.com/office/drawing/2014/main" val="2387748133"/>
                    </a:ext>
                  </a:extLst>
                </a:gridCol>
              </a:tblGrid>
              <a:tr h="485681">
                <a:tc>
                  <a:txBody>
                    <a:bodyPr/>
                    <a:lstStyle/>
                    <a:p>
                      <a:pPr algn="ctr">
                        <a:lnSpc>
                          <a:spcPct val="107000"/>
                        </a:lnSpc>
                        <a:spcAft>
                          <a:spcPts val="800"/>
                        </a:spcAft>
                        <a:buNone/>
                      </a:pPr>
                      <a:r>
                        <a:rPr lang="es-AR" sz="1200" kern="0" dirty="0">
                          <a:effectLst/>
                        </a:rPr>
                        <a:t>Polímero</a:t>
                      </a:r>
                      <a:endParaRPr lang="es-A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buNone/>
                      </a:pPr>
                      <a:r>
                        <a:rPr lang="es-AR" sz="1200" kern="0" dirty="0">
                          <a:effectLst/>
                        </a:rPr>
                        <a:t>Tipo</a:t>
                      </a:r>
                      <a:endParaRPr lang="es-A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buNone/>
                      </a:pPr>
                      <a:r>
                        <a:rPr lang="es-AR" sz="1200" kern="0">
                          <a:effectLst/>
                        </a:rPr>
                        <a:t>Dureza Shore típica</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006036595"/>
                  </a:ext>
                </a:extLst>
              </a:tr>
              <a:tr h="248426">
                <a:tc>
                  <a:txBody>
                    <a:bodyPr/>
                    <a:lstStyle/>
                    <a:p>
                      <a:pPr>
                        <a:lnSpc>
                          <a:spcPct val="107000"/>
                        </a:lnSpc>
                        <a:spcAft>
                          <a:spcPts val="800"/>
                        </a:spcAft>
                        <a:buNone/>
                      </a:pPr>
                      <a:r>
                        <a:rPr lang="es-AR" sz="1200" kern="0">
                          <a:effectLst/>
                        </a:rPr>
                        <a:t>LDPE</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dirty="0">
                          <a:effectLst/>
                        </a:rPr>
                        <a:t>Termoplástico</a:t>
                      </a:r>
                      <a:endParaRPr lang="es-A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Shore D ~45–50</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915401878"/>
                  </a:ext>
                </a:extLst>
              </a:tr>
              <a:tr h="248426">
                <a:tc>
                  <a:txBody>
                    <a:bodyPr/>
                    <a:lstStyle/>
                    <a:p>
                      <a:pPr>
                        <a:lnSpc>
                          <a:spcPct val="107000"/>
                        </a:lnSpc>
                        <a:spcAft>
                          <a:spcPts val="800"/>
                        </a:spcAft>
                        <a:buNone/>
                      </a:pPr>
                      <a:r>
                        <a:rPr lang="es-AR" sz="1200" kern="0" dirty="0">
                          <a:effectLst/>
                        </a:rPr>
                        <a:t>HDPE</a:t>
                      </a:r>
                      <a:endParaRPr lang="es-A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dirty="0">
                          <a:effectLst/>
                        </a:rPr>
                        <a:t>Termoplástico</a:t>
                      </a:r>
                      <a:endParaRPr lang="es-A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dirty="0">
                          <a:effectLst/>
                        </a:rPr>
                        <a:t>Shore D ~60–65</a:t>
                      </a:r>
                      <a:endParaRPr lang="es-A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452181802"/>
                  </a:ext>
                </a:extLst>
              </a:tr>
              <a:tr h="248426">
                <a:tc>
                  <a:txBody>
                    <a:bodyPr/>
                    <a:lstStyle/>
                    <a:p>
                      <a:pPr>
                        <a:lnSpc>
                          <a:spcPct val="107000"/>
                        </a:lnSpc>
                        <a:spcAft>
                          <a:spcPts val="800"/>
                        </a:spcAft>
                        <a:buNone/>
                      </a:pPr>
                      <a:r>
                        <a:rPr lang="es-AR" sz="1200" kern="0">
                          <a:effectLst/>
                        </a:rPr>
                        <a:t>PMMA</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Termoplástico</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dirty="0">
                          <a:effectLst/>
                        </a:rPr>
                        <a:t>Shore D ~80–90</a:t>
                      </a:r>
                      <a:endParaRPr lang="es-A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889128180"/>
                  </a:ext>
                </a:extLst>
              </a:tr>
              <a:tr h="248426">
                <a:tc>
                  <a:txBody>
                    <a:bodyPr/>
                    <a:lstStyle/>
                    <a:p>
                      <a:pPr>
                        <a:lnSpc>
                          <a:spcPct val="107000"/>
                        </a:lnSpc>
                        <a:spcAft>
                          <a:spcPts val="800"/>
                        </a:spcAft>
                        <a:buNone/>
                      </a:pPr>
                      <a:r>
                        <a:rPr lang="es-AR" sz="1200" kern="0">
                          <a:effectLst/>
                        </a:rPr>
                        <a:t>Kevlar™</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Termorrígido</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dirty="0">
                          <a:effectLst/>
                        </a:rPr>
                        <a:t>Rockwell alta</a:t>
                      </a:r>
                      <a:endParaRPr lang="es-A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76578392"/>
                  </a:ext>
                </a:extLst>
              </a:tr>
              <a:tr h="485681">
                <a:tc>
                  <a:txBody>
                    <a:bodyPr/>
                    <a:lstStyle/>
                    <a:p>
                      <a:pPr>
                        <a:lnSpc>
                          <a:spcPct val="107000"/>
                        </a:lnSpc>
                        <a:spcAft>
                          <a:spcPts val="800"/>
                        </a:spcAft>
                        <a:buNone/>
                      </a:pPr>
                      <a:r>
                        <a:rPr lang="es-AR" sz="1200" kern="0">
                          <a:effectLst/>
                        </a:rPr>
                        <a:t>Caucho natural</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Elastómero</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dirty="0">
                          <a:effectLst/>
                        </a:rPr>
                        <a:t>Shore A ~30–40</a:t>
                      </a:r>
                      <a:endParaRPr lang="es-A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813125636"/>
                  </a:ext>
                </a:extLst>
              </a:tr>
              <a:tr h="723091">
                <a:tc>
                  <a:txBody>
                    <a:bodyPr/>
                    <a:lstStyle/>
                    <a:p>
                      <a:pPr>
                        <a:lnSpc>
                          <a:spcPct val="107000"/>
                        </a:lnSpc>
                        <a:spcAft>
                          <a:spcPts val="800"/>
                        </a:spcAft>
                        <a:buNone/>
                      </a:pPr>
                      <a:r>
                        <a:rPr lang="es-AR" sz="1200" kern="0">
                          <a:effectLst/>
                        </a:rPr>
                        <a:t>Poliuretano duro</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Termorrígido</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dirty="0">
                          <a:effectLst/>
                        </a:rPr>
                        <a:t>Shore D ~70–80</a:t>
                      </a:r>
                      <a:endParaRPr lang="es-A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877480187"/>
                  </a:ext>
                </a:extLst>
              </a:tr>
            </a:tbl>
          </a:graphicData>
        </a:graphic>
      </p:graphicFrame>
    </p:spTree>
    <p:extLst>
      <p:ext uri="{BB962C8B-B14F-4D97-AF65-F5344CB8AC3E}">
        <p14:creationId xmlns:p14="http://schemas.microsoft.com/office/powerpoint/2010/main" val="1862856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EF8C1BD-641F-43AE-8601-C435350DD465}"/>
              </a:ext>
            </a:extLst>
          </p:cNvPr>
          <p:cNvSpPr txBox="1"/>
          <p:nvPr/>
        </p:nvSpPr>
        <p:spPr>
          <a:xfrm>
            <a:off x="1825282" y="281747"/>
            <a:ext cx="9274127" cy="461665"/>
          </a:xfrm>
          <a:prstGeom prst="rect">
            <a:avLst/>
          </a:prstGeom>
          <a:noFill/>
        </p:spPr>
        <p:txBody>
          <a:bodyPr wrap="square">
            <a:spAutoFit/>
          </a:bodyPr>
          <a:lstStyle/>
          <a:p>
            <a:r>
              <a:rPr lang="es-AR" sz="2400" b="1" dirty="0"/>
              <a:t>Propiedades generales de los materiales poliméricos</a:t>
            </a:r>
          </a:p>
        </p:txBody>
      </p:sp>
      <p:sp>
        <p:nvSpPr>
          <p:cNvPr id="7" name="CuadroTexto 6">
            <a:extLst>
              <a:ext uri="{FF2B5EF4-FFF2-40B4-BE49-F238E27FC236}">
                <a16:creationId xmlns:a16="http://schemas.microsoft.com/office/drawing/2014/main" id="{3AFC02D6-DF8C-4321-B039-EA9C27EDD844}"/>
              </a:ext>
            </a:extLst>
          </p:cNvPr>
          <p:cNvSpPr txBox="1"/>
          <p:nvPr/>
        </p:nvSpPr>
        <p:spPr>
          <a:xfrm>
            <a:off x="1825282" y="900724"/>
            <a:ext cx="9805182" cy="5786199"/>
          </a:xfrm>
          <a:prstGeom prst="rect">
            <a:avLst/>
          </a:prstGeom>
          <a:noFill/>
        </p:spPr>
        <p:txBody>
          <a:bodyPr wrap="square">
            <a:spAutoFit/>
          </a:bodyPr>
          <a:lstStyle/>
          <a:p>
            <a:r>
              <a:rPr lang="es-AR" b="1" dirty="0"/>
              <a:t>Propiedades térmicas y comportamiento ante el fuego</a:t>
            </a:r>
          </a:p>
          <a:p>
            <a:endParaRPr lang="es-AR" sz="1600" dirty="0"/>
          </a:p>
          <a:p>
            <a:pPr marL="285750" indent="-285750">
              <a:buFont typeface="Wingdings" panose="05000000000000000000" pitchFamily="2" charset="2"/>
              <a:buChar char="q"/>
            </a:pPr>
            <a:r>
              <a:rPr lang="es-AR" sz="1600" dirty="0"/>
              <a:t>Propiedades térmicas</a:t>
            </a:r>
          </a:p>
          <a:p>
            <a:r>
              <a:rPr lang="es-AR" sz="1600" dirty="0"/>
              <a:t>Estos materiales poseen características térmicas únicas, como la temperatura de transición vítrea (</a:t>
            </a:r>
            <a:r>
              <a:rPr lang="es-AR" sz="1600" dirty="0" err="1"/>
              <a:t>Tg</a:t>
            </a:r>
            <a:r>
              <a:rPr lang="es-AR" sz="1600" dirty="0"/>
              <a:t>), que marca el punto donde un polímero pasa de ser rígido a flexible Cuando el polímero es enfriado por debajo de esta temperatura, se vuelve rígido y quebradizo, igual que el vidrio. Algunos polímeros son empleados a temperaturas por encima de sus temperaturas de transición vítrea y otros por debajo.</a:t>
            </a:r>
          </a:p>
          <a:p>
            <a:endParaRPr lang="es-AR" sz="1600" dirty="0"/>
          </a:p>
          <a:p>
            <a:endParaRPr lang="es-AR" sz="1600" dirty="0"/>
          </a:p>
          <a:p>
            <a:endParaRPr lang="es-AR" sz="1600" dirty="0"/>
          </a:p>
          <a:p>
            <a:endParaRPr lang="es-AR" sz="1600" dirty="0"/>
          </a:p>
          <a:p>
            <a:endParaRPr lang="es-AR" sz="1600" dirty="0"/>
          </a:p>
          <a:p>
            <a:endParaRPr lang="es-AR" sz="1600" dirty="0"/>
          </a:p>
          <a:p>
            <a:endParaRPr lang="es-AR" sz="1600" dirty="0"/>
          </a:p>
          <a:p>
            <a:endParaRPr lang="es-AR" sz="1600" dirty="0"/>
          </a:p>
          <a:p>
            <a:endParaRPr lang="es-AR" sz="1600" dirty="0"/>
          </a:p>
          <a:p>
            <a:endParaRPr lang="es-AR" sz="1600" dirty="0"/>
          </a:p>
          <a:p>
            <a:endParaRPr lang="es-AR" sz="1600" dirty="0"/>
          </a:p>
          <a:p>
            <a:endParaRPr lang="es-AR" sz="1600" dirty="0"/>
          </a:p>
          <a:p>
            <a:endParaRPr lang="es-AR" sz="1600" dirty="0"/>
          </a:p>
          <a:p>
            <a:endParaRPr lang="es-AR" sz="1600" dirty="0"/>
          </a:p>
          <a:p>
            <a:endParaRPr lang="es-AR" sz="1600" dirty="0"/>
          </a:p>
        </p:txBody>
      </p:sp>
      <p:pic>
        <p:nvPicPr>
          <p:cNvPr id="2" name="Imagen 1">
            <a:extLst>
              <a:ext uri="{FF2B5EF4-FFF2-40B4-BE49-F238E27FC236}">
                <a16:creationId xmlns:a16="http://schemas.microsoft.com/office/drawing/2014/main" id="{8F8C55D5-6006-85BF-E7E6-318F6B6CC80E}"/>
              </a:ext>
            </a:extLst>
          </p:cNvPr>
          <p:cNvPicPr>
            <a:picLocks noChangeAspect="1"/>
          </p:cNvPicPr>
          <p:nvPr/>
        </p:nvPicPr>
        <p:blipFill>
          <a:blip r:embed="rId2"/>
          <a:stretch>
            <a:fillRect/>
          </a:stretch>
        </p:blipFill>
        <p:spPr>
          <a:xfrm>
            <a:off x="1825282" y="3146361"/>
            <a:ext cx="4608160" cy="3429892"/>
          </a:xfrm>
          <a:prstGeom prst="rect">
            <a:avLst/>
          </a:prstGeom>
        </p:spPr>
      </p:pic>
      <p:sp>
        <p:nvSpPr>
          <p:cNvPr id="3" name="Rectángulo 2">
            <a:extLst>
              <a:ext uri="{FF2B5EF4-FFF2-40B4-BE49-F238E27FC236}">
                <a16:creationId xmlns:a16="http://schemas.microsoft.com/office/drawing/2014/main" id="{13EDF7CD-76F4-7818-D6DE-A3883CFFA0FC}"/>
              </a:ext>
            </a:extLst>
          </p:cNvPr>
          <p:cNvSpPr/>
          <p:nvPr/>
        </p:nvSpPr>
        <p:spPr>
          <a:xfrm>
            <a:off x="2067951" y="5978769"/>
            <a:ext cx="661181" cy="29542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graphicFrame>
        <p:nvGraphicFramePr>
          <p:cNvPr id="4" name="Tabla 3">
            <a:extLst>
              <a:ext uri="{FF2B5EF4-FFF2-40B4-BE49-F238E27FC236}">
                <a16:creationId xmlns:a16="http://schemas.microsoft.com/office/drawing/2014/main" id="{5DCB145D-D4FB-B547-FF5F-46EDB0EF26DE}"/>
              </a:ext>
            </a:extLst>
          </p:cNvPr>
          <p:cNvGraphicFramePr>
            <a:graphicFrameLocks noGrp="1"/>
          </p:cNvGraphicFramePr>
          <p:nvPr>
            <p:extLst>
              <p:ext uri="{D42A27DB-BD31-4B8C-83A1-F6EECF244321}">
                <p14:modId xmlns:p14="http://schemas.microsoft.com/office/powerpoint/2010/main" val="159509983"/>
              </p:ext>
            </p:extLst>
          </p:nvPr>
        </p:nvGraphicFramePr>
        <p:xfrm>
          <a:off x="7047914" y="3793823"/>
          <a:ext cx="3418449" cy="2020510"/>
        </p:xfrm>
        <a:graphic>
          <a:graphicData uri="http://schemas.openxmlformats.org/drawingml/2006/table">
            <a:tbl>
              <a:tblPr firstRow="1" firstCol="1" bandRow="1">
                <a:tableStyleId>{5C22544A-7EE6-4342-B048-85BDC9FD1C3A}</a:tableStyleId>
              </a:tblPr>
              <a:tblGrid>
                <a:gridCol w="1144780">
                  <a:extLst>
                    <a:ext uri="{9D8B030D-6E8A-4147-A177-3AD203B41FA5}">
                      <a16:colId xmlns:a16="http://schemas.microsoft.com/office/drawing/2014/main" val="1696290842"/>
                    </a:ext>
                  </a:extLst>
                </a:gridCol>
                <a:gridCol w="1091983">
                  <a:extLst>
                    <a:ext uri="{9D8B030D-6E8A-4147-A177-3AD203B41FA5}">
                      <a16:colId xmlns:a16="http://schemas.microsoft.com/office/drawing/2014/main" val="2798944026"/>
                    </a:ext>
                  </a:extLst>
                </a:gridCol>
                <a:gridCol w="1181686">
                  <a:extLst>
                    <a:ext uri="{9D8B030D-6E8A-4147-A177-3AD203B41FA5}">
                      <a16:colId xmlns:a16="http://schemas.microsoft.com/office/drawing/2014/main" val="76843115"/>
                    </a:ext>
                  </a:extLst>
                </a:gridCol>
              </a:tblGrid>
              <a:tr h="0">
                <a:tc>
                  <a:txBody>
                    <a:bodyPr/>
                    <a:lstStyle/>
                    <a:p>
                      <a:pPr algn="ctr">
                        <a:lnSpc>
                          <a:spcPct val="107000"/>
                        </a:lnSpc>
                        <a:spcAft>
                          <a:spcPts val="800"/>
                        </a:spcAft>
                        <a:buNone/>
                      </a:pPr>
                      <a:r>
                        <a:rPr lang="es-AR" sz="1200" kern="0">
                          <a:effectLst/>
                        </a:rPr>
                        <a:t>Polímero</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buNone/>
                      </a:pPr>
                      <a:r>
                        <a:rPr lang="es-AR" sz="1200" kern="0">
                          <a:effectLst/>
                        </a:rPr>
                        <a:t>Tipo</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buNone/>
                      </a:pPr>
                      <a:r>
                        <a:rPr lang="es-AR" sz="1200" kern="0">
                          <a:effectLst/>
                        </a:rPr>
                        <a:t>Tg (°C)</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353869389"/>
                  </a:ext>
                </a:extLst>
              </a:tr>
              <a:tr h="0">
                <a:tc>
                  <a:txBody>
                    <a:bodyPr/>
                    <a:lstStyle/>
                    <a:p>
                      <a:pPr>
                        <a:lnSpc>
                          <a:spcPct val="107000"/>
                        </a:lnSpc>
                        <a:spcAft>
                          <a:spcPts val="800"/>
                        </a:spcAft>
                        <a:buNone/>
                      </a:pPr>
                      <a:r>
                        <a:rPr lang="es-AR" sz="1200" kern="0">
                          <a:effectLst/>
                        </a:rPr>
                        <a:t>Poliestireno (PS)</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Termoplástico amorfo</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~100</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531297489"/>
                  </a:ext>
                </a:extLst>
              </a:tr>
              <a:tr h="0">
                <a:tc>
                  <a:txBody>
                    <a:bodyPr/>
                    <a:lstStyle/>
                    <a:p>
                      <a:pPr>
                        <a:lnSpc>
                          <a:spcPct val="107000"/>
                        </a:lnSpc>
                        <a:spcAft>
                          <a:spcPts val="800"/>
                        </a:spcAft>
                        <a:buNone/>
                      </a:pPr>
                      <a:r>
                        <a:rPr lang="es-AR" sz="1200" kern="0">
                          <a:effectLst/>
                        </a:rPr>
                        <a:t>PMMA</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Termoplástico amorfo</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~105</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638442481"/>
                  </a:ext>
                </a:extLst>
              </a:tr>
              <a:tr h="0">
                <a:tc>
                  <a:txBody>
                    <a:bodyPr/>
                    <a:lstStyle/>
                    <a:p>
                      <a:pPr>
                        <a:lnSpc>
                          <a:spcPct val="107000"/>
                        </a:lnSpc>
                        <a:spcAft>
                          <a:spcPts val="800"/>
                        </a:spcAft>
                        <a:buNone/>
                      </a:pPr>
                      <a:r>
                        <a:rPr lang="es-AR" sz="1200" kern="0">
                          <a:effectLst/>
                        </a:rPr>
                        <a:t>Policarbonato (PC)</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Termoplástico amorfo</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~150</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347132312"/>
                  </a:ext>
                </a:extLst>
              </a:tr>
              <a:tr h="0">
                <a:tc>
                  <a:txBody>
                    <a:bodyPr/>
                    <a:lstStyle/>
                    <a:p>
                      <a:pPr>
                        <a:lnSpc>
                          <a:spcPct val="107000"/>
                        </a:lnSpc>
                        <a:spcAft>
                          <a:spcPts val="800"/>
                        </a:spcAft>
                        <a:buNone/>
                      </a:pPr>
                      <a:r>
                        <a:rPr lang="es-AR" sz="1200" kern="0">
                          <a:effectLst/>
                        </a:rPr>
                        <a:t>Polietileno (PE)</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Semicristalino</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~-100</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86821173"/>
                  </a:ext>
                </a:extLst>
              </a:tr>
              <a:tr h="0">
                <a:tc>
                  <a:txBody>
                    <a:bodyPr/>
                    <a:lstStyle/>
                    <a:p>
                      <a:pPr>
                        <a:lnSpc>
                          <a:spcPct val="107000"/>
                        </a:lnSpc>
                        <a:spcAft>
                          <a:spcPts val="800"/>
                        </a:spcAft>
                        <a:buNone/>
                      </a:pPr>
                      <a:r>
                        <a:rPr lang="es-AR" sz="1200" kern="0">
                          <a:effectLst/>
                        </a:rPr>
                        <a:t>Nylon 6,6</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Semicristalino</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~50</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840780830"/>
                  </a:ext>
                </a:extLst>
              </a:tr>
              <a:tr h="0">
                <a:tc>
                  <a:txBody>
                    <a:bodyPr/>
                    <a:lstStyle/>
                    <a:p>
                      <a:pPr>
                        <a:lnSpc>
                          <a:spcPct val="107000"/>
                        </a:lnSpc>
                        <a:spcAft>
                          <a:spcPts val="800"/>
                        </a:spcAft>
                        <a:buNone/>
                      </a:pPr>
                      <a:r>
                        <a:rPr lang="es-AR" sz="1200" kern="0">
                          <a:effectLst/>
                        </a:rPr>
                        <a:t>Kevlar™</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Termorrígido</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dirty="0">
                          <a:effectLst/>
                        </a:rPr>
                        <a:t>~280</a:t>
                      </a:r>
                      <a:endParaRPr lang="es-A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594743264"/>
                  </a:ext>
                </a:extLst>
              </a:tr>
            </a:tbl>
          </a:graphicData>
        </a:graphic>
      </p:graphicFrame>
    </p:spTree>
    <p:extLst>
      <p:ext uri="{BB962C8B-B14F-4D97-AF65-F5344CB8AC3E}">
        <p14:creationId xmlns:p14="http://schemas.microsoft.com/office/powerpoint/2010/main" val="1746358319"/>
      </p:ext>
    </p:extLst>
  </p:cSld>
  <p:clrMapOvr>
    <a:masterClrMapping/>
  </p:clrMapOvr>
  <mc:AlternateContent xmlns:mc="http://schemas.openxmlformats.org/markup-compatibility/2006" xmlns:p14="http://schemas.microsoft.com/office/powerpoint/2010/main">
    <mc:Choice Requires="p14">
      <p:transition spd="slow" p14:dur="2000" advTm="236247"/>
    </mc:Choice>
    <mc:Fallback xmlns="">
      <p:transition spd="slow" advTm="23624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8AF5992-5D8B-AFAC-3C90-126065EC1ECB}"/>
              </a:ext>
            </a:extLst>
          </p:cNvPr>
          <p:cNvSpPr txBox="1"/>
          <p:nvPr/>
        </p:nvSpPr>
        <p:spPr>
          <a:xfrm>
            <a:off x="2264898" y="239151"/>
            <a:ext cx="5767754" cy="379827"/>
          </a:xfrm>
          <a:prstGeom prst="rect">
            <a:avLst/>
          </a:prstGeom>
          <a:noFill/>
        </p:spPr>
        <p:txBody>
          <a:bodyPr wrap="square" rtlCol="0">
            <a:spAutoFit/>
          </a:bodyPr>
          <a:lstStyle/>
          <a:p>
            <a:r>
              <a:rPr lang="es-AR" dirty="0"/>
              <a:t>OTRAS PROPIEDADES TÉRMICAS</a:t>
            </a:r>
          </a:p>
        </p:txBody>
      </p:sp>
      <p:sp>
        <p:nvSpPr>
          <p:cNvPr id="3" name="CuadroTexto 2">
            <a:extLst>
              <a:ext uri="{FF2B5EF4-FFF2-40B4-BE49-F238E27FC236}">
                <a16:creationId xmlns:a16="http://schemas.microsoft.com/office/drawing/2014/main" id="{43372A0C-0764-F025-E01A-3A55EB5B77EF}"/>
              </a:ext>
            </a:extLst>
          </p:cNvPr>
          <p:cNvSpPr txBox="1"/>
          <p:nvPr/>
        </p:nvSpPr>
        <p:spPr>
          <a:xfrm>
            <a:off x="2264898" y="914400"/>
            <a:ext cx="9453490" cy="2862322"/>
          </a:xfrm>
          <a:prstGeom prst="rect">
            <a:avLst/>
          </a:prstGeom>
          <a:noFill/>
        </p:spPr>
        <p:txBody>
          <a:bodyPr wrap="square" rtlCol="0">
            <a:spAutoFit/>
          </a:bodyPr>
          <a:lstStyle/>
          <a:p>
            <a:pPr marL="285750" indent="-285750">
              <a:buFont typeface="Wingdings" panose="05000000000000000000" pitchFamily="2" charset="2"/>
              <a:buChar char="v"/>
            </a:pPr>
            <a:r>
              <a:rPr lang="es-AR" b="1" dirty="0"/>
              <a:t>Temperatura de fusión </a:t>
            </a:r>
            <a:r>
              <a:rPr lang="es-AR" dirty="0"/>
              <a:t>(Tm): Para polímeros </a:t>
            </a:r>
            <a:r>
              <a:rPr lang="es-AR" dirty="0" err="1"/>
              <a:t>semicristalinos</a:t>
            </a:r>
            <a:r>
              <a:rPr lang="es-AR" dirty="0"/>
              <a:t>. Es el punto donde las regiones cristalinas se funden.</a:t>
            </a:r>
          </a:p>
          <a:p>
            <a:r>
              <a:rPr lang="es-AR" dirty="0"/>
              <a:t>Ejemplo: El polietileno de alta densidad (HDPE) tiene una Tm ≈ 130 °C.</a:t>
            </a:r>
          </a:p>
          <a:p>
            <a:pPr marL="285750" indent="-285750">
              <a:buFont typeface="Wingdings" panose="05000000000000000000" pitchFamily="2" charset="2"/>
              <a:buChar char="v"/>
            </a:pPr>
            <a:r>
              <a:rPr lang="es-AR" b="1" dirty="0"/>
              <a:t>Conductividad térmica</a:t>
            </a:r>
            <a:r>
              <a:rPr lang="es-AR" dirty="0"/>
              <a:t>: Los polímeros son malos conductores del calor (≈ 0.1–0.5 W/</a:t>
            </a:r>
            <a:r>
              <a:rPr lang="es-AR" dirty="0" err="1"/>
              <a:t>m·K</a:t>
            </a:r>
            <a:r>
              <a:rPr lang="es-AR" dirty="0"/>
              <a:t>), lo que los hace útiles como aislantes térmicos.</a:t>
            </a:r>
          </a:p>
          <a:p>
            <a:pPr marL="285750" indent="-285750">
              <a:buFont typeface="Wingdings" panose="05000000000000000000" pitchFamily="2" charset="2"/>
              <a:buChar char="v"/>
            </a:pPr>
            <a:r>
              <a:rPr lang="es-AR" b="1" dirty="0"/>
              <a:t>Capacidad</a:t>
            </a:r>
            <a:r>
              <a:rPr lang="es-AR" dirty="0"/>
              <a:t> calorífica específica (</a:t>
            </a:r>
            <a:r>
              <a:rPr lang="es-AR" dirty="0" err="1"/>
              <a:t>Cp</a:t>
            </a:r>
            <a:r>
              <a:rPr lang="es-AR" dirty="0"/>
              <a:t>): Indica cuánta energía se requiere para elevar su temperatura. Varía entre 1.0 y 2.5 J/</a:t>
            </a:r>
            <a:r>
              <a:rPr lang="es-AR" dirty="0" err="1"/>
              <a:t>g·K</a:t>
            </a:r>
            <a:r>
              <a:rPr lang="es-AR" dirty="0"/>
              <a:t>.</a:t>
            </a:r>
          </a:p>
          <a:p>
            <a:pPr marL="285750" indent="-285750">
              <a:buFont typeface="Wingdings" panose="05000000000000000000" pitchFamily="2" charset="2"/>
              <a:buChar char="v"/>
            </a:pPr>
            <a:r>
              <a:rPr lang="es-AR" b="1" dirty="0"/>
              <a:t> Estabilidad térmica</a:t>
            </a:r>
            <a:r>
              <a:rPr lang="es-AR" dirty="0"/>
              <a:t>: Depende de la resistencia de los enlaces químicos. Polímeros con enlaces C–F o C–Cl (como el PTFE o PVC) son más estables</a:t>
            </a:r>
          </a:p>
          <a:p>
            <a:pPr marL="285750" indent="-285750">
              <a:buFont typeface="Wingdings" panose="05000000000000000000" pitchFamily="2" charset="2"/>
              <a:buChar char="v"/>
            </a:pPr>
            <a:endParaRPr lang="es-AR" dirty="0"/>
          </a:p>
        </p:txBody>
      </p:sp>
    </p:spTree>
    <p:extLst>
      <p:ext uri="{BB962C8B-B14F-4D97-AF65-F5344CB8AC3E}">
        <p14:creationId xmlns:p14="http://schemas.microsoft.com/office/powerpoint/2010/main" val="2325416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3A3E89E-C566-C6F5-CFBC-AE711DB4C94E}"/>
              </a:ext>
            </a:extLst>
          </p:cNvPr>
          <p:cNvSpPr txBox="1"/>
          <p:nvPr/>
        </p:nvSpPr>
        <p:spPr>
          <a:xfrm>
            <a:off x="1500554" y="996018"/>
            <a:ext cx="10691446" cy="1200329"/>
          </a:xfrm>
          <a:prstGeom prst="rect">
            <a:avLst/>
          </a:prstGeom>
          <a:noFill/>
        </p:spPr>
        <p:txBody>
          <a:bodyPr wrap="square">
            <a:spAutoFit/>
          </a:bodyPr>
          <a:lstStyle/>
          <a:p>
            <a:r>
              <a:rPr lang="es-AR" dirty="0"/>
              <a:t>Los polímeros presentan una dilatación térmica significativamente mayor que los metales y cerámicos, debido a sus enlaces moleculares más débiles y su estructura viscoelástica. Esto implica que cambian de tamaño más fácilmente con la temperatura, lo cual es clave en diseño y aplicaciones técnicas.</a:t>
            </a:r>
          </a:p>
        </p:txBody>
      </p:sp>
      <p:sp>
        <p:nvSpPr>
          <p:cNvPr id="4" name="CuadroTexto 3">
            <a:extLst>
              <a:ext uri="{FF2B5EF4-FFF2-40B4-BE49-F238E27FC236}">
                <a16:creationId xmlns:a16="http://schemas.microsoft.com/office/drawing/2014/main" id="{4BA889D6-0501-C934-0D12-8A0BFED66061}"/>
              </a:ext>
            </a:extLst>
          </p:cNvPr>
          <p:cNvSpPr txBox="1"/>
          <p:nvPr/>
        </p:nvSpPr>
        <p:spPr>
          <a:xfrm>
            <a:off x="1674055" y="309489"/>
            <a:ext cx="3896751" cy="369332"/>
          </a:xfrm>
          <a:prstGeom prst="rect">
            <a:avLst/>
          </a:prstGeom>
          <a:noFill/>
        </p:spPr>
        <p:txBody>
          <a:bodyPr wrap="square" rtlCol="0">
            <a:spAutoFit/>
          </a:bodyPr>
          <a:lstStyle/>
          <a:p>
            <a:pPr marL="285750" indent="-285750">
              <a:buFont typeface="Wingdings" panose="05000000000000000000" pitchFamily="2" charset="2"/>
              <a:buChar char="v"/>
            </a:pPr>
            <a:r>
              <a:rPr lang="es-AR" b="1" dirty="0"/>
              <a:t>Dilatación térmica</a:t>
            </a:r>
          </a:p>
        </p:txBody>
      </p:sp>
      <p:graphicFrame>
        <p:nvGraphicFramePr>
          <p:cNvPr id="5" name="Tabla 4">
            <a:extLst>
              <a:ext uri="{FF2B5EF4-FFF2-40B4-BE49-F238E27FC236}">
                <a16:creationId xmlns:a16="http://schemas.microsoft.com/office/drawing/2014/main" id="{733B835C-40FF-416F-F138-0989D4BB9CA9}"/>
              </a:ext>
            </a:extLst>
          </p:cNvPr>
          <p:cNvGraphicFramePr>
            <a:graphicFrameLocks noGrp="1"/>
          </p:cNvGraphicFramePr>
          <p:nvPr>
            <p:extLst>
              <p:ext uri="{D42A27DB-BD31-4B8C-83A1-F6EECF244321}">
                <p14:modId xmlns:p14="http://schemas.microsoft.com/office/powerpoint/2010/main" val="1761368863"/>
              </p:ext>
            </p:extLst>
          </p:nvPr>
        </p:nvGraphicFramePr>
        <p:xfrm>
          <a:off x="3233603" y="2196347"/>
          <a:ext cx="5724793" cy="2206755"/>
        </p:xfrm>
        <a:graphic>
          <a:graphicData uri="http://schemas.openxmlformats.org/drawingml/2006/table">
            <a:tbl>
              <a:tblPr firstRow="1" firstCol="1" bandRow="1">
                <a:tableStyleId>{5C22544A-7EE6-4342-B048-85BDC9FD1C3A}</a:tableStyleId>
              </a:tblPr>
              <a:tblGrid>
                <a:gridCol w="927299">
                  <a:extLst>
                    <a:ext uri="{9D8B030D-6E8A-4147-A177-3AD203B41FA5}">
                      <a16:colId xmlns:a16="http://schemas.microsoft.com/office/drawing/2014/main" val="4227643896"/>
                    </a:ext>
                  </a:extLst>
                </a:gridCol>
                <a:gridCol w="1128202">
                  <a:extLst>
                    <a:ext uri="{9D8B030D-6E8A-4147-A177-3AD203B41FA5}">
                      <a16:colId xmlns:a16="http://schemas.microsoft.com/office/drawing/2014/main" val="953089839"/>
                    </a:ext>
                  </a:extLst>
                </a:gridCol>
                <a:gridCol w="3669292">
                  <a:extLst>
                    <a:ext uri="{9D8B030D-6E8A-4147-A177-3AD203B41FA5}">
                      <a16:colId xmlns:a16="http://schemas.microsoft.com/office/drawing/2014/main" val="706609925"/>
                    </a:ext>
                  </a:extLst>
                </a:gridCol>
              </a:tblGrid>
              <a:tr h="0">
                <a:tc>
                  <a:txBody>
                    <a:bodyPr/>
                    <a:lstStyle/>
                    <a:p>
                      <a:pPr algn="ctr">
                        <a:lnSpc>
                          <a:spcPct val="107000"/>
                        </a:lnSpc>
                        <a:spcAft>
                          <a:spcPts val="800"/>
                        </a:spcAft>
                        <a:buNone/>
                      </a:pPr>
                      <a:r>
                        <a:rPr lang="es-AR" sz="1200" kern="0">
                          <a:effectLst/>
                        </a:rPr>
                        <a:t>Polímero</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buNone/>
                      </a:pPr>
                      <a:r>
                        <a:rPr lang="es-AR" sz="1200" kern="0">
                          <a:effectLst/>
                        </a:rPr>
                        <a:t>Coef. dilatación (×10⁻⁶ /°C)</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buNone/>
                      </a:pPr>
                      <a:r>
                        <a:rPr lang="es-AR" sz="1200" kern="0">
                          <a:effectLst/>
                        </a:rPr>
                        <a:t>Comentario</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656493457"/>
                  </a:ext>
                </a:extLst>
              </a:tr>
              <a:tr h="0">
                <a:tc>
                  <a:txBody>
                    <a:bodyPr/>
                    <a:lstStyle/>
                    <a:p>
                      <a:pPr>
                        <a:lnSpc>
                          <a:spcPct val="107000"/>
                        </a:lnSpc>
                        <a:spcAft>
                          <a:spcPts val="800"/>
                        </a:spcAft>
                        <a:buNone/>
                      </a:pPr>
                      <a:r>
                        <a:rPr lang="es-AR" sz="1200" kern="0">
                          <a:effectLst/>
                        </a:rPr>
                        <a:t>Polietileno (PE)</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~100–200</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Muy sensible a cambios térmicos</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693262482"/>
                  </a:ext>
                </a:extLst>
              </a:tr>
              <a:tr h="0">
                <a:tc>
                  <a:txBody>
                    <a:bodyPr/>
                    <a:lstStyle/>
                    <a:p>
                      <a:pPr>
                        <a:lnSpc>
                          <a:spcPct val="107000"/>
                        </a:lnSpc>
                        <a:spcAft>
                          <a:spcPts val="800"/>
                        </a:spcAft>
                        <a:buNone/>
                      </a:pPr>
                      <a:r>
                        <a:rPr lang="es-AR" sz="1200" kern="0">
                          <a:effectLst/>
                        </a:rPr>
                        <a:t>Polipropileno (PP)</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~100–150</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Alta expansión, depende del grado</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483022408"/>
                  </a:ext>
                </a:extLst>
              </a:tr>
              <a:tr h="0">
                <a:tc>
                  <a:txBody>
                    <a:bodyPr/>
                    <a:lstStyle/>
                    <a:p>
                      <a:pPr>
                        <a:lnSpc>
                          <a:spcPct val="107000"/>
                        </a:lnSpc>
                        <a:spcAft>
                          <a:spcPts val="800"/>
                        </a:spcAft>
                        <a:buNone/>
                      </a:pPr>
                      <a:r>
                        <a:rPr lang="es-AR" sz="1200" kern="0">
                          <a:effectLst/>
                        </a:rPr>
                        <a:t>PMMA</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~70–90</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Estable, pero más que el vidrio</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883395387"/>
                  </a:ext>
                </a:extLst>
              </a:tr>
              <a:tr h="0">
                <a:tc>
                  <a:txBody>
                    <a:bodyPr/>
                    <a:lstStyle/>
                    <a:p>
                      <a:pPr>
                        <a:lnSpc>
                          <a:spcPct val="107000"/>
                        </a:lnSpc>
                        <a:spcAft>
                          <a:spcPts val="800"/>
                        </a:spcAft>
                        <a:buNone/>
                      </a:pPr>
                      <a:r>
                        <a:rPr lang="es-AR" sz="1200" kern="0">
                          <a:effectLst/>
                        </a:rPr>
                        <a:t>Policarbonato (PC)</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~65–70</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Buena estabilidad dimensional</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876586343"/>
                  </a:ext>
                </a:extLst>
              </a:tr>
              <a:tr h="0">
                <a:tc>
                  <a:txBody>
                    <a:bodyPr/>
                    <a:lstStyle/>
                    <a:p>
                      <a:pPr>
                        <a:lnSpc>
                          <a:spcPct val="107000"/>
                        </a:lnSpc>
                        <a:spcAft>
                          <a:spcPts val="800"/>
                        </a:spcAft>
                        <a:buNone/>
                      </a:pPr>
                      <a:r>
                        <a:rPr lang="es-AR" sz="1200" kern="0">
                          <a:effectLst/>
                        </a:rPr>
                        <a:t>Nylon 6,6</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~80–100</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dirty="0">
                          <a:effectLst/>
                        </a:rPr>
                        <a:t>Aumenta con humedad</a:t>
                      </a:r>
                      <a:endParaRPr lang="es-A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195196806"/>
                  </a:ext>
                </a:extLst>
              </a:tr>
            </a:tbl>
          </a:graphicData>
        </a:graphic>
      </p:graphicFrame>
      <p:pic>
        <p:nvPicPr>
          <p:cNvPr id="6" name="Imagen 5">
            <a:extLst>
              <a:ext uri="{FF2B5EF4-FFF2-40B4-BE49-F238E27FC236}">
                <a16:creationId xmlns:a16="http://schemas.microsoft.com/office/drawing/2014/main" id="{5B0D1485-9EDD-7BC2-7386-17185E6F9682}"/>
              </a:ext>
            </a:extLst>
          </p:cNvPr>
          <p:cNvPicPr>
            <a:picLocks noChangeAspect="1"/>
          </p:cNvPicPr>
          <p:nvPr/>
        </p:nvPicPr>
        <p:blipFill>
          <a:blip r:embed="rId2"/>
          <a:stretch>
            <a:fillRect/>
          </a:stretch>
        </p:blipFill>
        <p:spPr>
          <a:xfrm>
            <a:off x="3634152" y="4680238"/>
            <a:ext cx="4923693" cy="1846385"/>
          </a:xfrm>
          <a:prstGeom prst="rect">
            <a:avLst/>
          </a:prstGeom>
        </p:spPr>
      </p:pic>
    </p:spTree>
    <p:extLst>
      <p:ext uri="{BB962C8B-B14F-4D97-AF65-F5344CB8AC3E}">
        <p14:creationId xmlns:p14="http://schemas.microsoft.com/office/powerpoint/2010/main" val="2140759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45DEA50-1F49-2964-66B8-46D7E9B28830}"/>
              </a:ext>
            </a:extLst>
          </p:cNvPr>
          <p:cNvSpPr txBox="1"/>
          <p:nvPr/>
        </p:nvSpPr>
        <p:spPr>
          <a:xfrm>
            <a:off x="2162908" y="462448"/>
            <a:ext cx="3801794" cy="369332"/>
          </a:xfrm>
          <a:prstGeom prst="rect">
            <a:avLst/>
          </a:prstGeom>
          <a:noFill/>
        </p:spPr>
        <p:txBody>
          <a:bodyPr wrap="square">
            <a:spAutoFit/>
          </a:bodyPr>
          <a:lstStyle/>
          <a:p>
            <a:r>
              <a:rPr lang="es-AR" b="1" dirty="0"/>
              <a:t>Comportamiento ante el fuego</a:t>
            </a:r>
          </a:p>
        </p:txBody>
      </p:sp>
      <p:sp>
        <p:nvSpPr>
          <p:cNvPr id="5" name="CuadroTexto 4">
            <a:extLst>
              <a:ext uri="{FF2B5EF4-FFF2-40B4-BE49-F238E27FC236}">
                <a16:creationId xmlns:a16="http://schemas.microsoft.com/office/drawing/2014/main" id="{1D981AF1-CC4D-DE97-4D7B-671901EAE5F7}"/>
              </a:ext>
            </a:extLst>
          </p:cNvPr>
          <p:cNvSpPr txBox="1"/>
          <p:nvPr/>
        </p:nvSpPr>
        <p:spPr>
          <a:xfrm>
            <a:off x="1716259" y="960346"/>
            <a:ext cx="10297550" cy="2031325"/>
          </a:xfrm>
          <a:prstGeom prst="rect">
            <a:avLst/>
          </a:prstGeom>
          <a:noFill/>
        </p:spPr>
        <p:txBody>
          <a:bodyPr wrap="square">
            <a:spAutoFit/>
          </a:bodyPr>
          <a:lstStyle/>
          <a:p>
            <a:r>
              <a:rPr lang="es-AR" dirty="0"/>
              <a:t>1. </a:t>
            </a:r>
            <a:r>
              <a:rPr lang="es-AR" b="1" dirty="0"/>
              <a:t>Inflamabilidad</a:t>
            </a:r>
          </a:p>
          <a:p>
            <a:r>
              <a:rPr lang="es-AR" dirty="0"/>
              <a:t>Todos los polímeros orgánicos son combustibles, pero su resistencia al fuego varía según su composición y aditivos.</a:t>
            </a:r>
          </a:p>
          <a:p>
            <a:r>
              <a:rPr lang="es-AR" dirty="0"/>
              <a:t>2. </a:t>
            </a:r>
            <a:r>
              <a:rPr lang="es-AR" b="1" dirty="0"/>
              <a:t>Índice de oxígeno limitante (LOI)</a:t>
            </a:r>
          </a:p>
          <a:p>
            <a:r>
              <a:rPr lang="es-AR" dirty="0"/>
              <a:t>Es la concentración mínima de oxígeno necesaria para mantener la combustión.</a:t>
            </a:r>
          </a:p>
          <a:p>
            <a:r>
              <a:rPr lang="es-AR" dirty="0"/>
              <a:t>•	Ejemplo: PTFE tiene un LOI &gt; 90% (muy </a:t>
            </a:r>
            <a:r>
              <a:rPr lang="es-AR" dirty="0" err="1"/>
              <a:t>autoextinguible</a:t>
            </a:r>
            <a:r>
              <a:rPr lang="es-AR" dirty="0"/>
              <a:t>), mientras que PE tiene ≈ 17% (muy inflamable).</a:t>
            </a:r>
          </a:p>
        </p:txBody>
      </p:sp>
      <p:sp>
        <p:nvSpPr>
          <p:cNvPr id="7" name="CuadroTexto 6">
            <a:extLst>
              <a:ext uri="{FF2B5EF4-FFF2-40B4-BE49-F238E27FC236}">
                <a16:creationId xmlns:a16="http://schemas.microsoft.com/office/drawing/2014/main" id="{A5C5C32D-8361-64FE-61E0-15578AA76A2D}"/>
              </a:ext>
            </a:extLst>
          </p:cNvPr>
          <p:cNvSpPr txBox="1"/>
          <p:nvPr/>
        </p:nvSpPr>
        <p:spPr>
          <a:xfrm>
            <a:off x="2275449" y="3241961"/>
            <a:ext cx="6098344" cy="374077"/>
          </a:xfrm>
          <a:prstGeom prst="rect">
            <a:avLst/>
          </a:prstGeom>
          <a:noFill/>
        </p:spPr>
        <p:txBody>
          <a:bodyPr wrap="square">
            <a:spAutoFit/>
          </a:bodyPr>
          <a:lstStyle/>
          <a:p>
            <a:pPr>
              <a:lnSpc>
                <a:spcPct val="107000"/>
              </a:lnSpc>
              <a:spcAft>
                <a:spcPts val="800"/>
              </a:spcAft>
              <a:buNone/>
            </a:pPr>
            <a:r>
              <a:rPr lang="es-AR" sz="1800" b="1" kern="0" dirty="0">
                <a:effectLst/>
                <a:latin typeface="Century Gothic" panose="020B0502020202020204" pitchFamily="34" charset="0"/>
                <a:ea typeface="Times New Roman" panose="02020603050405020304" pitchFamily="18" charset="0"/>
                <a:cs typeface="Times New Roman" panose="02020603050405020304" pitchFamily="18" charset="0"/>
              </a:rPr>
              <a:t>Aplicaciones según comportamiento térmico</a:t>
            </a:r>
            <a:endParaRPr lang="es-AR" sz="1100" kern="100" dirty="0">
              <a:effectLst/>
              <a:latin typeface="Century Gothic" panose="020B0502020202020204" pitchFamily="34" charset="0"/>
              <a:ea typeface="Calibri" panose="020F0502020204030204" pitchFamily="34" charset="0"/>
              <a:cs typeface="Times New Roman" panose="02020603050405020304" pitchFamily="18" charset="0"/>
            </a:endParaRPr>
          </a:p>
        </p:txBody>
      </p:sp>
      <p:graphicFrame>
        <p:nvGraphicFramePr>
          <p:cNvPr id="8" name="Tabla 7">
            <a:extLst>
              <a:ext uri="{FF2B5EF4-FFF2-40B4-BE49-F238E27FC236}">
                <a16:creationId xmlns:a16="http://schemas.microsoft.com/office/drawing/2014/main" id="{859998B5-382C-39EC-622C-F2CE310D3E69}"/>
              </a:ext>
            </a:extLst>
          </p:cNvPr>
          <p:cNvGraphicFramePr>
            <a:graphicFrameLocks noGrp="1"/>
          </p:cNvGraphicFramePr>
          <p:nvPr>
            <p:extLst>
              <p:ext uri="{D42A27DB-BD31-4B8C-83A1-F6EECF244321}">
                <p14:modId xmlns:p14="http://schemas.microsoft.com/office/powerpoint/2010/main" val="3636689906"/>
              </p:ext>
            </p:extLst>
          </p:nvPr>
        </p:nvGraphicFramePr>
        <p:xfrm>
          <a:off x="1928032" y="4239647"/>
          <a:ext cx="8915400" cy="1023813"/>
        </p:xfrm>
        <a:graphic>
          <a:graphicData uri="http://schemas.openxmlformats.org/drawingml/2006/table">
            <a:tbl>
              <a:tblPr firstRow="1" firstCol="1" bandRow="1">
                <a:tableStyleId>{5C22544A-7EE6-4342-B048-85BDC9FD1C3A}</a:tableStyleId>
              </a:tblPr>
              <a:tblGrid>
                <a:gridCol w="1783080">
                  <a:extLst>
                    <a:ext uri="{9D8B030D-6E8A-4147-A177-3AD203B41FA5}">
                      <a16:colId xmlns:a16="http://schemas.microsoft.com/office/drawing/2014/main" val="1059121298"/>
                    </a:ext>
                  </a:extLst>
                </a:gridCol>
                <a:gridCol w="1100039">
                  <a:extLst>
                    <a:ext uri="{9D8B030D-6E8A-4147-A177-3AD203B41FA5}">
                      <a16:colId xmlns:a16="http://schemas.microsoft.com/office/drawing/2014/main" val="4112178209"/>
                    </a:ext>
                  </a:extLst>
                </a:gridCol>
                <a:gridCol w="886264">
                  <a:extLst>
                    <a:ext uri="{9D8B030D-6E8A-4147-A177-3AD203B41FA5}">
                      <a16:colId xmlns:a16="http://schemas.microsoft.com/office/drawing/2014/main" val="2089245975"/>
                    </a:ext>
                  </a:extLst>
                </a:gridCol>
                <a:gridCol w="2278967">
                  <a:extLst>
                    <a:ext uri="{9D8B030D-6E8A-4147-A177-3AD203B41FA5}">
                      <a16:colId xmlns:a16="http://schemas.microsoft.com/office/drawing/2014/main" val="3439525086"/>
                    </a:ext>
                  </a:extLst>
                </a:gridCol>
                <a:gridCol w="2867050">
                  <a:extLst>
                    <a:ext uri="{9D8B030D-6E8A-4147-A177-3AD203B41FA5}">
                      <a16:colId xmlns:a16="http://schemas.microsoft.com/office/drawing/2014/main" val="2725102530"/>
                    </a:ext>
                  </a:extLst>
                </a:gridCol>
              </a:tblGrid>
              <a:tr h="0">
                <a:tc>
                  <a:txBody>
                    <a:bodyPr/>
                    <a:lstStyle/>
                    <a:p>
                      <a:pPr algn="ctr">
                        <a:lnSpc>
                          <a:spcPct val="107000"/>
                        </a:lnSpc>
                        <a:spcAft>
                          <a:spcPts val="800"/>
                        </a:spcAft>
                        <a:buNone/>
                      </a:pPr>
                      <a:r>
                        <a:rPr lang="es-AR" sz="1200" kern="0">
                          <a:effectLst/>
                        </a:rPr>
                        <a:t>Polímero</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buNone/>
                      </a:pPr>
                      <a:r>
                        <a:rPr lang="es-AR" sz="1200" kern="0">
                          <a:effectLst/>
                        </a:rPr>
                        <a:t>Tg (°C)</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buNone/>
                      </a:pPr>
                      <a:r>
                        <a:rPr lang="es-AR" sz="1200" kern="0">
                          <a:effectLst/>
                        </a:rPr>
                        <a:t>Tm (°C)</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buNone/>
                      </a:pPr>
                      <a:r>
                        <a:rPr lang="es-AR" sz="1200" kern="0">
                          <a:effectLst/>
                        </a:rPr>
                        <a:t>LOI (%)</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buNone/>
                      </a:pPr>
                      <a:r>
                        <a:rPr lang="es-AR" sz="1200" kern="0">
                          <a:effectLst/>
                        </a:rPr>
                        <a:t>Aplicación típica</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625507177"/>
                  </a:ext>
                </a:extLst>
              </a:tr>
              <a:tr h="0">
                <a:tc>
                  <a:txBody>
                    <a:bodyPr/>
                    <a:lstStyle/>
                    <a:p>
                      <a:pPr>
                        <a:lnSpc>
                          <a:spcPct val="107000"/>
                        </a:lnSpc>
                        <a:spcAft>
                          <a:spcPts val="800"/>
                        </a:spcAft>
                        <a:buNone/>
                      </a:pPr>
                      <a:r>
                        <a:rPr lang="es-AR" sz="1200" kern="0">
                          <a:effectLst/>
                        </a:rPr>
                        <a:t>Poliestireno</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100</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18</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Envases, electrónica</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742686192"/>
                  </a:ext>
                </a:extLst>
              </a:tr>
              <a:tr h="0">
                <a:tc>
                  <a:txBody>
                    <a:bodyPr/>
                    <a:lstStyle/>
                    <a:p>
                      <a:pPr>
                        <a:lnSpc>
                          <a:spcPct val="107000"/>
                        </a:lnSpc>
                        <a:spcAft>
                          <a:spcPts val="800"/>
                        </a:spcAft>
                        <a:buNone/>
                      </a:pPr>
                      <a:r>
                        <a:rPr lang="es-AR" sz="1200" kern="0">
                          <a:effectLst/>
                        </a:rPr>
                        <a:t>HDPE</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130</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17</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Tuberías, envases</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095023306"/>
                  </a:ext>
                </a:extLst>
              </a:tr>
              <a:tr h="0">
                <a:tc>
                  <a:txBody>
                    <a:bodyPr/>
                    <a:lstStyle/>
                    <a:p>
                      <a:pPr>
                        <a:lnSpc>
                          <a:spcPct val="107000"/>
                        </a:lnSpc>
                        <a:spcAft>
                          <a:spcPts val="800"/>
                        </a:spcAft>
                        <a:buNone/>
                      </a:pPr>
                      <a:r>
                        <a:rPr lang="es-AR" sz="1200" kern="0">
                          <a:effectLst/>
                        </a:rPr>
                        <a:t>PTFE (Teflón)</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115</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327</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&gt;90</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Recubrimientos antiadherentes</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327699714"/>
                  </a:ext>
                </a:extLst>
              </a:tr>
              <a:tr h="0">
                <a:tc>
                  <a:txBody>
                    <a:bodyPr/>
                    <a:lstStyle/>
                    <a:p>
                      <a:pPr>
                        <a:lnSpc>
                          <a:spcPct val="107000"/>
                        </a:lnSpc>
                        <a:spcAft>
                          <a:spcPts val="800"/>
                        </a:spcAft>
                        <a:buNone/>
                      </a:pPr>
                      <a:r>
                        <a:rPr lang="es-AR" sz="1200" kern="0">
                          <a:effectLst/>
                        </a:rPr>
                        <a:t>PVC</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80</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45</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dirty="0">
                          <a:effectLst/>
                        </a:rPr>
                        <a:t>Aislantes eléctricos</a:t>
                      </a:r>
                      <a:endParaRPr lang="es-A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950918179"/>
                  </a:ext>
                </a:extLst>
              </a:tr>
            </a:tbl>
          </a:graphicData>
        </a:graphic>
      </p:graphicFrame>
    </p:spTree>
    <p:extLst>
      <p:ext uri="{BB962C8B-B14F-4D97-AF65-F5344CB8AC3E}">
        <p14:creationId xmlns:p14="http://schemas.microsoft.com/office/powerpoint/2010/main" val="2732600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B273879-CAEB-F412-000E-17B32300FF02}"/>
              </a:ext>
            </a:extLst>
          </p:cNvPr>
          <p:cNvPicPr>
            <a:picLocks noChangeAspect="1"/>
          </p:cNvPicPr>
          <p:nvPr/>
        </p:nvPicPr>
        <p:blipFill>
          <a:blip r:embed="rId2"/>
          <a:stretch>
            <a:fillRect/>
          </a:stretch>
        </p:blipFill>
        <p:spPr>
          <a:xfrm>
            <a:off x="4005025" y="2862776"/>
            <a:ext cx="5185444" cy="2712092"/>
          </a:xfrm>
          <a:prstGeom prst="rect">
            <a:avLst/>
          </a:prstGeom>
        </p:spPr>
      </p:pic>
      <p:sp>
        <p:nvSpPr>
          <p:cNvPr id="4" name="CuadroTexto 3">
            <a:extLst>
              <a:ext uri="{FF2B5EF4-FFF2-40B4-BE49-F238E27FC236}">
                <a16:creationId xmlns:a16="http://schemas.microsoft.com/office/drawing/2014/main" id="{2288CB8D-B314-D775-3C9B-AEFB785C3CE2}"/>
              </a:ext>
            </a:extLst>
          </p:cNvPr>
          <p:cNvSpPr txBox="1"/>
          <p:nvPr/>
        </p:nvSpPr>
        <p:spPr>
          <a:xfrm>
            <a:off x="1978855" y="1283132"/>
            <a:ext cx="10213145" cy="1200329"/>
          </a:xfrm>
          <a:prstGeom prst="rect">
            <a:avLst/>
          </a:prstGeom>
          <a:noFill/>
        </p:spPr>
        <p:txBody>
          <a:bodyPr wrap="square">
            <a:spAutoFit/>
          </a:bodyPr>
          <a:lstStyle/>
          <a:p>
            <a:r>
              <a:rPr lang="es-AR" dirty="0"/>
              <a:t>Existen polímeros resistentes al fuego, conocidos como polímeros ignífugos. Algunos tienen resistencia intrínseca, mientras que otros se modifican con aditivos retardantes de llama. Son esenciales en sectores como la electrónica, la construcción, el transporte y la industria aeroespacial.</a:t>
            </a:r>
          </a:p>
        </p:txBody>
      </p:sp>
    </p:spTree>
    <p:extLst>
      <p:ext uri="{BB962C8B-B14F-4D97-AF65-F5344CB8AC3E}">
        <p14:creationId xmlns:p14="http://schemas.microsoft.com/office/powerpoint/2010/main" val="108437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25B0D89-A2E9-B1C0-E946-635BDA79AA07}"/>
              </a:ext>
            </a:extLst>
          </p:cNvPr>
          <p:cNvSpPr txBox="1"/>
          <p:nvPr/>
        </p:nvSpPr>
        <p:spPr>
          <a:xfrm>
            <a:off x="1586132" y="520897"/>
            <a:ext cx="10287000" cy="1200329"/>
          </a:xfrm>
          <a:prstGeom prst="rect">
            <a:avLst/>
          </a:prstGeom>
          <a:noFill/>
        </p:spPr>
        <p:txBody>
          <a:bodyPr wrap="square">
            <a:spAutoFit/>
          </a:bodyPr>
          <a:lstStyle/>
          <a:p>
            <a:r>
              <a:rPr lang="es-AR" dirty="0"/>
              <a:t>Polímeros resistentes al fuego</a:t>
            </a:r>
          </a:p>
          <a:p>
            <a:endParaRPr lang="es-AR" dirty="0"/>
          </a:p>
          <a:p>
            <a:r>
              <a:rPr lang="es-AR" dirty="0"/>
              <a:t> 1. Polímeros con resistencia intrínseca: Estos materiales poseen estructuras químicas que dificultan la combustión o liberan pocos gases tóxicos</a:t>
            </a:r>
          </a:p>
        </p:txBody>
      </p:sp>
      <p:graphicFrame>
        <p:nvGraphicFramePr>
          <p:cNvPr id="4" name="Tabla 3">
            <a:extLst>
              <a:ext uri="{FF2B5EF4-FFF2-40B4-BE49-F238E27FC236}">
                <a16:creationId xmlns:a16="http://schemas.microsoft.com/office/drawing/2014/main" id="{82FE92C3-AA1F-5ACA-2982-CB04B9AF676E}"/>
              </a:ext>
            </a:extLst>
          </p:cNvPr>
          <p:cNvGraphicFramePr>
            <a:graphicFrameLocks noGrp="1"/>
          </p:cNvGraphicFramePr>
          <p:nvPr>
            <p:extLst>
              <p:ext uri="{D42A27DB-BD31-4B8C-83A1-F6EECF244321}">
                <p14:modId xmlns:p14="http://schemas.microsoft.com/office/powerpoint/2010/main" val="517160202"/>
              </p:ext>
            </p:extLst>
          </p:nvPr>
        </p:nvGraphicFramePr>
        <p:xfrm>
          <a:off x="1881554" y="1918477"/>
          <a:ext cx="8915400" cy="1610934"/>
        </p:xfrm>
        <a:graphic>
          <a:graphicData uri="http://schemas.openxmlformats.org/drawingml/2006/table">
            <a:tbl>
              <a:tblPr firstRow="1" firstCol="1" bandRow="1">
                <a:tableStyleId>{5C22544A-7EE6-4342-B048-85BDC9FD1C3A}</a:tableStyleId>
              </a:tblPr>
              <a:tblGrid>
                <a:gridCol w="2971800">
                  <a:extLst>
                    <a:ext uri="{9D8B030D-6E8A-4147-A177-3AD203B41FA5}">
                      <a16:colId xmlns:a16="http://schemas.microsoft.com/office/drawing/2014/main" val="2659395146"/>
                    </a:ext>
                  </a:extLst>
                </a:gridCol>
                <a:gridCol w="2971800">
                  <a:extLst>
                    <a:ext uri="{9D8B030D-6E8A-4147-A177-3AD203B41FA5}">
                      <a16:colId xmlns:a16="http://schemas.microsoft.com/office/drawing/2014/main" val="2821371877"/>
                    </a:ext>
                  </a:extLst>
                </a:gridCol>
                <a:gridCol w="2971800">
                  <a:extLst>
                    <a:ext uri="{9D8B030D-6E8A-4147-A177-3AD203B41FA5}">
                      <a16:colId xmlns:a16="http://schemas.microsoft.com/office/drawing/2014/main" val="488685233"/>
                    </a:ext>
                  </a:extLst>
                </a:gridCol>
              </a:tblGrid>
              <a:tr h="0">
                <a:tc>
                  <a:txBody>
                    <a:bodyPr/>
                    <a:lstStyle/>
                    <a:p>
                      <a:pPr algn="ctr">
                        <a:lnSpc>
                          <a:spcPct val="107000"/>
                        </a:lnSpc>
                        <a:spcAft>
                          <a:spcPts val="800"/>
                        </a:spcAft>
                        <a:buNone/>
                      </a:pPr>
                      <a:r>
                        <a:rPr lang="es-AR" sz="1200" kern="0">
                          <a:effectLst/>
                        </a:rPr>
                        <a:t>Polímero</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buNone/>
                      </a:pPr>
                      <a:r>
                        <a:rPr lang="es-AR" sz="1200" kern="0">
                          <a:effectLst/>
                        </a:rPr>
                        <a:t>Características ignífugas</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buNone/>
                      </a:pPr>
                      <a:r>
                        <a:rPr lang="es-AR" sz="1200" kern="0">
                          <a:effectLst/>
                        </a:rPr>
                        <a:t>Aplicaciones típicas</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041364163"/>
                  </a:ext>
                </a:extLst>
              </a:tr>
              <a:tr h="0">
                <a:tc>
                  <a:txBody>
                    <a:bodyPr/>
                    <a:lstStyle/>
                    <a:p>
                      <a:pPr>
                        <a:lnSpc>
                          <a:spcPct val="107000"/>
                        </a:lnSpc>
                        <a:spcAft>
                          <a:spcPts val="800"/>
                        </a:spcAft>
                        <a:buNone/>
                      </a:pPr>
                      <a:r>
                        <a:rPr lang="es-AR" sz="1200" kern="0">
                          <a:effectLst/>
                        </a:rPr>
                        <a:t>PTFE (Teflón)</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LOI &gt; 90%, autoextinguible, no propaga llama</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Recubrimientos antiadherentes, aislantes</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148643098"/>
                  </a:ext>
                </a:extLst>
              </a:tr>
              <a:tr h="0">
                <a:tc>
                  <a:txBody>
                    <a:bodyPr/>
                    <a:lstStyle/>
                    <a:p>
                      <a:pPr>
                        <a:lnSpc>
                          <a:spcPct val="107000"/>
                        </a:lnSpc>
                        <a:spcAft>
                          <a:spcPts val="800"/>
                        </a:spcAft>
                        <a:buNone/>
                      </a:pPr>
                      <a:r>
                        <a:rPr lang="es-AR" sz="1200" kern="0">
                          <a:effectLst/>
                        </a:rPr>
                        <a:t>PVDF</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Alta estabilidad térmica, buena resistencia química</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Cables, componentes eléctricos</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82259504"/>
                  </a:ext>
                </a:extLst>
              </a:tr>
              <a:tr h="0">
                <a:tc>
                  <a:txBody>
                    <a:bodyPr/>
                    <a:lstStyle/>
                    <a:p>
                      <a:pPr>
                        <a:lnSpc>
                          <a:spcPct val="107000"/>
                        </a:lnSpc>
                        <a:spcAft>
                          <a:spcPts val="800"/>
                        </a:spcAft>
                        <a:buNone/>
                      </a:pPr>
                      <a:r>
                        <a:rPr lang="es-AR" sz="1200" kern="0">
                          <a:effectLst/>
                        </a:rPr>
                        <a:t>Silicona</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Resiste altas temperaturas, autoextinguible</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Selladores, prótesis, electrónica</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575951626"/>
                  </a:ext>
                </a:extLst>
              </a:tr>
              <a:tr h="0">
                <a:tc>
                  <a:txBody>
                    <a:bodyPr/>
                    <a:lstStyle/>
                    <a:p>
                      <a:pPr>
                        <a:lnSpc>
                          <a:spcPct val="107000"/>
                        </a:lnSpc>
                        <a:spcAft>
                          <a:spcPts val="800"/>
                        </a:spcAft>
                        <a:buNone/>
                      </a:pPr>
                      <a:r>
                        <a:rPr lang="es-AR" sz="1200" kern="0">
                          <a:effectLst/>
                        </a:rPr>
                        <a:t>Poliarilétercetona (PEEK)</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Alta resistencia térmica y química</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dirty="0">
                          <a:effectLst/>
                        </a:rPr>
                        <a:t>Aeroespacial, automotriz, biomédico</a:t>
                      </a:r>
                      <a:endParaRPr lang="es-A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701520515"/>
                  </a:ext>
                </a:extLst>
              </a:tr>
            </a:tbl>
          </a:graphicData>
        </a:graphic>
      </p:graphicFrame>
      <p:sp>
        <p:nvSpPr>
          <p:cNvPr id="6" name="CuadroTexto 5">
            <a:extLst>
              <a:ext uri="{FF2B5EF4-FFF2-40B4-BE49-F238E27FC236}">
                <a16:creationId xmlns:a16="http://schemas.microsoft.com/office/drawing/2014/main" id="{41E3B213-3EC3-D2F2-65CB-37C46E7AB5FF}"/>
              </a:ext>
            </a:extLst>
          </p:cNvPr>
          <p:cNvSpPr txBox="1"/>
          <p:nvPr/>
        </p:nvSpPr>
        <p:spPr>
          <a:xfrm>
            <a:off x="1881553" y="3791812"/>
            <a:ext cx="9991579" cy="923330"/>
          </a:xfrm>
          <a:prstGeom prst="rect">
            <a:avLst/>
          </a:prstGeom>
          <a:noFill/>
        </p:spPr>
        <p:txBody>
          <a:bodyPr wrap="square">
            <a:spAutoFit/>
          </a:bodyPr>
          <a:lstStyle/>
          <a:p>
            <a:r>
              <a:rPr lang="es-AR" dirty="0"/>
              <a:t>2. Polímeros modificados con aditivos retardantes de llama. Se les incorporan compuestos como halógenos, fósforo, nitrógeno o minerales (hidróxidos metálicos) para mejorar su comportamiento frente al fuego.</a:t>
            </a:r>
          </a:p>
        </p:txBody>
      </p:sp>
      <p:graphicFrame>
        <p:nvGraphicFramePr>
          <p:cNvPr id="7" name="Tabla 6">
            <a:extLst>
              <a:ext uri="{FF2B5EF4-FFF2-40B4-BE49-F238E27FC236}">
                <a16:creationId xmlns:a16="http://schemas.microsoft.com/office/drawing/2014/main" id="{E4B22CB3-1EB6-A6A9-2A94-F171E1462596}"/>
              </a:ext>
            </a:extLst>
          </p:cNvPr>
          <p:cNvGraphicFramePr>
            <a:graphicFrameLocks noGrp="1"/>
          </p:cNvGraphicFramePr>
          <p:nvPr>
            <p:extLst>
              <p:ext uri="{D42A27DB-BD31-4B8C-83A1-F6EECF244321}">
                <p14:modId xmlns:p14="http://schemas.microsoft.com/office/powerpoint/2010/main" val="3714842461"/>
              </p:ext>
            </p:extLst>
          </p:nvPr>
        </p:nvGraphicFramePr>
        <p:xfrm>
          <a:off x="2068709" y="5265968"/>
          <a:ext cx="8915400" cy="1219520"/>
        </p:xfrm>
        <a:graphic>
          <a:graphicData uri="http://schemas.openxmlformats.org/drawingml/2006/table">
            <a:tbl>
              <a:tblPr firstRow="1" firstCol="1" bandRow="1">
                <a:tableStyleId>{5C22544A-7EE6-4342-B048-85BDC9FD1C3A}</a:tableStyleId>
              </a:tblPr>
              <a:tblGrid>
                <a:gridCol w="2971800">
                  <a:extLst>
                    <a:ext uri="{9D8B030D-6E8A-4147-A177-3AD203B41FA5}">
                      <a16:colId xmlns:a16="http://schemas.microsoft.com/office/drawing/2014/main" val="1572013655"/>
                    </a:ext>
                  </a:extLst>
                </a:gridCol>
                <a:gridCol w="2971800">
                  <a:extLst>
                    <a:ext uri="{9D8B030D-6E8A-4147-A177-3AD203B41FA5}">
                      <a16:colId xmlns:a16="http://schemas.microsoft.com/office/drawing/2014/main" val="5759328"/>
                    </a:ext>
                  </a:extLst>
                </a:gridCol>
                <a:gridCol w="2971800">
                  <a:extLst>
                    <a:ext uri="{9D8B030D-6E8A-4147-A177-3AD203B41FA5}">
                      <a16:colId xmlns:a16="http://schemas.microsoft.com/office/drawing/2014/main" val="564609551"/>
                    </a:ext>
                  </a:extLst>
                </a:gridCol>
              </a:tblGrid>
              <a:tr h="0">
                <a:tc>
                  <a:txBody>
                    <a:bodyPr/>
                    <a:lstStyle/>
                    <a:p>
                      <a:pPr algn="ctr">
                        <a:lnSpc>
                          <a:spcPct val="107000"/>
                        </a:lnSpc>
                        <a:spcAft>
                          <a:spcPts val="800"/>
                        </a:spcAft>
                        <a:buNone/>
                      </a:pPr>
                      <a:r>
                        <a:rPr lang="es-AR" sz="1200" kern="0">
                          <a:effectLst/>
                        </a:rPr>
                        <a:t>Polímero base</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buNone/>
                      </a:pPr>
                      <a:r>
                        <a:rPr lang="es-AR" sz="1200" kern="0">
                          <a:effectLst/>
                        </a:rPr>
                        <a:t>Aditivos comunes</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buNone/>
                      </a:pPr>
                      <a:r>
                        <a:rPr lang="es-AR" sz="1200" kern="0">
                          <a:effectLst/>
                        </a:rPr>
                        <a:t>Aplicaciones típicas</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774000360"/>
                  </a:ext>
                </a:extLst>
              </a:tr>
              <a:tr h="0">
                <a:tc>
                  <a:txBody>
                    <a:bodyPr/>
                    <a:lstStyle/>
                    <a:p>
                      <a:pPr>
                        <a:lnSpc>
                          <a:spcPct val="107000"/>
                        </a:lnSpc>
                        <a:spcAft>
                          <a:spcPts val="800"/>
                        </a:spcAft>
                        <a:buNone/>
                      </a:pPr>
                      <a:r>
                        <a:rPr lang="es-AR" sz="1200" kern="0">
                          <a:effectLst/>
                        </a:rPr>
                        <a:t>Polipropileno (PP)</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Fosfatos, halógenos</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Carcasas de electrodomésticos</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739056799"/>
                  </a:ext>
                </a:extLst>
              </a:tr>
              <a:tr h="0">
                <a:tc>
                  <a:txBody>
                    <a:bodyPr/>
                    <a:lstStyle/>
                    <a:p>
                      <a:pPr>
                        <a:lnSpc>
                          <a:spcPct val="107000"/>
                        </a:lnSpc>
                        <a:spcAft>
                          <a:spcPts val="800"/>
                        </a:spcAft>
                        <a:buNone/>
                      </a:pPr>
                      <a:r>
                        <a:rPr lang="es-AR" sz="1200" kern="0">
                          <a:effectLst/>
                        </a:rPr>
                        <a:t>Poliestireno (PS)</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Bromados, antimonio</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Aislantes, electrónica</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024298170"/>
                  </a:ext>
                </a:extLst>
              </a:tr>
              <a:tr h="0">
                <a:tc>
                  <a:txBody>
                    <a:bodyPr/>
                    <a:lstStyle/>
                    <a:p>
                      <a:pPr>
                        <a:lnSpc>
                          <a:spcPct val="107000"/>
                        </a:lnSpc>
                        <a:spcAft>
                          <a:spcPts val="800"/>
                        </a:spcAft>
                        <a:buNone/>
                      </a:pPr>
                      <a:r>
                        <a:rPr lang="es-AR" sz="1200" kern="0">
                          <a:effectLst/>
                        </a:rPr>
                        <a:t>PVC</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Cloro en su estructura</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Cables, revestimientos</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152790857"/>
                  </a:ext>
                </a:extLst>
              </a:tr>
              <a:tr h="0">
                <a:tc>
                  <a:txBody>
                    <a:bodyPr/>
                    <a:lstStyle/>
                    <a:p>
                      <a:pPr>
                        <a:lnSpc>
                          <a:spcPct val="107000"/>
                        </a:lnSpc>
                        <a:spcAft>
                          <a:spcPts val="800"/>
                        </a:spcAft>
                        <a:buNone/>
                      </a:pPr>
                      <a:r>
                        <a:rPr lang="es-AR" sz="1200" kern="0">
                          <a:effectLst/>
                        </a:rPr>
                        <a:t>Poliamidas (PA)</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Fósforo, minerales</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dirty="0">
                          <a:effectLst/>
                        </a:rPr>
                        <a:t>Componentes automotrices, conectores</a:t>
                      </a:r>
                      <a:endParaRPr lang="es-A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045883766"/>
                  </a:ext>
                </a:extLst>
              </a:tr>
            </a:tbl>
          </a:graphicData>
        </a:graphic>
      </p:graphicFrame>
    </p:spTree>
    <p:extLst>
      <p:ext uri="{BB962C8B-B14F-4D97-AF65-F5344CB8AC3E}">
        <p14:creationId xmlns:p14="http://schemas.microsoft.com/office/powerpoint/2010/main" val="769654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1299AEF-3C7C-41A3-BC81-B39636855664}"/>
              </a:ext>
            </a:extLst>
          </p:cNvPr>
          <p:cNvSpPr txBox="1"/>
          <p:nvPr/>
        </p:nvSpPr>
        <p:spPr>
          <a:xfrm>
            <a:off x="2771335" y="2757268"/>
            <a:ext cx="7287065" cy="1200329"/>
          </a:xfrm>
          <a:prstGeom prst="rect">
            <a:avLst/>
          </a:prstGeom>
          <a:noFill/>
        </p:spPr>
        <p:txBody>
          <a:bodyPr wrap="square" rtlCol="0">
            <a:spAutoFit/>
          </a:bodyPr>
          <a:lstStyle/>
          <a:p>
            <a:pPr algn="ctr"/>
            <a:r>
              <a:rPr lang="es-AR" sz="3600" dirty="0"/>
              <a:t>Materiales poliméricos – Parte 1</a:t>
            </a:r>
          </a:p>
          <a:p>
            <a:pPr algn="ctr"/>
            <a:r>
              <a:rPr lang="es-AR" sz="3600" dirty="0"/>
              <a:t>Ingeniería de Materiales - 2025</a:t>
            </a:r>
          </a:p>
        </p:txBody>
      </p:sp>
    </p:spTree>
    <p:extLst>
      <p:ext uri="{BB962C8B-B14F-4D97-AF65-F5344CB8AC3E}">
        <p14:creationId xmlns:p14="http://schemas.microsoft.com/office/powerpoint/2010/main" val="3614743639"/>
      </p:ext>
    </p:extLst>
  </p:cSld>
  <p:clrMapOvr>
    <a:masterClrMapping/>
  </p:clrMapOvr>
  <mc:AlternateContent xmlns:mc="http://schemas.openxmlformats.org/markup-compatibility/2006" xmlns:p14="http://schemas.microsoft.com/office/powerpoint/2010/main">
    <mc:Choice Requires="p14">
      <p:transition spd="slow" p14:dur="2000" advTm="4147"/>
    </mc:Choice>
    <mc:Fallback xmlns="">
      <p:transition spd="slow" advTm="414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CuadroTexto 1"/>
          <p:cNvSpPr txBox="1"/>
          <p:nvPr/>
        </p:nvSpPr>
        <p:spPr>
          <a:xfrm>
            <a:off x="2032000" y="275325"/>
            <a:ext cx="7367452" cy="461665"/>
          </a:xfrm>
          <a:prstGeom prst="rect">
            <a:avLst/>
          </a:prstGeom>
          <a:noFill/>
        </p:spPr>
        <p:txBody>
          <a:bodyPr wrap="square" rtlCol="0">
            <a:spAutoFit/>
          </a:bodyPr>
          <a:lstStyle/>
          <a:p>
            <a:r>
              <a:rPr lang="es-ES" sz="2400" b="1" dirty="0"/>
              <a:t>Definición y clasificación</a:t>
            </a:r>
            <a:endParaRPr lang="en-US" sz="2400" b="1" dirty="0"/>
          </a:p>
        </p:txBody>
      </p:sp>
      <p:sp>
        <p:nvSpPr>
          <p:cNvPr id="7" name="CuadroTexto 6">
            <a:extLst>
              <a:ext uri="{FF2B5EF4-FFF2-40B4-BE49-F238E27FC236}">
                <a16:creationId xmlns:a16="http://schemas.microsoft.com/office/drawing/2014/main" id="{01C6A87E-68F4-44F8-BF81-C2EA0D29D7DA}"/>
              </a:ext>
            </a:extLst>
          </p:cNvPr>
          <p:cNvSpPr txBox="1"/>
          <p:nvPr/>
        </p:nvSpPr>
        <p:spPr>
          <a:xfrm>
            <a:off x="2032000" y="878270"/>
            <a:ext cx="9934221" cy="1477328"/>
          </a:xfrm>
          <a:prstGeom prst="rect">
            <a:avLst/>
          </a:prstGeom>
          <a:noFill/>
        </p:spPr>
        <p:txBody>
          <a:bodyPr wrap="square">
            <a:spAutoFit/>
          </a:bodyPr>
          <a:lstStyle/>
          <a:p>
            <a:pPr algn="just"/>
            <a:r>
              <a:rPr lang="es-AR" dirty="0"/>
              <a:t>Los </a:t>
            </a:r>
            <a:r>
              <a:rPr lang="es-AR" b="1" dirty="0"/>
              <a:t>polímeros</a:t>
            </a:r>
            <a:r>
              <a:rPr lang="es-AR" dirty="0"/>
              <a:t> son macromoléculas que contienen un gran número de unidades repetitivas unidas entre sí mediante enlaces químicos covalentes. Hay principalmente dos tipos de polímeros: polímeros naturales y sintéticos.</a:t>
            </a:r>
          </a:p>
          <a:p>
            <a:pPr algn="just"/>
            <a:r>
              <a:rPr lang="es-AR" dirty="0"/>
              <a:t> El </a:t>
            </a:r>
            <a:r>
              <a:rPr lang="es-AR" b="1" dirty="0"/>
              <a:t>plástico </a:t>
            </a:r>
            <a:r>
              <a:rPr lang="es-AR" dirty="0"/>
              <a:t>también es un polímero que tiene una gran masa molecular. El plástico es un tipo de polímero sintético</a:t>
            </a:r>
          </a:p>
        </p:txBody>
      </p:sp>
      <p:pic>
        <p:nvPicPr>
          <p:cNvPr id="9" name="Imagen 8">
            <a:extLst>
              <a:ext uri="{FF2B5EF4-FFF2-40B4-BE49-F238E27FC236}">
                <a16:creationId xmlns:a16="http://schemas.microsoft.com/office/drawing/2014/main" id="{561149F4-D4ED-42DA-A1FC-786B3014C303}"/>
              </a:ext>
            </a:extLst>
          </p:cNvPr>
          <p:cNvPicPr>
            <a:picLocks noChangeAspect="1"/>
          </p:cNvPicPr>
          <p:nvPr/>
        </p:nvPicPr>
        <p:blipFill rotWithShape="1">
          <a:blip r:embed="rId2"/>
          <a:srcRect l="41667" t="34396" r="43148" b="32666"/>
          <a:stretch/>
        </p:blipFill>
        <p:spPr>
          <a:xfrm>
            <a:off x="2032000" y="2603273"/>
            <a:ext cx="2312813" cy="2820503"/>
          </a:xfrm>
          <a:prstGeom prst="rect">
            <a:avLst/>
          </a:prstGeom>
        </p:spPr>
      </p:pic>
      <p:pic>
        <p:nvPicPr>
          <p:cNvPr id="14" name="Imagen 13">
            <a:extLst>
              <a:ext uri="{FF2B5EF4-FFF2-40B4-BE49-F238E27FC236}">
                <a16:creationId xmlns:a16="http://schemas.microsoft.com/office/drawing/2014/main" id="{0A62C878-001E-4C32-98C4-28DA053B83A2}"/>
              </a:ext>
            </a:extLst>
          </p:cNvPr>
          <p:cNvPicPr>
            <a:picLocks noChangeAspect="1"/>
          </p:cNvPicPr>
          <p:nvPr/>
        </p:nvPicPr>
        <p:blipFill>
          <a:blip r:embed="rId3"/>
          <a:stretch>
            <a:fillRect/>
          </a:stretch>
        </p:blipFill>
        <p:spPr>
          <a:xfrm>
            <a:off x="5715726" y="2445897"/>
            <a:ext cx="5267136" cy="1966206"/>
          </a:xfrm>
          <a:prstGeom prst="rect">
            <a:avLst/>
          </a:prstGeom>
        </p:spPr>
      </p:pic>
      <p:pic>
        <p:nvPicPr>
          <p:cNvPr id="15" name="Imagen 14">
            <a:extLst>
              <a:ext uri="{FF2B5EF4-FFF2-40B4-BE49-F238E27FC236}">
                <a16:creationId xmlns:a16="http://schemas.microsoft.com/office/drawing/2014/main" id="{29E62DE3-267B-4588-A24E-6A345250CED0}"/>
              </a:ext>
            </a:extLst>
          </p:cNvPr>
          <p:cNvPicPr>
            <a:picLocks noChangeAspect="1"/>
          </p:cNvPicPr>
          <p:nvPr/>
        </p:nvPicPr>
        <p:blipFill>
          <a:blip r:embed="rId4"/>
          <a:stretch>
            <a:fillRect/>
          </a:stretch>
        </p:blipFill>
        <p:spPr>
          <a:xfrm>
            <a:off x="8349293" y="4570821"/>
            <a:ext cx="3235813" cy="1966206"/>
          </a:xfrm>
          <a:prstGeom prst="rect">
            <a:avLst/>
          </a:prstGeom>
        </p:spPr>
      </p:pic>
      <p:pic>
        <p:nvPicPr>
          <p:cNvPr id="3" name="Imagen 2">
            <a:extLst>
              <a:ext uri="{FF2B5EF4-FFF2-40B4-BE49-F238E27FC236}">
                <a16:creationId xmlns:a16="http://schemas.microsoft.com/office/drawing/2014/main" id="{28ADE882-FA64-7985-6CC8-00F075E58537}"/>
              </a:ext>
            </a:extLst>
          </p:cNvPr>
          <p:cNvPicPr>
            <a:picLocks noChangeAspect="1"/>
          </p:cNvPicPr>
          <p:nvPr/>
        </p:nvPicPr>
        <p:blipFill>
          <a:blip r:embed="rId5"/>
          <a:stretch>
            <a:fillRect/>
          </a:stretch>
        </p:blipFill>
        <p:spPr>
          <a:xfrm>
            <a:off x="4426916" y="4570821"/>
            <a:ext cx="3572566" cy="2011854"/>
          </a:xfrm>
          <a:prstGeom prst="rect">
            <a:avLst/>
          </a:prstGeom>
        </p:spPr>
      </p:pic>
    </p:spTree>
    <p:extLst>
      <p:ext uri="{BB962C8B-B14F-4D97-AF65-F5344CB8AC3E}">
        <p14:creationId xmlns:p14="http://schemas.microsoft.com/office/powerpoint/2010/main" val="1359203946"/>
      </p:ext>
    </p:extLst>
  </p:cSld>
  <p:clrMapOvr>
    <a:masterClrMapping/>
  </p:clrMapOvr>
  <mc:AlternateContent xmlns:mc="http://schemas.openxmlformats.org/markup-compatibility/2006" xmlns:p14="http://schemas.microsoft.com/office/powerpoint/2010/main">
    <mc:Choice Requires="p14">
      <p:transition spd="slow" p14:dur="2000" advTm="135708"/>
    </mc:Choice>
    <mc:Fallback xmlns="">
      <p:transition spd="slow" advTm="13570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0E23BC6-962F-32C6-F3EF-B45F7725CA69}"/>
              </a:ext>
            </a:extLst>
          </p:cNvPr>
          <p:cNvPicPr>
            <a:picLocks noChangeAspect="1"/>
          </p:cNvPicPr>
          <p:nvPr/>
        </p:nvPicPr>
        <p:blipFill>
          <a:blip r:embed="rId2"/>
          <a:stretch>
            <a:fillRect/>
          </a:stretch>
        </p:blipFill>
        <p:spPr>
          <a:xfrm>
            <a:off x="1941342" y="1423028"/>
            <a:ext cx="4700423" cy="1621677"/>
          </a:xfrm>
          <a:prstGeom prst="rect">
            <a:avLst/>
          </a:prstGeom>
        </p:spPr>
      </p:pic>
      <p:sp>
        <p:nvSpPr>
          <p:cNvPr id="4" name="CuadroTexto 3">
            <a:extLst>
              <a:ext uri="{FF2B5EF4-FFF2-40B4-BE49-F238E27FC236}">
                <a16:creationId xmlns:a16="http://schemas.microsoft.com/office/drawing/2014/main" id="{82BA1256-747F-1A1E-55B5-0BB6DE1E22BF}"/>
              </a:ext>
            </a:extLst>
          </p:cNvPr>
          <p:cNvSpPr txBox="1"/>
          <p:nvPr/>
        </p:nvSpPr>
        <p:spPr>
          <a:xfrm>
            <a:off x="4769004" y="147208"/>
            <a:ext cx="2113671" cy="461665"/>
          </a:xfrm>
          <a:prstGeom prst="rect">
            <a:avLst/>
          </a:prstGeom>
          <a:noFill/>
        </p:spPr>
        <p:txBody>
          <a:bodyPr wrap="square">
            <a:spAutoFit/>
          </a:bodyPr>
          <a:lstStyle/>
          <a:p>
            <a:pPr algn="just"/>
            <a:r>
              <a:rPr lang="es-AR" sz="2400" b="1" dirty="0"/>
              <a:t>Clasificación</a:t>
            </a:r>
          </a:p>
        </p:txBody>
      </p:sp>
      <p:sp>
        <p:nvSpPr>
          <p:cNvPr id="5" name="CuadroTexto 4">
            <a:extLst>
              <a:ext uri="{FF2B5EF4-FFF2-40B4-BE49-F238E27FC236}">
                <a16:creationId xmlns:a16="http://schemas.microsoft.com/office/drawing/2014/main" id="{66069CEC-93FB-5592-DB5C-8960E400DBE0}"/>
              </a:ext>
            </a:extLst>
          </p:cNvPr>
          <p:cNvSpPr txBox="1"/>
          <p:nvPr/>
        </p:nvSpPr>
        <p:spPr>
          <a:xfrm>
            <a:off x="1941342" y="885873"/>
            <a:ext cx="2317652" cy="369332"/>
          </a:xfrm>
          <a:prstGeom prst="rect">
            <a:avLst/>
          </a:prstGeom>
          <a:noFill/>
        </p:spPr>
        <p:txBody>
          <a:bodyPr wrap="square" rtlCol="0">
            <a:spAutoFit/>
          </a:bodyPr>
          <a:lstStyle/>
          <a:p>
            <a:pPr marL="285750" indent="-285750">
              <a:buFont typeface="Arial" panose="020B0604020202020204" pitchFamily="34" charset="0"/>
              <a:buChar char="•"/>
            </a:pPr>
            <a:r>
              <a:rPr lang="es-AR" b="1" i="1" dirty="0"/>
              <a:t>Según el origen</a:t>
            </a:r>
          </a:p>
        </p:txBody>
      </p:sp>
      <p:sp>
        <p:nvSpPr>
          <p:cNvPr id="6" name="CuadroTexto 5">
            <a:extLst>
              <a:ext uri="{FF2B5EF4-FFF2-40B4-BE49-F238E27FC236}">
                <a16:creationId xmlns:a16="http://schemas.microsoft.com/office/drawing/2014/main" id="{2A044E60-AE48-3EA3-EB27-342BD5EBCC61}"/>
              </a:ext>
            </a:extLst>
          </p:cNvPr>
          <p:cNvSpPr txBox="1"/>
          <p:nvPr/>
        </p:nvSpPr>
        <p:spPr>
          <a:xfrm>
            <a:off x="1941342" y="3400864"/>
            <a:ext cx="3362178" cy="369332"/>
          </a:xfrm>
          <a:prstGeom prst="rect">
            <a:avLst/>
          </a:prstGeom>
          <a:noFill/>
        </p:spPr>
        <p:txBody>
          <a:bodyPr wrap="square" rtlCol="0">
            <a:spAutoFit/>
          </a:bodyPr>
          <a:lstStyle/>
          <a:p>
            <a:pPr marL="285750" indent="-285750">
              <a:buFont typeface="Arial" panose="020B0604020202020204" pitchFamily="34" charset="0"/>
              <a:buChar char="•"/>
            </a:pPr>
            <a:r>
              <a:rPr lang="es-AR" b="1" i="1" dirty="0"/>
              <a:t>Según la estructura</a:t>
            </a:r>
          </a:p>
        </p:txBody>
      </p:sp>
      <p:pic>
        <p:nvPicPr>
          <p:cNvPr id="8" name="Imagen 7">
            <a:extLst>
              <a:ext uri="{FF2B5EF4-FFF2-40B4-BE49-F238E27FC236}">
                <a16:creationId xmlns:a16="http://schemas.microsoft.com/office/drawing/2014/main" id="{8A4B7733-5637-C520-1C59-D88B632AF82C}"/>
              </a:ext>
            </a:extLst>
          </p:cNvPr>
          <p:cNvPicPr>
            <a:picLocks noChangeAspect="1"/>
          </p:cNvPicPr>
          <p:nvPr/>
        </p:nvPicPr>
        <p:blipFill>
          <a:blip r:embed="rId3"/>
          <a:srcRect l="33692" t="32401" r="40115" b="39072"/>
          <a:stretch>
            <a:fillRect/>
          </a:stretch>
        </p:blipFill>
        <p:spPr>
          <a:xfrm>
            <a:off x="2039446" y="4163606"/>
            <a:ext cx="3782819" cy="2316353"/>
          </a:xfrm>
          <a:prstGeom prst="rect">
            <a:avLst/>
          </a:prstGeom>
        </p:spPr>
      </p:pic>
      <p:sp>
        <p:nvSpPr>
          <p:cNvPr id="9" name="CuadroTexto 8">
            <a:extLst>
              <a:ext uri="{FF2B5EF4-FFF2-40B4-BE49-F238E27FC236}">
                <a16:creationId xmlns:a16="http://schemas.microsoft.com/office/drawing/2014/main" id="{C2157BD8-CCEC-A364-BD71-F37BB64FAA8D}"/>
              </a:ext>
            </a:extLst>
          </p:cNvPr>
          <p:cNvSpPr txBox="1"/>
          <p:nvPr/>
        </p:nvSpPr>
        <p:spPr>
          <a:xfrm>
            <a:off x="6882675" y="303058"/>
            <a:ext cx="5124213" cy="6463308"/>
          </a:xfrm>
          <a:prstGeom prst="rect">
            <a:avLst/>
          </a:prstGeom>
          <a:noFill/>
        </p:spPr>
        <p:txBody>
          <a:bodyPr wrap="square" rtlCol="0">
            <a:spAutoFit/>
          </a:bodyPr>
          <a:lstStyle/>
          <a:p>
            <a:pPr marL="285750" indent="-285750">
              <a:buFont typeface="Arial" panose="020B0604020202020204" pitchFamily="34" charset="0"/>
              <a:buChar char="•"/>
            </a:pPr>
            <a:r>
              <a:rPr lang="es-AR" b="1" i="1" dirty="0"/>
              <a:t>Según su aplicación</a:t>
            </a:r>
          </a:p>
          <a:p>
            <a:endParaRPr lang="es-AR" b="1" i="1" dirty="0"/>
          </a:p>
          <a:p>
            <a:pPr marL="285750" indent="-285750">
              <a:buFont typeface="Wingdings" panose="05000000000000000000" pitchFamily="2" charset="2"/>
              <a:buChar char="Ø"/>
            </a:pPr>
            <a:r>
              <a:rPr lang="es-AR" dirty="0"/>
              <a:t>Polímeros de uso general</a:t>
            </a:r>
          </a:p>
          <a:p>
            <a:pPr marL="285750" indent="-285750">
              <a:buFont typeface="Wingdings" panose="05000000000000000000" pitchFamily="2" charset="2"/>
              <a:buChar char="Ø"/>
            </a:pPr>
            <a:endParaRPr lang="es-AR" dirty="0"/>
          </a:p>
          <a:p>
            <a:pPr marL="285750" indent="-285750">
              <a:buFont typeface="Wingdings" panose="05000000000000000000" pitchFamily="2" charset="2"/>
              <a:buChar char="Ø"/>
            </a:pPr>
            <a:endParaRPr lang="es-AR" dirty="0"/>
          </a:p>
          <a:p>
            <a:pPr marL="285750" indent="-285750">
              <a:buFont typeface="Wingdings" panose="05000000000000000000" pitchFamily="2" charset="2"/>
              <a:buChar char="Ø"/>
            </a:pPr>
            <a:endParaRPr lang="es-AR" dirty="0"/>
          </a:p>
          <a:p>
            <a:pPr marL="285750" indent="-285750">
              <a:buFont typeface="Wingdings" panose="05000000000000000000" pitchFamily="2" charset="2"/>
              <a:buChar char="Ø"/>
            </a:pPr>
            <a:endParaRPr lang="es-AR" dirty="0"/>
          </a:p>
          <a:p>
            <a:pPr marL="285750" indent="-285750">
              <a:buFont typeface="Wingdings" panose="05000000000000000000" pitchFamily="2" charset="2"/>
              <a:buChar char="Ø"/>
            </a:pPr>
            <a:endParaRPr lang="es-AR" dirty="0"/>
          </a:p>
          <a:p>
            <a:pPr marL="285750" indent="-285750">
              <a:buFont typeface="Wingdings" panose="05000000000000000000" pitchFamily="2" charset="2"/>
              <a:buChar char="Ø"/>
            </a:pPr>
            <a:endParaRPr lang="es-AR" dirty="0"/>
          </a:p>
          <a:p>
            <a:pPr marL="285750" indent="-285750">
              <a:buFont typeface="Wingdings" panose="05000000000000000000" pitchFamily="2" charset="2"/>
              <a:buChar char="Ø"/>
            </a:pPr>
            <a:r>
              <a:rPr lang="es-AR" dirty="0"/>
              <a:t>Polímeros de Ingeniería</a:t>
            </a:r>
          </a:p>
          <a:p>
            <a:endParaRPr lang="es-AR" dirty="0"/>
          </a:p>
          <a:p>
            <a:pPr marL="285750" indent="-285750">
              <a:buFont typeface="Wingdings" panose="05000000000000000000" pitchFamily="2" charset="2"/>
              <a:buChar char="Ø"/>
            </a:pPr>
            <a:endParaRPr lang="es-AR" dirty="0"/>
          </a:p>
          <a:p>
            <a:pPr marL="285750" indent="-285750">
              <a:buFont typeface="Wingdings" panose="05000000000000000000" pitchFamily="2" charset="2"/>
              <a:buChar char="Ø"/>
            </a:pPr>
            <a:endParaRPr lang="es-AR" dirty="0"/>
          </a:p>
          <a:p>
            <a:pPr marL="285750" indent="-285750">
              <a:buFont typeface="Wingdings" panose="05000000000000000000" pitchFamily="2" charset="2"/>
              <a:buChar char="Ø"/>
            </a:pPr>
            <a:endParaRPr lang="es-AR" dirty="0"/>
          </a:p>
          <a:p>
            <a:pPr marL="285750" indent="-285750">
              <a:buFont typeface="Wingdings" panose="05000000000000000000" pitchFamily="2" charset="2"/>
              <a:buChar char="Ø"/>
            </a:pPr>
            <a:endParaRPr lang="es-AR" dirty="0"/>
          </a:p>
          <a:p>
            <a:pPr marL="285750" indent="-285750">
              <a:buFont typeface="Wingdings" panose="05000000000000000000" pitchFamily="2" charset="2"/>
              <a:buChar char="Ø"/>
            </a:pPr>
            <a:endParaRPr lang="es-AR" dirty="0"/>
          </a:p>
          <a:p>
            <a:endParaRPr lang="es-AR" dirty="0"/>
          </a:p>
          <a:p>
            <a:pPr marL="285750" indent="-285750">
              <a:buFont typeface="Wingdings" panose="05000000000000000000" pitchFamily="2" charset="2"/>
              <a:buChar char="Ø"/>
            </a:pPr>
            <a:r>
              <a:rPr lang="es-AR" dirty="0"/>
              <a:t>Polímeros especializados</a:t>
            </a:r>
          </a:p>
          <a:p>
            <a:pPr marL="285750" indent="-285750">
              <a:buFont typeface="Wingdings" panose="05000000000000000000" pitchFamily="2" charset="2"/>
              <a:buChar char="Ø"/>
            </a:pPr>
            <a:endParaRPr lang="es-AR" dirty="0"/>
          </a:p>
          <a:p>
            <a:pPr marL="285750" indent="-285750">
              <a:buFont typeface="Wingdings" panose="05000000000000000000" pitchFamily="2" charset="2"/>
              <a:buChar char="Ø"/>
            </a:pPr>
            <a:endParaRPr lang="es-AR" dirty="0"/>
          </a:p>
          <a:p>
            <a:pPr marL="285750" indent="-285750">
              <a:buFont typeface="Wingdings" panose="05000000000000000000" pitchFamily="2" charset="2"/>
              <a:buChar char="Ø"/>
            </a:pPr>
            <a:endParaRPr lang="es-AR" dirty="0"/>
          </a:p>
          <a:p>
            <a:pPr marL="285750" indent="-285750">
              <a:buFont typeface="Wingdings" panose="05000000000000000000" pitchFamily="2" charset="2"/>
              <a:buChar char="Ø"/>
            </a:pPr>
            <a:endParaRPr lang="es-AR" dirty="0"/>
          </a:p>
          <a:p>
            <a:pPr marL="285750" indent="-285750">
              <a:buFont typeface="Wingdings" panose="05000000000000000000" pitchFamily="2" charset="2"/>
              <a:buChar char="Ø"/>
            </a:pPr>
            <a:endParaRPr lang="es-AR" dirty="0"/>
          </a:p>
        </p:txBody>
      </p:sp>
      <p:pic>
        <p:nvPicPr>
          <p:cNvPr id="10" name="Imagen 9">
            <a:extLst>
              <a:ext uri="{FF2B5EF4-FFF2-40B4-BE49-F238E27FC236}">
                <a16:creationId xmlns:a16="http://schemas.microsoft.com/office/drawing/2014/main" id="{48CCCEA3-36FB-4BEB-34D6-AAD6390EF4B0}"/>
              </a:ext>
            </a:extLst>
          </p:cNvPr>
          <p:cNvPicPr>
            <a:picLocks noChangeAspect="1"/>
          </p:cNvPicPr>
          <p:nvPr/>
        </p:nvPicPr>
        <p:blipFill>
          <a:blip r:embed="rId4"/>
          <a:stretch>
            <a:fillRect/>
          </a:stretch>
        </p:blipFill>
        <p:spPr>
          <a:xfrm>
            <a:off x="7401420" y="1335725"/>
            <a:ext cx="2219325" cy="1333500"/>
          </a:xfrm>
          <a:prstGeom prst="rect">
            <a:avLst/>
          </a:prstGeom>
        </p:spPr>
      </p:pic>
      <p:pic>
        <p:nvPicPr>
          <p:cNvPr id="11" name="Imagen 10">
            <a:extLst>
              <a:ext uri="{FF2B5EF4-FFF2-40B4-BE49-F238E27FC236}">
                <a16:creationId xmlns:a16="http://schemas.microsoft.com/office/drawing/2014/main" id="{C0846024-4E63-BE22-22A4-EC94D6191CBC}"/>
              </a:ext>
            </a:extLst>
          </p:cNvPr>
          <p:cNvPicPr>
            <a:picLocks noChangeAspect="1"/>
          </p:cNvPicPr>
          <p:nvPr/>
        </p:nvPicPr>
        <p:blipFill>
          <a:blip r:embed="rId5"/>
          <a:stretch>
            <a:fillRect/>
          </a:stretch>
        </p:blipFill>
        <p:spPr>
          <a:xfrm>
            <a:off x="7401420" y="3125734"/>
            <a:ext cx="1943100" cy="1828800"/>
          </a:xfrm>
          <a:prstGeom prst="rect">
            <a:avLst/>
          </a:prstGeom>
        </p:spPr>
      </p:pic>
      <p:pic>
        <p:nvPicPr>
          <p:cNvPr id="13" name="Imagen 12">
            <a:extLst>
              <a:ext uri="{FF2B5EF4-FFF2-40B4-BE49-F238E27FC236}">
                <a16:creationId xmlns:a16="http://schemas.microsoft.com/office/drawing/2014/main" id="{5FFFB4BA-6A48-300C-F334-9092B044EE79}"/>
              </a:ext>
            </a:extLst>
          </p:cNvPr>
          <p:cNvPicPr>
            <a:picLocks noChangeAspect="1"/>
          </p:cNvPicPr>
          <p:nvPr/>
        </p:nvPicPr>
        <p:blipFill>
          <a:blip r:embed="rId6"/>
          <a:stretch>
            <a:fillRect/>
          </a:stretch>
        </p:blipFill>
        <p:spPr>
          <a:xfrm>
            <a:off x="7073047" y="5365131"/>
            <a:ext cx="2065274" cy="1376849"/>
          </a:xfrm>
          <a:prstGeom prst="rect">
            <a:avLst/>
          </a:prstGeom>
        </p:spPr>
      </p:pic>
      <p:pic>
        <p:nvPicPr>
          <p:cNvPr id="14" name="Imagen 13">
            <a:extLst>
              <a:ext uri="{FF2B5EF4-FFF2-40B4-BE49-F238E27FC236}">
                <a16:creationId xmlns:a16="http://schemas.microsoft.com/office/drawing/2014/main" id="{BDECC8CB-BC13-F08E-9B7B-A4DA30CDCBFA}"/>
              </a:ext>
            </a:extLst>
          </p:cNvPr>
          <p:cNvPicPr>
            <a:picLocks noChangeAspect="1"/>
          </p:cNvPicPr>
          <p:nvPr/>
        </p:nvPicPr>
        <p:blipFill>
          <a:blip r:embed="rId7"/>
          <a:stretch>
            <a:fillRect/>
          </a:stretch>
        </p:blipFill>
        <p:spPr>
          <a:xfrm>
            <a:off x="9328693" y="5327039"/>
            <a:ext cx="2415830" cy="1379439"/>
          </a:xfrm>
          <a:prstGeom prst="rect">
            <a:avLst/>
          </a:prstGeom>
        </p:spPr>
      </p:pic>
    </p:spTree>
    <p:extLst>
      <p:ext uri="{BB962C8B-B14F-4D97-AF65-F5344CB8AC3E}">
        <p14:creationId xmlns:p14="http://schemas.microsoft.com/office/powerpoint/2010/main" val="1086880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ABF1237-CA8B-41D2-82B0-D4D96385D2CC}"/>
              </a:ext>
            </a:extLst>
          </p:cNvPr>
          <p:cNvSpPr txBox="1"/>
          <p:nvPr/>
        </p:nvSpPr>
        <p:spPr>
          <a:xfrm>
            <a:off x="1744393" y="593413"/>
            <a:ext cx="9903655" cy="646331"/>
          </a:xfrm>
          <a:prstGeom prst="rect">
            <a:avLst/>
          </a:prstGeom>
          <a:noFill/>
        </p:spPr>
        <p:txBody>
          <a:bodyPr wrap="square">
            <a:spAutoFit/>
          </a:bodyPr>
          <a:lstStyle/>
          <a:p>
            <a:r>
              <a:rPr lang="es-AR" dirty="0"/>
              <a:t>Se puede clasificar también atendiendo a su comportamiento frente al calor, o según la disposición de las moléculas que forman el mismo:</a:t>
            </a:r>
          </a:p>
        </p:txBody>
      </p:sp>
      <p:sp>
        <p:nvSpPr>
          <p:cNvPr id="7" name="CuadroTexto 6">
            <a:extLst>
              <a:ext uri="{FF2B5EF4-FFF2-40B4-BE49-F238E27FC236}">
                <a16:creationId xmlns:a16="http://schemas.microsoft.com/office/drawing/2014/main" id="{190351AF-6372-4C4A-821D-BD1B4F43F899}"/>
              </a:ext>
            </a:extLst>
          </p:cNvPr>
          <p:cNvSpPr txBox="1"/>
          <p:nvPr/>
        </p:nvSpPr>
        <p:spPr>
          <a:xfrm>
            <a:off x="1744393" y="167809"/>
            <a:ext cx="5739618" cy="461665"/>
          </a:xfrm>
          <a:prstGeom prst="rect">
            <a:avLst/>
          </a:prstGeom>
          <a:noFill/>
        </p:spPr>
        <p:txBody>
          <a:bodyPr wrap="square" rtlCol="0">
            <a:spAutoFit/>
          </a:bodyPr>
          <a:lstStyle/>
          <a:p>
            <a:r>
              <a:rPr lang="es-AR" sz="2400" b="1" dirty="0"/>
              <a:t>Clasificación</a:t>
            </a:r>
          </a:p>
        </p:txBody>
      </p:sp>
      <p:sp>
        <p:nvSpPr>
          <p:cNvPr id="8" name="Rectángulo 7">
            <a:extLst>
              <a:ext uri="{FF2B5EF4-FFF2-40B4-BE49-F238E27FC236}">
                <a16:creationId xmlns:a16="http://schemas.microsoft.com/office/drawing/2014/main" id="{89FC7E5B-CBDE-4384-9C03-E551A72993FC}"/>
              </a:ext>
            </a:extLst>
          </p:cNvPr>
          <p:cNvSpPr/>
          <p:nvPr/>
        </p:nvSpPr>
        <p:spPr>
          <a:xfrm>
            <a:off x="1505243" y="1720946"/>
            <a:ext cx="3249637" cy="3798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Rectángulo 8">
            <a:extLst>
              <a:ext uri="{FF2B5EF4-FFF2-40B4-BE49-F238E27FC236}">
                <a16:creationId xmlns:a16="http://schemas.microsoft.com/office/drawing/2014/main" id="{CF6FBC5F-C6A1-474B-8FE0-B7BC2105DFA9}"/>
              </a:ext>
            </a:extLst>
          </p:cNvPr>
          <p:cNvSpPr/>
          <p:nvPr/>
        </p:nvSpPr>
        <p:spPr>
          <a:xfrm>
            <a:off x="5098366" y="1720946"/>
            <a:ext cx="3249637" cy="3798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Rectángulo 9">
            <a:extLst>
              <a:ext uri="{FF2B5EF4-FFF2-40B4-BE49-F238E27FC236}">
                <a16:creationId xmlns:a16="http://schemas.microsoft.com/office/drawing/2014/main" id="{DB9B1577-012B-4E01-A675-B812A1EDF859}"/>
              </a:ext>
            </a:extLst>
          </p:cNvPr>
          <p:cNvSpPr/>
          <p:nvPr/>
        </p:nvSpPr>
        <p:spPr>
          <a:xfrm>
            <a:off x="8691489" y="1720946"/>
            <a:ext cx="3249637" cy="3798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1" name="CuadroTexto 10">
            <a:extLst>
              <a:ext uri="{FF2B5EF4-FFF2-40B4-BE49-F238E27FC236}">
                <a16:creationId xmlns:a16="http://schemas.microsoft.com/office/drawing/2014/main" id="{4280A7BF-1DEF-4878-AB64-EB60DEA459B7}"/>
              </a:ext>
            </a:extLst>
          </p:cNvPr>
          <p:cNvSpPr txBox="1"/>
          <p:nvPr/>
        </p:nvSpPr>
        <p:spPr>
          <a:xfrm>
            <a:off x="2328202" y="1741582"/>
            <a:ext cx="1603718" cy="338554"/>
          </a:xfrm>
          <a:prstGeom prst="rect">
            <a:avLst/>
          </a:prstGeom>
          <a:noFill/>
        </p:spPr>
        <p:txBody>
          <a:bodyPr wrap="square" rtlCol="0">
            <a:spAutoFit/>
          </a:bodyPr>
          <a:lstStyle/>
          <a:p>
            <a:r>
              <a:rPr lang="es-AR" sz="1600" b="1" dirty="0"/>
              <a:t>Termoestables</a:t>
            </a:r>
            <a:r>
              <a:rPr lang="es-AR" sz="1600" dirty="0"/>
              <a:t> </a:t>
            </a:r>
          </a:p>
        </p:txBody>
      </p:sp>
      <p:sp>
        <p:nvSpPr>
          <p:cNvPr id="12" name="CuadroTexto 11">
            <a:extLst>
              <a:ext uri="{FF2B5EF4-FFF2-40B4-BE49-F238E27FC236}">
                <a16:creationId xmlns:a16="http://schemas.microsoft.com/office/drawing/2014/main" id="{641ECEC3-9562-4C38-BAF9-057C8D8F081A}"/>
              </a:ext>
            </a:extLst>
          </p:cNvPr>
          <p:cNvSpPr txBox="1"/>
          <p:nvPr/>
        </p:nvSpPr>
        <p:spPr>
          <a:xfrm>
            <a:off x="5931875" y="1741582"/>
            <a:ext cx="1716259" cy="338554"/>
          </a:xfrm>
          <a:prstGeom prst="rect">
            <a:avLst/>
          </a:prstGeom>
          <a:noFill/>
        </p:spPr>
        <p:txBody>
          <a:bodyPr wrap="square" rtlCol="0">
            <a:spAutoFit/>
          </a:bodyPr>
          <a:lstStyle/>
          <a:p>
            <a:r>
              <a:rPr lang="es-AR" sz="1600" b="1" dirty="0"/>
              <a:t>Termoplásticos</a:t>
            </a:r>
          </a:p>
        </p:txBody>
      </p:sp>
      <p:sp>
        <p:nvSpPr>
          <p:cNvPr id="13" name="CuadroTexto 12">
            <a:extLst>
              <a:ext uri="{FF2B5EF4-FFF2-40B4-BE49-F238E27FC236}">
                <a16:creationId xmlns:a16="http://schemas.microsoft.com/office/drawing/2014/main" id="{F5089928-5207-4D7D-B890-80EA6DCDC68A}"/>
              </a:ext>
            </a:extLst>
          </p:cNvPr>
          <p:cNvSpPr txBox="1"/>
          <p:nvPr/>
        </p:nvSpPr>
        <p:spPr>
          <a:xfrm>
            <a:off x="9636369" y="1741582"/>
            <a:ext cx="1364567" cy="338554"/>
          </a:xfrm>
          <a:prstGeom prst="rect">
            <a:avLst/>
          </a:prstGeom>
          <a:noFill/>
        </p:spPr>
        <p:txBody>
          <a:bodyPr wrap="square" rtlCol="0">
            <a:spAutoFit/>
          </a:bodyPr>
          <a:lstStyle/>
          <a:p>
            <a:r>
              <a:rPr lang="es-AR" sz="1600" b="1" dirty="0"/>
              <a:t>Elastómeros</a:t>
            </a:r>
          </a:p>
        </p:txBody>
      </p:sp>
      <p:sp>
        <p:nvSpPr>
          <p:cNvPr id="14" name="CuadroTexto 13">
            <a:extLst>
              <a:ext uri="{FF2B5EF4-FFF2-40B4-BE49-F238E27FC236}">
                <a16:creationId xmlns:a16="http://schemas.microsoft.com/office/drawing/2014/main" id="{F8C3E990-B99A-496D-9E48-AF5EDEB8ED77}"/>
              </a:ext>
            </a:extLst>
          </p:cNvPr>
          <p:cNvSpPr txBox="1"/>
          <p:nvPr/>
        </p:nvSpPr>
        <p:spPr>
          <a:xfrm>
            <a:off x="1505243" y="2926080"/>
            <a:ext cx="3249637" cy="2062103"/>
          </a:xfrm>
          <a:prstGeom prst="rect">
            <a:avLst/>
          </a:prstGeom>
          <a:noFill/>
        </p:spPr>
        <p:txBody>
          <a:bodyPr wrap="square" rtlCol="0">
            <a:spAutoFit/>
          </a:bodyPr>
          <a:lstStyle/>
          <a:p>
            <a:r>
              <a:rPr lang="es-AR" sz="1600" dirty="0"/>
              <a:t>Son macromoléculas que se entrecruzan formando una red.</a:t>
            </a:r>
          </a:p>
          <a:p>
            <a:r>
              <a:rPr lang="es-AR" sz="1600" dirty="0"/>
              <a:t>Debido a ésta disposición sólo se les puede dar forma una vez. Un segundo calentamiento produciría su degradación</a:t>
            </a:r>
          </a:p>
        </p:txBody>
      </p:sp>
      <p:sp>
        <p:nvSpPr>
          <p:cNvPr id="15" name="CuadroTexto 14">
            <a:extLst>
              <a:ext uri="{FF2B5EF4-FFF2-40B4-BE49-F238E27FC236}">
                <a16:creationId xmlns:a16="http://schemas.microsoft.com/office/drawing/2014/main" id="{D4FC4D7B-510D-4ED7-848B-8614A42724DB}"/>
              </a:ext>
            </a:extLst>
          </p:cNvPr>
          <p:cNvSpPr txBox="1"/>
          <p:nvPr/>
        </p:nvSpPr>
        <p:spPr>
          <a:xfrm>
            <a:off x="5098366" y="2926080"/>
            <a:ext cx="3249637" cy="1815882"/>
          </a:xfrm>
          <a:prstGeom prst="rect">
            <a:avLst/>
          </a:prstGeom>
          <a:noFill/>
        </p:spPr>
        <p:txBody>
          <a:bodyPr wrap="square" rtlCol="0">
            <a:spAutoFit/>
          </a:bodyPr>
          <a:lstStyle/>
          <a:p>
            <a:r>
              <a:rPr lang="es-AR" sz="1600" dirty="0"/>
              <a:t>Las macromoléculas están dispuestas libremente sin entrelazarse. Tienen la propiedad de reblandecerse con el calor, adquiriendo una forma que conserva al enfriarse</a:t>
            </a:r>
          </a:p>
        </p:txBody>
      </p:sp>
      <p:sp>
        <p:nvSpPr>
          <p:cNvPr id="16" name="CuadroTexto 15">
            <a:extLst>
              <a:ext uri="{FF2B5EF4-FFF2-40B4-BE49-F238E27FC236}">
                <a16:creationId xmlns:a16="http://schemas.microsoft.com/office/drawing/2014/main" id="{92165DFF-EDB7-442B-87E2-CB5B6E1E2651}"/>
              </a:ext>
            </a:extLst>
          </p:cNvPr>
          <p:cNvSpPr txBox="1"/>
          <p:nvPr/>
        </p:nvSpPr>
        <p:spPr>
          <a:xfrm>
            <a:off x="8691489" y="2926080"/>
            <a:ext cx="3249637" cy="1569660"/>
          </a:xfrm>
          <a:prstGeom prst="rect">
            <a:avLst/>
          </a:prstGeom>
          <a:noFill/>
        </p:spPr>
        <p:txBody>
          <a:bodyPr wrap="square" rtlCol="0">
            <a:spAutoFit/>
          </a:bodyPr>
          <a:lstStyle/>
          <a:p>
            <a:r>
              <a:rPr lang="es-AR" sz="1600" dirty="0"/>
              <a:t>Las macromoléculas están ordenadas formando una red de pocos enlaces. Recuperan su forma y dimensiones cuando la fuerza que actúa sobre ellos cede</a:t>
            </a:r>
          </a:p>
        </p:txBody>
      </p:sp>
      <p:sp>
        <p:nvSpPr>
          <p:cNvPr id="17" name="Flecha: hacia abajo 16">
            <a:extLst>
              <a:ext uri="{FF2B5EF4-FFF2-40B4-BE49-F238E27FC236}">
                <a16:creationId xmlns:a16="http://schemas.microsoft.com/office/drawing/2014/main" id="{E3805411-8BC8-4BAC-B4BF-314B890864E0}"/>
              </a:ext>
            </a:extLst>
          </p:cNvPr>
          <p:cNvSpPr/>
          <p:nvPr/>
        </p:nvSpPr>
        <p:spPr>
          <a:xfrm>
            <a:off x="2785403" y="2175799"/>
            <a:ext cx="492369" cy="6283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8" name="Imagen 17">
            <a:extLst>
              <a:ext uri="{FF2B5EF4-FFF2-40B4-BE49-F238E27FC236}">
                <a16:creationId xmlns:a16="http://schemas.microsoft.com/office/drawing/2014/main" id="{94409ED7-10B9-4C4E-B923-A68939DAA1D7}"/>
              </a:ext>
            </a:extLst>
          </p:cNvPr>
          <p:cNvPicPr>
            <a:picLocks noChangeAspect="1"/>
          </p:cNvPicPr>
          <p:nvPr/>
        </p:nvPicPr>
        <p:blipFill>
          <a:blip r:embed="rId2"/>
          <a:stretch>
            <a:fillRect/>
          </a:stretch>
        </p:blipFill>
        <p:spPr>
          <a:xfrm>
            <a:off x="6421876" y="2255810"/>
            <a:ext cx="548688" cy="652329"/>
          </a:xfrm>
          <a:prstGeom prst="rect">
            <a:avLst/>
          </a:prstGeom>
        </p:spPr>
      </p:pic>
      <p:pic>
        <p:nvPicPr>
          <p:cNvPr id="19" name="Imagen 18">
            <a:extLst>
              <a:ext uri="{FF2B5EF4-FFF2-40B4-BE49-F238E27FC236}">
                <a16:creationId xmlns:a16="http://schemas.microsoft.com/office/drawing/2014/main" id="{A4CD75BD-60D0-4548-B329-80A07E5DB411}"/>
              </a:ext>
            </a:extLst>
          </p:cNvPr>
          <p:cNvPicPr>
            <a:picLocks noChangeAspect="1"/>
          </p:cNvPicPr>
          <p:nvPr/>
        </p:nvPicPr>
        <p:blipFill>
          <a:blip r:embed="rId2"/>
          <a:stretch>
            <a:fillRect/>
          </a:stretch>
        </p:blipFill>
        <p:spPr>
          <a:xfrm>
            <a:off x="10041963" y="2253114"/>
            <a:ext cx="548688" cy="652329"/>
          </a:xfrm>
          <a:prstGeom prst="rect">
            <a:avLst/>
          </a:prstGeom>
        </p:spPr>
      </p:pic>
      <p:pic>
        <p:nvPicPr>
          <p:cNvPr id="21" name="Imagen 20">
            <a:extLst>
              <a:ext uri="{FF2B5EF4-FFF2-40B4-BE49-F238E27FC236}">
                <a16:creationId xmlns:a16="http://schemas.microsoft.com/office/drawing/2014/main" id="{CFE90556-8C22-43C5-86EE-88A8DD9DF900}"/>
              </a:ext>
            </a:extLst>
          </p:cNvPr>
          <p:cNvPicPr>
            <a:picLocks noChangeAspect="1"/>
          </p:cNvPicPr>
          <p:nvPr/>
        </p:nvPicPr>
        <p:blipFill rotWithShape="1">
          <a:blip r:embed="rId3"/>
          <a:srcRect l="55269" t="47444" r="33308" b="39277"/>
          <a:stretch/>
        </p:blipFill>
        <p:spPr>
          <a:xfrm>
            <a:off x="5404336" y="5009162"/>
            <a:ext cx="2572045" cy="1681029"/>
          </a:xfrm>
          <a:prstGeom prst="rect">
            <a:avLst/>
          </a:prstGeom>
        </p:spPr>
      </p:pic>
      <p:pic>
        <p:nvPicPr>
          <p:cNvPr id="23" name="Imagen 22">
            <a:extLst>
              <a:ext uri="{FF2B5EF4-FFF2-40B4-BE49-F238E27FC236}">
                <a16:creationId xmlns:a16="http://schemas.microsoft.com/office/drawing/2014/main" id="{D0553ACA-8B13-4879-9D42-586D38552918}"/>
              </a:ext>
            </a:extLst>
          </p:cNvPr>
          <p:cNvPicPr>
            <a:picLocks noChangeAspect="1"/>
          </p:cNvPicPr>
          <p:nvPr/>
        </p:nvPicPr>
        <p:blipFill rotWithShape="1">
          <a:blip r:embed="rId3"/>
          <a:srcRect l="68471" t="46973" r="20039" b="39482"/>
          <a:stretch/>
        </p:blipFill>
        <p:spPr>
          <a:xfrm>
            <a:off x="1763384" y="4972975"/>
            <a:ext cx="2536405" cy="1681029"/>
          </a:xfrm>
          <a:prstGeom prst="rect">
            <a:avLst/>
          </a:prstGeom>
        </p:spPr>
      </p:pic>
      <p:pic>
        <p:nvPicPr>
          <p:cNvPr id="25" name="Imagen 24">
            <a:extLst>
              <a:ext uri="{FF2B5EF4-FFF2-40B4-BE49-F238E27FC236}">
                <a16:creationId xmlns:a16="http://schemas.microsoft.com/office/drawing/2014/main" id="{955FC0F4-717B-4B00-9275-E6BB8F24CB99}"/>
              </a:ext>
            </a:extLst>
          </p:cNvPr>
          <p:cNvPicPr>
            <a:picLocks noChangeAspect="1"/>
          </p:cNvPicPr>
          <p:nvPr/>
        </p:nvPicPr>
        <p:blipFill rotWithShape="1">
          <a:blip r:embed="rId3"/>
          <a:srcRect l="81346" t="47444" r="7115" b="39515"/>
          <a:stretch/>
        </p:blipFill>
        <p:spPr>
          <a:xfrm>
            <a:off x="9026378" y="4988183"/>
            <a:ext cx="2621670" cy="1665821"/>
          </a:xfrm>
          <a:prstGeom prst="rect">
            <a:avLst/>
          </a:prstGeom>
        </p:spPr>
      </p:pic>
    </p:spTree>
    <p:extLst>
      <p:ext uri="{BB962C8B-B14F-4D97-AF65-F5344CB8AC3E}">
        <p14:creationId xmlns:p14="http://schemas.microsoft.com/office/powerpoint/2010/main" val="4073170896"/>
      </p:ext>
    </p:extLst>
  </p:cSld>
  <p:clrMapOvr>
    <a:masterClrMapping/>
  </p:clrMapOvr>
  <mc:AlternateContent xmlns:mc="http://schemas.openxmlformats.org/markup-compatibility/2006" xmlns:p14="http://schemas.microsoft.com/office/powerpoint/2010/main">
    <mc:Choice Requires="p14">
      <p:transition spd="slow" p14:dur="2000" advTm="212875"/>
    </mc:Choice>
    <mc:Fallback xmlns="">
      <p:transition spd="slow" advTm="21287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Rectángulo 1"/>
          <p:cNvSpPr/>
          <p:nvPr/>
        </p:nvSpPr>
        <p:spPr>
          <a:xfrm>
            <a:off x="1565649" y="474345"/>
            <a:ext cx="10398035" cy="1415772"/>
          </a:xfrm>
          <a:prstGeom prst="rect">
            <a:avLst/>
          </a:prstGeom>
        </p:spPr>
        <p:txBody>
          <a:bodyPr wrap="square">
            <a:spAutoFit/>
          </a:bodyPr>
          <a:lstStyle/>
          <a:p>
            <a:pPr algn="just"/>
            <a:r>
              <a:rPr lang="es-ES" dirty="0"/>
              <a:t>En función del grado de las fuerzas intermoleculares que se producen entre las cadenas poliméricas, estas pueden adoptar dos tipos diferentes de estructuras, </a:t>
            </a:r>
            <a:r>
              <a:rPr lang="es-ES" b="1" dirty="0"/>
              <a:t>estructuras amorfas o estructuras cristalinas</a:t>
            </a:r>
            <a:r>
              <a:rPr lang="es-ES" dirty="0"/>
              <a:t>, siendo posible la existencia de ambas estructuras en un mismo material termoplástico.</a:t>
            </a:r>
          </a:p>
          <a:p>
            <a:pPr algn="just"/>
            <a:endParaRPr lang="es-ES" sz="1400" dirty="0"/>
          </a:p>
        </p:txBody>
      </p:sp>
      <p:pic>
        <p:nvPicPr>
          <p:cNvPr id="4" name="Imagen 3"/>
          <p:cNvPicPr>
            <a:picLocks noChangeAspect="1"/>
          </p:cNvPicPr>
          <p:nvPr/>
        </p:nvPicPr>
        <p:blipFill>
          <a:blip r:embed="rId2"/>
          <a:stretch>
            <a:fillRect/>
          </a:stretch>
        </p:blipFill>
        <p:spPr>
          <a:xfrm>
            <a:off x="2509057" y="1890117"/>
            <a:ext cx="7984772" cy="3077767"/>
          </a:xfrm>
          <a:prstGeom prst="rect">
            <a:avLst/>
          </a:prstGeom>
        </p:spPr>
      </p:pic>
      <p:sp>
        <p:nvSpPr>
          <p:cNvPr id="5" name="CuadroTexto 4">
            <a:extLst>
              <a:ext uri="{FF2B5EF4-FFF2-40B4-BE49-F238E27FC236}">
                <a16:creationId xmlns:a16="http://schemas.microsoft.com/office/drawing/2014/main" id="{2DBD546E-0867-0469-733A-C94FE09145E1}"/>
              </a:ext>
            </a:extLst>
          </p:cNvPr>
          <p:cNvSpPr txBox="1"/>
          <p:nvPr/>
        </p:nvSpPr>
        <p:spPr>
          <a:xfrm>
            <a:off x="1565649" y="5459896"/>
            <a:ext cx="9806608" cy="369332"/>
          </a:xfrm>
          <a:prstGeom prst="rect">
            <a:avLst/>
          </a:prstGeom>
          <a:noFill/>
        </p:spPr>
        <p:txBody>
          <a:bodyPr wrap="square" rtlCol="0">
            <a:spAutoFit/>
          </a:bodyPr>
          <a:lstStyle/>
          <a:p>
            <a:r>
              <a:rPr lang="es-AR" b="1" dirty="0"/>
              <a:t>La cristalinidad influye en la resistencia mecánica, térmica y química del polímero</a:t>
            </a:r>
          </a:p>
        </p:txBody>
      </p:sp>
    </p:spTree>
    <p:extLst>
      <p:ext uri="{BB962C8B-B14F-4D97-AF65-F5344CB8AC3E}">
        <p14:creationId xmlns:p14="http://schemas.microsoft.com/office/powerpoint/2010/main" val="479201891"/>
      </p:ext>
    </p:extLst>
  </p:cSld>
  <p:clrMapOvr>
    <a:masterClrMapping/>
  </p:clrMapOvr>
  <mc:AlternateContent xmlns:mc="http://schemas.openxmlformats.org/markup-compatibility/2006" xmlns:p14="http://schemas.microsoft.com/office/powerpoint/2010/main">
    <mc:Choice Requires="p14">
      <p:transition spd="slow" p14:dur="2000" advTm="148434"/>
    </mc:Choice>
    <mc:Fallback xmlns="">
      <p:transition spd="slow" advTm="14843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55E0874-2E71-3F5E-DBA7-D95096092201}"/>
              </a:ext>
            </a:extLst>
          </p:cNvPr>
          <p:cNvPicPr>
            <a:picLocks noChangeAspect="1"/>
          </p:cNvPicPr>
          <p:nvPr/>
        </p:nvPicPr>
        <p:blipFill>
          <a:blip r:embed="rId2"/>
          <a:stretch>
            <a:fillRect/>
          </a:stretch>
        </p:blipFill>
        <p:spPr>
          <a:xfrm>
            <a:off x="2027583" y="159026"/>
            <a:ext cx="9370364" cy="646232"/>
          </a:xfrm>
          <a:prstGeom prst="rect">
            <a:avLst/>
          </a:prstGeom>
        </p:spPr>
      </p:pic>
      <p:sp>
        <p:nvSpPr>
          <p:cNvPr id="3" name="CuadroTexto 2">
            <a:extLst>
              <a:ext uri="{FF2B5EF4-FFF2-40B4-BE49-F238E27FC236}">
                <a16:creationId xmlns:a16="http://schemas.microsoft.com/office/drawing/2014/main" id="{70B43CD5-2122-6EDC-CAB5-F178CD8E3BE6}"/>
              </a:ext>
            </a:extLst>
          </p:cNvPr>
          <p:cNvSpPr txBox="1"/>
          <p:nvPr/>
        </p:nvSpPr>
        <p:spPr>
          <a:xfrm>
            <a:off x="2027583" y="955907"/>
            <a:ext cx="9912626" cy="5447645"/>
          </a:xfrm>
          <a:prstGeom prst="rect">
            <a:avLst/>
          </a:prstGeom>
          <a:noFill/>
        </p:spPr>
        <p:txBody>
          <a:bodyPr wrap="square" rtlCol="0">
            <a:spAutoFit/>
          </a:bodyPr>
          <a:lstStyle/>
          <a:p>
            <a:pPr marL="285750" indent="-285750">
              <a:buFont typeface="Wingdings" panose="05000000000000000000" pitchFamily="2" charset="2"/>
              <a:buChar char="Ø"/>
            </a:pPr>
            <a:r>
              <a:rPr lang="es-AR" sz="2000" b="1" dirty="0"/>
              <a:t>Propiedades mecánicas, térmicas y químicas</a:t>
            </a:r>
          </a:p>
          <a:p>
            <a:endParaRPr lang="es-AR" sz="2000" b="1" dirty="0"/>
          </a:p>
          <a:p>
            <a:pPr marL="285750" indent="-285750">
              <a:buFont typeface="Arial" panose="020B0604020202020204" pitchFamily="34" charset="0"/>
              <a:buChar char="•"/>
            </a:pPr>
            <a:r>
              <a:rPr lang="es-AR" b="1" dirty="0"/>
              <a:t>Propiedades mecánicas</a:t>
            </a:r>
            <a:r>
              <a:rPr lang="es-AR" dirty="0"/>
              <a:t>: Se caracterizan por su resistencia a la tracción, elasticidad y dureza.</a:t>
            </a:r>
          </a:p>
          <a:p>
            <a:pPr marL="285750" indent="-285750">
              <a:buFont typeface="Arial" panose="020B0604020202020204" pitchFamily="34" charset="0"/>
              <a:buChar char="•"/>
            </a:pPr>
            <a:r>
              <a:rPr lang="es-AR" b="1" dirty="0"/>
              <a:t>Propiedades térmicas</a:t>
            </a:r>
            <a:r>
              <a:rPr lang="es-AR" dirty="0"/>
              <a:t>: Las propiedades térmicas de los polímeros determinan cómo responden al calor, afectando su procesamiento, aplicación y desempeño. </a:t>
            </a:r>
          </a:p>
          <a:p>
            <a:pPr marL="285750" indent="-285750">
              <a:buFont typeface="Arial" panose="020B0604020202020204" pitchFamily="34" charset="0"/>
              <a:buChar char="•"/>
            </a:pPr>
            <a:r>
              <a:rPr lang="es-AR" b="1" dirty="0"/>
              <a:t>Propiedades químicas</a:t>
            </a:r>
            <a:r>
              <a:rPr lang="es-AR" dirty="0"/>
              <a:t>: La resistencia química de los materiales poliméricos permiten que soporten entornos agresivos sin degradarse</a:t>
            </a:r>
          </a:p>
          <a:p>
            <a:endParaRPr lang="es-AR" dirty="0"/>
          </a:p>
          <a:p>
            <a:pPr marL="285750" indent="-285750">
              <a:buFont typeface="Wingdings" panose="05000000000000000000" pitchFamily="2" charset="2"/>
              <a:buChar char="Ø"/>
            </a:pPr>
            <a:r>
              <a:rPr lang="es-AR" sz="2000" b="1" dirty="0"/>
              <a:t>Otras Propiedades</a:t>
            </a:r>
          </a:p>
          <a:p>
            <a:endParaRPr lang="es-AR" dirty="0"/>
          </a:p>
          <a:p>
            <a:pPr marL="285750" indent="-285750">
              <a:buFont typeface="Arial" panose="020B0604020202020204" pitchFamily="34" charset="0"/>
              <a:buChar char="•"/>
            </a:pPr>
            <a:r>
              <a:rPr lang="es-AR" dirty="0"/>
              <a:t>Flexibilidad</a:t>
            </a:r>
          </a:p>
          <a:p>
            <a:pPr marL="285750" indent="-285750">
              <a:buFont typeface="Arial" panose="020B0604020202020204" pitchFamily="34" charset="0"/>
              <a:buChar char="•"/>
            </a:pPr>
            <a:r>
              <a:rPr lang="es-AR" dirty="0"/>
              <a:t>Transparencia</a:t>
            </a:r>
          </a:p>
          <a:p>
            <a:pPr marL="285750" indent="-285750">
              <a:buFont typeface="Arial" panose="020B0604020202020204" pitchFamily="34" charset="0"/>
              <a:buChar char="•"/>
            </a:pPr>
            <a:r>
              <a:rPr lang="es-AR" dirty="0"/>
              <a:t>Resistencia al calor</a:t>
            </a:r>
          </a:p>
          <a:p>
            <a:pPr marL="285750" indent="-285750">
              <a:buFont typeface="Arial" panose="020B0604020202020204" pitchFamily="34" charset="0"/>
              <a:buChar char="•"/>
            </a:pPr>
            <a:r>
              <a:rPr lang="es-AR" dirty="0"/>
              <a:t>Biodegradabilidad</a:t>
            </a:r>
          </a:p>
          <a:p>
            <a:pPr marL="285750" indent="-285750">
              <a:buFont typeface="Arial" panose="020B0604020202020204" pitchFamily="34" charset="0"/>
              <a:buChar char="•"/>
            </a:pPr>
            <a:endParaRPr lang="es-AR" dirty="0"/>
          </a:p>
          <a:p>
            <a:pPr marL="285750" indent="-285750">
              <a:buFont typeface="Arial" panose="020B0604020202020204" pitchFamily="34" charset="0"/>
              <a:buChar char="•"/>
            </a:pPr>
            <a:endParaRPr lang="es-AR" dirty="0"/>
          </a:p>
          <a:p>
            <a:pPr marL="285750" indent="-285750">
              <a:buFont typeface="Arial" panose="020B0604020202020204" pitchFamily="34" charset="0"/>
              <a:buChar char="•"/>
            </a:pPr>
            <a:endParaRPr lang="es-AR" dirty="0"/>
          </a:p>
          <a:p>
            <a:pPr marL="285750" indent="-285750">
              <a:buFont typeface="Arial" panose="020B0604020202020204" pitchFamily="34" charset="0"/>
              <a:buChar char="•"/>
            </a:pPr>
            <a:endParaRPr lang="es-AR" dirty="0"/>
          </a:p>
        </p:txBody>
      </p:sp>
      <p:pic>
        <p:nvPicPr>
          <p:cNvPr id="4" name="Imagen 3">
            <a:extLst>
              <a:ext uri="{FF2B5EF4-FFF2-40B4-BE49-F238E27FC236}">
                <a16:creationId xmlns:a16="http://schemas.microsoft.com/office/drawing/2014/main" id="{D04906C0-62D4-0247-4BE8-E52155D07154}"/>
              </a:ext>
            </a:extLst>
          </p:cNvPr>
          <p:cNvPicPr>
            <a:picLocks noChangeAspect="1"/>
          </p:cNvPicPr>
          <p:nvPr/>
        </p:nvPicPr>
        <p:blipFill>
          <a:blip r:embed="rId3"/>
          <a:stretch>
            <a:fillRect/>
          </a:stretch>
        </p:blipFill>
        <p:spPr>
          <a:xfrm>
            <a:off x="6983896" y="3583744"/>
            <a:ext cx="3412698" cy="2634176"/>
          </a:xfrm>
          <a:prstGeom prst="rect">
            <a:avLst/>
          </a:prstGeom>
        </p:spPr>
      </p:pic>
    </p:spTree>
    <p:extLst>
      <p:ext uri="{BB962C8B-B14F-4D97-AF65-F5344CB8AC3E}">
        <p14:creationId xmlns:p14="http://schemas.microsoft.com/office/powerpoint/2010/main" val="2074329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41276BE-C46F-58FD-6665-641AA4EA5873}"/>
              </a:ext>
            </a:extLst>
          </p:cNvPr>
          <p:cNvSpPr txBox="1"/>
          <p:nvPr/>
        </p:nvSpPr>
        <p:spPr>
          <a:xfrm>
            <a:off x="1674055" y="1106382"/>
            <a:ext cx="10114671" cy="2031325"/>
          </a:xfrm>
          <a:prstGeom prst="rect">
            <a:avLst/>
          </a:prstGeom>
          <a:noFill/>
        </p:spPr>
        <p:txBody>
          <a:bodyPr wrap="square">
            <a:spAutoFit/>
          </a:bodyPr>
          <a:lstStyle/>
          <a:p>
            <a:pPr algn="just"/>
            <a:r>
              <a:rPr lang="es-AR" dirty="0"/>
              <a:t>Los polímeros responden a esfuerzos mecánicos de forma muy distinta a los metales o cerámicos. Su comportamiento depende de </a:t>
            </a:r>
          </a:p>
          <a:p>
            <a:pPr marL="285750" indent="-285750" algn="just">
              <a:buFont typeface="Arial" panose="020B0604020202020204" pitchFamily="34" charset="0"/>
              <a:buChar char="•"/>
            </a:pPr>
            <a:r>
              <a:rPr lang="es-AR" dirty="0"/>
              <a:t>su tipo (termoplástico, termoestable o elastómero), </a:t>
            </a:r>
          </a:p>
          <a:p>
            <a:pPr marL="285750" indent="-285750" algn="just">
              <a:buFont typeface="Arial" panose="020B0604020202020204" pitchFamily="34" charset="0"/>
              <a:buChar char="•"/>
            </a:pPr>
            <a:r>
              <a:rPr lang="es-AR" dirty="0"/>
              <a:t>su estructura interna (amorfos o </a:t>
            </a:r>
            <a:r>
              <a:rPr lang="es-AR" dirty="0" err="1"/>
              <a:t>semicristalinos</a:t>
            </a:r>
            <a:r>
              <a:rPr lang="es-AR" dirty="0"/>
              <a:t>) </a:t>
            </a:r>
          </a:p>
          <a:p>
            <a:pPr marL="285750" indent="-285750" algn="just">
              <a:buFont typeface="Arial" panose="020B0604020202020204" pitchFamily="34" charset="0"/>
              <a:buChar char="•"/>
            </a:pPr>
            <a:r>
              <a:rPr lang="es-AR" dirty="0"/>
              <a:t>Y las condiciones de carga (temperatura a la que se encuentra el material, tiempo de aplicación de la carga y velocidad de aplicación de la carga</a:t>
            </a:r>
          </a:p>
          <a:p>
            <a:pPr marL="285750" indent="-285750" algn="just">
              <a:buFont typeface="Arial" panose="020B0604020202020204" pitchFamily="34" charset="0"/>
              <a:buChar char="•"/>
            </a:pPr>
            <a:endParaRPr lang="es-AR" dirty="0"/>
          </a:p>
        </p:txBody>
      </p:sp>
      <p:sp>
        <p:nvSpPr>
          <p:cNvPr id="4" name="CuadroTexto 3">
            <a:extLst>
              <a:ext uri="{FF2B5EF4-FFF2-40B4-BE49-F238E27FC236}">
                <a16:creationId xmlns:a16="http://schemas.microsoft.com/office/drawing/2014/main" id="{51A6CDF9-FB8F-4E44-1CE2-40638D5DFCB2}"/>
              </a:ext>
            </a:extLst>
          </p:cNvPr>
          <p:cNvSpPr txBox="1"/>
          <p:nvPr/>
        </p:nvSpPr>
        <p:spPr>
          <a:xfrm>
            <a:off x="4290646" y="534573"/>
            <a:ext cx="3263705" cy="369332"/>
          </a:xfrm>
          <a:prstGeom prst="rect">
            <a:avLst/>
          </a:prstGeom>
          <a:noFill/>
        </p:spPr>
        <p:txBody>
          <a:bodyPr wrap="square" rtlCol="0">
            <a:spAutoFit/>
          </a:bodyPr>
          <a:lstStyle/>
          <a:p>
            <a:r>
              <a:rPr lang="es-AR" b="1" dirty="0"/>
              <a:t>PROPIEDADES MECÁNICAS</a:t>
            </a:r>
          </a:p>
        </p:txBody>
      </p:sp>
      <p:pic>
        <p:nvPicPr>
          <p:cNvPr id="5" name="Imagen 4">
            <a:extLst>
              <a:ext uri="{FF2B5EF4-FFF2-40B4-BE49-F238E27FC236}">
                <a16:creationId xmlns:a16="http://schemas.microsoft.com/office/drawing/2014/main" id="{CCD15DFB-ABBF-E3DE-41FD-5188A0B0B4BD}"/>
              </a:ext>
            </a:extLst>
          </p:cNvPr>
          <p:cNvPicPr>
            <a:picLocks noChangeAspect="1"/>
          </p:cNvPicPr>
          <p:nvPr/>
        </p:nvPicPr>
        <p:blipFill>
          <a:blip r:embed="rId2"/>
          <a:stretch>
            <a:fillRect/>
          </a:stretch>
        </p:blipFill>
        <p:spPr>
          <a:xfrm>
            <a:off x="1784590" y="3137707"/>
            <a:ext cx="5012111" cy="3528263"/>
          </a:xfrm>
          <a:prstGeom prst="rect">
            <a:avLst/>
          </a:prstGeom>
        </p:spPr>
      </p:pic>
      <p:graphicFrame>
        <p:nvGraphicFramePr>
          <p:cNvPr id="6" name="Tabla 5">
            <a:extLst>
              <a:ext uri="{FF2B5EF4-FFF2-40B4-BE49-F238E27FC236}">
                <a16:creationId xmlns:a16="http://schemas.microsoft.com/office/drawing/2014/main" id="{40298DE0-505D-D5F3-D6DA-9F624E520958}"/>
              </a:ext>
            </a:extLst>
          </p:cNvPr>
          <p:cNvGraphicFramePr>
            <a:graphicFrameLocks noGrp="1"/>
          </p:cNvGraphicFramePr>
          <p:nvPr>
            <p:extLst>
              <p:ext uri="{D42A27DB-BD31-4B8C-83A1-F6EECF244321}">
                <p14:modId xmlns:p14="http://schemas.microsoft.com/office/powerpoint/2010/main" val="2070556255"/>
              </p:ext>
            </p:extLst>
          </p:nvPr>
        </p:nvGraphicFramePr>
        <p:xfrm>
          <a:off x="7090533" y="3640020"/>
          <a:ext cx="4487178" cy="2411416"/>
        </p:xfrm>
        <a:graphic>
          <a:graphicData uri="http://schemas.openxmlformats.org/drawingml/2006/table">
            <a:tbl>
              <a:tblPr firstRow="1" firstCol="1" bandRow="1">
                <a:tableStyleId>{5C22544A-7EE6-4342-B048-85BDC9FD1C3A}</a:tableStyleId>
              </a:tblPr>
              <a:tblGrid>
                <a:gridCol w="1211332">
                  <a:extLst>
                    <a:ext uri="{9D8B030D-6E8A-4147-A177-3AD203B41FA5}">
                      <a16:colId xmlns:a16="http://schemas.microsoft.com/office/drawing/2014/main" val="4036863084"/>
                    </a:ext>
                  </a:extLst>
                </a:gridCol>
                <a:gridCol w="1404843">
                  <a:extLst>
                    <a:ext uri="{9D8B030D-6E8A-4147-A177-3AD203B41FA5}">
                      <a16:colId xmlns:a16="http://schemas.microsoft.com/office/drawing/2014/main" val="1093710976"/>
                    </a:ext>
                  </a:extLst>
                </a:gridCol>
                <a:gridCol w="1871003">
                  <a:extLst>
                    <a:ext uri="{9D8B030D-6E8A-4147-A177-3AD203B41FA5}">
                      <a16:colId xmlns:a16="http://schemas.microsoft.com/office/drawing/2014/main" val="460342077"/>
                    </a:ext>
                  </a:extLst>
                </a:gridCol>
              </a:tblGrid>
              <a:tr h="0">
                <a:tc>
                  <a:txBody>
                    <a:bodyPr/>
                    <a:lstStyle/>
                    <a:p>
                      <a:pPr algn="ctr">
                        <a:lnSpc>
                          <a:spcPct val="107000"/>
                        </a:lnSpc>
                        <a:spcAft>
                          <a:spcPts val="800"/>
                        </a:spcAft>
                        <a:buNone/>
                      </a:pPr>
                      <a:r>
                        <a:rPr lang="es-AR" sz="1200" kern="0">
                          <a:effectLst/>
                        </a:rPr>
                        <a:t>Propiedad</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buNone/>
                      </a:pPr>
                      <a:r>
                        <a:rPr lang="es-AR" sz="1200" kern="0">
                          <a:effectLst/>
                        </a:rPr>
                        <a:t>HDPE</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buNone/>
                      </a:pPr>
                      <a:r>
                        <a:rPr lang="es-AR" sz="1200" kern="0">
                          <a:effectLst/>
                        </a:rPr>
                        <a:t>LDPE</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356723876"/>
                  </a:ext>
                </a:extLst>
              </a:tr>
              <a:tr h="0">
                <a:tc>
                  <a:txBody>
                    <a:bodyPr/>
                    <a:lstStyle/>
                    <a:p>
                      <a:pPr algn="l">
                        <a:lnSpc>
                          <a:spcPct val="107000"/>
                        </a:lnSpc>
                        <a:spcAft>
                          <a:spcPts val="800"/>
                        </a:spcAft>
                        <a:buNone/>
                      </a:pPr>
                      <a:r>
                        <a:rPr lang="es-AR" sz="1200" kern="0">
                          <a:effectLst/>
                        </a:rPr>
                        <a:t>Cristalinidad</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107000"/>
                        </a:lnSpc>
                        <a:spcAft>
                          <a:spcPts val="800"/>
                        </a:spcAft>
                        <a:buNone/>
                      </a:pPr>
                      <a:r>
                        <a:rPr lang="es-AR" sz="1200" kern="0">
                          <a:effectLst/>
                        </a:rPr>
                        <a:t>Alta</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107000"/>
                        </a:lnSpc>
                        <a:spcAft>
                          <a:spcPts val="800"/>
                        </a:spcAft>
                        <a:buNone/>
                      </a:pPr>
                      <a:r>
                        <a:rPr lang="es-AR" sz="1200" kern="0">
                          <a:effectLst/>
                        </a:rPr>
                        <a:t>Baja</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79583198"/>
                  </a:ext>
                </a:extLst>
              </a:tr>
              <a:tr h="0">
                <a:tc>
                  <a:txBody>
                    <a:bodyPr/>
                    <a:lstStyle/>
                    <a:p>
                      <a:pPr algn="l">
                        <a:lnSpc>
                          <a:spcPct val="107000"/>
                        </a:lnSpc>
                        <a:spcAft>
                          <a:spcPts val="800"/>
                        </a:spcAft>
                        <a:buNone/>
                      </a:pPr>
                      <a:r>
                        <a:rPr lang="es-AR" sz="1200" kern="0">
                          <a:effectLst/>
                        </a:rPr>
                        <a:t>Módulo elástico</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107000"/>
                        </a:lnSpc>
                        <a:spcAft>
                          <a:spcPts val="800"/>
                        </a:spcAft>
                        <a:buNone/>
                      </a:pPr>
                      <a:r>
                        <a:rPr lang="es-AR" sz="1200" kern="0">
                          <a:effectLst/>
                        </a:rPr>
                        <a:t>Alto (~1 GPa)</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107000"/>
                        </a:lnSpc>
                        <a:spcAft>
                          <a:spcPts val="800"/>
                        </a:spcAft>
                        <a:buNone/>
                      </a:pPr>
                      <a:r>
                        <a:rPr lang="es-AR" sz="1200" kern="0">
                          <a:effectLst/>
                        </a:rPr>
                        <a:t>Bajo (~0.3 GPa)</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754441695"/>
                  </a:ext>
                </a:extLst>
              </a:tr>
              <a:tr h="0">
                <a:tc>
                  <a:txBody>
                    <a:bodyPr/>
                    <a:lstStyle/>
                    <a:p>
                      <a:pPr algn="l">
                        <a:lnSpc>
                          <a:spcPct val="107000"/>
                        </a:lnSpc>
                        <a:spcAft>
                          <a:spcPts val="800"/>
                        </a:spcAft>
                        <a:buNone/>
                      </a:pPr>
                      <a:r>
                        <a:rPr lang="es-AR" sz="1200" kern="0">
                          <a:effectLst/>
                        </a:rPr>
                        <a:t>Resistencia a tracción</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107000"/>
                        </a:lnSpc>
                        <a:spcAft>
                          <a:spcPts val="800"/>
                        </a:spcAft>
                        <a:buNone/>
                      </a:pPr>
                      <a:r>
                        <a:rPr lang="es-AR" sz="1200" kern="0">
                          <a:effectLst/>
                        </a:rPr>
                        <a:t>Alta (~30 MPa)</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107000"/>
                        </a:lnSpc>
                        <a:spcAft>
                          <a:spcPts val="800"/>
                        </a:spcAft>
                        <a:buNone/>
                      </a:pPr>
                      <a:r>
                        <a:rPr lang="es-AR" sz="1200" kern="0">
                          <a:effectLst/>
                        </a:rPr>
                        <a:t>Baja (~15 MPa)</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495256569"/>
                  </a:ext>
                </a:extLst>
              </a:tr>
              <a:tr h="0">
                <a:tc>
                  <a:txBody>
                    <a:bodyPr/>
                    <a:lstStyle/>
                    <a:p>
                      <a:pPr algn="l">
                        <a:lnSpc>
                          <a:spcPct val="107000"/>
                        </a:lnSpc>
                        <a:spcAft>
                          <a:spcPts val="800"/>
                        </a:spcAft>
                        <a:buNone/>
                      </a:pPr>
                      <a:r>
                        <a:rPr lang="es-AR" sz="1200" kern="0">
                          <a:effectLst/>
                        </a:rPr>
                        <a:t>Deformación antes de fractura</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107000"/>
                        </a:lnSpc>
                        <a:spcAft>
                          <a:spcPts val="800"/>
                        </a:spcAft>
                        <a:buNone/>
                      </a:pPr>
                      <a:r>
                        <a:rPr lang="es-AR" sz="1200" kern="0">
                          <a:effectLst/>
                        </a:rPr>
                        <a:t>Moderada (~100–200%)</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107000"/>
                        </a:lnSpc>
                        <a:spcAft>
                          <a:spcPts val="800"/>
                        </a:spcAft>
                        <a:buNone/>
                      </a:pPr>
                      <a:r>
                        <a:rPr lang="es-AR" sz="1200" kern="0">
                          <a:effectLst/>
                        </a:rPr>
                        <a:t>Muy alta (&gt;400%)</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48175679"/>
                  </a:ext>
                </a:extLst>
              </a:tr>
              <a:tr h="0">
                <a:tc>
                  <a:txBody>
                    <a:bodyPr/>
                    <a:lstStyle/>
                    <a:p>
                      <a:pPr algn="l">
                        <a:lnSpc>
                          <a:spcPct val="107000"/>
                        </a:lnSpc>
                        <a:spcAft>
                          <a:spcPts val="800"/>
                        </a:spcAft>
                        <a:buNone/>
                      </a:pPr>
                      <a:r>
                        <a:rPr lang="es-AR" sz="1200" kern="0">
                          <a:effectLst/>
                        </a:rPr>
                        <a:t>Formación de cuello</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107000"/>
                        </a:lnSpc>
                        <a:spcAft>
                          <a:spcPts val="800"/>
                        </a:spcAft>
                        <a:buNone/>
                      </a:pPr>
                      <a:r>
                        <a:rPr lang="es-AR" sz="1200" kern="0">
                          <a:effectLst/>
                        </a:rPr>
                        <a:t>Sí</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107000"/>
                        </a:lnSpc>
                        <a:spcAft>
                          <a:spcPts val="800"/>
                        </a:spcAft>
                        <a:buNone/>
                      </a:pPr>
                      <a:r>
                        <a:rPr lang="es-AR" sz="1200" kern="0">
                          <a:effectLst/>
                        </a:rPr>
                        <a:t>Sí</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270229685"/>
                  </a:ext>
                </a:extLst>
              </a:tr>
              <a:tr h="0">
                <a:tc>
                  <a:txBody>
                    <a:bodyPr/>
                    <a:lstStyle/>
                    <a:p>
                      <a:pPr algn="l">
                        <a:lnSpc>
                          <a:spcPct val="107000"/>
                        </a:lnSpc>
                        <a:spcAft>
                          <a:spcPts val="800"/>
                        </a:spcAft>
                        <a:buNone/>
                      </a:pPr>
                      <a:r>
                        <a:rPr lang="es-AR" sz="1200" kern="0">
                          <a:effectLst/>
                        </a:rPr>
                        <a:t>Aplicaciones típicas</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107000"/>
                        </a:lnSpc>
                        <a:spcAft>
                          <a:spcPts val="800"/>
                        </a:spcAft>
                        <a:buNone/>
                      </a:pPr>
                      <a:r>
                        <a:rPr lang="es-AR" sz="1200" kern="0">
                          <a:effectLst/>
                        </a:rPr>
                        <a:t>Tuberías, envases</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107000"/>
                        </a:lnSpc>
                        <a:spcAft>
                          <a:spcPts val="800"/>
                        </a:spcAft>
                        <a:buNone/>
                      </a:pPr>
                      <a:r>
                        <a:rPr lang="es-AR" sz="1200" kern="0" dirty="0">
                          <a:effectLst/>
                        </a:rPr>
                        <a:t>Bolsas, películas</a:t>
                      </a:r>
                      <a:endParaRPr lang="es-A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02720583"/>
                  </a:ext>
                </a:extLst>
              </a:tr>
            </a:tbl>
          </a:graphicData>
        </a:graphic>
      </p:graphicFrame>
    </p:spTree>
    <p:extLst>
      <p:ext uri="{BB962C8B-B14F-4D97-AF65-F5344CB8AC3E}">
        <p14:creationId xmlns:p14="http://schemas.microsoft.com/office/powerpoint/2010/main" val="2421599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3F01ED4-2BB2-BCF7-9C2D-1A33ACA88608}"/>
              </a:ext>
            </a:extLst>
          </p:cNvPr>
          <p:cNvSpPr txBox="1"/>
          <p:nvPr/>
        </p:nvSpPr>
        <p:spPr>
          <a:xfrm>
            <a:off x="1716258" y="5380672"/>
            <a:ext cx="10475742" cy="1477328"/>
          </a:xfrm>
          <a:prstGeom prst="rect">
            <a:avLst/>
          </a:prstGeom>
          <a:noFill/>
        </p:spPr>
        <p:txBody>
          <a:bodyPr wrap="square" rtlCol="0">
            <a:spAutoFit/>
          </a:bodyPr>
          <a:lstStyle/>
          <a:p>
            <a:r>
              <a:rPr lang="es-AR" dirty="0"/>
              <a:t>Plástico rígido (1): poliestireno (PS), el polimetilmetacrilato (PMMA) o los policarbonatos (PC)</a:t>
            </a:r>
          </a:p>
          <a:p>
            <a:r>
              <a:rPr lang="es-AR" dirty="0"/>
              <a:t>Fibras (2): Kevlar TM, fibra de carbono y nylon</a:t>
            </a:r>
          </a:p>
          <a:p>
            <a:r>
              <a:rPr lang="es-AR" dirty="0"/>
              <a:t>Plásticos flexibles: polietileno (PE), polipropileno (PP)</a:t>
            </a:r>
          </a:p>
          <a:p>
            <a:r>
              <a:rPr lang="es-AR" dirty="0"/>
              <a:t>Elastómeros: </a:t>
            </a:r>
            <a:r>
              <a:rPr lang="es-AR" dirty="0" err="1"/>
              <a:t>poliisopreno</a:t>
            </a:r>
            <a:r>
              <a:rPr lang="es-AR" dirty="0"/>
              <a:t> (PI), el polibutadieno (PB) y el poliisobutileno (PIB)</a:t>
            </a:r>
          </a:p>
          <a:p>
            <a:endParaRPr lang="es-AR" dirty="0"/>
          </a:p>
        </p:txBody>
      </p:sp>
      <p:grpSp>
        <p:nvGrpSpPr>
          <p:cNvPr id="5" name="Grupo 4">
            <a:extLst>
              <a:ext uri="{FF2B5EF4-FFF2-40B4-BE49-F238E27FC236}">
                <a16:creationId xmlns:a16="http://schemas.microsoft.com/office/drawing/2014/main" id="{E85F3ADE-27F8-3F72-80F5-2ABF64C291A9}"/>
              </a:ext>
            </a:extLst>
          </p:cNvPr>
          <p:cNvGrpSpPr/>
          <p:nvPr/>
        </p:nvGrpSpPr>
        <p:grpSpPr>
          <a:xfrm>
            <a:off x="1715080" y="672308"/>
            <a:ext cx="8761840" cy="4592218"/>
            <a:chOff x="1591981" y="208074"/>
            <a:chExt cx="8761840" cy="4592218"/>
          </a:xfrm>
        </p:grpSpPr>
        <p:pic>
          <p:nvPicPr>
            <p:cNvPr id="2" name="Imagen 1">
              <a:extLst>
                <a:ext uri="{FF2B5EF4-FFF2-40B4-BE49-F238E27FC236}">
                  <a16:creationId xmlns:a16="http://schemas.microsoft.com/office/drawing/2014/main" id="{CE2C7015-E9DF-9FFA-C8E4-A86E3E1BCEB8}"/>
                </a:ext>
              </a:extLst>
            </p:cNvPr>
            <p:cNvPicPr>
              <a:picLocks noChangeAspect="1"/>
            </p:cNvPicPr>
            <p:nvPr/>
          </p:nvPicPr>
          <p:blipFill>
            <a:blip r:embed="rId2"/>
            <a:stretch>
              <a:fillRect/>
            </a:stretch>
          </p:blipFill>
          <p:spPr>
            <a:xfrm>
              <a:off x="1591981" y="208074"/>
              <a:ext cx="8761840" cy="4592218"/>
            </a:xfrm>
            <a:prstGeom prst="rect">
              <a:avLst/>
            </a:prstGeom>
          </p:spPr>
        </p:pic>
        <p:sp>
          <p:nvSpPr>
            <p:cNvPr id="4" name="Rectángulo 3">
              <a:extLst>
                <a:ext uri="{FF2B5EF4-FFF2-40B4-BE49-F238E27FC236}">
                  <a16:creationId xmlns:a16="http://schemas.microsoft.com/office/drawing/2014/main" id="{724D4F5B-6BB4-FB03-A6CA-E20B896248D4}"/>
                </a:ext>
              </a:extLst>
            </p:cNvPr>
            <p:cNvSpPr/>
            <p:nvPr/>
          </p:nvSpPr>
          <p:spPr>
            <a:xfrm>
              <a:off x="2039815" y="4389120"/>
              <a:ext cx="1055077" cy="3798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6" name="CuadroTexto 5">
            <a:extLst>
              <a:ext uri="{FF2B5EF4-FFF2-40B4-BE49-F238E27FC236}">
                <a16:creationId xmlns:a16="http://schemas.microsoft.com/office/drawing/2014/main" id="{0E8391A5-AC04-816D-0A3B-C8C5429F8DA0}"/>
              </a:ext>
            </a:extLst>
          </p:cNvPr>
          <p:cNvSpPr txBox="1"/>
          <p:nvPr/>
        </p:nvSpPr>
        <p:spPr>
          <a:xfrm>
            <a:off x="4569655" y="182880"/>
            <a:ext cx="3052689" cy="379828"/>
          </a:xfrm>
          <a:prstGeom prst="rect">
            <a:avLst/>
          </a:prstGeom>
          <a:noFill/>
        </p:spPr>
        <p:txBody>
          <a:bodyPr wrap="square" rtlCol="0">
            <a:spAutoFit/>
          </a:bodyPr>
          <a:lstStyle/>
          <a:p>
            <a:r>
              <a:rPr lang="es-AR" b="1" dirty="0"/>
              <a:t>Propiedades mecánicas</a:t>
            </a:r>
          </a:p>
        </p:txBody>
      </p:sp>
    </p:spTree>
    <p:extLst>
      <p:ext uri="{BB962C8B-B14F-4D97-AF65-F5344CB8AC3E}">
        <p14:creationId xmlns:p14="http://schemas.microsoft.com/office/powerpoint/2010/main" val="2037382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7BF75CE-F6C4-3B01-C50E-8060C92F0600}"/>
              </a:ext>
            </a:extLst>
          </p:cNvPr>
          <p:cNvPicPr>
            <a:picLocks noChangeAspect="1"/>
          </p:cNvPicPr>
          <p:nvPr/>
        </p:nvPicPr>
        <p:blipFill>
          <a:blip r:embed="rId2"/>
          <a:stretch>
            <a:fillRect/>
          </a:stretch>
        </p:blipFill>
        <p:spPr>
          <a:xfrm>
            <a:off x="1825364" y="636617"/>
            <a:ext cx="4535817" cy="3121423"/>
          </a:xfrm>
          <a:prstGeom prst="rect">
            <a:avLst/>
          </a:prstGeom>
        </p:spPr>
      </p:pic>
      <p:sp>
        <p:nvSpPr>
          <p:cNvPr id="3" name="CuadroTexto 2">
            <a:extLst>
              <a:ext uri="{FF2B5EF4-FFF2-40B4-BE49-F238E27FC236}">
                <a16:creationId xmlns:a16="http://schemas.microsoft.com/office/drawing/2014/main" id="{893863C8-CD6B-191C-059E-30CC51E4F1CC}"/>
              </a:ext>
            </a:extLst>
          </p:cNvPr>
          <p:cNvSpPr txBox="1"/>
          <p:nvPr/>
        </p:nvSpPr>
        <p:spPr>
          <a:xfrm>
            <a:off x="1825364" y="267285"/>
            <a:ext cx="7248298" cy="369332"/>
          </a:xfrm>
          <a:prstGeom prst="rect">
            <a:avLst/>
          </a:prstGeom>
          <a:noFill/>
        </p:spPr>
        <p:txBody>
          <a:bodyPr wrap="square" rtlCol="0">
            <a:spAutoFit/>
          </a:bodyPr>
          <a:lstStyle/>
          <a:p>
            <a:r>
              <a:rPr lang="es-AR" b="1" dirty="0"/>
              <a:t>Comportamiento mecánico del PMMA(polimetilmetacrilato)  </a:t>
            </a:r>
          </a:p>
        </p:txBody>
      </p:sp>
      <p:pic>
        <p:nvPicPr>
          <p:cNvPr id="8" name="Imagen 7">
            <a:extLst>
              <a:ext uri="{FF2B5EF4-FFF2-40B4-BE49-F238E27FC236}">
                <a16:creationId xmlns:a16="http://schemas.microsoft.com/office/drawing/2014/main" id="{9F769ADB-8E95-D2E8-5626-3318B217015E}"/>
              </a:ext>
            </a:extLst>
          </p:cNvPr>
          <p:cNvPicPr>
            <a:picLocks noChangeAspect="1"/>
          </p:cNvPicPr>
          <p:nvPr/>
        </p:nvPicPr>
        <p:blipFill>
          <a:blip r:embed="rId3"/>
          <a:stretch>
            <a:fillRect/>
          </a:stretch>
        </p:blipFill>
        <p:spPr>
          <a:xfrm>
            <a:off x="6900205" y="696481"/>
            <a:ext cx="4002258" cy="3001694"/>
          </a:xfrm>
          <a:prstGeom prst="rect">
            <a:avLst/>
          </a:prstGeom>
        </p:spPr>
      </p:pic>
      <p:graphicFrame>
        <p:nvGraphicFramePr>
          <p:cNvPr id="9" name="Tabla 8">
            <a:extLst>
              <a:ext uri="{FF2B5EF4-FFF2-40B4-BE49-F238E27FC236}">
                <a16:creationId xmlns:a16="http://schemas.microsoft.com/office/drawing/2014/main" id="{64B9391A-4F0C-54C4-7EB6-86723351AB94}"/>
              </a:ext>
            </a:extLst>
          </p:cNvPr>
          <p:cNvGraphicFramePr>
            <a:graphicFrameLocks noGrp="1"/>
          </p:cNvGraphicFramePr>
          <p:nvPr>
            <p:extLst>
              <p:ext uri="{D42A27DB-BD31-4B8C-83A1-F6EECF244321}">
                <p14:modId xmlns:p14="http://schemas.microsoft.com/office/powerpoint/2010/main" val="1730807258"/>
              </p:ext>
            </p:extLst>
          </p:nvPr>
        </p:nvGraphicFramePr>
        <p:xfrm>
          <a:off x="1786597" y="4127372"/>
          <a:ext cx="9338188" cy="2216217"/>
        </p:xfrm>
        <a:graphic>
          <a:graphicData uri="http://schemas.openxmlformats.org/drawingml/2006/table">
            <a:tbl>
              <a:tblPr firstRow="1" firstCol="1" bandRow="1">
                <a:tableStyleId>{5C22544A-7EE6-4342-B048-85BDC9FD1C3A}</a:tableStyleId>
              </a:tblPr>
              <a:tblGrid>
                <a:gridCol w="3394588">
                  <a:extLst>
                    <a:ext uri="{9D8B030D-6E8A-4147-A177-3AD203B41FA5}">
                      <a16:colId xmlns:a16="http://schemas.microsoft.com/office/drawing/2014/main" val="2148472156"/>
                    </a:ext>
                  </a:extLst>
                </a:gridCol>
                <a:gridCol w="2971800">
                  <a:extLst>
                    <a:ext uri="{9D8B030D-6E8A-4147-A177-3AD203B41FA5}">
                      <a16:colId xmlns:a16="http://schemas.microsoft.com/office/drawing/2014/main" val="928490334"/>
                    </a:ext>
                  </a:extLst>
                </a:gridCol>
                <a:gridCol w="2971800">
                  <a:extLst>
                    <a:ext uri="{9D8B030D-6E8A-4147-A177-3AD203B41FA5}">
                      <a16:colId xmlns:a16="http://schemas.microsoft.com/office/drawing/2014/main" val="2878449965"/>
                    </a:ext>
                  </a:extLst>
                </a:gridCol>
              </a:tblGrid>
              <a:tr h="0">
                <a:tc>
                  <a:txBody>
                    <a:bodyPr/>
                    <a:lstStyle/>
                    <a:p>
                      <a:pPr algn="ctr">
                        <a:lnSpc>
                          <a:spcPct val="107000"/>
                        </a:lnSpc>
                        <a:spcAft>
                          <a:spcPts val="800"/>
                        </a:spcAft>
                        <a:buNone/>
                      </a:pPr>
                      <a:r>
                        <a:rPr lang="es-AR" sz="1200" kern="0">
                          <a:effectLst/>
                        </a:rPr>
                        <a:t>Propiedad</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buNone/>
                      </a:pPr>
                      <a:r>
                        <a:rPr lang="es-AR" sz="1200" kern="0">
                          <a:effectLst/>
                        </a:rPr>
                        <a:t>Valor típico</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buNone/>
                      </a:pPr>
                      <a:r>
                        <a:rPr lang="es-AR" sz="1200" kern="0">
                          <a:effectLst/>
                        </a:rPr>
                        <a:t>Comentario técnico</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873101095"/>
                  </a:ext>
                </a:extLst>
              </a:tr>
              <a:tr h="0">
                <a:tc>
                  <a:txBody>
                    <a:bodyPr/>
                    <a:lstStyle/>
                    <a:p>
                      <a:pPr>
                        <a:lnSpc>
                          <a:spcPct val="107000"/>
                        </a:lnSpc>
                        <a:spcAft>
                          <a:spcPts val="800"/>
                        </a:spcAft>
                        <a:buNone/>
                      </a:pPr>
                      <a:r>
                        <a:rPr lang="es-AR" sz="1200" kern="0">
                          <a:effectLst/>
                        </a:rPr>
                        <a:t>Módulo de elasticidad (Young)</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2.4–3.2 GPa</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Alta rigidez comparada con otros termoplásticos</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544089433"/>
                  </a:ext>
                </a:extLst>
              </a:tr>
              <a:tr h="0">
                <a:tc>
                  <a:txBody>
                    <a:bodyPr/>
                    <a:lstStyle/>
                    <a:p>
                      <a:pPr>
                        <a:lnSpc>
                          <a:spcPct val="107000"/>
                        </a:lnSpc>
                        <a:spcAft>
                          <a:spcPts val="800"/>
                        </a:spcAft>
                        <a:buNone/>
                      </a:pPr>
                      <a:r>
                        <a:rPr lang="es-AR" sz="1200" kern="0">
                          <a:effectLst/>
                        </a:rPr>
                        <a:t>Resistencia a la tracción</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50–75 MPa</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Buena resistencia, aunque frágil bajo impacto</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788201575"/>
                  </a:ext>
                </a:extLst>
              </a:tr>
              <a:tr h="0">
                <a:tc>
                  <a:txBody>
                    <a:bodyPr/>
                    <a:lstStyle/>
                    <a:p>
                      <a:pPr>
                        <a:lnSpc>
                          <a:spcPct val="107000"/>
                        </a:lnSpc>
                        <a:spcAft>
                          <a:spcPts val="800"/>
                        </a:spcAft>
                        <a:buNone/>
                      </a:pPr>
                      <a:r>
                        <a:rPr lang="es-AR" sz="1200" kern="0">
                          <a:effectLst/>
                        </a:rPr>
                        <a:t>Elongación a la rotura</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2–10 %</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Baja ductilidad, comportamiento frágil</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445297529"/>
                  </a:ext>
                </a:extLst>
              </a:tr>
              <a:tr h="0">
                <a:tc>
                  <a:txBody>
                    <a:bodyPr/>
                    <a:lstStyle/>
                    <a:p>
                      <a:pPr>
                        <a:lnSpc>
                          <a:spcPct val="107000"/>
                        </a:lnSpc>
                        <a:spcAft>
                          <a:spcPts val="800"/>
                        </a:spcAft>
                        <a:buNone/>
                      </a:pPr>
                      <a:r>
                        <a:rPr lang="es-AR" sz="1200" kern="0">
                          <a:effectLst/>
                        </a:rPr>
                        <a:t>Resistencia al impacto (Izod)</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0.3–1.0 kJ/m²</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Menor que el policarbonato, pero superior al vidrio</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751925311"/>
                  </a:ext>
                </a:extLst>
              </a:tr>
              <a:tr h="0">
                <a:tc>
                  <a:txBody>
                    <a:bodyPr/>
                    <a:lstStyle/>
                    <a:p>
                      <a:pPr>
                        <a:lnSpc>
                          <a:spcPct val="107000"/>
                        </a:lnSpc>
                        <a:spcAft>
                          <a:spcPts val="800"/>
                        </a:spcAft>
                        <a:buNone/>
                      </a:pPr>
                      <a:r>
                        <a:rPr lang="es-AR" sz="1200" kern="0">
                          <a:effectLst/>
                        </a:rPr>
                        <a:t>Dureza Shore D</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~80–90</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Superficie dura, resistente a rayaduras</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9475415"/>
                  </a:ext>
                </a:extLst>
              </a:tr>
              <a:tr h="0">
                <a:tc>
                  <a:txBody>
                    <a:bodyPr/>
                    <a:lstStyle/>
                    <a:p>
                      <a:pPr>
                        <a:lnSpc>
                          <a:spcPct val="107000"/>
                        </a:lnSpc>
                        <a:spcAft>
                          <a:spcPts val="800"/>
                        </a:spcAft>
                        <a:buNone/>
                      </a:pPr>
                      <a:r>
                        <a:rPr lang="es-AR" sz="1200" kern="0">
                          <a:effectLst/>
                        </a:rPr>
                        <a:t>Temperatura de transición vítrea (Tg)</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a:effectLst/>
                        </a:rPr>
                        <a:t>~105 °C</a:t>
                      </a:r>
                      <a:endParaRPr lang="es-A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s-AR" sz="1200" kern="0" dirty="0">
                          <a:effectLst/>
                        </a:rPr>
                        <a:t>Mantiene rigidez hasta temperaturas moderadas</a:t>
                      </a:r>
                      <a:endParaRPr lang="es-A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530276599"/>
                  </a:ext>
                </a:extLst>
              </a:tr>
            </a:tbl>
          </a:graphicData>
        </a:graphic>
      </p:graphicFrame>
    </p:spTree>
    <p:extLst>
      <p:ext uri="{BB962C8B-B14F-4D97-AF65-F5344CB8AC3E}">
        <p14:creationId xmlns:p14="http://schemas.microsoft.com/office/powerpoint/2010/main" val="2856859165"/>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4448</TotalTime>
  <Words>1412</Words>
  <Application>Microsoft Office PowerPoint</Application>
  <PresentationFormat>Panorámica</PresentationFormat>
  <Paragraphs>266</Paragraphs>
  <Slides>18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Arial</vt:lpstr>
      <vt:lpstr>Calibri</vt:lpstr>
      <vt:lpstr>Century Gothic</vt:lpstr>
      <vt:lpstr>Wingdings</vt:lpstr>
      <vt:lpstr>Wingdings 3</vt:lpstr>
      <vt:lpstr>Espiral</vt:lpstr>
      <vt:lpstr>Materiales Poliméricos Parte 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Polímeros</dc:title>
  <dc:creator>usuario</dc:creator>
  <cp:lastModifiedBy>tessantequera@gmail.com</cp:lastModifiedBy>
  <cp:revision>107</cp:revision>
  <dcterms:created xsi:type="dcterms:W3CDTF">2019-06-03T00:46:09Z</dcterms:created>
  <dcterms:modified xsi:type="dcterms:W3CDTF">2025-11-10T21:35:01Z</dcterms:modified>
</cp:coreProperties>
</file>