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660"/>
  </p:normalViewPr>
  <p:slideViewPr>
    <p:cSldViewPr>
      <p:cViewPr varScale="1">
        <p:scale>
          <a:sx n="70" d="100"/>
          <a:sy n="70" d="100"/>
        </p:scale>
        <p:origin x="78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0065BE-0657-4A47-90AD-C21C55E16B19}" type="datetime4">
              <a:rPr lang="en-US" smtClean="0"/>
              <a:pPr/>
              <a:t>April 6, 2020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6C3AA4-67BE-44F7-809A-3582401494AF}" type="datetime4">
              <a:rPr lang="en-US" smtClean="0"/>
              <a:pPr/>
              <a:t>April 6, 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172EEB-1769-4776-AD69-E7C1260563EB}" type="datetime4">
              <a:rPr lang="en-US" smtClean="0"/>
              <a:pPr/>
              <a:t>April 6, 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7BB8AF-C16A-4836-A92D-61834B5F0BA5}" type="datetime4">
              <a:rPr lang="en-US" smtClean="0"/>
              <a:pPr/>
              <a:t>April 6, 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7D2193-4505-4A75-99BB-880C6989A757}" type="datetime4">
              <a:rPr lang="en-US" smtClean="0"/>
              <a:pPr/>
              <a:t>April 6, 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3A18F4-33C3-445B-924C-31108C51719C}" type="datetime4">
              <a:rPr lang="en-US" smtClean="0"/>
              <a:pPr/>
              <a:t>April 6, 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F7543A-E259-478F-9E0D-57BA40E442B7}" type="datetime4">
              <a:rPr lang="en-US" smtClean="0"/>
              <a:pPr/>
              <a:t>April 6, 2020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FB012D-77A1-44B0-BB26-329BA1EE55C9}" type="datetime4">
              <a:rPr lang="en-US" smtClean="0"/>
              <a:pPr/>
              <a:t>April 6, 2020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B7499E-3031-413E-B01E-B94970708CAA}" type="datetime4">
              <a:rPr lang="en-US" smtClean="0"/>
              <a:pPr/>
              <a:t>April 6, 2020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C7EAB0C-2220-4D0E-A0DD-DB7FA0F742F4}" type="datetime4">
              <a:rPr lang="en-US" smtClean="0"/>
              <a:pPr/>
              <a:t>April 6, 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54ED01-E2A0-4C1E-8E21-014B9904157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3416D63-31BF-4B94-B6C5-E20B2C63F515}" type="datetime4">
              <a:rPr lang="en-US" smtClean="0"/>
              <a:pPr/>
              <a:t>April 6, 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754ED01-E2A0-4C1E-8E21-014B9904157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2B1B13E-D5AF-485E-81A1-82A140076526}" type="datetime4">
              <a:rPr lang="en-US" smtClean="0"/>
              <a:pPr/>
              <a:t>April 6, 2020</a:t>
            </a:fld>
            <a:endParaRPr lang="en-U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754ED01-E2A0-4C1E-8E21-014B99041579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Redes I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Unidad 2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4673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Ventajas</a:t>
            </a:r>
          </a:p>
          <a:p>
            <a:pPr lvl="1"/>
            <a:r>
              <a:rPr lang="es-MX" dirty="0" smtClean="0"/>
              <a:t>Gran </a:t>
            </a:r>
            <a:r>
              <a:rPr lang="es-MX" dirty="0"/>
              <a:t>facilidad de </a:t>
            </a:r>
            <a:r>
              <a:rPr lang="es-MX" dirty="0" smtClean="0"/>
              <a:t>instalación.</a:t>
            </a:r>
          </a:p>
          <a:p>
            <a:pPr lvl="1"/>
            <a:r>
              <a:rPr lang="es-MX" dirty="0" smtClean="0"/>
              <a:t>Posibilidad </a:t>
            </a:r>
            <a:r>
              <a:rPr lang="es-MX" dirty="0"/>
              <a:t>de desconectar elementos de red sin causar problemas. </a:t>
            </a:r>
          </a:p>
          <a:p>
            <a:pPr lvl="1"/>
            <a:r>
              <a:rPr lang="es-MX" dirty="0" smtClean="0"/>
              <a:t>Facilidad </a:t>
            </a:r>
            <a:r>
              <a:rPr lang="es-MX" dirty="0"/>
              <a:t>para la detección de fallo y su reparación. </a:t>
            </a:r>
            <a:endParaRPr lang="es-MX" dirty="0" smtClean="0"/>
          </a:p>
          <a:p>
            <a:r>
              <a:rPr lang="es-MX" dirty="0" smtClean="0"/>
              <a:t>Desventajas</a:t>
            </a:r>
          </a:p>
          <a:p>
            <a:pPr lvl="1"/>
            <a:r>
              <a:rPr lang="es-MX" dirty="0" smtClean="0"/>
              <a:t>Requiere </a:t>
            </a:r>
            <a:r>
              <a:rPr lang="es-MX" dirty="0"/>
              <a:t>más cable que la topología de bus. </a:t>
            </a:r>
            <a:endParaRPr lang="es-MX" dirty="0" smtClean="0"/>
          </a:p>
          <a:p>
            <a:pPr lvl="1"/>
            <a:r>
              <a:rPr lang="es-MX" dirty="0" smtClean="0"/>
              <a:t>Un </a:t>
            </a:r>
            <a:r>
              <a:rPr lang="es-MX" dirty="0"/>
              <a:t>fallo en el concentrador provoca el aislamiento de todos los nodos a él conectados. </a:t>
            </a:r>
            <a:endParaRPr lang="es-MX" dirty="0" smtClean="0"/>
          </a:p>
          <a:p>
            <a:pPr lvl="1"/>
            <a:r>
              <a:rPr lang="es-MX" dirty="0" smtClean="0"/>
              <a:t>Se </a:t>
            </a:r>
            <a:r>
              <a:rPr lang="es-MX" dirty="0" err="1" smtClean="0"/>
              <a:t>debencomprar</a:t>
            </a:r>
            <a:r>
              <a:rPr lang="es-MX" dirty="0" smtClean="0"/>
              <a:t> </a:t>
            </a:r>
            <a:r>
              <a:rPr lang="es-MX" dirty="0" err="1"/>
              <a:t>switches</a:t>
            </a:r>
            <a:r>
              <a:rPr lang="es-MX" dirty="0"/>
              <a:t>, </a:t>
            </a:r>
            <a:r>
              <a:rPr lang="es-MX" dirty="0" err="1"/>
              <a:t>hubs</a:t>
            </a:r>
            <a:r>
              <a:rPr lang="es-MX" dirty="0"/>
              <a:t> o concentradores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Topología Estrella</a:t>
            </a:r>
          </a:p>
        </p:txBody>
      </p:sp>
    </p:spTree>
    <p:extLst>
      <p:ext uri="{BB962C8B-B14F-4D97-AF65-F5344CB8AC3E}">
        <p14:creationId xmlns:p14="http://schemas.microsoft.com/office/powerpoint/2010/main" val="3635715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Es </a:t>
            </a:r>
            <a:r>
              <a:rPr lang="es-MX" dirty="0"/>
              <a:t>una generalización de la topología en </a:t>
            </a:r>
            <a:r>
              <a:rPr lang="es-MX" dirty="0" err="1" smtClean="0"/>
              <a:t>bus.Esta</a:t>
            </a:r>
            <a:r>
              <a:rPr lang="es-MX" dirty="0" smtClean="0"/>
              <a:t> </a:t>
            </a:r>
            <a:r>
              <a:rPr lang="es-MX" dirty="0"/>
              <a:t>topología comienza en un punto denominado cabezal o raíz (</a:t>
            </a:r>
            <a:r>
              <a:rPr lang="es-MX" dirty="0" err="1"/>
              <a:t>headend</a:t>
            </a:r>
            <a:r>
              <a:rPr lang="es-MX" dirty="0"/>
              <a:t>). Uno </a:t>
            </a:r>
            <a:r>
              <a:rPr lang="es-MX" dirty="0" err="1"/>
              <a:t>ó</a:t>
            </a:r>
            <a:r>
              <a:rPr lang="es-MX" dirty="0"/>
              <a:t> más cables pueden salir de este punto y cada uno de ellos puede tener ramificaciones en cualquier otro punto. Una ramificación puede volver a ramificarse. En una topología en árbol no se deben formar ciclos.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Topología </a:t>
            </a:r>
            <a:r>
              <a:rPr lang="es-MX" dirty="0" err="1" smtClean="0"/>
              <a:t>Arbol</a:t>
            </a:r>
            <a:endParaRPr lang="es-MX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567313"/>
            <a:ext cx="1914525" cy="168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4310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Ventajas</a:t>
            </a:r>
          </a:p>
          <a:p>
            <a:pPr lvl="1"/>
            <a:r>
              <a:rPr lang="es-MX" dirty="0" smtClean="0"/>
              <a:t>Cableado </a:t>
            </a:r>
            <a:r>
              <a:rPr lang="es-MX" dirty="0"/>
              <a:t>punto a punto para segmentos individuales</a:t>
            </a:r>
            <a:r>
              <a:rPr lang="es-MX" dirty="0" smtClean="0"/>
              <a:t>.</a:t>
            </a:r>
          </a:p>
          <a:p>
            <a:pPr lvl="1"/>
            <a:r>
              <a:rPr lang="es-MX" dirty="0" smtClean="0"/>
              <a:t> </a:t>
            </a:r>
            <a:r>
              <a:rPr lang="es-MX" dirty="0"/>
              <a:t>Soportado por multitud de vendedores de software y de hardware. </a:t>
            </a:r>
            <a:endParaRPr lang="es-MX" dirty="0" smtClean="0"/>
          </a:p>
          <a:p>
            <a:r>
              <a:rPr lang="es-MX" dirty="0" smtClean="0"/>
              <a:t>Desventajas</a:t>
            </a:r>
          </a:p>
          <a:p>
            <a:pPr lvl="1"/>
            <a:r>
              <a:rPr lang="es-MX" dirty="0" smtClean="0"/>
              <a:t>La </a:t>
            </a:r>
            <a:r>
              <a:rPr lang="es-MX" dirty="0"/>
              <a:t>medida de cada segmento viene determinada por el tipo de cable utilizado. </a:t>
            </a:r>
            <a:endParaRPr lang="es-MX" dirty="0" smtClean="0"/>
          </a:p>
          <a:p>
            <a:pPr lvl="1"/>
            <a:r>
              <a:rPr lang="es-MX" dirty="0" smtClean="0"/>
              <a:t>Si </a:t>
            </a:r>
            <a:r>
              <a:rPr lang="es-MX" dirty="0"/>
              <a:t>se viene abajo el segmento principal todo el segmento se viene abajo</a:t>
            </a:r>
            <a:r>
              <a:rPr lang="es-MX" dirty="0" smtClean="0"/>
              <a:t>.</a:t>
            </a:r>
          </a:p>
          <a:p>
            <a:pPr lvl="1"/>
            <a:r>
              <a:rPr lang="es-MX" dirty="0" smtClean="0"/>
              <a:t>Es </a:t>
            </a:r>
            <a:r>
              <a:rPr lang="es-MX" dirty="0"/>
              <a:t>más difícil la configuración. 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Topología </a:t>
            </a:r>
            <a:r>
              <a:rPr lang="es-MX" dirty="0" err="1"/>
              <a:t>Arbol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41572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Es similar a una estrella extendida. Sin embargo, en lugar de unirse los </a:t>
            </a:r>
            <a:r>
              <a:rPr lang="es-MX" dirty="0" err="1"/>
              <a:t>Hubs</a:t>
            </a:r>
            <a:r>
              <a:rPr lang="es-MX" dirty="0"/>
              <a:t> </a:t>
            </a:r>
            <a:r>
              <a:rPr lang="es-MX" dirty="0" err="1" smtClean="0"/>
              <a:t>Hubs</a:t>
            </a:r>
            <a:r>
              <a:rPr lang="es-MX" dirty="0" smtClean="0"/>
              <a:t> </a:t>
            </a:r>
            <a:r>
              <a:rPr lang="es-MX" dirty="0"/>
              <a:t>o </a:t>
            </a:r>
            <a:r>
              <a:rPr lang="es-MX" dirty="0" err="1"/>
              <a:t>Switch</a:t>
            </a:r>
            <a:r>
              <a:rPr lang="es-MX" dirty="0"/>
              <a:t>, </a:t>
            </a:r>
            <a:r>
              <a:rPr lang="es-MX" dirty="0" smtClean="0"/>
              <a:t>el </a:t>
            </a:r>
            <a:r>
              <a:rPr lang="es-MX" dirty="0"/>
              <a:t>sistema se une a un dispositivo que controla el tráfico en la topología.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Topología Jerárquica</a:t>
            </a:r>
            <a:endParaRPr lang="es-MX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501008"/>
            <a:ext cx="2914650" cy="200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2855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883776"/>
          </a:xfrm>
        </p:spPr>
        <p:txBody>
          <a:bodyPr>
            <a:normAutofit fontScale="77500" lnSpcReduction="20000"/>
          </a:bodyPr>
          <a:lstStyle/>
          <a:p>
            <a:r>
              <a:rPr lang="es-MX" dirty="0"/>
              <a:t>Se utiliza para proporcionar tanta protección como </a:t>
            </a:r>
            <a:r>
              <a:rPr lang="es-MX" dirty="0" smtClean="0"/>
              <a:t>sea </a:t>
            </a:r>
            <a:r>
              <a:rPr lang="es-MX" dirty="0"/>
              <a:t>posible frente a una interrupción del servicio. El uso de una topología en malla en los sistemas de control de una planta de energía nuclear sería un ejemplo excelente. </a:t>
            </a:r>
            <a:endParaRPr lang="es-MX" dirty="0" smtClean="0"/>
          </a:p>
          <a:p>
            <a:r>
              <a:rPr lang="es-MX" dirty="0" smtClean="0"/>
              <a:t>Cada </a:t>
            </a:r>
            <a:r>
              <a:rPr lang="es-MX" dirty="0"/>
              <a:t>host tiene sus propias conexiones a todos los otros host. </a:t>
            </a:r>
            <a:endParaRPr lang="es-MX" dirty="0" smtClean="0"/>
          </a:p>
          <a:p>
            <a:r>
              <a:rPr lang="es-MX" dirty="0" smtClean="0"/>
              <a:t>Aunque </a:t>
            </a:r>
            <a:r>
              <a:rPr lang="es-MX" dirty="0"/>
              <a:t>Internet tiene caminos múltiples a cualquier una ubicación, no adopta la topología de la malla completa. 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Topología Malla</a:t>
            </a:r>
            <a:endParaRPr lang="es-MX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9514" y="4293096"/>
            <a:ext cx="2535710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15408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 topología lógica de una red es cómo las computadoras se comunican por el medio. </a:t>
            </a:r>
            <a:endParaRPr lang="es-MX" dirty="0" smtClean="0"/>
          </a:p>
          <a:p>
            <a:r>
              <a:rPr lang="es-MX" dirty="0" smtClean="0"/>
              <a:t>Los </a:t>
            </a:r>
            <a:r>
              <a:rPr lang="es-MX" dirty="0"/>
              <a:t>dos tipos mas </a:t>
            </a:r>
            <a:r>
              <a:rPr lang="es-MX" dirty="0" err="1"/>
              <a:t>comúnes</a:t>
            </a:r>
            <a:r>
              <a:rPr lang="es-MX" dirty="0"/>
              <a:t> </a:t>
            </a:r>
            <a:r>
              <a:rPr lang="es-MX" dirty="0" smtClean="0"/>
              <a:t>de </a:t>
            </a:r>
            <a:r>
              <a:rPr lang="es-MX" dirty="0"/>
              <a:t>topologías lógico son </a:t>
            </a:r>
            <a:r>
              <a:rPr lang="es-MX" dirty="0" smtClean="0"/>
              <a:t>la </a:t>
            </a:r>
            <a:r>
              <a:rPr lang="es-MX" dirty="0"/>
              <a:t>de </a:t>
            </a:r>
            <a:r>
              <a:rPr lang="es-MX" dirty="0" err="1"/>
              <a:t>broadcast</a:t>
            </a:r>
            <a:r>
              <a:rPr lang="es-MX" dirty="0"/>
              <a:t> </a:t>
            </a:r>
            <a:r>
              <a:rPr lang="es-MX" dirty="0" smtClean="0"/>
              <a:t>y </a:t>
            </a:r>
            <a:r>
              <a:rPr lang="es-MX" dirty="0"/>
              <a:t>transmisión de </a:t>
            </a:r>
            <a:r>
              <a:rPr lang="es-MX" dirty="0" err="1"/>
              <a:t>token</a:t>
            </a:r>
            <a:r>
              <a:rPr lang="es-MX" dirty="0"/>
              <a:t>. 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Topología Lógica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7126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Toplogías</a:t>
            </a:r>
            <a:r>
              <a:rPr lang="es-MX" dirty="0"/>
              <a:t>: Tipo Bus (barra), tipo </a:t>
            </a:r>
            <a:r>
              <a:rPr lang="es-MX" dirty="0" err="1"/>
              <a:t>Star</a:t>
            </a:r>
            <a:r>
              <a:rPr lang="es-MX" dirty="0"/>
              <a:t> (estrella), tipo Ring (anillo), tipo </a:t>
            </a:r>
            <a:r>
              <a:rPr lang="es-MX" dirty="0" err="1"/>
              <a:t>Starshaped</a:t>
            </a:r>
            <a:r>
              <a:rPr lang="es-MX" dirty="0"/>
              <a:t> Ring (Anillo estrellado): Forma general. Ventajas y desventajas de c/u. Limitaciones. Ejemplos. </a:t>
            </a:r>
            <a:endParaRPr lang="es-MX" dirty="0" smtClean="0"/>
          </a:p>
          <a:p>
            <a:r>
              <a:rPr lang="es-MX" dirty="0" smtClean="0"/>
              <a:t>Transmisiones </a:t>
            </a:r>
            <a:r>
              <a:rPr lang="es-MX" dirty="0"/>
              <a:t>Analógicas. </a:t>
            </a:r>
            <a:endParaRPr lang="es-MX" dirty="0" smtClean="0"/>
          </a:p>
          <a:p>
            <a:r>
              <a:rPr lang="es-MX" dirty="0" smtClean="0"/>
              <a:t>Transmisiones </a:t>
            </a:r>
            <a:r>
              <a:rPr lang="es-MX" dirty="0"/>
              <a:t>Digitales. </a:t>
            </a:r>
            <a:endParaRPr lang="es-MX" dirty="0" smtClean="0"/>
          </a:p>
          <a:p>
            <a:r>
              <a:rPr lang="es-MX" dirty="0" smtClean="0"/>
              <a:t>Transmisiones </a:t>
            </a:r>
            <a:r>
              <a:rPr lang="es-MX" dirty="0"/>
              <a:t>Digitales por medios analógicos.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Introducción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44514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 </a:t>
            </a:r>
            <a:r>
              <a:rPr lang="es-MX" dirty="0"/>
              <a:t>término topologías se refiere a la forma según la cual se interconectan entre sí los puntos finales, o estaciones, conectados a la red. </a:t>
            </a:r>
          </a:p>
          <a:p>
            <a:r>
              <a:rPr lang="es-MX" dirty="0" smtClean="0"/>
              <a:t> </a:t>
            </a:r>
            <a:r>
              <a:rPr lang="es-MX" dirty="0"/>
              <a:t>Las topologías usuales en redes LAN </a:t>
            </a:r>
            <a:r>
              <a:rPr lang="es-MX" dirty="0" smtClean="0"/>
              <a:t>son:</a:t>
            </a:r>
          </a:p>
          <a:p>
            <a:pPr marL="393192" lvl="1" indent="0">
              <a:buNone/>
            </a:pPr>
            <a:r>
              <a:rPr lang="es-MX" dirty="0" smtClean="0"/>
              <a:t>Simétricas – LAN              Asimétricas - WAN</a:t>
            </a:r>
          </a:p>
          <a:p>
            <a:pPr marL="393192" lvl="1" indent="0">
              <a:buNone/>
            </a:pPr>
            <a:r>
              <a:rPr lang="es-MX" dirty="0" smtClean="0"/>
              <a:t>bus</a:t>
            </a:r>
            <a:r>
              <a:rPr lang="es-MX" dirty="0"/>
              <a:t>, </a:t>
            </a:r>
            <a:r>
              <a:rPr lang="es-MX" dirty="0" smtClean="0"/>
              <a:t>				árbol</a:t>
            </a:r>
          </a:p>
          <a:p>
            <a:pPr marL="393192" lvl="1" indent="0">
              <a:buNone/>
            </a:pPr>
            <a:r>
              <a:rPr lang="es-MX" dirty="0" smtClean="0"/>
              <a:t>anillo  				mixtas</a:t>
            </a:r>
          </a:p>
          <a:p>
            <a:pPr marL="393192" lvl="1" indent="0">
              <a:buNone/>
            </a:pPr>
            <a:r>
              <a:rPr lang="es-MX" dirty="0"/>
              <a:t>e</a:t>
            </a:r>
            <a:r>
              <a:rPr lang="es-MX" dirty="0" smtClean="0"/>
              <a:t>strella</a:t>
            </a:r>
          </a:p>
          <a:p>
            <a:pPr marL="393192" lvl="1" indent="0">
              <a:buNone/>
            </a:pPr>
            <a:r>
              <a:rPr lang="es-MX" dirty="0" smtClean="0"/>
              <a:t>malla</a:t>
            </a:r>
          </a:p>
          <a:p>
            <a:pPr lvl="1"/>
            <a:endParaRPr lang="es-MX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Topologías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5793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Topologías Físicas</a:t>
            </a:r>
            <a:endParaRPr lang="es-MX" dirty="0"/>
          </a:p>
        </p:txBody>
      </p:sp>
      <p:pic>
        <p:nvPicPr>
          <p:cNvPr id="1026" name="Picture 2" descr="Resultado de imagen para topologias de r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639" y="1196752"/>
            <a:ext cx="8040991" cy="471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496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Consiste </a:t>
            </a:r>
            <a:r>
              <a:rPr lang="es-MX" dirty="0"/>
              <a:t>de un único cable </a:t>
            </a:r>
            <a:r>
              <a:rPr lang="es-MX" dirty="0" smtClean="0"/>
              <a:t>de </a:t>
            </a:r>
            <a:r>
              <a:rPr lang="es-MX" dirty="0"/>
              <a:t>un único cable de </a:t>
            </a:r>
            <a:r>
              <a:rPr lang="es-MX" dirty="0" err="1"/>
              <a:t>backbone</a:t>
            </a:r>
            <a:r>
              <a:rPr lang="es-MX" dirty="0"/>
              <a:t> </a:t>
            </a:r>
            <a:r>
              <a:rPr lang="es-MX" dirty="0" smtClean="0"/>
              <a:t>con </a:t>
            </a:r>
            <a:r>
              <a:rPr lang="es-MX" dirty="0"/>
              <a:t>un terminador en cada extremo al cual se conectan todos los host de la red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Topología Bus</a:t>
            </a:r>
            <a:endParaRPr lang="es-MX" dirty="0"/>
          </a:p>
        </p:txBody>
      </p:sp>
      <p:pic>
        <p:nvPicPr>
          <p:cNvPr id="2050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996952"/>
            <a:ext cx="3044552" cy="3338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0595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es-MX" dirty="0" smtClean="0"/>
              <a:t>Ventajas </a:t>
            </a:r>
          </a:p>
          <a:p>
            <a:pPr lvl="1"/>
            <a:r>
              <a:rPr lang="es-MX" dirty="0" smtClean="0"/>
              <a:t>Es </a:t>
            </a:r>
            <a:r>
              <a:rPr lang="es-MX" dirty="0"/>
              <a:t>fácil conectar nuevos nodos a la red. </a:t>
            </a:r>
            <a:endParaRPr lang="es-MX" dirty="0" smtClean="0"/>
          </a:p>
          <a:p>
            <a:pPr lvl="1"/>
            <a:r>
              <a:rPr lang="es-MX" dirty="0" smtClean="0"/>
              <a:t>Requiere </a:t>
            </a:r>
            <a:r>
              <a:rPr lang="es-MX" dirty="0"/>
              <a:t>menos cable que una topología </a:t>
            </a:r>
            <a:r>
              <a:rPr lang="es-MX" dirty="0" smtClean="0"/>
              <a:t>estrella.</a:t>
            </a:r>
          </a:p>
          <a:p>
            <a:r>
              <a:rPr lang="es-MX" dirty="0" smtClean="0"/>
              <a:t>Desventajas </a:t>
            </a:r>
          </a:p>
          <a:p>
            <a:pPr lvl="1"/>
            <a:r>
              <a:rPr lang="es-MX" dirty="0" smtClean="0"/>
              <a:t>Toda </a:t>
            </a:r>
            <a:r>
              <a:rPr lang="es-MX" dirty="0"/>
              <a:t>la red se caería si hubiera una ruptura en el cable principal. </a:t>
            </a:r>
            <a:endParaRPr lang="es-MX" dirty="0" smtClean="0"/>
          </a:p>
          <a:p>
            <a:pPr lvl="1"/>
            <a:r>
              <a:rPr lang="es-MX" dirty="0" smtClean="0"/>
              <a:t>Se </a:t>
            </a:r>
            <a:r>
              <a:rPr lang="es-MX" dirty="0"/>
              <a:t>requieren terminadores. </a:t>
            </a:r>
            <a:endParaRPr lang="es-MX" dirty="0" smtClean="0"/>
          </a:p>
          <a:p>
            <a:pPr lvl="1"/>
            <a:r>
              <a:rPr lang="es-MX" dirty="0" smtClean="0"/>
              <a:t>Es </a:t>
            </a:r>
            <a:r>
              <a:rPr lang="es-MX" dirty="0"/>
              <a:t>difícil detectar el origen de un problema cuando toda la red "cae</a:t>
            </a:r>
            <a:r>
              <a:rPr lang="es-MX" dirty="0" smtClean="0"/>
              <a:t>".</a:t>
            </a:r>
          </a:p>
          <a:p>
            <a:pPr lvl="1"/>
            <a:r>
              <a:rPr lang="es-MX" dirty="0" smtClean="0"/>
              <a:t>No </a:t>
            </a:r>
            <a:r>
              <a:rPr lang="es-MX" dirty="0"/>
              <a:t>se debe utilizar como única solución en un gran edificio.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3655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 </a:t>
            </a:r>
            <a:r>
              <a:rPr lang="es-MX" dirty="0"/>
              <a:t>primer host se conecta con el siguiente y el último se conecta al primero, creando de esta manera un anillo físico con el cable.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Topología Anillo</a:t>
            </a:r>
            <a:endParaRPr lang="es-MX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5289" y="3356992"/>
            <a:ext cx="3066147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1422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Ventajas </a:t>
            </a:r>
          </a:p>
          <a:p>
            <a:pPr lvl="1"/>
            <a:r>
              <a:rPr lang="es-MX" dirty="0" smtClean="0"/>
              <a:t>Relativamente fácil de instalar</a:t>
            </a:r>
            <a:endParaRPr lang="es-MX" dirty="0"/>
          </a:p>
          <a:p>
            <a:r>
              <a:rPr lang="es-MX" dirty="0"/>
              <a:t>Desventajas </a:t>
            </a:r>
          </a:p>
          <a:p>
            <a:pPr lvl="1"/>
            <a:r>
              <a:rPr lang="es-MX" dirty="0" smtClean="0"/>
              <a:t>Cuando parte del anillo falle, la red deja de funcionar</a:t>
            </a:r>
            <a:endParaRPr lang="es-MX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Topología Anillo</a:t>
            </a:r>
          </a:p>
        </p:txBody>
      </p:sp>
    </p:spTree>
    <p:extLst>
      <p:ext uri="{BB962C8B-B14F-4D97-AF65-F5344CB8AC3E}">
        <p14:creationId xmlns:p14="http://schemas.microsoft.com/office/powerpoint/2010/main" val="2489050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Todos los host se conectan a un concentrador central por medio del cableado. central por medio del cableado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Topología Estrella</a:t>
            </a:r>
            <a:endParaRPr lang="es-MX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026" y="3212976"/>
            <a:ext cx="3417552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91011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151</TotalTime>
  <Words>603</Words>
  <Application>Microsoft Office PowerPoint</Application>
  <PresentationFormat>Presentación en pantalla (4:3)</PresentationFormat>
  <Paragraphs>77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Lucida Sans Unicode</vt:lpstr>
      <vt:lpstr>Verdana</vt:lpstr>
      <vt:lpstr>Wingdings 2</vt:lpstr>
      <vt:lpstr>Wingdings 3</vt:lpstr>
      <vt:lpstr>Concurrencia</vt:lpstr>
      <vt:lpstr>Redes I</vt:lpstr>
      <vt:lpstr>Introducción</vt:lpstr>
      <vt:lpstr>Topologías</vt:lpstr>
      <vt:lpstr>Topologías Físicas</vt:lpstr>
      <vt:lpstr>Topología Bus</vt:lpstr>
      <vt:lpstr>Presentación de PowerPoint</vt:lpstr>
      <vt:lpstr>Topología Anillo</vt:lpstr>
      <vt:lpstr>Topología Anillo</vt:lpstr>
      <vt:lpstr>Topología Estrella</vt:lpstr>
      <vt:lpstr>Topología Estrella</vt:lpstr>
      <vt:lpstr>Topología Arbol</vt:lpstr>
      <vt:lpstr>Topología Arbol</vt:lpstr>
      <vt:lpstr>Topología Jerárquica</vt:lpstr>
      <vt:lpstr>Topología Malla</vt:lpstr>
      <vt:lpstr>Topología Lógica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I</dc:title>
  <dc:creator>Consuelo Gomez</dc:creator>
  <cp:lastModifiedBy>Consuelo Gomez</cp:lastModifiedBy>
  <cp:revision>13</cp:revision>
  <dcterms:created xsi:type="dcterms:W3CDTF">2018-04-09T14:34:03Z</dcterms:created>
  <dcterms:modified xsi:type="dcterms:W3CDTF">2020-04-06T15:11:13Z</dcterms:modified>
</cp:coreProperties>
</file>