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</p:sldMasterIdLst>
  <p:notesMasterIdLst>
    <p:notesMasterId r:id="rId16"/>
  </p:notesMasterIdLst>
  <p:sldIdLst>
    <p:sldId id="256" r:id="rId2"/>
    <p:sldId id="263" r:id="rId3"/>
    <p:sldId id="271" r:id="rId4"/>
    <p:sldId id="264" r:id="rId5"/>
    <p:sldId id="299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301" r:id="rId14"/>
    <p:sldId id="306" r:id="rId15"/>
  </p:sldIdLst>
  <p:sldSz cx="9144000" cy="6858000" type="screen4x3"/>
  <p:notesSz cx="7027863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>
      <p:cViewPr>
        <p:scale>
          <a:sx n="77" d="100"/>
          <a:sy n="77" d="100"/>
        </p:scale>
        <p:origin x="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81450" y="0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1F9728-296D-48A9-B70E-81A268DC9CAC}" type="datetimeFigureOut">
              <a:rPr lang="en-US"/>
              <a:pPr>
                <a:defRPr/>
              </a:pPr>
              <a:t>10/13/2025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9225" y="1163638"/>
            <a:ext cx="4189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3263" y="4479925"/>
            <a:ext cx="5621337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n-U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81450" y="8842375"/>
            <a:ext cx="304482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D77B07-7175-4EB5-9F33-77403D72797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9"/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324E2C8D-ED92-488B-B28C-87B80352DF4A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1131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15D33-A4A8-4E4C-8D1C-D7C097F3737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42717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7DBE-DBC1-4549-BBAF-738490F073C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1492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5507E-36F9-460E-9CDE-7A6DBD6257A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1803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9794179" y="4569516"/>
              <a:ext cx="863222" cy="863220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B4642058-2B27-4F3C-9F22-7519B37ABA2D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6358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16730-AC1E-405C-9F30-8D0D0D588304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1828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64264-B191-4224-A7D8-A33ADBBCD15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0441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A385E-19A8-4264-AFDF-6931094CC4C8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11782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1A0F9-85B9-466D-AD32-E04808C7383E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8400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65AA9-8B75-44E8-B271-A494B5169D3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18713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9D7A9-2D53-4918-B324-C9E9EEFFD0B9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8414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/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/>
            <p:cNvSpPr>
              <a:spLocks noChangeAspect="1"/>
            </p:cNvSpPr>
            <p:nvPr/>
          </p:nvSpPr>
          <p:spPr bwMode="auto">
            <a:xfrm>
              <a:off x="8568802" y="5105290"/>
              <a:ext cx="319967" cy="320261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Rockwell" panose="02060603020205020403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Editar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C011631-2435-4F51-942F-11AAF8FE9CE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0" r:id="rId2"/>
    <p:sldLayoutId id="2147484079" r:id="rId3"/>
    <p:sldLayoutId id="2147484071" r:id="rId4"/>
    <p:sldLayoutId id="2147484072" r:id="rId5"/>
    <p:sldLayoutId id="2147484073" r:id="rId6"/>
    <p:sldLayoutId id="2147484074" r:id="rId7"/>
    <p:sldLayoutId id="2147484080" r:id="rId8"/>
    <p:sldLayoutId id="2147484081" r:id="rId9"/>
    <p:sldLayoutId id="2147484075" r:id="rId10"/>
    <p:sldLayoutId id="214748407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8988" y="1431925"/>
            <a:ext cx="7593012" cy="3036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Materiales Refractarios</a:t>
            </a:r>
            <a:b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Parte 2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01688" y="4389438"/>
            <a:ext cx="5919787" cy="1069975"/>
          </a:xfrm>
        </p:spPr>
        <p:txBody>
          <a:bodyPr/>
          <a:lstStyle/>
          <a:p>
            <a:pPr eaLnBrk="1" hangingPunct="1"/>
            <a:r>
              <a:rPr lang="es-ES" altLang="en-US"/>
              <a:t>Cátedra Materiales para Ingeniería</a:t>
            </a:r>
          </a:p>
          <a:p>
            <a:pPr eaLnBrk="1" hangingPunct="1"/>
            <a:r>
              <a:rPr lang="es-ES" altLang="en-US" sz="2400"/>
              <a:t>Ing. Teresa Antequera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67"/>
    </mc:Choice>
    <mc:Fallback xmlns="">
      <p:transition spd="slow" advTm="1226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4188"/>
            <a:ext cx="7772400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Otras clasificaciones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341438"/>
            <a:ext cx="7772400" cy="27352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n-US" b="1"/>
              <a:t>Clasificación de los materiales refractarios según la porosidad del producto  conformado: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n-US" b="1"/>
          </a:p>
          <a:p>
            <a:pPr eaLnBrk="1" hangingPunct="1"/>
            <a:r>
              <a:rPr lang="es-ES" altLang="en-US" sz="1800" b="1"/>
              <a:t>Refractarios densos</a:t>
            </a:r>
            <a:r>
              <a:rPr lang="es-ES" altLang="en-US" sz="1800" b="1">
                <a:solidFill>
                  <a:srgbClr val="0070C0"/>
                </a:solidFill>
              </a:rPr>
              <a:t>: Se consideran refractarios densos aquellos materiales cuya refractariedad sea igual o superior a los 1500 ºC y el valor de la porosidad total sea inferior al 39 % en volumen</a:t>
            </a:r>
            <a:r>
              <a:rPr lang="es-ES" altLang="en-US" sz="1800">
                <a:solidFill>
                  <a:srgbClr val="0070C0"/>
                </a:solidFill>
              </a:rPr>
              <a:t>.</a:t>
            </a:r>
            <a:endParaRPr lang="es-ES" altLang="en-US" sz="1800" b="1">
              <a:solidFill>
                <a:srgbClr val="0070C0"/>
              </a:solidFill>
            </a:endParaRPr>
          </a:p>
          <a:p>
            <a:pPr eaLnBrk="1" hangingPunct="1"/>
            <a:r>
              <a:rPr lang="es-ES" altLang="en-US" sz="1800" b="1"/>
              <a:t>Refractarios aislantes: </a:t>
            </a:r>
            <a:r>
              <a:rPr lang="es-ES" altLang="en-US" sz="1800" b="1">
                <a:solidFill>
                  <a:srgbClr val="0070C0"/>
                </a:solidFill>
              </a:rPr>
              <a:t>Su porosidad total es igual o superior al 45 % en volumen</a:t>
            </a:r>
          </a:p>
        </p:txBody>
      </p:sp>
      <p:pic>
        <p:nvPicPr>
          <p:cNvPr id="2662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164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257675"/>
            <a:ext cx="44196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874"/>
    </mc:Choice>
    <mc:Fallback xmlns="">
      <p:transition spd="slow" advTm="9787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4188"/>
            <a:ext cx="7772400" cy="9286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Otras clasificaciones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12875"/>
            <a:ext cx="7772400" cy="4051300"/>
          </a:xfrm>
        </p:spPr>
        <p:txBody>
          <a:bodyPr rtlCol="0">
            <a:normAutofit fontScale="92500" lnSpcReduction="10000"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dirty="0"/>
              <a:t>Clasificación de los materiales refractarios atendiendo al proceso de fabricación: 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s-ES" dirty="0"/>
              <a:t>Refractarios convencionales: ladrillos, preformados etc.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s-ES" dirty="0"/>
              <a:t>Refractarios especiales: obtenidos por fusión en horno eléctrico de las materias primas (alúmina </a:t>
            </a:r>
            <a:r>
              <a:rPr lang="es-ES" dirty="0" err="1"/>
              <a:t>electrofundidas</a:t>
            </a:r>
            <a:r>
              <a:rPr lang="es-ES" dirty="0"/>
              <a:t>) o mediante sinterización-compresión isostática a elevadas temperaturas (HIP)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dirty="0"/>
              <a:t> Clasificación de los materiales refractarios atendiendo a su uso: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s-ES" dirty="0"/>
              <a:t> </a:t>
            </a:r>
            <a:r>
              <a:rPr lang="es-ES" sz="1800" b="1" dirty="0"/>
              <a:t>Refractarios para la industria siderúrgica.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s-ES" sz="1800" b="1" dirty="0"/>
              <a:t>Refractarios para la industria cementera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s-ES" sz="1800" b="1" dirty="0"/>
              <a:t>Refractarios para la industria de la cal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s-ES" sz="1800" b="1" dirty="0"/>
              <a:t> Refractarios para la industria del vidrio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s-ES" sz="1800" b="1" dirty="0"/>
              <a:t>Refractarios para la industria petroquímica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s-ES" sz="1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68"/>
    </mc:Choice>
    <mc:Fallback xmlns="">
      <p:transition spd="slow" advTm="7056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1268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Diagrama de flujo del proceso de fabricación de los materiales refractarios conformados</a:t>
            </a:r>
          </a:p>
        </p:txBody>
      </p:sp>
      <p:pic>
        <p:nvPicPr>
          <p:cNvPr id="28675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4" t="17516" r="22882" b="17516"/>
          <a:stretch>
            <a:fillRect/>
          </a:stretch>
        </p:blipFill>
        <p:spPr bwMode="auto">
          <a:xfrm>
            <a:off x="896938" y="1484313"/>
            <a:ext cx="72009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082"/>
    </mc:Choice>
    <mc:Fallback xmlns="">
      <p:transition spd="slow" advTm="16808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0" t="30313" r="23434" b="22438"/>
          <a:stretch>
            <a:fillRect/>
          </a:stretch>
        </p:blipFill>
        <p:spPr bwMode="auto">
          <a:xfrm>
            <a:off x="539750" y="1844675"/>
            <a:ext cx="8101013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09625" y="404813"/>
            <a:ext cx="80835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cap="all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Diagrama de flujo del proceso de fabricación de los materiales refractarios NO conformados</a:t>
            </a:r>
            <a:endParaRPr lang="en-US" sz="3200" cap="all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610"/>
    </mc:Choice>
    <mc:Fallback xmlns="">
      <p:transition spd="slow" advTm="16061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uadroTexto 1"/>
          <p:cNvSpPr txBox="1">
            <a:spLocks noChangeArrowheads="1"/>
          </p:cNvSpPr>
          <p:nvPr/>
        </p:nvSpPr>
        <p:spPr bwMode="auto">
          <a:xfrm>
            <a:off x="1042988" y="2781300"/>
            <a:ext cx="741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/>
            <a:r>
              <a:rPr lang="es-ES" altLang="en-US" sz="2400" dirty="0"/>
              <a:t>Materiales para Ingeniería  - Ingeniería Química</a:t>
            </a:r>
          </a:p>
          <a:p>
            <a:pPr algn="ctr"/>
            <a:r>
              <a:rPr lang="es-ES" altLang="en-US" sz="2400" dirty="0"/>
              <a:t>Cátedra de Materiales – Segunda Parte</a:t>
            </a:r>
            <a:endParaRPr lang="en-US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4"/>
    </mc:Choice>
    <mc:Fallback xmlns="">
      <p:transition spd="slow" advTm="278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63563" y="404813"/>
            <a:ext cx="8134350" cy="11445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40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Clasificación de los materiales refractarios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49400"/>
            <a:ext cx="8229600" cy="44577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n-US"/>
              <a:t>   No existe un criterio único de clasificación de los materiales refractarios. Así según sea el criterio que se tome como base se tendrá una clasificación u otra. Se pueden clasificar de acuerdo con criterios diferentes, tales como: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n-US"/>
          </a:p>
          <a:p>
            <a:pPr eaLnBrk="1" hangingPunct="1"/>
            <a:r>
              <a:rPr lang="es-ES" altLang="en-US"/>
              <a:t>Composición química.</a:t>
            </a:r>
          </a:p>
          <a:p>
            <a:pPr eaLnBrk="1" hangingPunct="1"/>
            <a:r>
              <a:rPr lang="es-ES" altLang="en-US"/>
              <a:t>Propiedades ácido – base (carácter químico).</a:t>
            </a:r>
          </a:p>
          <a:p>
            <a:pPr eaLnBrk="1" hangingPunct="1"/>
            <a:r>
              <a:rPr lang="es-ES" altLang="en-US"/>
              <a:t>Forma o presentación. Atendiendo a las características físicas del producto acabado.</a:t>
            </a:r>
          </a:p>
          <a:p>
            <a:pPr eaLnBrk="1" hangingPunct="1"/>
            <a:r>
              <a:rPr lang="es-ES" altLang="en-US"/>
              <a:t>Porosidad de los productos conformados (finalidad).</a:t>
            </a:r>
          </a:p>
          <a:p>
            <a:pPr eaLnBrk="1" hangingPunct="1"/>
            <a:r>
              <a:rPr lang="es-ES" altLang="en-US"/>
              <a:t>Proceso de fabricación </a:t>
            </a:r>
          </a:p>
          <a:p>
            <a:pPr eaLnBrk="1" hangingPunct="1"/>
            <a:r>
              <a:rPr lang="es-ES" altLang="en-US"/>
              <a:t>Uso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15"/>
    </mc:Choice>
    <mc:Fallback xmlns="">
      <p:transition spd="slow" advTm="5971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Clasificación según la composición química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73238"/>
            <a:ext cx="7772400" cy="40497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s-E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n-US"/>
              <a:t>Esta clasificación está basada en el contenido del compuesto principal:</a:t>
            </a:r>
          </a:p>
          <a:p>
            <a:pPr eaLnBrk="1" hangingPunct="1"/>
            <a:r>
              <a:rPr lang="es-ES" altLang="en-US" sz="1800"/>
              <a:t>Refractarios de sílice, semi-sílice, sílico-aluminosos.</a:t>
            </a:r>
          </a:p>
          <a:p>
            <a:pPr eaLnBrk="1" hangingPunct="1"/>
            <a:r>
              <a:rPr lang="es-ES" altLang="en-US" sz="1800"/>
              <a:t>Refractarios aluminosos, de alto contenido de alúmina, de muy alto contenido de alúmina.</a:t>
            </a:r>
          </a:p>
          <a:p>
            <a:pPr eaLnBrk="1" hangingPunct="1"/>
            <a:r>
              <a:rPr lang="es-ES" altLang="en-US" sz="1800"/>
              <a:t>Refractarios de magnesita, magnesia-carbono, forsterita, dolomía, magnesia-cromo, cromo-magnesia.</a:t>
            </a:r>
          </a:p>
          <a:p>
            <a:pPr eaLnBrk="1" hangingPunct="1"/>
            <a:r>
              <a:rPr lang="es-ES" altLang="en-US" sz="1800"/>
              <a:t>Refractarios de cromita</a:t>
            </a:r>
          </a:p>
          <a:p>
            <a:pPr eaLnBrk="1" hangingPunct="1"/>
            <a:r>
              <a:rPr lang="es-ES" altLang="en-US" sz="1800"/>
              <a:t>Refractarios especiales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559"/>
    </mc:Choice>
    <mc:Fallback xmlns="">
      <p:transition spd="slow" advTm="25955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4188"/>
            <a:ext cx="8458200" cy="1609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Clasificación de acuerdo a sus propiedades ácido - base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5625"/>
            <a:ext cx="7772400" cy="863600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sz="2400" dirty="0">
                <a:latin typeface="+mj-lt"/>
              </a:rPr>
              <a:t>Según este criterio los materiales refractarios se clasifican en: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85800" y="2676525"/>
            <a:ext cx="8424863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s-ES" altLang="en-US">
                <a:latin typeface="Arial" panose="020B0604020202020204" pitchFamily="34" charset="0"/>
              </a:rPr>
              <a:t> </a:t>
            </a:r>
            <a:r>
              <a:rPr lang="es-ES" altLang="en-US" b="1">
                <a:latin typeface="Arial" panose="020B0604020202020204" pitchFamily="34" charset="0"/>
              </a:rPr>
              <a:t>Refractarios ácidos: Refractarios de sílice, de semi-sílice, silico-aluminosos, de carburo de silicio, de circona y de silicato de circonio.</a:t>
            </a:r>
          </a:p>
          <a:p>
            <a:pPr eaLnBrk="1" hangingPunct="1">
              <a:buFontTx/>
              <a:buChar char="•"/>
            </a:pPr>
            <a:r>
              <a:rPr lang="es-ES" altLang="en-US" b="1">
                <a:latin typeface="Arial" panose="020B0604020202020204" pitchFamily="34" charset="0"/>
              </a:rPr>
              <a:t> Refractarios básicos: Refractarios de magnesia, de dolomía sinterizada, magnesia – cromo y de forsterita .</a:t>
            </a:r>
          </a:p>
          <a:p>
            <a:pPr eaLnBrk="1" hangingPunct="1">
              <a:buFontTx/>
              <a:buChar char="•"/>
            </a:pPr>
            <a:r>
              <a:rPr lang="es-ES" altLang="en-US" b="1">
                <a:latin typeface="Arial" panose="020B0604020202020204" pitchFamily="34" charset="0"/>
              </a:rPr>
              <a:t> Refractarios neutros o inertes: Refractarios de carbono, de cromita y de cromo - magnesia.</a:t>
            </a:r>
          </a:p>
          <a:p>
            <a:pPr eaLnBrk="1" hangingPunct="1">
              <a:buFontTx/>
              <a:buChar char="•"/>
            </a:pPr>
            <a:r>
              <a:rPr lang="es-ES" altLang="en-US" b="1">
                <a:latin typeface="Arial" panose="020B0604020202020204" pitchFamily="34" charset="0"/>
              </a:rPr>
              <a:t> Refractarios anfóteros: Refractarios de alta y muy alta alúmina</a:t>
            </a:r>
            <a:r>
              <a:rPr lang="es-E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664"/>
    </mc:Choice>
    <mc:Fallback xmlns="">
      <p:transition spd="slow" advTm="12466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8" t="27138" r="30244" b="21461"/>
          <a:stretch>
            <a:fillRect/>
          </a:stretch>
        </p:blipFill>
        <p:spPr bwMode="auto">
          <a:xfrm>
            <a:off x="117535" y="1820688"/>
            <a:ext cx="4577953" cy="322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B1425C7-B9EE-4F25-B819-48EDAA5F92BB}"/>
              </a:ext>
            </a:extLst>
          </p:cNvPr>
          <p:cNvSpPr txBox="1"/>
          <p:nvPr/>
        </p:nvSpPr>
        <p:spPr>
          <a:xfrm>
            <a:off x="4897435" y="1035858"/>
            <a:ext cx="4073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El índice de </a:t>
            </a:r>
            <a:r>
              <a:rPr lang="es-AR" sz="1600" dirty="0" err="1"/>
              <a:t>silicatación</a:t>
            </a:r>
            <a:r>
              <a:rPr lang="es-AR" sz="1600" dirty="0"/>
              <a:t>: permite determinar la acidez o </a:t>
            </a:r>
            <a:r>
              <a:rPr lang="es-AR" sz="1600" dirty="0" err="1"/>
              <a:t>basisidad</a:t>
            </a:r>
            <a:r>
              <a:rPr lang="es-AR" sz="1600" dirty="0"/>
              <a:t> de refractarios que tienen una mezcla de óxidos en su composición:</a:t>
            </a:r>
          </a:p>
          <a:p>
            <a:endParaRPr lang="es-AR" sz="1600" dirty="0"/>
          </a:p>
          <a:p>
            <a:endParaRPr lang="es-AR" sz="1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1D6E34-9876-4D34-97A0-523EBB81A8F2}"/>
              </a:ext>
            </a:extLst>
          </p:cNvPr>
          <p:cNvSpPr txBox="1"/>
          <p:nvPr/>
        </p:nvSpPr>
        <p:spPr>
          <a:xfrm>
            <a:off x="4897435" y="3717032"/>
            <a:ext cx="37152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1400" dirty="0"/>
              <a:t>Si el índice de </a:t>
            </a:r>
            <a:r>
              <a:rPr lang="es-AR" sz="1400" dirty="0" err="1"/>
              <a:t>silicatación</a:t>
            </a:r>
            <a:r>
              <a:rPr lang="es-AR" sz="1400" dirty="0"/>
              <a:t> es mayor que la unidad existe un predominio de óxidos ácidos y el refractario es ácido.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AR" sz="1400" dirty="0"/>
              <a:t>Por el contrario, si el índice de </a:t>
            </a:r>
            <a:r>
              <a:rPr lang="es-AR" sz="1400" dirty="0" err="1"/>
              <a:t>silicatación</a:t>
            </a:r>
            <a:r>
              <a:rPr lang="es-AR" sz="1400" dirty="0"/>
              <a:t> es menor que la unidad, el refractario es básico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68A726-A571-4473-B4FD-281C90EC3664}"/>
              </a:ext>
            </a:extLst>
          </p:cNvPr>
          <p:cNvSpPr txBox="1"/>
          <p:nvPr/>
        </p:nvSpPr>
        <p:spPr>
          <a:xfrm>
            <a:off x="322427" y="382324"/>
            <a:ext cx="4997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rgbClr val="0070C0"/>
                </a:solidFill>
              </a:rPr>
              <a:t>Índice de </a:t>
            </a:r>
            <a:r>
              <a:rPr lang="es-AR" sz="2000" dirty="0" err="1">
                <a:solidFill>
                  <a:srgbClr val="0070C0"/>
                </a:solidFill>
              </a:rPr>
              <a:t>silicatación</a:t>
            </a:r>
            <a:endParaRPr lang="es-AR" sz="2000" dirty="0">
              <a:solidFill>
                <a:srgbClr val="0070C0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BF96261-5E43-44F7-B910-3DB24AB14C8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37" b="49989"/>
          <a:stretch/>
        </p:blipFill>
        <p:spPr bwMode="auto">
          <a:xfrm>
            <a:off x="4850088" y="2323862"/>
            <a:ext cx="4293912" cy="10701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343"/>
    </mc:Choice>
    <mc:Fallback xmlns="">
      <p:transition spd="slow" advTm="15134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76213"/>
            <a:ext cx="8280400" cy="1423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Clasificación de los materiales refractarios atendiendo a las características físicas del producto acabado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70706" y="1600200"/>
            <a:ext cx="8507413" cy="4797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" altLang="en-US" dirty="0"/>
              <a:t>Según este criterio los materiales refractarios se clasifican en:</a:t>
            </a:r>
          </a:p>
          <a:p>
            <a:pPr eaLnBrk="1" hangingPunct="1"/>
            <a:r>
              <a:rPr lang="es-ES" altLang="en-US" sz="1800" dirty="0"/>
              <a:t>Materiales conformados, son los que tienen un forma geométrica definida, por ejemplo: Ladrillos normales y en cuña, bloques, formas especiales, etc. Ellos están listos para ser instalados, obtenidos por prensado, extrusión, vibración o aglomeración.</a:t>
            </a:r>
          </a:p>
        </p:txBody>
      </p:sp>
      <p:pic>
        <p:nvPicPr>
          <p:cNvPr id="22532" name="Picture 4" descr="69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1" y="5156424"/>
            <a:ext cx="1858962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69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34358"/>
            <a:ext cx="2275036" cy="170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69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15" y="4971481"/>
            <a:ext cx="235267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69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75782"/>
            <a:ext cx="3211512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84"/>
    </mc:Choice>
    <mc:Fallback xmlns="">
      <p:transition spd="slow" advTm="10648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84188"/>
            <a:ext cx="8569325" cy="12890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Clasificación de los materiales refractarios atendiendo a las características físicas del producto acabado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903413"/>
            <a:ext cx="7772400" cy="4049712"/>
          </a:xfrm>
        </p:spPr>
        <p:txBody>
          <a:bodyPr/>
          <a:lstStyle/>
          <a:p>
            <a:pPr eaLnBrk="1" hangingPunct="1"/>
            <a:r>
              <a:rPr lang="es-ES" altLang="en-US" sz="1800" b="1" dirty="0"/>
              <a:t>Materiales no conformados o monolíticos: Masas plásticas, masas para apisonar (</a:t>
            </a:r>
            <a:r>
              <a:rPr lang="es-ES" altLang="en-US" sz="1800" b="1" dirty="0" err="1"/>
              <a:t>ramming</a:t>
            </a:r>
            <a:r>
              <a:rPr lang="es-ES" altLang="en-US" sz="1800" b="1" dirty="0"/>
              <a:t>), hormigones refractarios, morteros refractarios, masas proyectables neumáticamente, etc. Obtienen su forma final en el lugar de construcción por colado, vibración, </a:t>
            </a:r>
            <a:r>
              <a:rPr lang="es-ES" altLang="en-US" sz="1800" b="1" dirty="0" err="1"/>
              <a:t>gunitado</a:t>
            </a:r>
            <a:r>
              <a:rPr lang="es-ES" altLang="en-US" sz="1800" b="1" dirty="0"/>
              <a:t>, etc.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1150"/>
            <a:ext cx="23050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116" y="4954437"/>
            <a:ext cx="2087562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c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07"/>
          <a:stretch>
            <a:fillRect/>
          </a:stretch>
        </p:blipFill>
        <p:spPr bwMode="auto">
          <a:xfrm>
            <a:off x="6882678" y="5213521"/>
            <a:ext cx="2081935" cy="118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img_cement_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4954437"/>
            <a:ext cx="25622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EAFEC08-68EB-44AA-9A01-D493104ACD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6715" y="3289938"/>
            <a:ext cx="5870957" cy="16704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478"/>
    </mc:Choice>
    <mc:Fallback xmlns="">
      <p:transition spd="slow" advTm="20247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60363" y="212725"/>
            <a:ext cx="8134350" cy="1411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Clasificación de los materiales refractarios atendiendo a las características físicas del producto acabado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38188" y="1624013"/>
            <a:ext cx="7772400" cy="1156915"/>
          </a:xfrm>
        </p:spPr>
        <p:txBody>
          <a:bodyPr/>
          <a:lstStyle/>
          <a:p>
            <a:pPr eaLnBrk="1" hangingPunct="1"/>
            <a:r>
              <a:rPr lang="es-ES" altLang="en-US" dirty="0"/>
              <a:t> </a:t>
            </a:r>
            <a:r>
              <a:rPr lang="es-ES" altLang="en-US" sz="1800" b="1" dirty="0"/>
              <a:t>Productos funcionales (preformados): son materiales conformados y se corresponden con las partes que se cambian más a menudo en los hornos y que realizan una función especifica durante el proceso.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948984"/>
            <a:ext cx="2707198" cy="342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097" y="2948984"/>
            <a:ext cx="2774423" cy="267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56" y="2964089"/>
            <a:ext cx="2427424" cy="34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276"/>
    </mc:Choice>
    <mc:Fallback xmlns="">
      <p:transition spd="slow" advTm="11427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19075"/>
            <a:ext cx="8785225" cy="1609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Clasificación de los materiales refractarios atendiendo a las características físicas del producto acabado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06723"/>
            <a:ext cx="7772400" cy="953976"/>
          </a:xfrm>
        </p:spPr>
        <p:txBody>
          <a:bodyPr/>
          <a:lstStyle/>
          <a:p>
            <a:pPr eaLnBrk="1" hangingPunct="1"/>
            <a:r>
              <a:rPr lang="es-ES" altLang="en-US" sz="1800" b="1" dirty="0"/>
              <a:t>Finalmente, también pueden presentarse los materiales refractarios en forma de materiales fibrosos.</a:t>
            </a:r>
          </a:p>
          <a:p>
            <a:pPr eaLnBrk="1" hangingPunct="1"/>
            <a:r>
              <a:rPr lang="es-ES" altLang="en-US" sz="1800" b="1" dirty="0"/>
              <a:t>Formas: mantas, papeles, placas y módulos</a:t>
            </a:r>
          </a:p>
          <a:p>
            <a:pPr eaLnBrk="1" hangingPunct="1"/>
            <a:endParaRPr lang="es-ES" altLang="en-US" sz="1800" b="1" dirty="0"/>
          </a:p>
        </p:txBody>
      </p:sp>
      <p:pic>
        <p:nvPicPr>
          <p:cNvPr id="25604" name="Picture 4" descr="d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60699"/>
            <a:ext cx="316865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2980010"/>
            <a:ext cx="368935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38935"/>
            <a:ext cx="3794125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454"/>
    </mc:Choice>
    <mc:Fallback xmlns="">
      <p:transition spd="slow" advTm="111454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Madera</Template>
  <TotalTime>4434</TotalTime>
  <Words>715</Words>
  <Application>Microsoft Office PowerPoint</Application>
  <PresentationFormat>Presentación en pantalla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Rockwell</vt:lpstr>
      <vt:lpstr>Rockwell Condensed</vt:lpstr>
      <vt:lpstr>Wingdings</vt:lpstr>
      <vt:lpstr>Tipo de madera</vt:lpstr>
      <vt:lpstr>Materiales Refractarios Parte 2</vt:lpstr>
      <vt:lpstr>Clasificación de los materiales refractarios</vt:lpstr>
      <vt:lpstr>Clasificación según la composición química</vt:lpstr>
      <vt:lpstr>Clasificación de acuerdo a sus propiedades ácido - base</vt:lpstr>
      <vt:lpstr>Presentación de PowerPoint</vt:lpstr>
      <vt:lpstr>Clasificación de los materiales refractarios atendiendo a las características físicas del producto acabado</vt:lpstr>
      <vt:lpstr>Clasificación de los materiales refractarios atendiendo a las características físicas del producto acabado</vt:lpstr>
      <vt:lpstr>Clasificación de los materiales refractarios atendiendo a las características físicas del producto acabado</vt:lpstr>
      <vt:lpstr>Clasificación de los materiales refractarios atendiendo a las características físicas del producto acabado</vt:lpstr>
      <vt:lpstr>Otras clasificaciones</vt:lpstr>
      <vt:lpstr>Otras clasificaciones</vt:lpstr>
      <vt:lpstr>Diagrama de flujo del proceso de fabricación de los materiales refractarios conformados</vt:lpstr>
      <vt:lpstr>Presentación de PowerPoint</vt:lpstr>
      <vt:lpstr>Presentación de PowerPoint</vt:lpstr>
    </vt:vector>
  </TitlesOfParts>
  <Company>FIUNJU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Materiales Refractarios</dc:title>
  <dc:creator>Teresa Antequera</dc:creator>
  <cp:lastModifiedBy>tessantequera@gmail.com</cp:lastModifiedBy>
  <cp:revision>145</cp:revision>
  <dcterms:created xsi:type="dcterms:W3CDTF">2008-10-13T15:42:57Z</dcterms:created>
  <dcterms:modified xsi:type="dcterms:W3CDTF">2025-10-14T07:31:37Z</dcterms:modified>
</cp:coreProperties>
</file>