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259" r:id="rId3"/>
    <p:sldId id="261" r:id="rId4"/>
    <p:sldId id="262" r:id="rId5"/>
    <p:sldId id="263" r:id="rId6"/>
    <p:sldId id="264" r:id="rId7"/>
    <p:sldId id="267" r:id="rId8"/>
    <p:sldId id="268" r:id="rId9"/>
    <p:sldId id="269" r:id="rId10"/>
    <p:sldId id="270" r:id="rId11"/>
    <p:sldId id="27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F834132-629D-4B77-8F7E-E91E18A070C2}"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B0833-A7F9-4A9C-8A15-D9B5631F387E}" type="slidenum">
              <a:rPr lang="en-US" smtClean="0"/>
              <a:t>‹Nº›</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5471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3F834132-629D-4B77-8F7E-E91E18A070C2}" type="datetimeFigureOut">
              <a:rPr lang="en-US" smtClean="0"/>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DB0833-A7F9-4A9C-8A15-D9B5631F387E}" type="slidenum">
              <a:rPr lang="en-US" smtClean="0"/>
              <a:t>‹Nº›</a:t>
            </a:fld>
            <a:endParaRPr lang="en-US"/>
          </a:p>
        </p:txBody>
      </p:sp>
    </p:spTree>
    <p:extLst>
      <p:ext uri="{BB962C8B-B14F-4D97-AF65-F5344CB8AC3E}">
        <p14:creationId xmlns:p14="http://schemas.microsoft.com/office/powerpoint/2010/main" val="39056461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F834132-629D-4B77-8F7E-E91E18A070C2}"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B0833-A7F9-4A9C-8A15-D9B5631F387E}" type="slidenum">
              <a:rPr lang="en-US" smtClean="0"/>
              <a:t>‹Nº›</a:t>
            </a:fld>
            <a:endParaRPr lang="en-US"/>
          </a:p>
        </p:txBody>
      </p:sp>
    </p:spTree>
    <p:extLst>
      <p:ext uri="{BB962C8B-B14F-4D97-AF65-F5344CB8AC3E}">
        <p14:creationId xmlns:p14="http://schemas.microsoft.com/office/powerpoint/2010/main" val="5397070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F834132-629D-4B77-8F7E-E91E18A070C2}"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B0833-A7F9-4A9C-8A15-D9B5631F387E}" type="slidenum">
              <a:rPr lang="en-US" smtClean="0"/>
              <a:t>‹Nº›</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451973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F834132-629D-4B77-8F7E-E91E18A070C2}"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B0833-A7F9-4A9C-8A15-D9B5631F387E}" type="slidenum">
              <a:rPr lang="en-US" smtClean="0"/>
              <a:t>‹Nº›</a:t>
            </a:fld>
            <a:endParaRPr lang="en-US"/>
          </a:p>
        </p:txBody>
      </p:sp>
    </p:spTree>
    <p:extLst>
      <p:ext uri="{BB962C8B-B14F-4D97-AF65-F5344CB8AC3E}">
        <p14:creationId xmlns:p14="http://schemas.microsoft.com/office/powerpoint/2010/main" val="21591358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F834132-629D-4B77-8F7E-E91E18A070C2}"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B0833-A7F9-4A9C-8A15-D9B5631F387E}" type="slidenum">
              <a:rPr lang="en-US" smtClean="0"/>
              <a:t>‹Nº›</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0537046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F834132-629D-4B77-8F7E-E91E18A070C2}"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B0833-A7F9-4A9C-8A15-D9B5631F387E}" type="slidenum">
              <a:rPr lang="en-US" smtClean="0"/>
              <a:t>‹Nº›</a:t>
            </a:fld>
            <a:endParaRPr lang="en-US"/>
          </a:p>
        </p:txBody>
      </p:sp>
    </p:spTree>
    <p:extLst>
      <p:ext uri="{BB962C8B-B14F-4D97-AF65-F5344CB8AC3E}">
        <p14:creationId xmlns:p14="http://schemas.microsoft.com/office/powerpoint/2010/main" val="2955941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F834132-629D-4B77-8F7E-E91E18A070C2}"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B0833-A7F9-4A9C-8A15-D9B5631F387E}" type="slidenum">
              <a:rPr lang="en-US" smtClean="0"/>
              <a:t>‹Nº›</a:t>
            </a:fld>
            <a:endParaRPr lang="en-US"/>
          </a:p>
        </p:txBody>
      </p:sp>
    </p:spTree>
    <p:extLst>
      <p:ext uri="{BB962C8B-B14F-4D97-AF65-F5344CB8AC3E}">
        <p14:creationId xmlns:p14="http://schemas.microsoft.com/office/powerpoint/2010/main" val="36077848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F834132-629D-4B77-8F7E-E91E18A070C2}"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B0833-A7F9-4A9C-8A15-D9B5631F387E}" type="slidenum">
              <a:rPr lang="en-US" smtClean="0"/>
              <a:t>‹Nº›</a:t>
            </a:fld>
            <a:endParaRPr lang="en-US"/>
          </a:p>
        </p:txBody>
      </p:sp>
    </p:spTree>
    <p:extLst>
      <p:ext uri="{BB962C8B-B14F-4D97-AF65-F5344CB8AC3E}">
        <p14:creationId xmlns:p14="http://schemas.microsoft.com/office/powerpoint/2010/main" val="11659971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F834132-629D-4B77-8F7E-E91E18A070C2}"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B0833-A7F9-4A9C-8A15-D9B5631F387E}" type="slidenum">
              <a:rPr lang="en-US" smtClean="0"/>
              <a:t>‹Nº›</a:t>
            </a:fld>
            <a:endParaRPr lang="en-US"/>
          </a:p>
        </p:txBody>
      </p:sp>
    </p:spTree>
    <p:extLst>
      <p:ext uri="{BB962C8B-B14F-4D97-AF65-F5344CB8AC3E}">
        <p14:creationId xmlns:p14="http://schemas.microsoft.com/office/powerpoint/2010/main" val="34280801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F834132-629D-4B77-8F7E-E91E18A070C2}"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B0833-A7F9-4A9C-8A15-D9B5631F387E}" type="slidenum">
              <a:rPr lang="en-US" smtClean="0"/>
              <a:t>‹Nº›</a:t>
            </a:fld>
            <a:endParaRPr lang="en-US"/>
          </a:p>
        </p:txBody>
      </p:sp>
    </p:spTree>
    <p:extLst>
      <p:ext uri="{BB962C8B-B14F-4D97-AF65-F5344CB8AC3E}">
        <p14:creationId xmlns:p14="http://schemas.microsoft.com/office/powerpoint/2010/main" val="36955296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F834132-629D-4B77-8F7E-E91E18A070C2}"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B0833-A7F9-4A9C-8A15-D9B5631F387E}" type="slidenum">
              <a:rPr lang="en-US" smtClean="0"/>
              <a:t>‹Nº›</a:t>
            </a:fld>
            <a:endParaRPr lang="en-US"/>
          </a:p>
        </p:txBody>
      </p:sp>
    </p:spTree>
    <p:extLst>
      <p:ext uri="{BB962C8B-B14F-4D97-AF65-F5344CB8AC3E}">
        <p14:creationId xmlns:p14="http://schemas.microsoft.com/office/powerpoint/2010/main" val="41577229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F834132-629D-4B77-8F7E-E91E18A070C2}" type="datetimeFigureOut">
              <a:rPr lang="en-US" smtClean="0"/>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DB0833-A7F9-4A9C-8A15-D9B5631F387E}" type="slidenum">
              <a:rPr lang="en-US" smtClean="0"/>
              <a:t>‹Nº›</a:t>
            </a:fld>
            <a:endParaRPr lang="en-US"/>
          </a:p>
        </p:txBody>
      </p:sp>
    </p:spTree>
    <p:extLst>
      <p:ext uri="{BB962C8B-B14F-4D97-AF65-F5344CB8AC3E}">
        <p14:creationId xmlns:p14="http://schemas.microsoft.com/office/powerpoint/2010/main" val="37500240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F834132-629D-4B77-8F7E-E91E18A070C2}" type="datetimeFigureOut">
              <a:rPr lang="en-US" smtClean="0"/>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DB0833-A7F9-4A9C-8A15-D9B5631F387E}" type="slidenum">
              <a:rPr lang="en-US" smtClean="0"/>
              <a:t>‹Nº›</a:t>
            </a:fld>
            <a:endParaRPr lang="en-US"/>
          </a:p>
        </p:txBody>
      </p:sp>
    </p:spTree>
    <p:extLst>
      <p:ext uri="{BB962C8B-B14F-4D97-AF65-F5344CB8AC3E}">
        <p14:creationId xmlns:p14="http://schemas.microsoft.com/office/powerpoint/2010/main" val="2868077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34132-629D-4B77-8F7E-E91E18A070C2}" type="datetimeFigureOut">
              <a:rPr lang="en-US" smtClean="0"/>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DB0833-A7F9-4A9C-8A15-D9B5631F387E}" type="slidenum">
              <a:rPr lang="en-US" smtClean="0"/>
              <a:t>‹Nº›</a:t>
            </a:fld>
            <a:endParaRPr lang="en-US"/>
          </a:p>
        </p:txBody>
      </p:sp>
    </p:spTree>
    <p:extLst>
      <p:ext uri="{BB962C8B-B14F-4D97-AF65-F5344CB8AC3E}">
        <p14:creationId xmlns:p14="http://schemas.microsoft.com/office/powerpoint/2010/main" val="40629928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F834132-629D-4B77-8F7E-E91E18A070C2}"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B0833-A7F9-4A9C-8A15-D9B5631F387E}" type="slidenum">
              <a:rPr lang="en-US" smtClean="0"/>
              <a:t>‹Nº›</a:t>
            </a:fld>
            <a:endParaRPr lang="en-US"/>
          </a:p>
        </p:txBody>
      </p:sp>
    </p:spTree>
    <p:extLst>
      <p:ext uri="{BB962C8B-B14F-4D97-AF65-F5344CB8AC3E}">
        <p14:creationId xmlns:p14="http://schemas.microsoft.com/office/powerpoint/2010/main" val="10544853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F834132-629D-4B77-8F7E-E91E18A070C2}"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B0833-A7F9-4A9C-8A15-D9B5631F387E}" type="slidenum">
              <a:rPr lang="en-US" smtClean="0"/>
              <a:t>‹Nº›</a:t>
            </a:fld>
            <a:endParaRPr lang="en-US"/>
          </a:p>
        </p:txBody>
      </p:sp>
    </p:spTree>
    <p:extLst>
      <p:ext uri="{BB962C8B-B14F-4D97-AF65-F5344CB8AC3E}">
        <p14:creationId xmlns:p14="http://schemas.microsoft.com/office/powerpoint/2010/main" val="41724338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F834132-629D-4B77-8F7E-E91E18A070C2}" type="datetimeFigureOut">
              <a:rPr lang="en-US" smtClean="0"/>
              <a:t>5/21/2025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6DB0833-A7F9-4A9C-8A15-D9B5631F387E}" type="slidenum">
              <a:rPr lang="en-US" smtClean="0"/>
              <a:t>‹Nº›</a:t>
            </a:fld>
            <a:endParaRPr lang="en-US"/>
          </a:p>
        </p:txBody>
      </p:sp>
    </p:spTree>
    <p:extLst>
      <p:ext uri="{BB962C8B-B14F-4D97-AF65-F5344CB8AC3E}">
        <p14:creationId xmlns:p14="http://schemas.microsoft.com/office/powerpoint/2010/main" val="37273472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igualdadycalidadcba.gov.ar/SIPEC-CBA/publicaciones/EducacionSecundaria/LISTO%20PDF/INFORMATICA%202.pdf" TargetMode="External"/><Relationship Id="rId2" Type="http://schemas.openxmlformats.org/officeDocument/2006/relationships/hyperlink" Target="https://drive.google.com/file/d/1e9rRBsemBdThnq8_DEafOiQfEdDr1Lo7/view" TargetMode="External"/><Relationship Id="rId1" Type="http://schemas.openxmlformats.org/officeDocument/2006/relationships/slideLayout" Target="../slideLayouts/slideLayout7.xml"/><Relationship Id="rId5" Type="http://schemas.openxmlformats.org/officeDocument/2006/relationships/hyperlink" Target="https://www.mendoza.edu.ar/wp-content/uploads/2016/02/DCP-SECUNDARIO-BACHILLER-EN-INFORM%C3%81TICA.pdf" TargetMode="External"/><Relationship Id="rId4" Type="http://schemas.openxmlformats.org/officeDocument/2006/relationships/hyperlink" Target="https://buenosaires.gob.ar/areas/educacion/nes/pdf/2015/NES-Co-formacion-general_w.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3C08759-F904-4CCC-B50B-F66619A54B1F}"/>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A78B420B-86B2-4289-85D4-CBACFDCC2C7E}"/>
              </a:ext>
            </a:extLst>
          </p:cNvPr>
          <p:cNvSpPr txBox="1"/>
          <p:nvPr/>
        </p:nvSpPr>
        <p:spPr>
          <a:xfrm>
            <a:off x="2808171" y="397089"/>
            <a:ext cx="6193856" cy="1645066"/>
          </a:xfrm>
          <a:prstGeom prst="rect">
            <a:avLst/>
          </a:prstGeom>
          <a:noFill/>
        </p:spPr>
        <p:txBody>
          <a:bodyPr wrap="square">
            <a:spAutoFit/>
          </a:bodyPr>
          <a:lstStyle/>
          <a:p>
            <a:pPr algn="ct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UNIVERSIDAD NACIONAL DE JUJUY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FACULTAD DE INGENIERIA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PROFESORADO Y LICENCIATURA EN INFORMATICA EDUCATIVA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ESPACIO: DIDACTICA Y CURRICULUM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Modulo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10218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0F6683E-97E2-44A6-8A52-B8E1D5539242}"/>
              </a:ext>
            </a:extLst>
          </p:cNvPr>
          <p:cNvPicPr>
            <a:picLocks noChangeAspect="1"/>
          </p:cNvPicPr>
          <p:nvPr/>
        </p:nvPicPr>
        <p:blipFill>
          <a:blip r:embed="rId2"/>
          <a:stretch>
            <a:fillRect/>
          </a:stretch>
        </p:blipFill>
        <p:spPr>
          <a:xfrm>
            <a:off x="725505" y="288649"/>
            <a:ext cx="1847248" cy="4552857"/>
          </a:xfrm>
          <a:prstGeom prst="rect">
            <a:avLst/>
          </a:prstGeom>
        </p:spPr>
      </p:pic>
      <p:pic>
        <p:nvPicPr>
          <p:cNvPr id="3" name="Imagen 2">
            <a:extLst>
              <a:ext uri="{FF2B5EF4-FFF2-40B4-BE49-F238E27FC236}">
                <a16:creationId xmlns:a16="http://schemas.microsoft.com/office/drawing/2014/main" id="{8C5FBA5E-34D7-4A7B-BE5D-AB8B4A1CF673}"/>
              </a:ext>
            </a:extLst>
          </p:cNvPr>
          <p:cNvPicPr>
            <a:picLocks noChangeAspect="1"/>
          </p:cNvPicPr>
          <p:nvPr/>
        </p:nvPicPr>
        <p:blipFill>
          <a:blip r:embed="rId3"/>
          <a:stretch>
            <a:fillRect/>
          </a:stretch>
        </p:blipFill>
        <p:spPr>
          <a:xfrm>
            <a:off x="2896324" y="288650"/>
            <a:ext cx="1798476" cy="4552856"/>
          </a:xfrm>
          <a:prstGeom prst="rect">
            <a:avLst/>
          </a:prstGeom>
        </p:spPr>
      </p:pic>
      <p:pic>
        <p:nvPicPr>
          <p:cNvPr id="4" name="Imagen 3">
            <a:extLst>
              <a:ext uri="{FF2B5EF4-FFF2-40B4-BE49-F238E27FC236}">
                <a16:creationId xmlns:a16="http://schemas.microsoft.com/office/drawing/2014/main" id="{6732D220-B68F-4139-B120-4BBC3AED22A2}"/>
              </a:ext>
            </a:extLst>
          </p:cNvPr>
          <p:cNvPicPr>
            <a:picLocks noChangeAspect="1"/>
          </p:cNvPicPr>
          <p:nvPr/>
        </p:nvPicPr>
        <p:blipFill>
          <a:blip r:embed="rId4"/>
          <a:stretch>
            <a:fillRect/>
          </a:stretch>
        </p:blipFill>
        <p:spPr>
          <a:xfrm>
            <a:off x="5154086" y="288649"/>
            <a:ext cx="1883827" cy="4552855"/>
          </a:xfrm>
          <a:prstGeom prst="rect">
            <a:avLst/>
          </a:prstGeom>
        </p:spPr>
      </p:pic>
      <p:pic>
        <p:nvPicPr>
          <p:cNvPr id="5" name="Imagen 4">
            <a:extLst>
              <a:ext uri="{FF2B5EF4-FFF2-40B4-BE49-F238E27FC236}">
                <a16:creationId xmlns:a16="http://schemas.microsoft.com/office/drawing/2014/main" id="{93307F34-33D9-43C2-A134-CB7BAF0B6DDB}"/>
              </a:ext>
            </a:extLst>
          </p:cNvPr>
          <p:cNvPicPr>
            <a:picLocks noChangeAspect="1"/>
          </p:cNvPicPr>
          <p:nvPr/>
        </p:nvPicPr>
        <p:blipFill>
          <a:blip r:embed="rId5"/>
          <a:stretch>
            <a:fillRect/>
          </a:stretch>
        </p:blipFill>
        <p:spPr>
          <a:xfrm>
            <a:off x="7333571" y="288650"/>
            <a:ext cx="1798476" cy="4552854"/>
          </a:xfrm>
          <a:prstGeom prst="rect">
            <a:avLst/>
          </a:prstGeom>
        </p:spPr>
      </p:pic>
    </p:spTree>
    <p:extLst>
      <p:ext uri="{BB962C8B-B14F-4D97-AF65-F5344CB8AC3E}">
        <p14:creationId xmlns:p14="http://schemas.microsoft.com/office/powerpoint/2010/main" val="26057495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150EF2-3023-49A9-9F72-1C9455B3FFEA}"/>
              </a:ext>
            </a:extLst>
          </p:cNvPr>
          <p:cNvSpPr txBox="1"/>
          <p:nvPr/>
        </p:nvSpPr>
        <p:spPr>
          <a:xfrm>
            <a:off x="86626" y="615251"/>
            <a:ext cx="12031579" cy="6436442"/>
          </a:xfrm>
          <a:prstGeom prst="rect">
            <a:avLst/>
          </a:prstGeom>
          <a:noFill/>
        </p:spPr>
        <p:txBody>
          <a:bodyPr wrap="square">
            <a:spAutoFit/>
          </a:bodyPr>
          <a:lstStyle/>
          <a:p>
            <a:pPr algn="ct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Modulo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TRABAJO PRACTICO 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1)- A partir de la lectura de los siguientes documentos: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err="1">
                <a:effectLst/>
                <a:latin typeface="Calibri" panose="020F0502020204030204" pitchFamily="34" charset="0"/>
                <a:ea typeface="Calibri" panose="020F0502020204030204" pitchFamily="34" charset="0"/>
                <a:cs typeface="Times New Roman" panose="02020603050405020304" pitchFamily="18" charset="0"/>
              </a:rPr>
              <a:t>Diseno</a:t>
            </a:r>
            <a:r>
              <a:rPr lang="es-MX" sz="1400" dirty="0">
                <a:effectLst/>
                <a:latin typeface="Calibri" panose="020F0502020204030204" pitchFamily="34" charset="0"/>
                <a:ea typeface="Calibri" panose="020F0502020204030204" pitchFamily="34" charset="0"/>
                <a:cs typeface="Times New Roman" panose="02020603050405020304" pitchFamily="18" charset="0"/>
              </a:rPr>
              <a:t> </a:t>
            </a:r>
            <a:r>
              <a:rPr lang="es-MX" sz="1400" dirty="0" err="1">
                <a:effectLst/>
                <a:latin typeface="Calibri" panose="020F0502020204030204" pitchFamily="34" charset="0"/>
                <a:ea typeface="Calibri" panose="020F0502020204030204" pitchFamily="34" charset="0"/>
                <a:cs typeface="Times New Roman" panose="02020603050405020304" pitchFamily="18" charset="0"/>
              </a:rPr>
              <a:t>jujuy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https://drive.google.com/file/d/1e9rRBsemBdThnq8_DEafOiQfEdDr1Lo7/view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err="1">
                <a:effectLst/>
                <a:latin typeface="Calibri" panose="020F0502020204030204" pitchFamily="34" charset="0"/>
                <a:ea typeface="Calibri" panose="020F0502020204030204" pitchFamily="34" charset="0"/>
                <a:cs typeface="Times New Roman" panose="02020603050405020304" pitchFamily="18" charset="0"/>
              </a:rPr>
              <a:t>Diseno</a:t>
            </a:r>
            <a:r>
              <a:rPr lang="es-MX" sz="1400" dirty="0">
                <a:effectLst/>
                <a:latin typeface="Calibri" panose="020F0502020204030204" pitchFamily="34" charset="0"/>
                <a:ea typeface="Calibri" panose="020F0502020204030204" pitchFamily="34" charset="0"/>
                <a:cs typeface="Times New Roman" panose="02020603050405020304" pitchFamily="18" charset="0"/>
              </a:rPr>
              <a:t> </a:t>
            </a:r>
            <a:r>
              <a:rPr lang="es-MX" sz="1400" dirty="0" err="1">
                <a:effectLst/>
                <a:latin typeface="Calibri" panose="020F0502020204030204" pitchFamily="34" charset="0"/>
                <a:ea typeface="Calibri" panose="020F0502020204030204" pitchFamily="34" charset="0"/>
                <a:cs typeface="Times New Roman" panose="02020603050405020304" pitchFamily="18" charset="0"/>
              </a:rPr>
              <a:t>Cordoba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https://www.igualdadycalidadcba.gov.ar/SIPEC-CBA/publicaciones/EducacionSecundaria/LISTO%20PDF/INFORMATICA%202.pdf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err="1">
                <a:effectLst/>
                <a:latin typeface="Calibri" panose="020F0502020204030204" pitchFamily="34" charset="0"/>
                <a:ea typeface="Calibri" panose="020F0502020204030204" pitchFamily="34" charset="0"/>
                <a:cs typeface="Times New Roman" panose="02020603050405020304" pitchFamily="18" charset="0"/>
              </a:rPr>
              <a:t>Diseno</a:t>
            </a:r>
            <a:r>
              <a:rPr lang="es-MX" sz="1400" dirty="0">
                <a:effectLst/>
                <a:latin typeface="Calibri" panose="020F0502020204030204" pitchFamily="34" charset="0"/>
                <a:ea typeface="Calibri" panose="020F0502020204030204" pitchFamily="34" charset="0"/>
                <a:cs typeface="Times New Roman" panose="02020603050405020304" pitchFamily="18" charset="0"/>
              </a:rPr>
              <a:t> CABA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https://buenosaires.gob.ar/areas/educacion/nes/pdf/2015/NES-Co-formacion-general_w.pdf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PAG 449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err="1">
                <a:effectLst/>
                <a:latin typeface="Calibri" panose="020F0502020204030204" pitchFamily="34" charset="0"/>
                <a:ea typeface="Calibri" panose="020F0502020204030204" pitchFamily="34" charset="0"/>
                <a:cs typeface="Times New Roman" panose="02020603050405020304" pitchFamily="18" charset="0"/>
              </a:rPr>
              <a:t>Diseno</a:t>
            </a:r>
            <a:r>
              <a:rPr lang="es-MX" sz="1400" dirty="0">
                <a:effectLst/>
                <a:latin typeface="Calibri" panose="020F0502020204030204" pitchFamily="34" charset="0"/>
                <a:ea typeface="Calibri" panose="020F0502020204030204" pitchFamily="34" charset="0"/>
                <a:cs typeface="Times New Roman" panose="02020603050405020304" pitchFamily="18" charset="0"/>
              </a:rPr>
              <a:t> Provincia de MENDOZA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https://www.mendoza.edu.ar/wp-content/uploads/2016/02/DCP-SECUNDARIO-BACHILLER-EN-INFORM%C3%81TICA.pdf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a)- Identificar el perfil del egresado de al menos dos documentos, comparativamente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b)- Observe los (contenidos- saberes) y reconozca al menos tres temas, ejes que estén relacionados con la actualización en materia de Tic, </a:t>
            </a:r>
            <a:r>
              <a:rPr lang="es-MX" sz="1400" dirty="0" err="1">
                <a:effectLst/>
                <a:latin typeface="Calibri" panose="020F0502020204030204" pitchFamily="34" charset="0"/>
                <a:ea typeface="Calibri" panose="020F0502020204030204" pitchFamily="34" charset="0"/>
                <a:cs typeface="Times New Roman" panose="02020603050405020304" pitchFamily="18" charset="0"/>
              </a:rPr>
              <a:t>estan</a:t>
            </a:r>
            <a:r>
              <a:rPr lang="es-MX" sz="1400" dirty="0">
                <a:effectLst/>
                <a:latin typeface="Calibri" panose="020F0502020204030204" pitchFamily="34" charset="0"/>
                <a:ea typeface="Calibri" panose="020F0502020204030204" pitchFamily="34" charset="0"/>
                <a:cs typeface="Times New Roman" panose="02020603050405020304" pitchFamily="18" charset="0"/>
              </a:rPr>
              <a:t> previstos nuevos sabres como la 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3) -Comparativamente que componentes curriculares se plantean innovadores y creativos?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La presentación : un  video que explicite lo trabajado.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5558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269DEB0-20A4-4627-B874-67DBE9169EB1}"/>
              </a:ext>
            </a:extLst>
          </p:cNvPr>
          <p:cNvPicPr>
            <a:picLocks noChangeAspect="1"/>
          </p:cNvPicPr>
          <p:nvPr/>
        </p:nvPicPr>
        <p:blipFill>
          <a:blip r:embed="rId2"/>
          <a:stretch>
            <a:fillRect/>
          </a:stretch>
        </p:blipFill>
        <p:spPr>
          <a:xfrm>
            <a:off x="0" y="-1"/>
            <a:ext cx="4719186" cy="6858001"/>
          </a:xfrm>
          <a:prstGeom prst="rect">
            <a:avLst/>
          </a:prstGeom>
        </p:spPr>
      </p:pic>
      <p:sp>
        <p:nvSpPr>
          <p:cNvPr id="4" name="CuadroTexto 3">
            <a:extLst>
              <a:ext uri="{FF2B5EF4-FFF2-40B4-BE49-F238E27FC236}">
                <a16:creationId xmlns:a16="http://schemas.microsoft.com/office/drawing/2014/main" id="{D6783C0D-80ED-4689-9FBA-D5663D0551F3}"/>
              </a:ext>
            </a:extLst>
          </p:cNvPr>
          <p:cNvSpPr txBox="1"/>
          <p:nvPr/>
        </p:nvSpPr>
        <p:spPr>
          <a:xfrm>
            <a:off x="4880008" y="305222"/>
            <a:ext cx="7311991" cy="407035"/>
          </a:xfrm>
          <a:prstGeom prst="rect">
            <a:avLst/>
          </a:prstGeom>
          <a:noFill/>
        </p:spPr>
        <p:txBody>
          <a:bodyPr wrap="square">
            <a:spAutoFit/>
          </a:bodyPr>
          <a:lstStyle/>
          <a:p>
            <a:pPr>
              <a:lnSpc>
                <a:spcPct val="107000"/>
              </a:lnSpc>
              <a:spcAft>
                <a:spcPts val="800"/>
              </a:spcAft>
            </a:pPr>
            <a:r>
              <a:rPr lang="es-MX" sz="2000" dirty="0">
                <a:effectLst/>
                <a:latin typeface="Calibri" panose="020F0502020204030204" pitchFamily="34" charset="0"/>
                <a:ea typeface="Calibri" panose="020F0502020204030204" pitchFamily="34" charset="0"/>
                <a:cs typeface="Times New Roman" panose="02020603050405020304" pitchFamily="18" charset="0"/>
              </a:rPr>
              <a:t>Que es el CURRICULUM ESCOLAR , averigüemos de que se trata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502ABB3B-C906-46B2-8002-6A722196E8EA}"/>
              </a:ext>
            </a:extLst>
          </p:cNvPr>
          <p:cNvSpPr txBox="1"/>
          <p:nvPr/>
        </p:nvSpPr>
        <p:spPr>
          <a:xfrm>
            <a:off x="4719185" y="848135"/>
            <a:ext cx="7472813" cy="1674754"/>
          </a:xfrm>
          <a:prstGeom prst="rect">
            <a:avLst/>
          </a:prstGeom>
          <a:noFill/>
        </p:spPr>
        <p:txBody>
          <a:bodyPr wrap="square">
            <a:spAutoFit/>
          </a:bodyPr>
          <a:lstStyle/>
          <a:p>
            <a:pPr marL="342900" lvl="0" indent="-342900" algn="just">
              <a:lnSpc>
                <a:spcPct val="150000"/>
              </a:lnSpc>
              <a:spcAft>
                <a:spcPts val="800"/>
              </a:spcAft>
              <a:buSzPts val="1000"/>
              <a:buFont typeface="Symbol" panose="05050102010706020507" pitchFamily="18" charset="2"/>
              <a:buChar char=""/>
              <a:tabLst>
                <a:tab pos="457200" algn="l"/>
              </a:tabLst>
            </a:pPr>
            <a:r>
              <a:rPr lang="es-MX" sz="1400" b="1" dirty="0">
                <a:effectLst/>
                <a:latin typeface="Calibri" panose="020F0502020204030204" pitchFamily="34" charset="0"/>
                <a:ea typeface="Times New Roman" panose="02020603050405020304" pitchFamily="18" charset="0"/>
                <a:cs typeface="Calibri" panose="020F0502020204030204" pitchFamily="34" charset="0"/>
              </a:rPr>
              <a:t>Definición:</a:t>
            </a:r>
            <a:r>
              <a:rPr lang="es-MX" sz="1400" dirty="0">
                <a:effectLst/>
                <a:latin typeface="Calibri" panose="020F0502020204030204" pitchFamily="34" charset="0"/>
                <a:ea typeface="Times New Roman" panose="02020603050405020304" pitchFamily="18" charset="0"/>
                <a:cs typeface="Calibri" panose="020F0502020204030204" pitchFamily="34" charset="0"/>
              </a:rPr>
              <a:t> El currículum puede definirse como el conjunto de experiencias educativas planificadas que la escuela ofrece a los estudiantes para alcanzar determinados objetivos de aprendizaje. Implica una selección y organización de contenidos, métodos de enseñanza, actividades, recursos y criterios de evaluación, todo ello enmarcado en un contexto socioeducativo específico</a:t>
            </a:r>
            <a:r>
              <a:rPr lang="es-MX" sz="1100" dirty="0">
                <a:effectLst/>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20E34DBF-94EE-4DCD-96ED-AAB409C36F08}"/>
              </a:ext>
            </a:extLst>
          </p:cNvPr>
          <p:cNvSpPr txBox="1"/>
          <p:nvPr/>
        </p:nvSpPr>
        <p:spPr>
          <a:xfrm>
            <a:off x="4880008" y="2893628"/>
            <a:ext cx="7311990" cy="1674754"/>
          </a:xfrm>
          <a:prstGeom prst="rect">
            <a:avLst/>
          </a:prstGeom>
          <a:noFill/>
        </p:spPr>
        <p:txBody>
          <a:bodyPr wrap="square">
            <a:spAutoFit/>
          </a:bodyPr>
          <a:lstStyle/>
          <a:p>
            <a:pPr>
              <a:lnSpc>
                <a:spcPct val="150000"/>
              </a:lnSpc>
              <a:spcAft>
                <a:spcPts val="800"/>
              </a:spcAft>
            </a:pPr>
            <a:r>
              <a:rPr lang="es-MX" sz="1400" dirty="0">
                <a:effectLst/>
                <a:ea typeface="Times New Roman" panose="02020603050405020304" pitchFamily="18" charset="0"/>
                <a:cs typeface="Times New Roman" panose="02020603050405020304" pitchFamily="18" charset="0"/>
              </a:rPr>
              <a:t>Para Frida Díaz Barriga, una destacada pedagoga mexicana, el </a:t>
            </a:r>
            <a:r>
              <a:rPr lang="es-MX" sz="1400" b="1" dirty="0">
                <a:effectLst/>
                <a:ea typeface="Times New Roman" panose="02020603050405020304" pitchFamily="18" charset="0"/>
                <a:cs typeface="Times New Roman" panose="02020603050405020304" pitchFamily="18" charset="0"/>
              </a:rPr>
              <a:t>currículum</a:t>
            </a:r>
            <a:r>
              <a:rPr lang="es-MX" sz="1400" dirty="0">
                <a:effectLst/>
                <a:ea typeface="Times New Roman" panose="02020603050405020304" pitchFamily="18" charset="0"/>
                <a:cs typeface="Times New Roman" panose="02020603050405020304" pitchFamily="18" charset="0"/>
              </a:rPr>
              <a:t> es un concepto mucho más amplio que un simple listado de asignaturas o un plan de estudios. Ella lo concibe como un </a:t>
            </a:r>
            <a:r>
              <a:rPr lang="es-MX" sz="1400" b="1" dirty="0">
                <a:effectLst/>
                <a:ea typeface="Times New Roman" panose="02020603050405020304" pitchFamily="18" charset="0"/>
                <a:cs typeface="Times New Roman" panose="02020603050405020304" pitchFamily="18" charset="0"/>
              </a:rPr>
              <a:t>proyecto o plan de acciones generales y específicas que desarrolla un profesional en áreas o campos de acción que emanan de la realidad social y de la propia disciplina, tendientes a la solución de necesidades sociales previamente advertidas.</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52633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E7D9B6E-F6E3-446D-8093-F05C6A74C66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928693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4AB1E51-41D3-420F-B1F6-9EDD8F6F6E41}"/>
              </a:ext>
            </a:extLst>
          </p:cNvPr>
          <p:cNvPicPr>
            <a:picLocks noChangeAspect="1"/>
          </p:cNvPicPr>
          <p:nvPr/>
        </p:nvPicPr>
        <p:blipFill>
          <a:blip r:embed="rId2"/>
          <a:stretch>
            <a:fillRect/>
          </a:stretch>
        </p:blipFill>
        <p:spPr>
          <a:xfrm>
            <a:off x="1" y="0"/>
            <a:ext cx="6095472" cy="6858000"/>
          </a:xfrm>
          <a:prstGeom prst="rect">
            <a:avLst/>
          </a:prstGeom>
        </p:spPr>
      </p:pic>
      <p:pic>
        <p:nvPicPr>
          <p:cNvPr id="4" name="Imagen 3">
            <a:extLst>
              <a:ext uri="{FF2B5EF4-FFF2-40B4-BE49-F238E27FC236}">
                <a16:creationId xmlns:a16="http://schemas.microsoft.com/office/drawing/2014/main" id="{20103402-A101-4C02-AEDE-E0A3E6010CC9}"/>
              </a:ext>
            </a:extLst>
          </p:cNvPr>
          <p:cNvPicPr>
            <a:picLocks noChangeAspect="1"/>
          </p:cNvPicPr>
          <p:nvPr/>
        </p:nvPicPr>
        <p:blipFill>
          <a:blip r:embed="rId3"/>
          <a:stretch>
            <a:fillRect/>
          </a:stretch>
        </p:blipFill>
        <p:spPr>
          <a:xfrm>
            <a:off x="6095472" y="0"/>
            <a:ext cx="6096528" cy="6858000"/>
          </a:xfrm>
          <a:prstGeom prst="rect">
            <a:avLst/>
          </a:prstGeom>
        </p:spPr>
      </p:pic>
    </p:spTree>
    <p:extLst>
      <p:ext uri="{BB962C8B-B14F-4D97-AF65-F5344CB8AC3E}">
        <p14:creationId xmlns:p14="http://schemas.microsoft.com/office/powerpoint/2010/main" val="40383142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466E97D-0FF7-48CC-9493-CC61022A0832}"/>
              </a:ext>
            </a:extLst>
          </p:cNvPr>
          <p:cNvPicPr>
            <a:picLocks noChangeAspect="1"/>
          </p:cNvPicPr>
          <p:nvPr/>
        </p:nvPicPr>
        <p:blipFill>
          <a:blip r:embed="rId2"/>
          <a:stretch>
            <a:fillRect/>
          </a:stretch>
        </p:blipFill>
        <p:spPr>
          <a:xfrm>
            <a:off x="442762" y="988194"/>
            <a:ext cx="3048000" cy="4419600"/>
          </a:xfrm>
          <a:prstGeom prst="rect">
            <a:avLst/>
          </a:prstGeom>
        </p:spPr>
      </p:pic>
      <p:sp>
        <p:nvSpPr>
          <p:cNvPr id="4" name="CuadroTexto 3">
            <a:extLst>
              <a:ext uri="{FF2B5EF4-FFF2-40B4-BE49-F238E27FC236}">
                <a16:creationId xmlns:a16="http://schemas.microsoft.com/office/drawing/2014/main" id="{4AE1327E-4458-4F9B-8224-00E23BA5FCFD}"/>
              </a:ext>
            </a:extLst>
          </p:cNvPr>
          <p:cNvSpPr txBox="1"/>
          <p:nvPr/>
        </p:nvSpPr>
        <p:spPr>
          <a:xfrm>
            <a:off x="3898232" y="1061453"/>
            <a:ext cx="8104471" cy="5265801"/>
          </a:xfrm>
          <a:prstGeom prst="rect">
            <a:avLst/>
          </a:prstGeom>
          <a:noFill/>
        </p:spPr>
        <p:txBody>
          <a:bodyPr wrap="square">
            <a:spAutoFit/>
          </a:bodyPr>
          <a:lstStyle/>
          <a:p>
            <a:pPr>
              <a:lnSpc>
                <a:spcPct val="150000"/>
              </a:lnSpc>
              <a:spcAft>
                <a:spcPts val="800"/>
              </a:spcAft>
            </a:pPr>
            <a:r>
              <a:rPr lang="es-MX" sz="1600" b="1" dirty="0">
                <a:effectLst/>
                <a:latin typeface="Calibri" panose="020F0502020204030204" pitchFamily="34" charset="0"/>
                <a:ea typeface="Times New Roman" panose="02020603050405020304" pitchFamily="18" charset="0"/>
                <a:cs typeface="Calibri" panose="020F0502020204030204" pitchFamily="34" charset="0"/>
              </a:rPr>
              <a:t>Teorías Curriculares: Enfoques y Modelos Curriculares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MX" sz="1600" dirty="0">
                <a:effectLst/>
                <a:latin typeface="Calibri" panose="020F0502020204030204" pitchFamily="34" charset="0"/>
                <a:ea typeface="Times New Roman" panose="02020603050405020304" pitchFamily="18" charset="0"/>
                <a:cs typeface="Calibri" panose="020F0502020204030204" pitchFamily="34" charset="0"/>
              </a:rPr>
              <a:t>Las teorías curriculares son marcos conceptuales que intentan explicar qué es el currículum, cuáles son sus funciones y cómo debe ser diseñado y desarrollado. Existen diversos enfoques y modelos, entre los que se destacan: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s-MX" sz="1600" b="1" dirty="0">
                <a:effectLst/>
                <a:latin typeface="Calibri" panose="020F0502020204030204" pitchFamily="34" charset="0"/>
                <a:ea typeface="Times New Roman" panose="02020603050405020304" pitchFamily="18" charset="0"/>
                <a:cs typeface="Calibri" panose="020F0502020204030204" pitchFamily="34" charset="0"/>
              </a:rPr>
              <a:t>Enfoque técnico:</a:t>
            </a:r>
            <a:r>
              <a:rPr lang="es-MX" sz="1600" dirty="0">
                <a:effectLst/>
                <a:latin typeface="Calibri" panose="020F0502020204030204" pitchFamily="34" charset="0"/>
                <a:ea typeface="Times New Roman" panose="02020603050405020304" pitchFamily="18" charset="0"/>
                <a:cs typeface="Calibri" panose="020F0502020204030204" pitchFamily="34" charset="0"/>
              </a:rPr>
              <a:t> Concibe el currículum como un plan racional y objetivo para lograr determinados resultados de aprendizaje. Se centra en la eficiencia, la planificación y la evaluación de resultados.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s-MX" sz="1600" b="1" dirty="0">
                <a:effectLst/>
                <a:latin typeface="Calibri" panose="020F0502020204030204" pitchFamily="34" charset="0"/>
                <a:ea typeface="Times New Roman" panose="02020603050405020304" pitchFamily="18" charset="0"/>
                <a:cs typeface="Calibri" panose="020F0502020204030204" pitchFamily="34" charset="0"/>
              </a:rPr>
              <a:t>Enfoque práctico:</a:t>
            </a:r>
            <a:r>
              <a:rPr lang="es-MX" sz="1600" dirty="0">
                <a:effectLst/>
                <a:latin typeface="Calibri" panose="020F0502020204030204" pitchFamily="34" charset="0"/>
                <a:ea typeface="Times New Roman" panose="02020603050405020304" pitchFamily="18" charset="0"/>
                <a:cs typeface="Calibri" panose="020F0502020204030204" pitchFamily="34" charset="0"/>
              </a:rPr>
              <a:t> Considera el currículum como un proceso de construcción social y negociación entre los diferentes actores educativos. Destaca la importancia del contexto, la experiencia y la reflexión en la acción.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s-MX" sz="1600" b="1" dirty="0">
                <a:effectLst/>
                <a:latin typeface="Calibri" panose="020F0502020204030204" pitchFamily="34" charset="0"/>
                <a:ea typeface="Times New Roman" panose="02020603050405020304" pitchFamily="18" charset="0"/>
                <a:cs typeface="Calibri" panose="020F0502020204030204" pitchFamily="34" charset="0"/>
              </a:rPr>
              <a:t>Enfoque crítico:</a:t>
            </a:r>
            <a:r>
              <a:rPr lang="es-MX" sz="1600" dirty="0">
                <a:effectLst/>
                <a:latin typeface="Calibri" panose="020F0502020204030204" pitchFamily="34" charset="0"/>
                <a:ea typeface="Times New Roman" panose="02020603050405020304" pitchFamily="18" charset="0"/>
                <a:cs typeface="Calibri" panose="020F0502020204030204" pitchFamily="34" charset="0"/>
              </a:rPr>
              <a:t> Entiende el currículum como un instrumento de poder que puede contribuir a la reproducción social o a la transformación social. Analiza las relaciones entre currículum, ideología y cultura, y busca promover una educación más justa e igualitaria.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073534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BBFE0DB-83D8-4493-8376-0B0B818034F6}"/>
              </a:ext>
            </a:extLst>
          </p:cNvPr>
          <p:cNvPicPr>
            <a:picLocks noChangeAspect="1"/>
          </p:cNvPicPr>
          <p:nvPr/>
        </p:nvPicPr>
        <p:blipFill>
          <a:blip r:embed="rId2"/>
          <a:stretch>
            <a:fillRect/>
          </a:stretch>
        </p:blipFill>
        <p:spPr>
          <a:xfrm>
            <a:off x="105878" y="0"/>
            <a:ext cx="4677878" cy="6858000"/>
          </a:xfrm>
          <a:prstGeom prst="rect">
            <a:avLst/>
          </a:prstGeom>
        </p:spPr>
      </p:pic>
      <p:sp>
        <p:nvSpPr>
          <p:cNvPr id="4" name="CuadroTexto 3">
            <a:extLst>
              <a:ext uri="{FF2B5EF4-FFF2-40B4-BE49-F238E27FC236}">
                <a16:creationId xmlns:a16="http://schemas.microsoft.com/office/drawing/2014/main" id="{C2654F9F-3171-4B43-AC65-137520A68B3F}"/>
              </a:ext>
            </a:extLst>
          </p:cNvPr>
          <p:cNvSpPr txBox="1"/>
          <p:nvPr/>
        </p:nvSpPr>
        <p:spPr>
          <a:xfrm>
            <a:off x="4485373" y="0"/>
            <a:ext cx="7706627" cy="6768263"/>
          </a:xfrm>
          <a:prstGeom prst="rect">
            <a:avLst/>
          </a:prstGeom>
          <a:noFill/>
        </p:spPr>
        <p:txBody>
          <a:bodyPr wrap="square">
            <a:spAutoFit/>
          </a:bodyPr>
          <a:lstStyle/>
          <a:p>
            <a:pPr>
              <a:lnSpc>
                <a:spcPct val="107000"/>
              </a:lnSpc>
              <a:spcAft>
                <a:spcPts val="800"/>
              </a:spcAft>
            </a:pPr>
            <a:r>
              <a:rPr lang="es-MX" sz="1400" dirty="0">
                <a:effectLst/>
                <a:ea typeface="Times New Roman" panose="02020603050405020304" pitchFamily="18" charset="0"/>
                <a:cs typeface="Times New Roman" panose="02020603050405020304" pitchFamily="18" charset="0"/>
              </a:rPr>
              <a:t>Díaz Barriga subraya varias dimensiones fundamentales del currículum:</a:t>
            </a:r>
            <a:endParaRPr lang="en-US" sz="14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MX" sz="1400" b="1" dirty="0">
                <a:effectLst/>
                <a:ea typeface="Times New Roman" panose="02020603050405020304" pitchFamily="18" charset="0"/>
                <a:cs typeface="Times New Roman" panose="02020603050405020304" pitchFamily="18" charset="0"/>
              </a:rPr>
              <a:t>Es un proceso:</a:t>
            </a:r>
            <a:r>
              <a:rPr lang="es-MX" sz="1400" dirty="0">
                <a:effectLst/>
                <a:ea typeface="Times New Roman" panose="02020603050405020304" pitchFamily="18" charset="0"/>
                <a:cs typeface="Times New Roman" panose="02020603050405020304" pitchFamily="18" charset="0"/>
              </a:rPr>
              <a:t> No es algo estático o inmutable, sino que implica una constante construcción, desarrollo y evaluación.</a:t>
            </a:r>
            <a:endParaRPr lang="en-US" sz="14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MX" sz="1400" b="1" dirty="0">
                <a:effectLst/>
                <a:ea typeface="Times New Roman" panose="02020603050405020304" pitchFamily="18" charset="0"/>
                <a:cs typeface="Times New Roman" panose="02020603050405020304" pitchFamily="18" charset="0"/>
              </a:rPr>
              <a:t>Tiene un fundamento social:</a:t>
            </a:r>
            <a:r>
              <a:rPr lang="es-MX" sz="1400" dirty="0">
                <a:effectLst/>
                <a:ea typeface="Times New Roman" panose="02020603050405020304" pitchFamily="18" charset="0"/>
                <a:cs typeface="Times New Roman" panose="02020603050405020304" pitchFamily="18" charset="0"/>
              </a:rPr>
              <a:t> El currículum surge de un análisis del contexto social, de las necesidades y problemas de la sociedad, y busca formar profesionales capaces de incidir en esa realidad.</a:t>
            </a:r>
            <a:endParaRPr lang="en-US" sz="14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MX" sz="1400" b="1" dirty="0">
                <a:effectLst/>
                <a:ea typeface="Times New Roman" panose="02020603050405020304" pitchFamily="18" charset="0"/>
                <a:cs typeface="Times New Roman" panose="02020603050405020304" pitchFamily="18" charset="0"/>
              </a:rPr>
              <a:t>Está vinculado a la práctica profesional:</a:t>
            </a:r>
            <a:r>
              <a:rPr lang="es-MX" sz="1400" dirty="0">
                <a:effectLst/>
                <a:ea typeface="Times New Roman" panose="02020603050405020304" pitchFamily="18" charset="0"/>
                <a:cs typeface="Times New Roman" panose="02020603050405020304" pitchFamily="18" charset="0"/>
              </a:rPr>
              <a:t> Define el tipo de profesional que se busca formar, sus conocimientos, habilidades y actitudes necesarias para un ejercicio profesional delimitado operacionalmente.</a:t>
            </a:r>
            <a:endParaRPr lang="en-US" sz="14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MX" sz="1400" b="1" dirty="0">
                <a:effectLst/>
                <a:ea typeface="Times New Roman" panose="02020603050405020304" pitchFamily="18" charset="0"/>
                <a:cs typeface="Times New Roman" panose="02020603050405020304" pitchFamily="18" charset="0"/>
              </a:rPr>
              <a:t>Involucra diseño, desarrollo y evaluación:</a:t>
            </a:r>
            <a:r>
              <a:rPr lang="es-MX" sz="1400" dirty="0">
                <a:effectLst/>
                <a:ea typeface="Times New Roman" panose="02020603050405020304" pitchFamily="18" charset="0"/>
                <a:cs typeface="Times New Roman" panose="02020603050405020304" pitchFamily="18" charset="0"/>
              </a:rPr>
              <a:t> Díaz Barriga enfatiza estas tres dimensiones clave: </a:t>
            </a:r>
            <a:endParaRPr lang="en-US" sz="14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s-MX" sz="1400" b="1" dirty="0">
                <a:effectLst/>
                <a:ea typeface="Times New Roman" panose="02020603050405020304" pitchFamily="18" charset="0"/>
                <a:cs typeface="Times New Roman" panose="02020603050405020304" pitchFamily="18" charset="0"/>
              </a:rPr>
              <a:t>Diseño curricular:</a:t>
            </a:r>
            <a:r>
              <a:rPr lang="es-MX" sz="1400" dirty="0">
                <a:effectLst/>
                <a:ea typeface="Times New Roman" panose="02020603050405020304" pitchFamily="18" charset="0"/>
                <a:cs typeface="Times New Roman" panose="02020603050405020304" pitchFamily="18" charset="0"/>
              </a:rPr>
              <a:t> La fase de planificación, donde se conceptualiza el modelo, se establecen los fines, objetivos, contenidos y metodologías, a partir del análisis de las necesidades sociales, el mercado ocupacional y los conocimientos de la disciplina.</a:t>
            </a:r>
            <a:endParaRPr lang="en-US" sz="14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s-MX" sz="1400" b="1" dirty="0">
                <a:effectLst/>
                <a:ea typeface="Times New Roman" panose="02020603050405020304" pitchFamily="18" charset="0"/>
                <a:cs typeface="Times New Roman" panose="02020603050405020304" pitchFamily="18" charset="0"/>
              </a:rPr>
              <a:t>Desarrollo curricular (o práctica curricular):</a:t>
            </a:r>
            <a:r>
              <a:rPr lang="es-MX" sz="1400" dirty="0">
                <a:effectLst/>
                <a:ea typeface="Times New Roman" panose="02020603050405020304" pitchFamily="18" charset="0"/>
                <a:cs typeface="Times New Roman" panose="02020603050405020304" pitchFamily="18" charset="0"/>
              </a:rPr>
              <a:t> La implementación del currículum en el aula, donde se concreta la enseñanza y el aprendizaje.</a:t>
            </a:r>
            <a:endParaRPr lang="en-US" sz="14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s-MX" sz="1400" b="1" dirty="0">
                <a:effectLst/>
                <a:ea typeface="Times New Roman" panose="02020603050405020304" pitchFamily="18" charset="0"/>
                <a:cs typeface="Times New Roman" panose="02020603050405020304" pitchFamily="18" charset="0"/>
              </a:rPr>
              <a:t>Evaluación curricular:</a:t>
            </a:r>
            <a:r>
              <a:rPr lang="es-MX" sz="1400" dirty="0">
                <a:effectLst/>
                <a:ea typeface="Times New Roman" panose="02020603050405020304" pitchFamily="18" charset="0"/>
                <a:cs typeface="Times New Roman" panose="02020603050405020304" pitchFamily="18" charset="0"/>
              </a:rPr>
              <a:t> Un proceso continuo y sistemático para valorar el currículum en su funcionamiento (evaluación interna y externa) y determinar su pertinencia, eficacia y la necesidad de reestructuraciones.</a:t>
            </a:r>
            <a:endParaRPr lang="en-US" sz="14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MX" sz="1400" b="1" dirty="0">
                <a:effectLst/>
                <a:ea typeface="Times New Roman" panose="02020603050405020304" pitchFamily="18" charset="0"/>
                <a:cs typeface="Times New Roman" panose="02020603050405020304" pitchFamily="18" charset="0"/>
              </a:rPr>
              <a:t>Implica la articulación entre didáctica y currículum:</a:t>
            </a:r>
            <a:r>
              <a:rPr lang="es-MX" sz="1400" dirty="0">
                <a:effectLst/>
                <a:ea typeface="Times New Roman" panose="02020603050405020304" pitchFamily="18" charset="0"/>
                <a:cs typeface="Times New Roman" panose="02020603050405020304" pitchFamily="18" charset="0"/>
              </a:rPr>
              <a:t> Para Díaz Barriga, el currículum es el "qué" y el "para qué" de la enseñanza, mientras que la didáctica se ocupa del "cómo" se lleva a cabo ese currículum en el aula. Ambos campos están íntimamente relacionados y no pueden entenderse de forma aislada.</a:t>
            </a:r>
            <a:endParaRPr lang="en-US" sz="1400" dirty="0">
              <a:effectLst/>
              <a:ea typeface="Calibri" panose="020F0502020204030204" pitchFamily="34" charset="0"/>
              <a:cs typeface="Times New Roman" panose="02020603050405020304" pitchFamily="18" charset="0"/>
            </a:endParaRPr>
          </a:p>
          <a:p>
            <a:pPr>
              <a:lnSpc>
                <a:spcPct val="107000"/>
              </a:lnSpc>
              <a:spcAft>
                <a:spcPts val="800"/>
              </a:spcAft>
            </a:pPr>
            <a:r>
              <a:rPr lang="es-MX" sz="1400" dirty="0">
                <a:effectLst/>
                <a:ea typeface="Times New Roman" panose="02020603050405020304" pitchFamily="18" charset="0"/>
                <a:cs typeface="Times New Roman" panose="02020603050405020304" pitchFamily="18" charset="0"/>
              </a:rPr>
              <a:t>En síntesis, Frida Díaz Barriga ve el currículum como una </a:t>
            </a:r>
            <a:r>
              <a:rPr lang="es-MX" sz="1400" b="1" dirty="0">
                <a:effectLst/>
                <a:ea typeface="Times New Roman" panose="02020603050405020304" pitchFamily="18" charset="0"/>
                <a:cs typeface="Times New Roman" panose="02020603050405020304" pitchFamily="18" charset="0"/>
              </a:rPr>
              <a:t>construcción conceptual y práctica orientada a la acción educativa</a:t>
            </a:r>
            <a:r>
              <a:rPr lang="es-MX" sz="1400" dirty="0">
                <a:effectLst/>
                <a:ea typeface="Times New Roman" panose="02020603050405020304" pitchFamily="18" charset="0"/>
                <a:cs typeface="Times New Roman" panose="02020603050405020304" pitchFamily="18" charset="0"/>
              </a:rPr>
              <a:t>, profundamente arraigada en las necesidades sociales y en la formación de un perfil profesional específico, y que requiere de una constante reflexión y actualización.</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94957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62B9EF-4267-445D-B5FA-A7A445DF80B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628933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887628C-A36B-4946-8029-50A9EB6E056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314476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82F2178-7F65-47C8-9AF7-217C74559C85}"/>
              </a:ext>
            </a:extLst>
          </p:cNvPr>
          <p:cNvPicPr>
            <a:picLocks noChangeAspect="1"/>
          </p:cNvPicPr>
          <p:nvPr/>
        </p:nvPicPr>
        <p:blipFill>
          <a:blip r:embed="rId2"/>
          <a:stretch>
            <a:fillRect/>
          </a:stretch>
        </p:blipFill>
        <p:spPr>
          <a:xfrm>
            <a:off x="-1" y="0"/>
            <a:ext cx="6420051" cy="6858000"/>
          </a:xfrm>
          <a:prstGeom prst="rect">
            <a:avLst/>
          </a:prstGeom>
        </p:spPr>
      </p:pic>
      <p:sp>
        <p:nvSpPr>
          <p:cNvPr id="4" name="CuadroTexto 3">
            <a:extLst>
              <a:ext uri="{FF2B5EF4-FFF2-40B4-BE49-F238E27FC236}">
                <a16:creationId xmlns:a16="http://schemas.microsoft.com/office/drawing/2014/main" id="{45BD67D1-6A06-4E29-A3E4-74712284F428}"/>
              </a:ext>
            </a:extLst>
          </p:cNvPr>
          <p:cNvSpPr txBox="1"/>
          <p:nvPr/>
        </p:nvSpPr>
        <p:spPr>
          <a:xfrm>
            <a:off x="6516303" y="361817"/>
            <a:ext cx="5544152" cy="2862322"/>
          </a:xfrm>
          <a:prstGeom prst="rect">
            <a:avLst/>
          </a:prstGeom>
          <a:noFill/>
        </p:spPr>
        <p:txBody>
          <a:bodyPr wrap="square">
            <a:spAutoFit/>
          </a:bodyPr>
          <a:lstStyle/>
          <a:p>
            <a:r>
              <a:rPr lang="es-ES" dirty="0"/>
              <a:t>Alicia Camilloni, una figura central en la didáctica, considera el currículum no como un mero listado de contenidos, sino como un </a:t>
            </a:r>
            <a:r>
              <a:rPr lang="es-ES" b="1" dirty="0"/>
              <a:t>documento que establece no solo qué se va a enseñar, sino también cómo se va a enseñar</a:t>
            </a:r>
            <a:r>
              <a:rPr lang="es-ES" dirty="0"/>
              <a:t>. Ella enfatiza una </a:t>
            </a:r>
            <a:r>
              <a:rPr lang="es-ES" b="1" dirty="0"/>
              <a:t>estrecha e inseparable relación entre el contenido (el "qué") y la metodología (el "cómo")</a:t>
            </a:r>
            <a:r>
              <a:rPr lang="es-ES" dirty="0"/>
              <a:t> en el diseño curricular.</a:t>
            </a:r>
          </a:p>
          <a:p>
            <a:r>
              <a:rPr lang="es-ES" dirty="0"/>
              <a:t>Para Camilloni, los componentes curriculares van más allá de los elementos explícitos y manifiestos de un plan de estudios. </a:t>
            </a:r>
          </a:p>
        </p:txBody>
      </p:sp>
      <p:sp>
        <p:nvSpPr>
          <p:cNvPr id="6" name="CuadroTexto 5">
            <a:extLst>
              <a:ext uri="{FF2B5EF4-FFF2-40B4-BE49-F238E27FC236}">
                <a16:creationId xmlns:a16="http://schemas.microsoft.com/office/drawing/2014/main" id="{6ADC1EBB-3671-4CC5-8A9E-0F7BC9AAED62}"/>
              </a:ext>
            </a:extLst>
          </p:cNvPr>
          <p:cNvSpPr txBox="1"/>
          <p:nvPr/>
        </p:nvSpPr>
        <p:spPr>
          <a:xfrm>
            <a:off x="6420050" y="3224139"/>
            <a:ext cx="5771950" cy="2308324"/>
          </a:xfrm>
          <a:prstGeom prst="rect">
            <a:avLst/>
          </a:prstGeom>
          <a:noFill/>
        </p:spPr>
        <p:txBody>
          <a:bodyPr wrap="square">
            <a:spAutoFit/>
          </a:bodyPr>
          <a:lstStyle/>
          <a:p>
            <a:r>
              <a:rPr lang="es-ES" dirty="0"/>
              <a:t>El currículum debe definir no solo los </a:t>
            </a:r>
            <a:r>
              <a:rPr lang="es-ES" b="1" dirty="0"/>
              <a:t>contenidos</a:t>
            </a:r>
            <a:r>
              <a:rPr lang="es-ES" dirty="0"/>
              <a:t> (conocimientos, lenguajes, destrezas, actitudes, normas) sino también las </a:t>
            </a:r>
            <a:r>
              <a:rPr lang="es-ES" b="1" dirty="0"/>
              <a:t>formas en que esos contenidos serán enseñados</a:t>
            </a:r>
            <a:r>
              <a:rPr lang="es-ES" dirty="0"/>
              <a:t>. La lógica de cómo se enseña una materia influye directamente en lo que esa materia "se convierte" para el estudiante. Por lo tanto, el "cómo" es un componente esencial que no puede dejarse de lado en la definición curricular.</a:t>
            </a:r>
            <a:endParaRPr lang="en-US" dirty="0"/>
          </a:p>
        </p:txBody>
      </p:sp>
    </p:spTree>
    <p:extLst>
      <p:ext uri="{BB962C8B-B14F-4D97-AF65-F5344CB8AC3E}">
        <p14:creationId xmlns:p14="http://schemas.microsoft.com/office/powerpoint/2010/main" val="1930848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Sector">
  <a:themeElements>
    <a:clrScheme name="Sector">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71</TotalTime>
  <Words>998</Words>
  <Application>Microsoft Office PowerPoint</Application>
  <PresentationFormat>Panorámica</PresentationFormat>
  <Paragraphs>44</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Calibri</vt:lpstr>
      <vt:lpstr>Century Gothic</vt:lpstr>
      <vt:lpstr>Courier New</vt:lpstr>
      <vt:lpstr>Symbol</vt:lpstr>
      <vt:lpstr>Wingdings 3</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 Probook</dc:creator>
  <cp:lastModifiedBy>HP Probook</cp:lastModifiedBy>
  <cp:revision>11</cp:revision>
  <dcterms:created xsi:type="dcterms:W3CDTF">2025-05-22T01:29:05Z</dcterms:created>
  <dcterms:modified xsi:type="dcterms:W3CDTF">2025-05-22T02:40:36Z</dcterms:modified>
</cp:coreProperties>
</file>