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10/24/2022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901522"/>
            <a:ext cx="8689976" cy="1556195"/>
          </a:xfrm>
        </p:spPr>
        <p:txBody>
          <a:bodyPr/>
          <a:lstStyle/>
          <a:p>
            <a:r>
              <a:rPr lang="es-MX" b="1" dirty="0" smtClean="0"/>
              <a:t>Paciente con obstrucción intestinal</a:t>
            </a:r>
            <a:endParaRPr lang="es-AR" b="1" dirty="0"/>
          </a:p>
        </p:txBody>
      </p:sp>
      <p:sp>
        <p:nvSpPr>
          <p:cNvPr id="3" name="Subtítulo 2"/>
          <p:cNvSpPr>
            <a:spLocks noGrp="1"/>
          </p:cNvSpPr>
          <p:nvPr>
            <p:ph type="subTitle" idx="1"/>
          </p:nvPr>
        </p:nvSpPr>
        <p:spPr>
          <a:xfrm>
            <a:off x="1751012" y="2601533"/>
            <a:ext cx="8689976" cy="3219719"/>
          </a:xfrm>
        </p:spPr>
        <p:txBody>
          <a:bodyPr>
            <a:normAutofit/>
          </a:bodyPr>
          <a:lstStyle/>
          <a:p>
            <a:pPr algn="just">
              <a:lnSpc>
                <a:spcPct val="170000"/>
              </a:lnSpc>
            </a:pPr>
            <a:r>
              <a:rPr lang="es-MX" cap="none" dirty="0">
                <a:solidFill>
                  <a:schemeClr val="tx1"/>
                </a:solidFill>
              </a:rPr>
              <a:t>La obstrucción intestinal consiste en la incapacidad del contenido del intestino para desplazarse por la luz del mismo. puede afectar tanto al intestino grueso como al delgado, aunque es más habitual en este último. la obstrucción es, de hecho, el motivo más frecuente de cirugía del intestino delgado.</a:t>
            </a:r>
            <a:endParaRPr lang="es-AR" cap="none" dirty="0">
              <a:solidFill>
                <a:schemeClr val="tx1"/>
              </a:solidFill>
            </a:endParaRPr>
          </a:p>
          <a:p>
            <a:pPr algn="just">
              <a:lnSpc>
                <a:spcPct val="170000"/>
              </a:lnSpc>
            </a:pPr>
            <a:endParaRPr lang="es-AR" dirty="0">
              <a:solidFill>
                <a:schemeClr val="tx1"/>
              </a:solidFill>
            </a:endParaRPr>
          </a:p>
        </p:txBody>
      </p:sp>
    </p:spTree>
    <p:extLst>
      <p:ext uri="{BB962C8B-B14F-4D97-AF65-F5344CB8AC3E}">
        <p14:creationId xmlns:p14="http://schemas.microsoft.com/office/powerpoint/2010/main" val="866827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53792"/>
            <a:ext cx="10363826" cy="5692462"/>
          </a:xfrm>
        </p:spPr>
        <p:txBody>
          <a:bodyPr>
            <a:normAutofit/>
          </a:bodyPr>
          <a:lstStyle/>
          <a:p>
            <a:pPr marL="0" indent="0" algn="just">
              <a:buNone/>
            </a:pPr>
            <a:r>
              <a:rPr lang="es-MX" sz="2800" b="1" i="1" cap="none" dirty="0"/>
              <a:t>CIRUGIA</a:t>
            </a:r>
            <a:endParaRPr lang="es-AR" sz="2800" b="1" i="1" cap="none" dirty="0"/>
          </a:p>
          <a:p>
            <a:pPr algn="just"/>
            <a:r>
              <a:rPr lang="es-MX" sz="2800" cap="none" dirty="0" smtClean="0"/>
              <a:t>La laparotomía suele realizarse para permitir la inspección del intestino delgado y la retirada del tejido gangrenado o infartado.</a:t>
            </a:r>
          </a:p>
          <a:p>
            <a:pPr algn="just"/>
            <a:r>
              <a:rPr lang="es-MX" sz="2800" cap="none" dirty="0" smtClean="0"/>
              <a:t>Si la obstrucción es producida por adherencias han de ser extirpadas.</a:t>
            </a:r>
          </a:p>
          <a:p>
            <a:pPr algn="just"/>
            <a:r>
              <a:rPr lang="es-MX" sz="2800" cap="none" dirty="0" smtClean="0"/>
              <a:t>Los tumores obstructivos son resecados y los cuerpos extraños retirados.</a:t>
            </a:r>
          </a:p>
          <a:p>
            <a:pPr algn="just"/>
            <a:r>
              <a:rPr lang="es-MX" sz="2800" cap="none" dirty="0"/>
              <a:t>C</a:t>
            </a:r>
            <a:r>
              <a:rPr lang="es-MX" sz="2800" cap="none" dirty="0" smtClean="0"/>
              <a:t>ualquier parte del intestino que aparezca con signos de gangrena se somete a resección, procediendo a continuación a anastomosis término-terminal del intestino remanente.</a:t>
            </a:r>
          </a:p>
        </p:txBody>
      </p:sp>
    </p:spTree>
    <p:extLst>
      <p:ext uri="{BB962C8B-B14F-4D97-AF65-F5344CB8AC3E}">
        <p14:creationId xmlns:p14="http://schemas.microsoft.com/office/powerpoint/2010/main" val="228364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849380" y="911780"/>
            <a:ext cx="10363826" cy="3424107"/>
          </a:xfrm>
        </p:spPr>
        <p:txBody>
          <a:bodyPr>
            <a:noAutofit/>
          </a:bodyPr>
          <a:lstStyle/>
          <a:p>
            <a:pPr algn="just"/>
            <a:r>
              <a:rPr lang="es-MX" sz="2400" cap="none" dirty="0"/>
              <a:t>Si se hallan una masa tumoral grande o adherencias densas, el área de la obstrucción puede ser derivada por anastomosis del intestino delgado proximal al intestino delgado o grueso distal a la obstrucción.</a:t>
            </a:r>
          </a:p>
          <a:p>
            <a:pPr algn="just"/>
            <a:r>
              <a:rPr lang="es-MX" sz="2400" cap="none" dirty="0"/>
              <a:t>Las obstrucciones del intestino grueso suelen requerir cirugía. el principal objetivo de la misma es reducir la distensión </a:t>
            </a:r>
            <a:r>
              <a:rPr lang="es-MX" sz="2400" cap="none" dirty="0" err="1"/>
              <a:t>colónica</a:t>
            </a:r>
            <a:r>
              <a:rPr lang="es-MX" sz="2400" cap="none" dirty="0"/>
              <a:t> y prevenir la perforación.</a:t>
            </a:r>
          </a:p>
          <a:p>
            <a:pPr algn="just"/>
            <a:r>
              <a:rPr lang="es-MX" sz="2400" cap="none" dirty="0"/>
              <a:t>El objetivo secundario es la eliminación de la lesión </a:t>
            </a:r>
            <a:r>
              <a:rPr lang="es-MX" sz="2400" cap="none" dirty="0" err="1"/>
              <a:t>ocluyente</a:t>
            </a:r>
            <a:r>
              <a:rPr lang="es-MX" sz="2400" cap="none" dirty="0"/>
              <a:t>.</a:t>
            </a:r>
          </a:p>
          <a:p>
            <a:pPr algn="just"/>
            <a:r>
              <a:rPr lang="es-MX" sz="2400" cap="none" dirty="0"/>
              <a:t>La extirpación de la lesión causante del proceso es la opción preferente.</a:t>
            </a:r>
          </a:p>
          <a:p>
            <a:pPr algn="just"/>
            <a:r>
              <a:rPr lang="es-MX" sz="2400" cap="none" dirty="0"/>
              <a:t>Los segmentos de intestino proximal y distal pueden anastomosarse, o bien es posible proceder a instaurar una </a:t>
            </a:r>
            <a:r>
              <a:rPr lang="es-MX" sz="2400" b="1" cap="none" dirty="0"/>
              <a:t>colostomía</a:t>
            </a:r>
            <a:r>
              <a:rPr lang="es-MX" sz="2400" cap="none" dirty="0"/>
              <a:t> o una </a:t>
            </a:r>
            <a:r>
              <a:rPr lang="es-MX" sz="2400" b="1" cap="none" dirty="0"/>
              <a:t>ileostomía.</a:t>
            </a:r>
          </a:p>
          <a:p>
            <a:endParaRPr lang="es-AR" sz="2400" dirty="0"/>
          </a:p>
        </p:txBody>
      </p:sp>
    </p:spTree>
    <p:extLst>
      <p:ext uri="{BB962C8B-B14F-4D97-AF65-F5344CB8AC3E}">
        <p14:creationId xmlns:p14="http://schemas.microsoft.com/office/powerpoint/2010/main" val="206916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stretch>
            <a:fillRect/>
          </a:stretch>
        </p:blipFill>
        <p:spPr>
          <a:xfrm>
            <a:off x="2202287" y="387463"/>
            <a:ext cx="7252751" cy="5807980"/>
          </a:xfrm>
          <a:prstGeom prst="rect">
            <a:avLst/>
          </a:prstGeom>
        </p:spPr>
      </p:pic>
    </p:spTree>
    <p:extLst>
      <p:ext uri="{BB962C8B-B14F-4D97-AF65-F5344CB8AC3E}">
        <p14:creationId xmlns:p14="http://schemas.microsoft.com/office/powerpoint/2010/main" val="200816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2047439" y="257578"/>
            <a:ext cx="8616267" cy="6453884"/>
          </a:xfrm>
          <a:prstGeom prst="rect">
            <a:avLst/>
          </a:prstGeom>
        </p:spPr>
      </p:pic>
    </p:spTree>
    <p:extLst>
      <p:ext uri="{BB962C8B-B14F-4D97-AF65-F5344CB8AC3E}">
        <p14:creationId xmlns:p14="http://schemas.microsoft.com/office/powerpoint/2010/main" val="302418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1171646"/>
          </a:xfrm>
        </p:spPr>
        <p:txBody>
          <a:bodyPr/>
          <a:lstStyle/>
          <a:p>
            <a:pPr algn="l"/>
            <a:r>
              <a:rPr lang="es-MX" dirty="0" smtClean="0"/>
              <a:t>fisiopatología</a:t>
            </a:r>
            <a:endParaRPr lang="es-AR" dirty="0"/>
          </a:p>
        </p:txBody>
      </p:sp>
      <p:sp>
        <p:nvSpPr>
          <p:cNvPr id="3" name="Marcador de contenido 2"/>
          <p:cNvSpPr>
            <a:spLocks noGrp="1"/>
          </p:cNvSpPr>
          <p:nvPr>
            <p:ph sz="quarter" idx="13"/>
          </p:nvPr>
        </p:nvSpPr>
        <p:spPr>
          <a:xfrm>
            <a:off x="913774" y="1545465"/>
            <a:ext cx="10363826" cy="4778061"/>
          </a:xfrm>
        </p:spPr>
        <p:txBody>
          <a:bodyPr>
            <a:normAutofit fontScale="92500" lnSpcReduction="10000"/>
          </a:bodyPr>
          <a:lstStyle/>
          <a:p>
            <a:pPr algn="just">
              <a:lnSpc>
                <a:spcPct val="160000"/>
              </a:lnSpc>
            </a:pPr>
            <a:r>
              <a:rPr lang="es-MX" cap="none" dirty="0"/>
              <a:t>C</a:t>
            </a:r>
            <a:r>
              <a:rPr lang="es-MX" cap="none" dirty="0" smtClean="0"/>
              <a:t>uando el intestino está obstruido, gases y líquidos se acumulan en sentido proximal al segmento obturado, causando distensión. el aire tragado es responsable de la mayor parte de los gases. </a:t>
            </a:r>
          </a:p>
          <a:p>
            <a:pPr algn="just">
              <a:lnSpc>
                <a:spcPct val="160000"/>
              </a:lnSpc>
            </a:pPr>
            <a:r>
              <a:rPr lang="es-MX" cap="none" dirty="0" smtClean="0"/>
              <a:t>El líquido ingerido, la saliva, los jugos gástricos y las secreciones pancreáticas contribuyen, por otra parte, a la acumulación de líquidos. el agua y el sodio se liberan a la luz intestinal contribuyendo a dicha acumulación, a la distensión y a la pérdida de líquidos vasculares. en ciertas obstrucciones mecánicas, como la hernia estrangulada, se ve afectado el suministro de sangre a la porción afectada del intestino, dando lugar a necrosis y peritonitis bacteriana.</a:t>
            </a:r>
          </a:p>
          <a:p>
            <a:pPr algn="just">
              <a:lnSpc>
                <a:spcPct val="160000"/>
              </a:lnSpc>
            </a:pPr>
            <a:r>
              <a:rPr lang="es-MX" cap="none" dirty="0"/>
              <a:t>L</a:t>
            </a:r>
            <a:r>
              <a:rPr lang="es-MX" cap="none" dirty="0" smtClean="0"/>
              <a:t>a distensión significativa del abdomen, los vómitos y la formación de tercer espacio de los líquidos en el intestino y la cavidad peritoneal pueden dar lugar a pérdida masiva de líquidos y electrólitos y, en consecuencia, a hipovolemia, </a:t>
            </a:r>
            <a:r>
              <a:rPr lang="es-MX" cap="none" dirty="0" err="1" smtClean="0"/>
              <a:t>hipopotasemia</a:t>
            </a:r>
            <a:r>
              <a:rPr lang="es-MX" cap="none" dirty="0" smtClean="0"/>
              <a:t>, insuficiencia renal y shock</a:t>
            </a:r>
            <a:endParaRPr lang="es-AR" cap="none" dirty="0"/>
          </a:p>
        </p:txBody>
      </p:sp>
    </p:spTree>
    <p:extLst>
      <p:ext uri="{BB962C8B-B14F-4D97-AF65-F5344CB8AC3E}">
        <p14:creationId xmlns:p14="http://schemas.microsoft.com/office/powerpoint/2010/main" val="3847632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Obstrucción del intestino delgado</a:t>
            </a:r>
            <a:endParaRPr lang="es-AR" dirty="0"/>
          </a:p>
        </p:txBody>
      </p:sp>
      <p:sp>
        <p:nvSpPr>
          <p:cNvPr id="3" name="Marcador de contenido 2"/>
          <p:cNvSpPr>
            <a:spLocks noGrp="1"/>
          </p:cNvSpPr>
          <p:nvPr>
            <p:ph sz="quarter" idx="13"/>
          </p:nvPr>
        </p:nvSpPr>
        <p:spPr/>
        <p:txBody>
          <a:bodyPr/>
          <a:lstStyle/>
          <a:p>
            <a:pPr algn="just"/>
            <a:r>
              <a:rPr lang="es-MX" cap="none" dirty="0" smtClean="0"/>
              <a:t>Las adherencias, o bridas de tejido cicatricial, y las hernias son responsables de la mayor parte de las obstrucciones mecánicas del intestino delgado. En adultos, las adherencias se desarrollan después de las intervenciones quirúrgicas abdominales o en procesos inflamatorios. </a:t>
            </a:r>
          </a:p>
          <a:p>
            <a:pPr algn="just"/>
            <a:r>
              <a:rPr lang="es-MX" dirty="0" smtClean="0"/>
              <a:t>los </a:t>
            </a:r>
            <a:r>
              <a:rPr lang="es-MX" dirty="0"/>
              <a:t>tumores, sean intrínsecos (propios del intestino) o extrínsecos (propios de otro órgano pero que, por su tamaño, afectan al intestino) pueden ocluir progresivamente la luz intestinal y, en último término, obstruirla</a:t>
            </a:r>
            <a:endParaRPr lang="es-AR" cap="none" dirty="0"/>
          </a:p>
        </p:txBody>
      </p:sp>
    </p:spTree>
    <p:extLst>
      <p:ext uri="{BB962C8B-B14F-4D97-AF65-F5344CB8AC3E}">
        <p14:creationId xmlns:p14="http://schemas.microsoft.com/office/powerpoint/2010/main" val="424217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8422" t="37315" r="53454" b="19808"/>
          <a:stretch/>
        </p:blipFill>
        <p:spPr>
          <a:xfrm>
            <a:off x="2202287" y="277815"/>
            <a:ext cx="7611414" cy="6524071"/>
          </a:xfrm>
          <a:ln>
            <a:solidFill>
              <a:schemeClr val="accent1"/>
            </a:solidFill>
          </a:ln>
        </p:spPr>
      </p:pic>
    </p:spTree>
    <p:extLst>
      <p:ext uri="{BB962C8B-B14F-4D97-AF65-F5344CB8AC3E}">
        <p14:creationId xmlns:p14="http://schemas.microsoft.com/office/powerpoint/2010/main" val="1868768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149" y="90483"/>
            <a:ext cx="10364451" cy="1596177"/>
          </a:xfrm>
        </p:spPr>
        <p:txBody>
          <a:bodyPr/>
          <a:lstStyle/>
          <a:p>
            <a:pPr algn="l"/>
            <a:r>
              <a:rPr lang="es-MX" dirty="0" smtClean="0"/>
              <a:t>Manifestaciones clínicas</a:t>
            </a:r>
            <a:endParaRPr lang="es-AR" dirty="0"/>
          </a:p>
        </p:txBody>
      </p:sp>
      <p:sp>
        <p:nvSpPr>
          <p:cNvPr id="3" name="Marcador de contenido 2"/>
          <p:cNvSpPr>
            <a:spLocks noGrp="1"/>
          </p:cNvSpPr>
          <p:nvPr>
            <p:ph sz="quarter" idx="13"/>
          </p:nvPr>
        </p:nvSpPr>
        <p:spPr>
          <a:xfrm>
            <a:off x="913149" y="1275009"/>
            <a:ext cx="10363826" cy="5582991"/>
          </a:xfrm>
        </p:spPr>
        <p:txBody>
          <a:bodyPr>
            <a:normAutofit fontScale="92500" lnSpcReduction="10000"/>
          </a:bodyPr>
          <a:lstStyle/>
          <a:p>
            <a:pPr algn="just">
              <a:lnSpc>
                <a:spcPct val="150000"/>
              </a:lnSpc>
            </a:pPr>
            <a:r>
              <a:rPr lang="es-MX" cap="none" dirty="0"/>
              <a:t>E</a:t>
            </a:r>
            <a:r>
              <a:rPr lang="es-MX" cap="none" dirty="0" smtClean="0"/>
              <a:t>s frecuente el dolor abdominal espasmódico o cólico, intermitente o de intensidad creciente. también es habitual el vómito, sobre todo en obstrucciones altas o proximales, debido a que la distensión de la luz estimula el centro del vómito. cuando se produce fermentación bacteriana, ese vómito contiene a menudo materia fecal, en especial en caso de obstrucción baja o distal. </a:t>
            </a:r>
            <a:endParaRPr lang="es-MX" cap="none" dirty="0" smtClean="0"/>
          </a:p>
          <a:p>
            <a:pPr algn="just">
              <a:lnSpc>
                <a:spcPct val="150000"/>
              </a:lnSpc>
            </a:pPr>
            <a:r>
              <a:rPr lang="es-MX" cap="none" dirty="0" smtClean="0"/>
              <a:t>E</a:t>
            </a:r>
            <a:r>
              <a:rPr lang="es-MX" cap="none" dirty="0" smtClean="0"/>
              <a:t>l </a:t>
            </a:r>
            <a:r>
              <a:rPr lang="es-MX" cap="none" dirty="0" smtClean="0"/>
              <a:t>flato y las heces presentes en el intestino inferior pueden ser expulsados antes en el proceso obstructivo, aunque esta expulsión se interrumpe si la obstrucción se mantiene.</a:t>
            </a:r>
          </a:p>
          <a:p>
            <a:pPr algn="just">
              <a:lnSpc>
                <a:spcPct val="150000"/>
              </a:lnSpc>
            </a:pPr>
            <a:r>
              <a:rPr lang="es-MX" cap="none" dirty="0"/>
              <a:t>L</a:t>
            </a:r>
            <a:r>
              <a:rPr lang="es-MX" cap="none" dirty="0" smtClean="0"/>
              <a:t>a estrangulación asociada a hernia </a:t>
            </a:r>
            <a:r>
              <a:rPr lang="es-MX" cap="none" dirty="0" smtClean="0"/>
              <a:t>encarcelada </a:t>
            </a:r>
            <a:r>
              <a:rPr lang="es-MX" cap="none" dirty="0" smtClean="0"/>
              <a:t>o vólvulos disminuye el aporte de sangre al intestino, por lo que en ocasiones se desarrolla </a:t>
            </a:r>
            <a:r>
              <a:rPr lang="es-MX" cap="none" dirty="0" smtClean="0"/>
              <a:t>rápidamente.</a:t>
            </a:r>
          </a:p>
          <a:p>
            <a:pPr algn="just">
              <a:lnSpc>
                <a:spcPct val="150000"/>
              </a:lnSpc>
            </a:pPr>
            <a:r>
              <a:rPr lang="es-MX" cap="none" dirty="0"/>
              <a:t>Una gangrena puede ser causante de hemorragia en la luz intestinal y la cavidad peritoneal y, en última instancia, de perforación. Cuando esta se produce, las bacterias y toxinas del intestino estrangulado penetran en el peritoneo y, potencialmente, en la circulación sanguínea, con el consiguiente riesgo de peritonitis y shock séptico.</a:t>
            </a:r>
          </a:p>
          <a:p>
            <a:pPr algn="just">
              <a:lnSpc>
                <a:spcPct val="150000"/>
              </a:lnSpc>
            </a:pPr>
            <a:endParaRPr lang="es-AR" cap="none" dirty="0"/>
          </a:p>
        </p:txBody>
      </p:sp>
    </p:spTree>
    <p:extLst>
      <p:ext uri="{BB962C8B-B14F-4D97-AF65-F5344CB8AC3E}">
        <p14:creationId xmlns:p14="http://schemas.microsoft.com/office/powerpoint/2010/main" val="3521531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cap="none" dirty="0"/>
              <a:t>OBSTRUCCIÓN EN INTESTINO GRUESO</a:t>
            </a:r>
            <a:br>
              <a:rPr lang="es-MX" b="1" cap="none" dirty="0"/>
            </a:br>
            <a:endParaRPr lang="es-AR" b="1" cap="none" dirty="0"/>
          </a:p>
        </p:txBody>
      </p:sp>
      <p:sp>
        <p:nvSpPr>
          <p:cNvPr id="3" name="Marcador de contenido 2"/>
          <p:cNvSpPr>
            <a:spLocks noGrp="1"/>
          </p:cNvSpPr>
          <p:nvPr>
            <p:ph sz="quarter" idx="13"/>
          </p:nvPr>
        </p:nvSpPr>
        <p:spPr>
          <a:xfrm>
            <a:off x="913775" y="1517086"/>
            <a:ext cx="10363826" cy="3424107"/>
          </a:xfrm>
        </p:spPr>
        <p:txBody>
          <a:bodyPr>
            <a:normAutofit/>
          </a:bodyPr>
          <a:lstStyle/>
          <a:p>
            <a:pPr>
              <a:lnSpc>
                <a:spcPct val="150000"/>
              </a:lnSpc>
            </a:pPr>
            <a:r>
              <a:rPr lang="es-MX" cap="none" dirty="0" smtClean="0"/>
              <a:t>Es mucho menos frecuente que en el intestino delgado.</a:t>
            </a:r>
          </a:p>
          <a:p>
            <a:pPr>
              <a:lnSpc>
                <a:spcPct val="150000"/>
              </a:lnSpc>
            </a:pPr>
            <a:r>
              <a:rPr lang="es-MX" cap="none" dirty="0" smtClean="0"/>
              <a:t>L</a:t>
            </a:r>
            <a:r>
              <a:rPr lang="es-MX" cap="none" dirty="0" smtClean="0"/>
              <a:t>a </a:t>
            </a:r>
            <a:r>
              <a:rPr lang="es-MX" cap="none" dirty="0" smtClean="0"/>
              <a:t>estrangulación aumenta considerablemente el riesgo de </a:t>
            </a:r>
            <a:r>
              <a:rPr lang="es-MX" cap="none" dirty="0" smtClean="0"/>
              <a:t>mortalidad</a:t>
            </a:r>
            <a:endParaRPr lang="es-AR" cap="none" dirty="0"/>
          </a:p>
        </p:txBody>
      </p:sp>
      <p:sp>
        <p:nvSpPr>
          <p:cNvPr id="4" name="CuadroTexto 3"/>
          <p:cNvSpPr txBox="1"/>
          <p:nvPr/>
        </p:nvSpPr>
        <p:spPr>
          <a:xfrm>
            <a:off x="1107583" y="2804069"/>
            <a:ext cx="4988105" cy="523220"/>
          </a:xfrm>
          <a:prstGeom prst="rect">
            <a:avLst/>
          </a:prstGeom>
          <a:noFill/>
        </p:spPr>
        <p:txBody>
          <a:bodyPr wrap="square" rtlCol="0">
            <a:spAutoFit/>
          </a:bodyPr>
          <a:lstStyle/>
          <a:p>
            <a:r>
              <a:rPr lang="es-MX" sz="2800" b="1" dirty="0" smtClean="0"/>
              <a:t>MANIFESTACIONES CLÍNICAS</a:t>
            </a:r>
            <a:endParaRPr lang="es-AR" sz="2800" b="1" dirty="0"/>
          </a:p>
        </p:txBody>
      </p:sp>
      <p:sp>
        <p:nvSpPr>
          <p:cNvPr id="6" name="CuadroTexto 5"/>
          <p:cNvSpPr txBox="1"/>
          <p:nvPr/>
        </p:nvSpPr>
        <p:spPr>
          <a:xfrm>
            <a:off x="913150" y="3279199"/>
            <a:ext cx="10188438" cy="332398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MX" sz="2000" dirty="0"/>
              <a:t>El </a:t>
            </a:r>
            <a:r>
              <a:rPr lang="es-MX" sz="2000" dirty="0" smtClean="0"/>
              <a:t>estreñimiento</a:t>
            </a:r>
          </a:p>
          <a:p>
            <a:pPr marL="285750" indent="-285750" algn="just">
              <a:lnSpc>
                <a:spcPct val="150000"/>
              </a:lnSpc>
              <a:buFont typeface="Arial" panose="020B0604020202020204" pitchFamily="34" charset="0"/>
              <a:buChar char="•"/>
            </a:pPr>
            <a:r>
              <a:rPr lang="es-MX" sz="2000" dirty="0" smtClean="0"/>
              <a:t>Dolor </a:t>
            </a:r>
            <a:r>
              <a:rPr lang="es-MX" sz="2000" dirty="0"/>
              <a:t>abdominal cólico son manifestaciones comunes en este tipo de obstrucción. </a:t>
            </a:r>
            <a:endParaRPr lang="es-MX" sz="2000" dirty="0" smtClean="0"/>
          </a:p>
          <a:p>
            <a:pPr marL="285750" indent="-285750" algn="just">
              <a:lnSpc>
                <a:spcPct val="150000"/>
              </a:lnSpc>
              <a:buFont typeface="Arial" panose="020B0604020202020204" pitchFamily="34" charset="0"/>
              <a:buChar char="•"/>
            </a:pPr>
            <a:r>
              <a:rPr lang="es-MX" sz="2000" dirty="0" smtClean="0"/>
              <a:t>El </a:t>
            </a:r>
            <a:r>
              <a:rPr lang="es-MX" sz="2000" dirty="0"/>
              <a:t>dolor es a menudo profundo y espasmódico. </a:t>
            </a:r>
            <a:endParaRPr lang="es-MX" sz="2000" dirty="0" smtClean="0"/>
          </a:p>
          <a:p>
            <a:pPr marL="285750" indent="-285750" algn="just">
              <a:lnSpc>
                <a:spcPct val="150000"/>
              </a:lnSpc>
              <a:buFont typeface="Arial" panose="020B0604020202020204" pitchFamily="34" charset="0"/>
              <a:buChar char="•"/>
            </a:pPr>
            <a:r>
              <a:rPr lang="es-MX" sz="2000" dirty="0" smtClean="0"/>
              <a:t>Un </a:t>
            </a:r>
            <a:r>
              <a:rPr lang="es-MX" sz="2000" dirty="0"/>
              <a:t>dolor intenso y continuo puede ser signo de isquemia intestinal y posible perforación. </a:t>
            </a:r>
            <a:endParaRPr lang="es-MX" sz="2000" dirty="0" smtClean="0"/>
          </a:p>
          <a:p>
            <a:pPr marL="285750" indent="-285750" algn="just">
              <a:lnSpc>
                <a:spcPct val="150000"/>
              </a:lnSpc>
              <a:buFont typeface="Arial" panose="020B0604020202020204" pitchFamily="34" charset="0"/>
              <a:buChar char="•"/>
            </a:pPr>
            <a:r>
              <a:rPr lang="es-MX" sz="2000" dirty="0" smtClean="0"/>
              <a:t>El </a:t>
            </a:r>
            <a:r>
              <a:rPr lang="es-MX" sz="2000" dirty="0"/>
              <a:t>vómito es un signo de aparición tardía, que sólo se registra en ocasiones. </a:t>
            </a:r>
            <a:endParaRPr lang="es-MX" sz="2000" dirty="0" smtClean="0"/>
          </a:p>
          <a:p>
            <a:pPr marL="285750" indent="-285750" algn="just">
              <a:lnSpc>
                <a:spcPct val="150000"/>
              </a:lnSpc>
              <a:buFont typeface="Arial" panose="020B0604020202020204" pitchFamily="34" charset="0"/>
              <a:buChar char="•"/>
            </a:pPr>
            <a:r>
              <a:rPr lang="es-MX" sz="2000" dirty="0" smtClean="0"/>
              <a:t>El abdomen </a:t>
            </a:r>
            <a:r>
              <a:rPr lang="es-MX" sz="2000" dirty="0"/>
              <a:t>está distendido, con ruidos intestinales </a:t>
            </a:r>
            <a:r>
              <a:rPr lang="es-MX" sz="2000" dirty="0" smtClean="0"/>
              <a:t>agudos, </a:t>
            </a:r>
            <a:r>
              <a:rPr lang="es-MX" sz="2000" dirty="0"/>
              <a:t>gorgoteos y flujos</a:t>
            </a:r>
            <a:r>
              <a:rPr lang="es-MX" sz="2000" dirty="0" smtClean="0"/>
              <a:t>.</a:t>
            </a:r>
          </a:p>
          <a:p>
            <a:pPr marL="285750" indent="-285750" algn="just">
              <a:lnSpc>
                <a:spcPct val="150000"/>
              </a:lnSpc>
              <a:buFont typeface="Arial" panose="020B0604020202020204" pitchFamily="34" charset="0"/>
              <a:buChar char="•"/>
            </a:pPr>
            <a:r>
              <a:rPr lang="es-MX" sz="2000" dirty="0" smtClean="0"/>
              <a:t>A </a:t>
            </a:r>
            <a:r>
              <a:rPr lang="es-MX" sz="2000" dirty="0"/>
              <a:t>la palpación, puede haber sensibilidad localizada o percibirse una </a:t>
            </a:r>
            <a:r>
              <a:rPr lang="es-MX" sz="2000" dirty="0" smtClean="0"/>
              <a:t>masa.</a:t>
            </a:r>
            <a:endParaRPr lang="es-AR" sz="2000" dirty="0"/>
          </a:p>
        </p:txBody>
      </p:sp>
    </p:spTree>
    <p:extLst>
      <p:ext uri="{BB962C8B-B14F-4D97-AF65-F5344CB8AC3E}">
        <p14:creationId xmlns:p14="http://schemas.microsoft.com/office/powerpoint/2010/main" val="2592928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dirty="0" smtClean="0"/>
              <a:t>complicaciones</a:t>
            </a:r>
            <a:endParaRPr lang="es-AR" dirty="0"/>
          </a:p>
        </p:txBody>
      </p:sp>
      <p:sp>
        <p:nvSpPr>
          <p:cNvPr id="3" name="Marcador de contenido 2"/>
          <p:cNvSpPr>
            <a:spLocks noGrp="1"/>
          </p:cNvSpPr>
          <p:nvPr>
            <p:ph sz="quarter" idx="13"/>
          </p:nvPr>
        </p:nvSpPr>
        <p:spPr>
          <a:xfrm>
            <a:off x="914400" y="2006483"/>
            <a:ext cx="10363826" cy="3424107"/>
          </a:xfrm>
        </p:spPr>
        <p:txBody>
          <a:bodyPr/>
          <a:lstStyle/>
          <a:p>
            <a:pPr algn="just"/>
            <a:r>
              <a:rPr lang="es-MX" cap="none" dirty="0"/>
              <a:t>S</a:t>
            </a:r>
            <a:r>
              <a:rPr lang="es-MX" cap="none" dirty="0" smtClean="0"/>
              <a:t>i la válvula ileocecal que une los intestinos delgado y grueso es competente, la distensión proximal es limitada por el colon. Ello se conoce como obstrucción en asa cerrada, y puede ser causa de dilatación </a:t>
            </a:r>
            <a:r>
              <a:rPr lang="es-MX" cap="none" dirty="0" err="1" smtClean="0"/>
              <a:t>colónica</a:t>
            </a:r>
            <a:r>
              <a:rPr lang="es-MX" cap="none" dirty="0" smtClean="0"/>
              <a:t> masiva, debida al hecho de que el íleon continúa vertiendo gases y líquidos al colon.</a:t>
            </a:r>
          </a:p>
          <a:p>
            <a:pPr algn="just"/>
            <a:r>
              <a:rPr lang="es-MX" cap="none" dirty="0"/>
              <a:t>E</a:t>
            </a:r>
            <a:r>
              <a:rPr lang="es-MX" cap="none" dirty="0" smtClean="0"/>
              <a:t>l aumento de la presión en el colon obstruido causa deterioro de la circulación en la pared intestinal.</a:t>
            </a:r>
          </a:p>
          <a:p>
            <a:pPr algn="just"/>
            <a:r>
              <a:rPr lang="es-MX" cap="none" dirty="0"/>
              <a:t>L</a:t>
            </a:r>
            <a:r>
              <a:rPr lang="es-MX" cap="none" dirty="0" smtClean="0"/>
              <a:t>a gangrena y la perforación son complicaciones potenciales.</a:t>
            </a:r>
            <a:endParaRPr lang="es-AR" cap="none" dirty="0"/>
          </a:p>
        </p:txBody>
      </p:sp>
    </p:spTree>
    <p:extLst>
      <p:ext uri="{BB962C8B-B14F-4D97-AF65-F5344CB8AC3E}">
        <p14:creationId xmlns:p14="http://schemas.microsoft.com/office/powerpoint/2010/main" val="419406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dirty="0" smtClean="0"/>
              <a:t>Exámenes complementarios</a:t>
            </a:r>
            <a:endParaRPr lang="es-AR" dirty="0"/>
          </a:p>
        </p:txBody>
      </p:sp>
      <p:sp>
        <p:nvSpPr>
          <p:cNvPr id="3" name="Marcador de contenido 2"/>
          <p:cNvSpPr>
            <a:spLocks noGrp="1"/>
          </p:cNvSpPr>
          <p:nvPr>
            <p:ph sz="quarter" idx="13"/>
          </p:nvPr>
        </p:nvSpPr>
        <p:spPr>
          <a:xfrm>
            <a:off x="914400" y="2057999"/>
            <a:ext cx="10363826" cy="3424107"/>
          </a:xfrm>
        </p:spPr>
        <p:txBody>
          <a:bodyPr>
            <a:noAutofit/>
          </a:bodyPr>
          <a:lstStyle/>
          <a:p>
            <a:pPr algn="just"/>
            <a:r>
              <a:rPr lang="es-MX" cap="none" dirty="0"/>
              <a:t>L</a:t>
            </a:r>
            <a:r>
              <a:rPr lang="es-MX" cap="none" dirty="0" smtClean="0"/>
              <a:t>os estudios radiológicos (radiografía y TC) se utilizan como medio de confirmación de la obstrucción intestinal.</a:t>
            </a:r>
          </a:p>
          <a:p>
            <a:pPr algn="just"/>
            <a:r>
              <a:rPr lang="es-MX" cap="none" dirty="0" smtClean="0"/>
              <a:t>Pruebas de laboratorio se emplean para evaluar la presencia de infección y desequilibrios líquido-electrolíticos.</a:t>
            </a:r>
          </a:p>
          <a:p>
            <a:pPr algn="just"/>
            <a:r>
              <a:rPr lang="es-MX" cap="none" dirty="0"/>
              <a:t>L</a:t>
            </a:r>
            <a:r>
              <a:rPr lang="es-MX" cap="none" dirty="0" smtClean="0"/>
              <a:t>a radiografía abdominal es frecuente que aparezcan asas intestinales distendidas con líquido y gas en la obstrucción del intestino delgado. El aire libre bajo el diafragma es signo de perforación.</a:t>
            </a:r>
          </a:p>
          <a:p>
            <a:pPr algn="just"/>
            <a:r>
              <a:rPr lang="es-MX" cap="none" dirty="0"/>
              <a:t>E</a:t>
            </a:r>
            <a:r>
              <a:rPr lang="es-MX" cap="none" dirty="0" smtClean="0"/>
              <a:t>n ocasiones es necesario usar radiografías o TC con medios de contraste para confirmar la obstrucción mecánica y para valorar si esta es completa.</a:t>
            </a:r>
          </a:p>
          <a:p>
            <a:pPr algn="just"/>
            <a:r>
              <a:rPr lang="es-MX" cap="none" dirty="0" smtClean="0"/>
              <a:t>Laboratorios</a:t>
            </a:r>
          </a:p>
        </p:txBody>
      </p:sp>
    </p:spTree>
    <p:extLst>
      <p:ext uri="{BB962C8B-B14F-4D97-AF65-F5344CB8AC3E}">
        <p14:creationId xmlns:p14="http://schemas.microsoft.com/office/powerpoint/2010/main" val="152497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dirty="0" smtClean="0"/>
              <a:t>tratamiento</a:t>
            </a:r>
            <a:endParaRPr lang="es-AR" dirty="0"/>
          </a:p>
        </p:txBody>
      </p:sp>
      <p:sp>
        <p:nvSpPr>
          <p:cNvPr id="3" name="Marcador de contenido 2"/>
          <p:cNvSpPr>
            <a:spLocks noGrp="1"/>
          </p:cNvSpPr>
          <p:nvPr>
            <p:ph sz="quarter" idx="13"/>
          </p:nvPr>
        </p:nvSpPr>
        <p:spPr>
          <a:xfrm>
            <a:off x="913774" y="1957590"/>
            <a:ext cx="10363826" cy="3833610"/>
          </a:xfrm>
        </p:spPr>
        <p:txBody>
          <a:bodyPr>
            <a:normAutofit fontScale="92500"/>
          </a:bodyPr>
          <a:lstStyle/>
          <a:p>
            <a:pPr marL="0" indent="0">
              <a:buNone/>
            </a:pPr>
            <a:r>
              <a:rPr lang="es-MX" b="1" i="1" cap="none" dirty="0" smtClean="0"/>
              <a:t>DESCOMPRESIÓN GASTROINTESTINAL </a:t>
            </a:r>
          </a:p>
          <a:p>
            <a:r>
              <a:rPr lang="es-MX" cap="none" dirty="0"/>
              <a:t>L</a:t>
            </a:r>
            <a:r>
              <a:rPr lang="es-MX" cap="none" dirty="0" smtClean="0"/>
              <a:t>a mayoría de las obstrucciones del intestino delgado se tratan de modo satisfactorio con descompresión gastrointestinal mediante sonda nasogástrica o larga.</a:t>
            </a:r>
          </a:p>
          <a:p>
            <a:r>
              <a:rPr lang="es-MX" cap="none" dirty="0"/>
              <a:t>L</a:t>
            </a:r>
            <a:r>
              <a:rPr lang="es-MX" cap="none" dirty="0" smtClean="0"/>
              <a:t>as obstrucciones funcionales responden al tratamiento con reposo intestinal y descompresión intestinal.</a:t>
            </a:r>
          </a:p>
          <a:p>
            <a:r>
              <a:rPr lang="es-MX" cap="none" dirty="0"/>
              <a:t>L</a:t>
            </a:r>
            <a:r>
              <a:rPr lang="es-MX" cap="none" dirty="0" smtClean="0"/>
              <a:t>as sondas intestinales pueden insertarse a través de los orificios nasales o mediante gastrostomía. La sonda se hace pasar mediante balón o punta del estómago al intestino y a la zona de la obstrucción.</a:t>
            </a:r>
          </a:p>
          <a:p>
            <a:r>
              <a:rPr lang="es-MX" cap="none" dirty="0" smtClean="0"/>
              <a:t>El líquido y el gas acumulados son retirados por succión ligera hasta que se restablece el peristaltismo o la obstrucción cede.</a:t>
            </a:r>
          </a:p>
        </p:txBody>
      </p:sp>
    </p:spTree>
    <p:extLst>
      <p:ext uri="{BB962C8B-B14F-4D97-AF65-F5344CB8AC3E}">
        <p14:creationId xmlns:p14="http://schemas.microsoft.com/office/powerpoint/2010/main" val="2348184918"/>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TM04033925[[fn=Gota]]</Template>
  <TotalTime>1754</TotalTime>
  <Words>1054</Words>
  <Application>Microsoft Office PowerPoint</Application>
  <PresentationFormat>Panorámica</PresentationFormat>
  <Paragraphs>51</Paragraphs>
  <Slides>13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Tw Cen MT</vt:lpstr>
      <vt:lpstr>Gota</vt:lpstr>
      <vt:lpstr>Paciente con obstrucción intestinal</vt:lpstr>
      <vt:lpstr>fisiopatología</vt:lpstr>
      <vt:lpstr>Obstrucción del intestino delgado</vt:lpstr>
      <vt:lpstr>Presentación de PowerPoint</vt:lpstr>
      <vt:lpstr>Manifestaciones clínicas</vt:lpstr>
      <vt:lpstr>OBSTRUCCIÓN EN INTESTINO GRUESO </vt:lpstr>
      <vt:lpstr>complicaciones</vt:lpstr>
      <vt:lpstr>Exámenes complementarios</vt:lpstr>
      <vt:lpstr>tratamiento</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Paciente con obstrucción intestinal</dc:title>
  <dc:creator>gladys</dc:creator>
  <cp:lastModifiedBy>gladys</cp:lastModifiedBy>
  <cp:revision>10</cp:revision>
  <dcterms:created xsi:type="dcterms:W3CDTF">2022-10-17T03:29:09Z</dcterms:created>
  <dcterms:modified xsi:type="dcterms:W3CDTF">2022-10-25T01:32:55Z</dcterms:modified>
</cp:coreProperties>
</file>