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66"/>
  </p:notesMasterIdLst>
  <p:handoutMasterIdLst>
    <p:handoutMasterId r:id="rId67"/>
  </p:handoutMasterIdLst>
  <p:sldIdLst>
    <p:sldId id="322" r:id="rId2"/>
    <p:sldId id="256" r:id="rId3"/>
    <p:sldId id="257" r:id="rId4"/>
    <p:sldId id="298" r:id="rId5"/>
    <p:sldId id="258" r:id="rId6"/>
    <p:sldId id="299" r:id="rId7"/>
    <p:sldId id="259" r:id="rId8"/>
    <p:sldId id="260" r:id="rId9"/>
    <p:sldId id="317" r:id="rId10"/>
    <p:sldId id="261" r:id="rId11"/>
    <p:sldId id="321" r:id="rId12"/>
    <p:sldId id="262" r:id="rId13"/>
    <p:sldId id="263" r:id="rId14"/>
    <p:sldId id="264" r:id="rId15"/>
    <p:sldId id="305" r:id="rId16"/>
    <p:sldId id="265" r:id="rId17"/>
    <p:sldId id="266" r:id="rId18"/>
    <p:sldId id="306" r:id="rId19"/>
    <p:sldId id="267" r:id="rId20"/>
    <p:sldId id="268" r:id="rId21"/>
    <p:sldId id="315" r:id="rId22"/>
    <p:sldId id="269" r:id="rId23"/>
    <p:sldId id="270" r:id="rId24"/>
    <p:sldId id="271" r:id="rId25"/>
    <p:sldId id="272" r:id="rId26"/>
    <p:sldId id="318" r:id="rId27"/>
    <p:sldId id="273" r:id="rId28"/>
    <p:sldId id="274" r:id="rId29"/>
    <p:sldId id="301" r:id="rId30"/>
    <p:sldId id="307" r:id="rId31"/>
    <p:sldId id="275" r:id="rId32"/>
    <p:sldId id="276" r:id="rId33"/>
    <p:sldId id="323" r:id="rId34"/>
    <p:sldId id="277" r:id="rId35"/>
    <p:sldId id="300" r:id="rId36"/>
    <p:sldId id="278" r:id="rId37"/>
    <p:sldId id="279" r:id="rId38"/>
    <p:sldId id="280" r:id="rId39"/>
    <p:sldId id="308" r:id="rId40"/>
    <p:sldId id="282" r:id="rId41"/>
    <p:sldId id="283" r:id="rId42"/>
    <p:sldId id="302" r:id="rId43"/>
    <p:sldId id="284" r:id="rId44"/>
    <p:sldId id="285" r:id="rId45"/>
    <p:sldId id="287" r:id="rId46"/>
    <p:sldId id="286" r:id="rId47"/>
    <p:sldId id="288" r:id="rId48"/>
    <p:sldId id="289" r:id="rId49"/>
    <p:sldId id="314" r:id="rId50"/>
    <p:sldId id="290" r:id="rId51"/>
    <p:sldId id="310" r:id="rId52"/>
    <p:sldId id="291" r:id="rId53"/>
    <p:sldId id="292" r:id="rId54"/>
    <p:sldId id="293" r:id="rId55"/>
    <p:sldId id="303" r:id="rId56"/>
    <p:sldId id="294" r:id="rId57"/>
    <p:sldId id="312" r:id="rId58"/>
    <p:sldId id="313" r:id="rId59"/>
    <p:sldId id="295" r:id="rId60"/>
    <p:sldId id="296" r:id="rId61"/>
    <p:sldId id="319" r:id="rId62"/>
    <p:sldId id="311" r:id="rId63"/>
    <p:sldId id="304" r:id="rId64"/>
    <p:sldId id="297" r:id="rId6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0" autoAdjust="0"/>
    <p:restoredTop sz="94660" autoAdjust="0"/>
  </p:normalViewPr>
  <p:slideViewPr>
    <p:cSldViewPr>
      <p:cViewPr varScale="1">
        <p:scale>
          <a:sx n="79" d="100"/>
          <a:sy n="79" d="100"/>
        </p:scale>
        <p:origin x="96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92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FF9BE-25BF-4ED4-B25A-607B1FF0152B}" type="datetimeFigureOut">
              <a:rPr lang="es-AR" smtClean="0"/>
              <a:pPr/>
              <a:t>5/11/2019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1FB8B-7CAE-43E3-85D6-88988F2B198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B1D7A-C3C2-4F13-8CC9-BF63F425F939}" type="datetimeFigureOut">
              <a:rPr lang="es-AR" smtClean="0"/>
              <a:pPr/>
              <a:t>5/11/2019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55BC4-6264-4E2E-9C98-9D62C60CC56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55BC4-6264-4E2E-9C98-9D62C60CC56F}" type="slidenum">
              <a:rPr lang="es-AR" smtClean="0"/>
              <a:pPr/>
              <a:t>2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6E19-FABB-4BFC-BF8A-8034852E6072}" type="datetimeFigureOut">
              <a:rPr lang="es-AR" smtClean="0"/>
              <a:pPr/>
              <a:t>5/11/2019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BA01-D383-4D8E-BFCD-A1E76C6D46A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6E19-FABB-4BFC-BF8A-8034852E6072}" type="datetimeFigureOut">
              <a:rPr lang="es-AR" smtClean="0"/>
              <a:pPr/>
              <a:t>5/11/2019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BA01-D383-4D8E-BFCD-A1E76C6D46A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6E19-FABB-4BFC-BF8A-8034852E6072}" type="datetimeFigureOut">
              <a:rPr lang="es-AR" smtClean="0"/>
              <a:pPr/>
              <a:t>5/11/2019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BA01-D383-4D8E-BFCD-A1E76C6D46A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6E19-FABB-4BFC-BF8A-8034852E6072}" type="datetimeFigureOut">
              <a:rPr lang="es-AR" smtClean="0"/>
              <a:pPr/>
              <a:t>5/11/2019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BA01-D383-4D8E-BFCD-A1E76C6D46A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6E19-FABB-4BFC-BF8A-8034852E6072}" type="datetimeFigureOut">
              <a:rPr lang="es-AR" smtClean="0"/>
              <a:pPr/>
              <a:t>5/11/2019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BA01-D383-4D8E-BFCD-A1E76C6D46A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6E19-FABB-4BFC-BF8A-8034852E6072}" type="datetimeFigureOut">
              <a:rPr lang="es-AR" smtClean="0"/>
              <a:pPr/>
              <a:t>5/11/2019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BA01-D383-4D8E-BFCD-A1E76C6D46A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6E19-FABB-4BFC-BF8A-8034852E6072}" type="datetimeFigureOut">
              <a:rPr lang="es-AR" smtClean="0"/>
              <a:pPr/>
              <a:t>5/11/2019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BA01-D383-4D8E-BFCD-A1E76C6D46A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6E19-FABB-4BFC-BF8A-8034852E6072}" type="datetimeFigureOut">
              <a:rPr lang="es-AR" smtClean="0"/>
              <a:pPr/>
              <a:t>5/11/2019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BA01-D383-4D8E-BFCD-A1E76C6D46A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6E19-FABB-4BFC-BF8A-8034852E6072}" type="datetimeFigureOut">
              <a:rPr lang="es-AR" smtClean="0"/>
              <a:pPr/>
              <a:t>5/11/2019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BA01-D383-4D8E-BFCD-A1E76C6D46A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6E19-FABB-4BFC-BF8A-8034852E6072}" type="datetimeFigureOut">
              <a:rPr lang="es-AR" smtClean="0"/>
              <a:pPr/>
              <a:t>5/11/2019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BA01-D383-4D8E-BFCD-A1E76C6D46A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6E19-FABB-4BFC-BF8A-8034852E6072}" type="datetimeFigureOut">
              <a:rPr lang="es-AR" smtClean="0"/>
              <a:pPr/>
              <a:t>5/11/2019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BA01-D383-4D8E-BFCD-A1E76C6D46A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86E19-FABB-4BFC-BF8A-8034852E6072}" type="datetimeFigureOut">
              <a:rPr lang="es-AR" smtClean="0"/>
              <a:pPr/>
              <a:t>5/11/2019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9BA01-D383-4D8E-BFCD-A1E76C6D46A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8772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AR" sz="88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s-AR" sz="11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 A N D E O</a:t>
            </a:r>
            <a:endParaRPr lang="es-AR" sz="11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811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CARGA CRITICA DE PANDEO P</a:t>
            </a:r>
            <a:r>
              <a:rPr lang="es-AR" sz="32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</a:t>
            </a:r>
            <a:endParaRPr lang="es-A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24744"/>
            <a:ext cx="8507288" cy="5733256"/>
          </a:xfrm>
        </p:spPr>
        <p:txBody>
          <a:bodyPr>
            <a:normAutofit lnSpcReduction="10000"/>
          </a:bodyPr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La transición entre las condiciones de equilibrio estable a inestable, </a:t>
            </a:r>
            <a:r>
              <a:rPr lang="es-AR" sz="44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AR" sz="4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Equilibrio Indiferente o Neutro )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, ocurre ante un valor de carga que se denomina </a:t>
            </a:r>
            <a:r>
              <a:rPr lang="es-AR" sz="40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“Carga critica de Pandeo : </a:t>
            </a:r>
            <a:r>
              <a:rPr lang="es-AR" sz="4000" b="1" i="1" u="sng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es-AR" sz="4000" b="1" i="1" u="sng" baseline="-25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crit</a:t>
            </a:r>
            <a:r>
              <a:rPr lang="es-AR" sz="40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”.</a:t>
            </a: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Para determinarla, deberemos de considerar la posición de  deformada de la estructura (posición de equilibrio de la barra BC),  </a:t>
            </a:r>
            <a:r>
              <a:rPr lang="es-AR" b="1" u="sng" dirty="0" smtClean="0">
                <a:latin typeface="Arial" pitchFamily="34" charset="0"/>
                <a:cs typeface="Arial" pitchFamily="34" charset="0"/>
              </a:rPr>
              <a:t>en el momento en que se produce ese equilibrio indiferente</a:t>
            </a:r>
            <a:r>
              <a:rPr lang="es-AR" u="sng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/>
          <a:lstStyle/>
          <a:p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Pandeo y elasticidad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F:\3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90701"/>
            <a:ext cx="7344815" cy="53994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57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>
                <a:latin typeface="Arial" pitchFamily="34" charset="0"/>
                <a:cs typeface="Arial" pitchFamily="34" charset="0"/>
              </a:rPr>
              <a:t>CARGA CRITICA DE PANDEO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es-AR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CRIT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484784"/>
            <a:ext cx="9036496" cy="5373216"/>
          </a:xfrm>
        </p:spPr>
        <p:txBody>
          <a:bodyPr>
            <a:normAutofit lnSpcReduction="10000"/>
          </a:bodyPr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El diagrama de cuerpo libre muestra que la barra está sometida a las fuerzas axiales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y al momento </a:t>
            </a:r>
            <a:r>
              <a:rPr lang="es-AR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s-AR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es-AR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= </a:t>
            </a:r>
            <a:r>
              <a:rPr lang="el-GR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β</a:t>
            </a:r>
            <a:r>
              <a:rPr lang="es-AR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r>
              <a:rPr lang="es-AR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. 2 </a:t>
            </a:r>
            <a:r>
              <a:rPr lang="el-GR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θ</a:t>
            </a:r>
            <a:r>
              <a:rPr lang="es-AR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del resorte</a:t>
            </a:r>
            <a:r>
              <a:rPr lang="es-AR" sz="1900" dirty="0" smtClean="0">
                <a:latin typeface="Arial" pitchFamily="34" charset="0"/>
                <a:cs typeface="Arial" pitchFamily="34" charset="0"/>
              </a:rPr>
              <a:t>. (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Recordemos que </a:t>
            </a:r>
            <a:r>
              <a:rPr lang="el-GR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β</a:t>
            </a:r>
            <a:r>
              <a:rPr lang="es-AR" sz="2800" b="1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r>
              <a:rPr lang="es-AR" sz="2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es la rigidez torsional del resorte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Puesto que </a:t>
            </a:r>
            <a:r>
              <a:rPr lang="el-G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θ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es una cantidad muy pequeña, el desplazamiento lateral del punto B es</a:t>
            </a:r>
          </a:p>
          <a:p>
            <a:pPr>
              <a:buNone/>
            </a:pP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el-G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Δ</a:t>
            </a:r>
            <a:r>
              <a:rPr lang="es-A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 = L/2 . </a:t>
            </a:r>
            <a:r>
              <a:rPr lang="el-G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θ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Tomando momentos respecto de B:</a:t>
            </a:r>
          </a:p>
          <a:p>
            <a:pPr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    M</a:t>
            </a:r>
            <a:r>
              <a:rPr lang="es-AR" baseline="-25000" dirty="0" smtClean="0">
                <a:latin typeface="Arial" pitchFamily="34" charset="0"/>
                <a:cs typeface="Arial" pitchFamily="34" charset="0"/>
              </a:rPr>
              <a:t>B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– P (L/2.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θ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) = 0;      </a:t>
            </a:r>
            <a:r>
              <a:rPr lang="el-G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s-AR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s-A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. 2 </a:t>
            </a:r>
            <a:r>
              <a:rPr lang="el-G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θ</a:t>
            </a:r>
            <a:r>
              <a:rPr lang="es-A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- P (L/2.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θ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) = 0</a:t>
            </a:r>
          </a:p>
          <a:p>
            <a:pPr>
              <a:buNone/>
            </a:pP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(2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β</a:t>
            </a:r>
            <a:r>
              <a:rPr lang="es-AR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P L/2) .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θ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= 0 </a:t>
            </a:r>
          </a:p>
          <a:p>
            <a:pPr>
              <a:buNone/>
            </a:pPr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A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CARGA CRITICA DE PANDEO P</a:t>
            </a:r>
            <a:r>
              <a:rPr lang="es-AR" baseline="-25000" dirty="0" smtClean="0">
                <a:latin typeface="Arial" pitchFamily="34" charset="0"/>
                <a:cs typeface="Arial" pitchFamily="34" charset="0"/>
              </a:rPr>
              <a:t>CRIT</a:t>
            </a:r>
            <a:endParaRPr lang="es-A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417638"/>
            <a:ext cx="8424936" cy="5440362"/>
          </a:xfrm>
        </p:spPr>
        <p:txBody>
          <a:bodyPr>
            <a:normAutofit fontScale="92500" lnSpcReduction="10000"/>
          </a:bodyPr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Una solución es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θ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= 0, lo que significa que la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barra estará en equilibrio cuando la barra permanece recta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cualquiera sea la magnitud de P. </a:t>
            </a: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Una segunda solución se obtiene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igualando a cero el término entre paréntesis,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y despejando el valor de P, que es la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carga crítica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         → </a:t>
            </a:r>
            <a:r>
              <a:rPr lang="es-AR" sz="54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es-AR" sz="5400" baseline="-25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crit</a:t>
            </a:r>
            <a:r>
              <a:rPr lang="es-AR" sz="5400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= </a:t>
            </a:r>
            <a:r>
              <a:rPr lang="es-AR" sz="5400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4 . </a:t>
            </a:r>
            <a:r>
              <a:rPr lang="el-GR" sz="5400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β</a:t>
            </a:r>
            <a:r>
              <a:rPr lang="es-AR" sz="5400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</a:p>
          <a:p>
            <a:pPr>
              <a:buNone/>
            </a:pPr>
            <a:r>
              <a:rPr lang="es-AR" sz="5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</a:t>
            </a:r>
            <a:r>
              <a:rPr lang="es-AR" sz="5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L</a:t>
            </a:r>
            <a:endParaRPr lang="es-AR" sz="5400" baseline="-250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200" dirty="0" smtClean="0">
                <a:latin typeface="Arial" pitchFamily="34" charset="0"/>
                <a:cs typeface="Arial" pitchFamily="34" charset="0"/>
              </a:rPr>
              <a:t>CARGA CRITICA DE PANDEO P</a:t>
            </a:r>
            <a:r>
              <a:rPr lang="es-AR" sz="3200" baseline="-25000" dirty="0" smtClean="0">
                <a:latin typeface="Arial" pitchFamily="34" charset="0"/>
                <a:cs typeface="Arial" pitchFamily="34" charset="0"/>
              </a:rPr>
              <a:t>CRIT</a:t>
            </a:r>
            <a:endParaRPr lang="es-A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733256"/>
          </a:xfrm>
        </p:spPr>
        <p:txBody>
          <a:bodyPr>
            <a:normAutofit fontScale="85000" lnSpcReduction="20000"/>
          </a:bodyPr>
          <a:lstStyle/>
          <a:p>
            <a:endParaRPr lang="es-AR" dirty="0" smtClean="0"/>
          </a:p>
          <a:p>
            <a:r>
              <a:rPr lang="es-AR" sz="4400" dirty="0" smtClean="0">
                <a:latin typeface="Arial" pitchFamily="34" charset="0"/>
                <a:cs typeface="Arial" pitchFamily="34" charset="0"/>
              </a:rPr>
              <a:t>Insistimos que la carga </a:t>
            </a:r>
            <a:r>
              <a:rPr lang="es-AR" sz="4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s-AR" sz="4400" b="1" baseline="-25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crit</a:t>
            </a:r>
            <a:r>
              <a:rPr lang="es-AR" sz="44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sz="4400" dirty="0" smtClean="0">
                <a:latin typeface="Arial" pitchFamily="34" charset="0"/>
                <a:cs typeface="Arial" pitchFamily="34" charset="0"/>
              </a:rPr>
              <a:t>es </a:t>
            </a:r>
            <a:r>
              <a:rPr lang="es-AR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s-AR" sz="4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única carga que mantiene el equilibrio en la posición perturbada</a:t>
            </a:r>
            <a:r>
              <a:rPr lang="es-AR" sz="44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s-AR" sz="4400" dirty="0" smtClean="0">
                <a:latin typeface="Arial" pitchFamily="34" charset="0"/>
                <a:cs typeface="Arial" pitchFamily="34" charset="0"/>
              </a:rPr>
              <a:t> sin importar el valor de </a:t>
            </a:r>
            <a:r>
              <a:rPr lang="el-GR" sz="4400" dirty="0" smtClean="0">
                <a:latin typeface="Arial" pitchFamily="34" charset="0"/>
                <a:cs typeface="Arial" pitchFamily="34" charset="0"/>
              </a:rPr>
              <a:t>θ</a:t>
            </a:r>
            <a:r>
              <a:rPr lang="es-AR" sz="4400" dirty="0" smtClean="0">
                <a:latin typeface="Arial" pitchFamily="34" charset="0"/>
                <a:cs typeface="Arial" pitchFamily="34" charset="0"/>
              </a:rPr>
              <a:t>, es decir, en ese instante el efecto </a:t>
            </a:r>
            <a:r>
              <a:rPr lang="es-AR" sz="4400" dirty="0" err="1" smtClean="0">
                <a:latin typeface="Arial" pitchFamily="34" charset="0"/>
                <a:cs typeface="Arial" pitchFamily="34" charset="0"/>
              </a:rPr>
              <a:t>restitutivo</a:t>
            </a:r>
            <a:r>
              <a:rPr lang="es-AR" sz="4400" dirty="0" smtClean="0">
                <a:latin typeface="Arial" pitchFamily="34" charset="0"/>
                <a:cs typeface="Arial" pitchFamily="34" charset="0"/>
              </a:rPr>
              <a:t> del momento en el resorte </a:t>
            </a:r>
            <a:r>
              <a:rPr lang="es-AR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coincide</a:t>
            </a:r>
            <a:r>
              <a:rPr lang="es-AR" sz="4400" dirty="0" smtClean="0">
                <a:latin typeface="Arial" pitchFamily="34" charset="0"/>
                <a:cs typeface="Arial" pitchFamily="34" charset="0"/>
              </a:rPr>
              <a:t> con el efecto de pandeo que provoca la carga axil, →</a:t>
            </a:r>
            <a:r>
              <a:rPr lang="es-AR" sz="4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s-AR" sz="4400" b="1" baseline="-25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CRIT</a:t>
            </a:r>
            <a:r>
              <a:rPr lang="es-AR" sz="44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ESTÁ EN LA </a:t>
            </a:r>
            <a:r>
              <a:rPr lang="es-AR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FRONTERA </a:t>
            </a:r>
          </a:p>
          <a:p>
            <a:pPr>
              <a:buNone/>
            </a:pPr>
            <a:r>
              <a:rPr lang="es-AR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es-AR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ENTRE LAS </a:t>
            </a:r>
            <a:r>
              <a:rPr lang="es-AR" sz="4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CONDICIONES </a:t>
            </a:r>
          </a:p>
          <a:p>
            <a:pPr>
              <a:buNone/>
            </a:pPr>
            <a:r>
              <a:rPr lang="es-AR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AR" sz="4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ESTABLE  E INESTAB</a:t>
            </a:r>
            <a:r>
              <a:rPr lang="es-AR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</a:t>
            </a:r>
          </a:p>
          <a:p>
            <a:endParaRPr lang="es-AR" sz="4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CARGA CRITICA DE PANDEO P</a:t>
            </a:r>
            <a:r>
              <a:rPr lang="es-AR" baseline="-25000" dirty="0" smtClean="0">
                <a:latin typeface="Arial" pitchFamily="34" charset="0"/>
                <a:cs typeface="Arial" pitchFamily="34" charset="0"/>
              </a:rPr>
              <a:t>CRIT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417638"/>
            <a:ext cx="8496944" cy="5208314"/>
          </a:xfrm>
        </p:spPr>
        <p:txBody>
          <a:bodyPr>
            <a:normAutofit fontScale="92500" lnSpcReduction="10000"/>
          </a:bodyPr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→ Si </a:t>
            </a:r>
            <a:r>
              <a:rPr lang="es-AR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 &lt; </a:t>
            </a:r>
            <a:r>
              <a:rPr lang="es-AR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es-AR" sz="3500" baseline="-25000" dirty="0" err="1" smtClean="0">
                <a:latin typeface="Arial" pitchFamily="34" charset="0"/>
                <a:cs typeface="Arial" pitchFamily="34" charset="0"/>
              </a:rPr>
              <a:t>crit</a:t>
            </a:r>
            <a:r>
              <a:rPr lang="es-AR" sz="3500" dirty="0" smtClean="0">
                <a:latin typeface="Arial" pitchFamily="34" charset="0"/>
                <a:cs typeface="Arial" pitchFamily="34" charset="0"/>
              </a:rPr>
              <a:t> la estructura es </a:t>
            </a:r>
            <a:r>
              <a:rPr lang="es-AR" sz="35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estable</a:t>
            </a:r>
            <a:r>
              <a:rPr lang="es-AR" sz="35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marL="0" indent="0">
              <a:buNone/>
            </a:pPr>
            <a:r>
              <a:rPr lang="es-AR" dirty="0">
                <a:latin typeface="Arial" pitchFamily="34" charset="0"/>
                <a:cs typeface="Arial" pitchFamily="34" charset="0"/>
              </a:rPr>
              <a:t>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s-AR" sz="3500" dirty="0" smtClean="0">
                <a:latin typeface="Arial" pitchFamily="34" charset="0"/>
                <a:cs typeface="Arial" pitchFamily="34" charset="0"/>
              </a:rPr>
              <a:t>Si </a:t>
            </a:r>
            <a:r>
              <a:rPr lang="es-AR" sz="3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 &gt; </a:t>
            </a:r>
            <a:r>
              <a:rPr lang="es-AR" sz="35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es-AR" sz="3500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crit</a:t>
            </a:r>
            <a:r>
              <a:rPr lang="es-AR" sz="35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35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AR" sz="3500" dirty="0" smtClean="0">
                <a:latin typeface="Arial" pitchFamily="34" charset="0"/>
                <a:cs typeface="Arial" pitchFamily="34" charset="0"/>
              </a:rPr>
              <a:t>estructura es </a:t>
            </a:r>
            <a:r>
              <a:rPr lang="es-AR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inestable</a:t>
            </a:r>
            <a:r>
              <a:rPr lang="es-A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De la ecuación anterior vemos que la 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Estabilidad 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de la estructura </a:t>
            </a:r>
            <a: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incrementa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 </a:t>
            </a:r>
            <a:r>
              <a:rPr lang="es-AR" sz="39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aumentar su rigidez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al </a:t>
            </a:r>
            <a:r>
              <a:rPr lang="es-AR" sz="39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disminuir su longitud</a:t>
            </a:r>
            <a:r>
              <a:rPr lang="es-AR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Recordar que </a:t>
            </a:r>
            <a:r>
              <a:rPr lang="es-AR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elasticidad de la columna idealizada esta “concentrada” en el resorte</a:t>
            </a:r>
            <a:r>
              <a:rPr lang="es-A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mientras que la columna real puede </a:t>
            </a:r>
            <a:r>
              <a:rPr lang="es-AR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flexarse</a:t>
            </a:r>
            <a:r>
              <a:rPr lang="es-A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en toda su longitud</a:t>
            </a:r>
            <a:endParaRPr lang="es-A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CARGA CRITICA DE PANDEO P</a:t>
            </a:r>
            <a:r>
              <a:rPr lang="es-AR" baseline="-25000" dirty="0" smtClean="0"/>
              <a:t>CRIT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268760"/>
            <a:ext cx="8640960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Conclusión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1) Cuando la carga axial </a:t>
            </a:r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P&lt; </a:t>
            </a:r>
            <a:r>
              <a:rPr lang="es-A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es-AR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crit</a:t>
            </a:r>
            <a:r>
              <a:rPr lang="es-AR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→ 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θ</a:t>
            </a:r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= 0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porque el elemento permanece estable luego de sufrir alguna pequeña perturbación (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equilibrio estable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2) Cuando la carga crítica 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 = </a:t>
            </a:r>
            <a:r>
              <a:rPr lang="es-A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es-AR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crit</a:t>
            </a:r>
            <a:r>
              <a:rPr lang="es-AR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el elemento </a:t>
            </a:r>
            <a:r>
              <a:rPr lang="es-AR" b="1" u="sng" dirty="0" smtClean="0">
                <a:latin typeface="Arial" pitchFamily="34" charset="0"/>
                <a:cs typeface="Arial" pitchFamily="34" charset="0"/>
              </a:rPr>
              <a:t>todavía permanece en equilibrio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aunque el punto B se desplace una pequeña cantidad, pero está en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 borde del equilibrio estable </a:t>
            </a:r>
            <a:r>
              <a:rPr lang="es-A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(equilibrio neutro). </a:t>
            </a:r>
            <a:endParaRPr lang="es-AR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Columnas con extremos articulados</a:t>
            </a:r>
            <a:endParaRPr lang="es-A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340768"/>
            <a:ext cx="8640960" cy="5517232"/>
          </a:xfrm>
        </p:spPr>
        <p:txBody>
          <a:bodyPr>
            <a:normAutofit/>
          </a:bodyPr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Supongamos que tenemos una 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columna esbelta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con extremos articulados sometida a una carga P aplicada a través del </a:t>
            </a:r>
            <a:r>
              <a:rPr lang="es-AR" dirty="0" err="1" smtClean="0">
                <a:latin typeface="Arial" pitchFamily="34" charset="0"/>
                <a:cs typeface="Arial" pitchFamily="34" charset="0"/>
              </a:rPr>
              <a:t>centroide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de la sección transversal extrema.</a:t>
            </a:r>
          </a:p>
          <a:p>
            <a:pPr>
              <a:buNone/>
            </a:pPr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La columna es 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perfectamente recta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y fabricada con un 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material elástico lineal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que obedece a la </a:t>
            </a:r>
            <a:r>
              <a:rPr lang="es-A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LEY de HOOKE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. Como es una columna sin imperfecciones, se la considera una </a:t>
            </a:r>
            <a:r>
              <a:rPr lang="es-AR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columna ideal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600" b="1" dirty="0" smtClean="0">
                <a:latin typeface="Arial" pitchFamily="34" charset="0"/>
                <a:cs typeface="Arial" pitchFamily="34" charset="0"/>
              </a:rPr>
              <a:t>Columnas con extremos articulados</a:t>
            </a:r>
            <a:endParaRPr lang="es-AR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24744"/>
            <a:ext cx="8496944" cy="56166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s-AR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pesar de que las columnas reales posee imperfecciones (no ser perfectamente recta ni que a veces su carga no está perfectamente centrada),</a:t>
            </a:r>
            <a:r>
              <a:rPr lang="es-A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modelo de columnas ideales permiten entender el comportamiento de columnas reales.</a:t>
            </a:r>
            <a:endParaRPr lang="es-A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Consideramos además, </a:t>
            </a:r>
            <a:r>
              <a:rPr lang="es-AR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 el plano de carga coincide con el </a:t>
            </a:r>
            <a:r>
              <a:rPr lang="es-AR" sz="35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plano de simetría de la columna</a:t>
            </a:r>
            <a:r>
              <a:rPr lang="es-AR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y que cualquier flexión tiene lugar en ese plano</a:t>
            </a:r>
            <a:r>
              <a:rPr lang="es-AR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>
                <a:latin typeface="Arial" pitchFamily="34" charset="0"/>
                <a:cs typeface="Arial" pitchFamily="34" charset="0"/>
              </a:rPr>
              <a:t>Columnas con extremos articulados</a:t>
            </a:r>
            <a:endParaRPr lang="es-A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F:\3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44824"/>
            <a:ext cx="4071966" cy="4804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14282" y="274638"/>
            <a:ext cx="8229600" cy="1143000"/>
          </a:xfrm>
        </p:spPr>
        <p:txBody>
          <a:bodyPr>
            <a:normAutofit/>
          </a:bodyPr>
          <a:lstStyle/>
          <a:p>
            <a:r>
              <a:rPr lang="es-A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COMPRESION CON PANDEO</a:t>
            </a:r>
            <a:endParaRPr lang="es-A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5589240"/>
          </a:xfrm>
        </p:spPr>
        <p:txBody>
          <a:bodyPr>
            <a:normAutofit lnSpcReduction="10000"/>
          </a:bodyPr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Las fallas en elementos pueden prevenirse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diseñando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las estructuras de modo que los </a:t>
            </a:r>
            <a: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esfuerzos máximos</a:t>
            </a:r>
            <a:r>
              <a:rPr lang="es-AR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y los </a:t>
            </a:r>
            <a: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desplazamientos máximos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permanezcan dentro de </a:t>
            </a:r>
            <a:r>
              <a:rPr lang="es-AR" sz="4400" b="1" u="sng" dirty="0" smtClean="0">
                <a:latin typeface="Arial" pitchFamily="34" charset="0"/>
                <a:cs typeface="Arial" pitchFamily="34" charset="0"/>
              </a:rPr>
              <a:t>límites tolerables.</a:t>
            </a: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→ la </a:t>
            </a:r>
            <a:r>
              <a:rPr lang="es-AR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Resistencia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y la </a:t>
            </a:r>
            <a:r>
              <a:rPr lang="es-AR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Rigidez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son factores importantes en el </a:t>
            </a:r>
            <a:r>
              <a:rPr lang="es-A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diseño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Un tipo importante de falla es el </a:t>
            </a:r>
            <a:r>
              <a:rPr lang="es-AR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Efecto de Pandeo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s-AR" i="1" dirty="0" smtClean="0">
                <a:latin typeface="Arial" pitchFamily="34" charset="0"/>
                <a:cs typeface="Arial" pitchFamily="34" charset="0"/>
              </a:rPr>
              <a:t>que se da en elementos esbeltos (alargados) sometidos a </a:t>
            </a:r>
            <a:r>
              <a:rPr lang="es-AR" sz="3600" b="1" i="1" u="sng" dirty="0" smtClean="0">
                <a:latin typeface="Arial" pitchFamily="34" charset="0"/>
                <a:cs typeface="Arial" pitchFamily="34" charset="0"/>
              </a:rPr>
              <a:t>Compres</a:t>
            </a:r>
            <a:r>
              <a:rPr lang="es-AR" b="1" i="1" u="sng" dirty="0" smtClean="0">
                <a:latin typeface="Arial" pitchFamily="34" charset="0"/>
                <a:cs typeface="Arial" pitchFamily="34" charset="0"/>
              </a:rPr>
              <a:t>ión</a:t>
            </a:r>
            <a:r>
              <a:rPr lang="es-AR" b="1" i="1" dirty="0" smtClean="0">
                <a:latin typeface="Arial" pitchFamily="34" charset="0"/>
                <a:cs typeface="Arial" pitchFamily="34" charset="0"/>
              </a:rPr>
              <a:t>.</a:t>
            </a:r>
            <a:endParaRPr lang="es-A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>
                <a:latin typeface="Arial" pitchFamily="34" charset="0"/>
                <a:cs typeface="Arial" pitchFamily="34" charset="0"/>
              </a:rPr>
              <a:t>Columnas con extremos articulados</a:t>
            </a:r>
            <a:endParaRPr lang="es-A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340768"/>
            <a:ext cx="8640960" cy="5760640"/>
          </a:xfrm>
        </p:spPr>
        <p:txBody>
          <a:bodyPr>
            <a:noAutofit/>
          </a:bodyPr>
          <a:lstStyle/>
          <a:p>
            <a:r>
              <a:rPr lang="es-AR" sz="3000" dirty="0" smtClean="0">
                <a:latin typeface="Arial" pitchFamily="34" charset="0"/>
                <a:cs typeface="Arial" pitchFamily="34" charset="0"/>
              </a:rPr>
              <a:t>Utilizaremos un sistema coordinado ídem a la de una viga nada mas que girado 90 º (eje “x” coincidente con el eje de la columna, eje “y” horizontal y “z” en dirección del </a:t>
            </a:r>
            <a:r>
              <a:rPr lang="es-AR" sz="3000" dirty="0" smtClean="0">
                <a:latin typeface="Arial" pitchFamily="34" charset="0"/>
                <a:cs typeface="Arial" pitchFamily="34" charset="0"/>
              </a:rPr>
              <a:t>observador).</a:t>
            </a:r>
            <a:endParaRPr lang="es-AR" sz="3000" dirty="0" smtClean="0">
              <a:latin typeface="Arial" pitchFamily="34" charset="0"/>
              <a:cs typeface="Arial" pitchFamily="34" charset="0"/>
            </a:endParaRPr>
          </a:p>
          <a:p>
            <a:r>
              <a:rPr lang="es-AR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1)</a:t>
            </a:r>
            <a:r>
              <a:rPr lang="es-AR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3000" dirty="0" smtClean="0">
                <a:latin typeface="Arial" pitchFamily="34" charset="0"/>
                <a:cs typeface="Arial" pitchFamily="34" charset="0"/>
              </a:rPr>
              <a:t>De acuerdo a lo analizado, cuando la columna tenga una </a:t>
            </a:r>
            <a:r>
              <a:rPr lang="es-AR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Fuerza </a:t>
            </a:r>
            <a:r>
              <a:rPr lang="es-AR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Axial </a:t>
            </a:r>
            <a:r>
              <a:rPr lang="es-AR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pequeña </a:t>
            </a:r>
            <a:r>
              <a:rPr lang="es-AR" sz="3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AR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 &lt;</a:t>
            </a:r>
            <a:r>
              <a:rPr lang="es-AR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sz="3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s-AR" sz="3000" b="1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crit</a:t>
            </a:r>
            <a:r>
              <a:rPr lang="es-AR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s-AR" sz="3000" dirty="0" smtClean="0">
                <a:latin typeface="Arial" pitchFamily="34" charset="0"/>
                <a:cs typeface="Arial" pitchFamily="34" charset="0"/>
              </a:rPr>
              <a:t>,  la </a:t>
            </a:r>
            <a:r>
              <a:rPr lang="es-AR" sz="3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columna permanece recta</a:t>
            </a:r>
            <a:r>
              <a:rPr lang="es-AR" sz="3000" dirty="0" smtClean="0">
                <a:latin typeface="Arial" pitchFamily="34" charset="0"/>
                <a:cs typeface="Arial" pitchFamily="34" charset="0"/>
              </a:rPr>
              <a:t>, es decir la misma vuelve a su posición recta aunque le apliquemos   una pequeña fuerza lateral  que le pueda producir una deflexión lateral, ya que al suprimir esta, la </a:t>
            </a:r>
            <a:r>
              <a:rPr lang="es-A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columna </a:t>
            </a:r>
            <a:r>
              <a:rPr lang="es-AR" sz="3000" b="1" u="sng" dirty="0" smtClean="0">
                <a:latin typeface="Arial" pitchFamily="34" charset="0"/>
                <a:cs typeface="Arial" pitchFamily="34" charset="0"/>
              </a:rPr>
              <a:t>retoma su posición original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>
                <a:latin typeface="Arial" pitchFamily="34" charset="0"/>
                <a:cs typeface="Arial" pitchFamily="34" charset="0"/>
              </a:rPr>
              <a:t>Columnas con extremos articulados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sz="4800" b="1" dirty="0">
                <a:latin typeface="Arial" pitchFamily="34" charset="0"/>
                <a:cs typeface="Arial" pitchFamily="34" charset="0"/>
              </a:rPr>
              <a:t>En esta posición el elemento está sometido a </a:t>
            </a:r>
            <a:r>
              <a:rPr lang="es-AR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TENSIONES UNIFORMES DE COMPRESION </a:t>
            </a:r>
            <a:r>
              <a:rPr lang="el-GR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σ</a:t>
            </a:r>
            <a:r>
              <a:rPr lang="es-AR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s-AR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P/A</a:t>
            </a:r>
            <a:endParaRPr lang="es-AR" sz="4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8414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>
                <a:latin typeface="Arial" pitchFamily="34" charset="0"/>
                <a:cs typeface="Arial" pitchFamily="34" charset="0"/>
              </a:rPr>
              <a:t>Columnas con extremos articulados</a:t>
            </a:r>
            <a:endParaRPr lang="es-A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417638"/>
            <a:ext cx="8579296" cy="5323730"/>
          </a:xfrm>
        </p:spPr>
        <p:txBody>
          <a:bodyPr>
            <a:normAutofit/>
          </a:bodyPr>
          <a:lstStyle/>
          <a:p>
            <a:r>
              <a:rPr lang="es-A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Cuando la carga axial </a:t>
            </a:r>
            <a:r>
              <a:rPr lang="es-AR" sz="35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 aumenta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hasta un valor </a:t>
            </a:r>
            <a:r>
              <a:rPr lang="es-A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 = </a:t>
            </a:r>
            <a:r>
              <a:rPr lang="es-AR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es-AR" b="1" baseline="-25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crit</a:t>
            </a:r>
            <a:r>
              <a:rPr lang="es-A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, la columna puede sufrir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pequeñas deflexiones laterales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sin cambios en la fuerza axil.</a:t>
            </a:r>
          </a:p>
          <a:p>
            <a:pPr>
              <a:buNone/>
            </a:pPr>
            <a:r>
              <a:rPr lang="es-A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En esa condición la columna </a:t>
            </a:r>
            <a:r>
              <a:rPr lang="es-AR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todavía está en equilibrio</a:t>
            </a:r>
            <a:r>
              <a:rPr lang="es-A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pero es un equilibrio </a:t>
            </a:r>
            <a:r>
              <a:rPr lang="es-A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precario</a:t>
            </a:r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s-A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 borde de la inestabilidad </a:t>
            </a:r>
            <a:r>
              <a:rPr lang="es-AR" sz="3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AR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equilibrio neutro</a:t>
            </a:r>
            <a:r>
              <a:rPr lang="es-AR" sz="3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buNone/>
            </a:pPr>
            <a:endParaRPr lang="es-A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200" b="1" dirty="0" smtClean="0"/>
              <a:t>Columnas con extremos articulados</a:t>
            </a:r>
            <a:endParaRPr lang="es-AR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24744"/>
            <a:ext cx="8568952" cy="5733256"/>
          </a:xfrm>
        </p:spPr>
        <p:txBody>
          <a:bodyPr>
            <a:normAutofit/>
          </a:bodyPr>
          <a:lstStyle/>
          <a:p>
            <a:r>
              <a:rPr lang="es-A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3)</a:t>
            </a:r>
            <a:r>
              <a:rPr lang="es-A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3600" dirty="0" smtClean="0">
                <a:latin typeface="Arial" pitchFamily="34" charset="0"/>
                <a:cs typeface="Arial" pitchFamily="34" charset="0"/>
              </a:rPr>
              <a:t>Cuando la carga </a:t>
            </a:r>
            <a:r>
              <a:rPr lang="es-A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 aumenta,→ P &gt; </a:t>
            </a:r>
            <a:r>
              <a:rPr lang="es-AR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es-AR" sz="3600" b="1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crit</a:t>
            </a:r>
            <a:r>
              <a:rPr lang="es-A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s-AR" sz="3600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s-AR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columna se vuelve ines</a:t>
            </a:r>
            <a:r>
              <a:rPr lang="es-A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table </a:t>
            </a:r>
            <a:r>
              <a:rPr lang="es-A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sz="3600" dirty="0" smtClean="0">
                <a:latin typeface="Arial" pitchFamily="34" charset="0"/>
                <a:cs typeface="Arial" pitchFamily="34" charset="0"/>
              </a:rPr>
              <a:t>y se produce la </a:t>
            </a:r>
            <a:r>
              <a:rPr lang="es-AR" sz="36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falla por pandeo</a:t>
            </a:r>
            <a:r>
              <a:rPr lang="es-AR" sz="3600" dirty="0" smtClean="0">
                <a:latin typeface="Arial" pitchFamily="34" charset="0"/>
                <a:cs typeface="Arial" pitchFamily="34" charset="0"/>
              </a:rPr>
              <a:t>, es decir por </a:t>
            </a:r>
            <a:r>
              <a:rPr lang="es-A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flexión lateral excesiva</a:t>
            </a:r>
            <a:r>
              <a:rPr lang="es-AR" sz="3600" dirty="0" smtClean="0">
                <a:latin typeface="Arial" pitchFamily="34" charset="0"/>
                <a:cs typeface="Arial" pitchFamily="34" charset="0"/>
              </a:rPr>
              <a:t>. Es decir, inmediatamente después del equilibrio neutro anterior, </a:t>
            </a:r>
            <a:r>
              <a:rPr lang="es-AR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una mínima perturbación imaginable </a:t>
            </a:r>
            <a:r>
              <a:rPr lang="es-AR" sz="3600" dirty="0" smtClean="0">
                <a:latin typeface="Arial" pitchFamily="34" charset="0"/>
                <a:cs typeface="Arial" pitchFamily="34" charset="0"/>
              </a:rPr>
              <a:t>ocasionará que las deflexiones aumenten de inmediato y </a:t>
            </a:r>
            <a:r>
              <a:rPr lang="es-A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columna falla por pandeo</a:t>
            </a:r>
            <a:r>
              <a:rPr lang="es-AR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Carga critica de Pandeo de </a:t>
            </a:r>
            <a:r>
              <a:rPr lang="es-A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Euler</a:t>
            </a:r>
            <a:endParaRPr lang="es-A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268760"/>
            <a:ext cx="8424936" cy="5589240"/>
          </a:xfrm>
        </p:spPr>
        <p:txBody>
          <a:bodyPr>
            <a:normAutofit fontScale="85000" lnSpcReduction="10000"/>
          </a:bodyPr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El matemático </a:t>
            </a:r>
            <a:r>
              <a:rPr lang="es-A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Leonhard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Euler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(1707-1783) fue el primero que </a:t>
            </a:r>
            <a:r>
              <a:rPr lang="es-A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estudió el fenómeno de pandeo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analizando la forma flexionada que presenta  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una barra ideal articulada en sus extremos y sujeta a una carga axial de compresión P en sus secciones extremas.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AR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Caso fundamental del pandeo de una columna</a:t>
            </a:r>
            <a:r>
              <a:rPr lang="es-AR" u="sng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s-AR" u="sng" dirty="0" smtClean="0">
              <a:latin typeface="Arial" pitchFamily="34" charset="0"/>
              <a:cs typeface="Arial" pitchFamily="34" charset="0"/>
            </a:endParaRP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Encontró que el 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valor de la Carga Critica de Pandeo, es:</a:t>
            </a:r>
          </a:p>
          <a:p>
            <a:pPr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s-AR" sz="39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es-AR" sz="39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es-AR" sz="3900" b="1" baseline="-25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crit</a:t>
            </a:r>
            <a:r>
              <a:rPr lang="es-AR" sz="3900" b="1" baseline="-25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sz="39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</a:t>
            </a:r>
            <a:r>
              <a:rPr lang="el-GR" sz="39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</a:t>
            </a:r>
            <a:r>
              <a:rPr lang="es-AR" sz="3900" b="1" u="sng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</a:t>
            </a:r>
            <a:r>
              <a:rPr lang="es-AR" sz="39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E. </a:t>
            </a:r>
            <a:r>
              <a:rPr lang="es-AR" sz="39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</a:t>
            </a:r>
            <a:r>
              <a:rPr lang="es-AR" sz="3900" b="1" u="sng" baseline="-25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min</a:t>
            </a:r>
            <a:endParaRPr lang="es-AR" sz="3900" b="1" u="sng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AR" sz="39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L</a:t>
            </a:r>
            <a:r>
              <a:rPr lang="es-AR" sz="3900" b="1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s-AR" sz="39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Carga critica de Pandeo de </a:t>
            </a:r>
            <a:r>
              <a:rPr lang="es-AR" dirty="0" err="1" smtClean="0">
                <a:latin typeface="Arial" pitchFamily="34" charset="0"/>
                <a:cs typeface="Arial" pitchFamily="34" charset="0"/>
              </a:rPr>
              <a:t>Euler</a:t>
            </a:r>
            <a:endParaRPr lang="es-A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96752"/>
            <a:ext cx="8496944" cy="5544616"/>
          </a:xfrm>
        </p:spPr>
        <p:txBody>
          <a:bodyPr>
            <a:normAutofit/>
          </a:bodyPr>
          <a:lstStyle/>
          <a:p>
            <a:r>
              <a:rPr lang="es-AR" sz="4400" dirty="0" smtClean="0">
                <a:latin typeface="Arial" pitchFamily="34" charset="0"/>
                <a:cs typeface="Arial" pitchFamily="34" charset="0"/>
              </a:rPr>
              <a:t>Esto significa que la carga crítica es </a:t>
            </a:r>
            <a:r>
              <a:rPr lang="es-AR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directamente proporcional </a:t>
            </a:r>
            <a:r>
              <a:rPr lang="es-A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la </a:t>
            </a:r>
            <a:r>
              <a:rPr lang="es-AR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Rigidez Flexional </a:t>
            </a:r>
            <a:r>
              <a:rPr lang="es-AR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EJ</a:t>
            </a:r>
            <a:r>
              <a:rPr lang="es-AR" sz="4400" dirty="0" smtClean="0">
                <a:latin typeface="Arial" pitchFamily="34" charset="0"/>
                <a:cs typeface="Arial" pitchFamily="34" charset="0"/>
              </a:rPr>
              <a:t>, e </a:t>
            </a:r>
            <a:r>
              <a:rPr lang="es-AR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indirectamente proporcional </a:t>
            </a:r>
            <a:r>
              <a:rPr lang="es-A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 cuadrado de la  longitud de pandeo L</a:t>
            </a:r>
            <a:r>
              <a:rPr lang="es-AR" sz="4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>
                <a:latin typeface="Arial" pitchFamily="34" charset="0"/>
                <a:cs typeface="Arial" pitchFamily="34" charset="0"/>
              </a:rPr>
              <a:t>Carga critica de Pandeo de Euler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257800"/>
          </a:xfrm>
        </p:spPr>
        <p:txBody>
          <a:bodyPr>
            <a:normAutofit/>
          </a:bodyPr>
          <a:lstStyle/>
          <a:p>
            <a:r>
              <a:rPr lang="es-AR" dirty="0">
                <a:latin typeface="Arial" pitchFamily="34" charset="0"/>
                <a:cs typeface="Arial" pitchFamily="34" charset="0"/>
              </a:rPr>
              <a:t>En el planteo de la carga critica </a:t>
            </a:r>
            <a:r>
              <a:rPr lang="es-A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interviene en absoluto la resistencia del material </a:t>
            </a:r>
            <a:r>
              <a:rPr lang="es-AR" dirty="0">
                <a:latin typeface="Arial" pitchFamily="34" charset="0"/>
                <a:cs typeface="Arial" pitchFamily="34" charset="0"/>
              </a:rPr>
              <a:t>(planteado por valores de tensiones o esfuerzos), lo que implica que </a:t>
            </a:r>
            <a:r>
              <a:rPr lang="es-AR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aumentamos la </a:t>
            </a:r>
            <a:r>
              <a:rPr lang="es-AR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capacidad de c</a:t>
            </a:r>
            <a:r>
              <a:rPr lang="es-AR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arga </a:t>
            </a:r>
            <a:r>
              <a:rPr lang="es-AR" i="1" u="sng" dirty="0">
                <a:latin typeface="Arial" pitchFamily="34" charset="0"/>
                <a:cs typeface="Arial" pitchFamily="34" charset="0"/>
              </a:rPr>
              <a:t>del elemento por el </a:t>
            </a:r>
            <a:r>
              <a:rPr lang="es-AR" b="1" i="1" u="sng" dirty="0">
                <a:latin typeface="Arial" pitchFamily="34" charset="0"/>
                <a:cs typeface="Arial" pitchFamily="34" charset="0"/>
              </a:rPr>
              <a:t>solo hecho </a:t>
            </a:r>
            <a:r>
              <a:rPr lang="es-AR" i="1" u="sng" dirty="0">
                <a:latin typeface="Arial" pitchFamily="34" charset="0"/>
                <a:cs typeface="Arial" pitchFamily="34" charset="0"/>
              </a:rPr>
              <a:t>de utilizar un material de mayor resistencia</a:t>
            </a:r>
            <a:r>
              <a:rPr lang="es-AR" u="sng" dirty="0">
                <a:latin typeface="Arial" pitchFamily="34" charset="0"/>
                <a:cs typeface="Arial" pitchFamily="34" charset="0"/>
              </a:rPr>
              <a:t>;</a:t>
            </a:r>
            <a:r>
              <a:rPr lang="es-AR" dirty="0">
                <a:latin typeface="Arial" pitchFamily="34" charset="0"/>
                <a:cs typeface="Arial" pitchFamily="34" charset="0"/>
              </a:rPr>
              <a:t> sólo lo haremos  al </a:t>
            </a:r>
            <a:r>
              <a:rPr lang="es-AR" sz="3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aumentar la rigidez flexional de la viga</a:t>
            </a:r>
            <a:r>
              <a:rPr lang="es-AR" sz="36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al </a:t>
            </a:r>
            <a:r>
              <a:rPr lang="es-AR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disminuir la longitud de pandeo del elemento</a:t>
            </a:r>
            <a:endParaRPr lang="es-AR" sz="36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3226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Carga critica de Pandeo de </a:t>
            </a:r>
            <a:r>
              <a:rPr lang="es-AR" dirty="0" err="1" smtClean="0">
                <a:latin typeface="Arial" pitchFamily="34" charset="0"/>
                <a:cs typeface="Arial" pitchFamily="34" charset="0"/>
              </a:rPr>
              <a:t>Euler</a:t>
            </a:r>
            <a:endParaRPr lang="es-A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544616"/>
          </a:xfrm>
        </p:spPr>
        <p:txBody>
          <a:bodyPr>
            <a:normAutofit fontScale="85000" lnSpcReduction="10000"/>
          </a:bodyPr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¿Cómo aumentamos la </a:t>
            </a:r>
            <a:r>
              <a:rPr lang="es-AR" sz="4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rigidez flexional de una viga?</a:t>
            </a:r>
          </a:p>
          <a:p>
            <a:pPr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a)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Utilizando una material mas </a:t>
            </a:r>
            <a:r>
              <a:rPr lang="es-AR" sz="3800" b="1" dirty="0" smtClean="0">
                <a:latin typeface="Arial" pitchFamily="34" charset="0"/>
                <a:cs typeface="Arial" pitchFamily="34" charset="0"/>
              </a:rPr>
              <a:t>“rígido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”, es decir eligiendo un </a:t>
            </a:r>
            <a:r>
              <a:rPr lang="es-AR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con mayor valor de E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(Módulo de elasticidad longitudinal del material).</a:t>
            </a:r>
          </a:p>
          <a:p>
            <a:pPr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b)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Aumentando su Momento de Inercia Mínimo </a:t>
            </a:r>
            <a:r>
              <a:rPr lang="es-AR" sz="3500" b="1" u="sng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s-AR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lo que se consigue distribuyendo convenientemente el material,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alejando el material respecto del  eje </a:t>
            </a:r>
            <a:r>
              <a:rPr lang="es-A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centroidal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de su sección transversal, por consiguiente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 miembro circular hueco </a:t>
            </a:r>
            <a:r>
              <a:rPr lang="es-AR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suele ser mas económico</a:t>
            </a:r>
            <a:r>
              <a:rPr lang="es-A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para usarse como columna, que un miembro sólido 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con la misma área de sección transversal .  </a:t>
            </a:r>
          </a:p>
          <a:p>
            <a:endParaRPr lang="es-AR" dirty="0" smtClean="0"/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Carga critica de Pandeo de </a:t>
            </a:r>
            <a:r>
              <a:rPr lang="es-AR" dirty="0" err="1" smtClean="0">
                <a:latin typeface="Arial" pitchFamily="34" charset="0"/>
                <a:cs typeface="Arial" pitchFamily="34" charset="0"/>
              </a:rPr>
              <a:t>Euler</a:t>
            </a:r>
            <a:endParaRPr lang="es-A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5257800"/>
          </a:xfrm>
        </p:spPr>
        <p:txBody>
          <a:bodyPr>
            <a:normAutofit/>
          </a:bodyPr>
          <a:lstStyle/>
          <a:p>
            <a:r>
              <a:rPr lang="es-AR" sz="3600" dirty="0" smtClean="0">
                <a:latin typeface="Arial" pitchFamily="34" charset="0"/>
                <a:cs typeface="Arial" pitchFamily="34" charset="0"/>
              </a:rPr>
              <a:t>¿Porqué razón pusimos </a:t>
            </a:r>
            <a:r>
              <a:rPr lang="es-AR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</a:t>
            </a:r>
            <a:r>
              <a:rPr lang="es-AR" sz="3600" b="1" baseline="-25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min</a:t>
            </a:r>
            <a:r>
              <a:rPr lang="es-AR" sz="3600" dirty="0" smtClean="0">
                <a:latin typeface="Arial" pitchFamily="34" charset="0"/>
                <a:cs typeface="Arial" pitchFamily="34" charset="0"/>
              </a:rPr>
              <a:t> en la Fórmula de </a:t>
            </a:r>
            <a:r>
              <a:rPr lang="es-AR" sz="3600" dirty="0" err="1" smtClean="0">
                <a:latin typeface="Arial" pitchFamily="34" charset="0"/>
                <a:cs typeface="Arial" pitchFamily="34" charset="0"/>
              </a:rPr>
              <a:t>Euler</a:t>
            </a:r>
            <a:r>
              <a:rPr lang="es-AR" sz="36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s-AR" sz="3600" dirty="0" smtClean="0">
                <a:latin typeface="Arial" pitchFamily="34" charset="0"/>
                <a:cs typeface="Arial" pitchFamily="34" charset="0"/>
              </a:rPr>
              <a:t>Porqué si LA COLUMNA ESTÁ SOPORTADA SÓLO EN SUS EXTREMOS,  la </a:t>
            </a:r>
            <a:r>
              <a:rPr lang="es-A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flexión se presentará SIEMPRE respecto del eje </a:t>
            </a:r>
            <a:r>
              <a:rPr lang="es-A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centroidal</a:t>
            </a:r>
            <a:r>
              <a:rPr lang="es-A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principal que tenga </a:t>
            </a:r>
            <a:r>
              <a:rPr lang="es-AR" sz="3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 menor momento de inercia</a:t>
            </a:r>
            <a:r>
              <a:rPr lang="es-AR" sz="3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s-AR" sz="3600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Carga critica de Pandeo de </a:t>
            </a:r>
            <a:r>
              <a:rPr lang="es-AR" dirty="0" err="1" smtClean="0">
                <a:latin typeface="Arial" pitchFamily="34" charset="0"/>
                <a:cs typeface="Arial" pitchFamily="34" charset="0"/>
              </a:rPr>
              <a:t>Euler</a:t>
            </a:r>
            <a:endParaRPr lang="es-AR" dirty="0"/>
          </a:p>
        </p:txBody>
      </p:sp>
      <p:pic>
        <p:nvPicPr>
          <p:cNvPr id="7170" name="Picture 2" descr="F:\3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928802"/>
            <a:ext cx="5049928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357166"/>
            <a:ext cx="8229600" cy="1143000"/>
          </a:xfrm>
        </p:spPr>
        <p:txBody>
          <a:bodyPr>
            <a:normAutofit/>
          </a:bodyPr>
          <a:lstStyle/>
          <a:p>
            <a:r>
              <a:rPr lang="es-AR" b="1" dirty="0" smtClean="0">
                <a:latin typeface="Arial" pitchFamily="34" charset="0"/>
                <a:cs typeface="Arial" pitchFamily="34" charset="0"/>
              </a:rPr>
              <a:t>COMPRESION CON PANDEO</a:t>
            </a:r>
            <a:endParaRPr lang="es-A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268760"/>
            <a:ext cx="8820472" cy="5589240"/>
          </a:xfrm>
        </p:spPr>
        <p:txBody>
          <a:bodyPr>
            <a:normAutofit fontScale="92500"/>
          </a:bodyPr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→ </a:t>
            </a:r>
            <a:r>
              <a:rPr lang="es-A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¿</a:t>
            </a:r>
            <a:r>
              <a:rPr lang="es-AR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Qué es el </a:t>
            </a:r>
            <a:r>
              <a:rPr lang="es-AR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Pandeo</a:t>
            </a:r>
            <a:r>
              <a:rPr lang="es-AR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Es la </a:t>
            </a:r>
            <a: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Falla</a:t>
            </a:r>
            <a:r>
              <a:rPr lang="es-AR" u="sng" dirty="0" smtClean="0">
                <a:latin typeface="Arial" pitchFamily="34" charset="0"/>
                <a:cs typeface="Arial" pitchFamily="34" charset="0"/>
              </a:rPr>
              <a:t> por </a:t>
            </a:r>
            <a:r>
              <a:rPr lang="es-AR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Flexión Lateral </a:t>
            </a:r>
            <a:r>
              <a:rPr lang="es-A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del elemento comprimido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(en vez de compresión directa) provocado por una </a:t>
            </a:r>
            <a:r>
              <a:rPr lang="es-AR" sz="39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inestabilidad de equilibrio</a:t>
            </a:r>
            <a:r>
              <a:rPr lang="es-AR" sz="39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AR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AR" u="sng" dirty="0" smtClean="0">
                <a:latin typeface="Arial" pitchFamily="34" charset="0"/>
                <a:cs typeface="Arial" pitchFamily="34" charset="0"/>
              </a:rPr>
              <a:t>pérdida de equilibrio estático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) que se produce a partir de un cierto valor de la carga de compresión, que se denomina “</a:t>
            </a:r>
            <a:r>
              <a:rPr lang="es-AR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Carga </a:t>
            </a:r>
            <a:r>
              <a:rPr lang="es-AR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s-AR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rítica de Pandeo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 .</a:t>
            </a:r>
          </a:p>
          <a:p>
            <a:r>
              <a:rPr lang="es-AR" dirty="0" err="1" smtClean="0">
                <a:latin typeface="Arial" pitchFamily="34" charset="0"/>
                <a:cs typeface="Arial" pitchFamily="34" charset="0"/>
              </a:rPr>
              <a:t>Ej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: el caso de una regla o una lata vacía de aluminio.</a:t>
            </a:r>
            <a:endParaRPr lang="es-A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Carga critica de Pandeo de </a:t>
            </a:r>
            <a:r>
              <a:rPr lang="es-AR" dirty="0" err="1" smtClean="0">
                <a:latin typeface="Arial" pitchFamily="34" charset="0"/>
                <a:cs typeface="Arial" pitchFamily="34" charset="0"/>
              </a:rPr>
              <a:t>Euler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5661248"/>
          </a:xfrm>
        </p:spPr>
        <p:txBody>
          <a:bodyPr>
            <a:normAutofit/>
          </a:bodyPr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Ejemplo de lo dicho se puede apreciar en las secciones rectangular y de patín ancho como el de las fig.  Al ser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</a:t>
            </a:r>
            <a:r>
              <a:rPr lang="es-AR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&gt;J</a:t>
            </a:r>
            <a:r>
              <a:rPr lang="es-AR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s-AR" baseline="-25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la columna se pandeará en el plano 1-1 POR LO QUE el </a:t>
            </a:r>
            <a:r>
              <a:rPr lang="es-AR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MOMENTO DE INERCIA MENOR J</a:t>
            </a:r>
            <a:r>
              <a:rPr lang="es-AR" u="sng" baseline="-25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s-AR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deberá de utilizarse en la expresión de Euler</a:t>
            </a:r>
            <a:r>
              <a:rPr lang="es-AR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En cambio, si la sección transversal es </a:t>
            </a:r>
            <a: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cuadrada o circular</a:t>
            </a:r>
            <a:r>
              <a:rPr lang="es-AR" u="sng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todos los ejes </a:t>
            </a:r>
            <a:r>
              <a:rPr lang="es-AR" dirty="0" err="1" smtClean="0">
                <a:latin typeface="Arial" pitchFamily="34" charset="0"/>
                <a:cs typeface="Arial" pitchFamily="34" charset="0"/>
              </a:rPr>
              <a:t>centroidales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tienen el mismo momento de inercia y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 pandeo puede darse en cualquier plano longitudinal</a:t>
            </a:r>
            <a:r>
              <a:rPr lang="es-AR" dirty="0" smtClean="0"/>
              <a:t>.</a:t>
            </a:r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Esfuerzo critico</a:t>
            </a:r>
            <a:endParaRPr lang="es-A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196752"/>
            <a:ext cx="8640960" cy="5661248"/>
          </a:xfrm>
        </p:spPr>
        <p:txBody>
          <a:bodyPr>
            <a:normAutofit fontScale="55000" lnSpcReduction="20000"/>
          </a:bodyPr>
          <a:lstStyle/>
          <a:p>
            <a:r>
              <a:rPr lang="es-AR" sz="4500" dirty="0" smtClean="0">
                <a:latin typeface="Arial" pitchFamily="34" charset="0"/>
                <a:cs typeface="Arial" pitchFamily="34" charset="0"/>
              </a:rPr>
              <a:t>El esfuerzo crítico será sencillamente el valor de la carga crítica dividida su sección transversal A → </a:t>
            </a:r>
          </a:p>
          <a:p>
            <a:pPr>
              <a:buNone/>
            </a:pPr>
            <a:r>
              <a:rPr lang="es-AR" sz="45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l-GR" sz="5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σ</a:t>
            </a:r>
            <a:r>
              <a:rPr lang="es-AR" sz="5800" b="1" baseline="-25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crit</a:t>
            </a:r>
            <a:r>
              <a:rPr lang="es-AR" sz="5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= </a:t>
            </a:r>
            <a:r>
              <a:rPr lang="es-AR" sz="5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s-AR" sz="5800" b="1" baseline="-25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crit</a:t>
            </a:r>
            <a:r>
              <a:rPr lang="es-AR" sz="5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/A</a:t>
            </a:r>
            <a:r>
              <a:rPr lang="es-AR" sz="5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s-AR" sz="45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AR" sz="4500" b="1" dirty="0" smtClean="0">
                <a:latin typeface="Arial" pitchFamily="34" charset="0"/>
                <a:cs typeface="Arial" pitchFamily="34" charset="0"/>
              </a:rPr>
              <a:t>Para el caso fundamental del pandeo</a:t>
            </a:r>
            <a:r>
              <a:rPr lang="es-AR" sz="45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s-AR" sz="5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</a:t>
            </a:r>
            <a:r>
              <a:rPr lang="el-GR" sz="5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σ</a:t>
            </a:r>
            <a:r>
              <a:rPr lang="es-AR" sz="51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crit</a:t>
            </a:r>
            <a:r>
              <a:rPr lang="es-AR" sz="5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= </a:t>
            </a:r>
            <a:r>
              <a:rPr lang="el-GR" sz="5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π</a:t>
            </a:r>
            <a:r>
              <a:rPr lang="es-AR" sz="51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s-AR" sz="5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 J/A L</a:t>
            </a:r>
            <a:r>
              <a:rPr lang="es-AR" sz="51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s-AR" sz="5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45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AR" sz="4500" dirty="0" smtClean="0">
                <a:latin typeface="Arial" pitchFamily="34" charset="0"/>
                <a:cs typeface="Arial" pitchFamily="34" charset="0"/>
              </a:rPr>
              <a:t>donde </a:t>
            </a:r>
            <a:r>
              <a:rPr lang="es-AR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 es el momento de inercial respecto </a:t>
            </a:r>
            <a:r>
              <a:rPr lang="es-AR" sz="4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del eje principal en el que se presenta el pandeo.</a:t>
            </a:r>
          </a:p>
          <a:p>
            <a:pPr>
              <a:buNone/>
            </a:pPr>
            <a:r>
              <a:rPr lang="es-AR" sz="4500" dirty="0" smtClean="0">
                <a:latin typeface="Arial" pitchFamily="34" charset="0"/>
                <a:cs typeface="Arial" pitchFamily="34" charset="0"/>
              </a:rPr>
              <a:t>    Recordando que </a:t>
            </a:r>
            <a:r>
              <a:rPr lang="es-AR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 = √J/A</a:t>
            </a:r>
            <a:r>
              <a:rPr lang="es-AR" sz="4500" dirty="0" smtClean="0">
                <a:latin typeface="Arial" pitchFamily="34" charset="0"/>
                <a:cs typeface="Arial" pitchFamily="34" charset="0"/>
              </a:rPr>
              <a:t>, siendo </a:t>
            </a:r>
            <a:r>
              <a:rPr lang="es-AR" sz="4500" b="1" dirty="0" smtClean="0">
                <a:latin typeface="Arial" pitchFamily="34" charset="0"/>
                <a:cs typeface="Arial" pitchFamily="34" charset="0"/>
              </a:rPr>
              <a:t>r </a:t>
            </a:r>
            <a:r>
              <a:rPr lang="es-AR" sz="4500" dirty="0" smtClean="0">
                <a:latin typeface="Arial" pitchFamily="34" charset="0"/>
                <a:cs typeface="Arial" pitchFamily="34" charset="0"/>
              </a:rPr>
              <a:t>el radio de giro de la sección transversal en el plano de sección; →</a:t>
            </a:r>
          </a:p>
          <a:p>
            <a:pPr>
              <a:buNone/>
            </a:pPr>
            <a:r>
              <a:rPr lang="es-AR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</a:t>
            </a:r>
            <a:r>
              <a:rPr lang="el-GR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</a:t>
            </a:r>
            <a:r>
              <a:rPr lang="es-AR" sz="5800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crit</a:t>
            </a:r>
            <a:r>
              <a:rPr lang="es-AR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= </a:t>
            </a:r>
            <a:r>
              <a:rPr lang="el-GR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</a:t>
            </a:r>
            <a:r>
              <a:rPr lang="es-AR" sz="5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</a:t>
            </a:r>
            <a:r>
              <a:rPr lang="es-AR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/ (L/r)</a:t>
            </a:r>
            <a:r>
              <a:rPr lang="es-AR" sz="5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s-AR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es-AR" sz="45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buNone/>
            </a:pPr>
            <a:r>
              <a:rPr lang="es-AR" sz="4500" dirty="0" smtClean="0">
                <a:latin typeface="Arial" pitchFamily="34" charset="0"/>
                <a:cs typeface="Arial" pitchFamily="34" charset="0"/>
              </a:rPr>
              <a:t>    en donde el cociente L/r se denomina </a:t>
            </a:r>
            <a:r>
              <a:rPr lang="es-AR" sz="5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Relación de esbeltez </a:t>
            </a:r>
            <a:r>
              <a:rPr lang="es-AR" sz="51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ʎ</a:t>
            </a:r>
            <a:r>
              <a:rPr lang="es-AR" sz="5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  </a:t>
            </a:r>
            <a:r>
              <a:rPr lang="es-AR" sz="5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ʎ =  L/r</a:t>
            </a:r>
          </a:p>
          <a:p>
            <a:pPr>
              <a:buNone/>
            </a:pP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562074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Esfuerzo critico</a:t>
            </a:r>
            <a:endParaRPr lang="es-A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836712"/>
            <a:ext cx="8640960" cy="5904656"/>
          </a:xfrm>
        </p:spPr>
        <p:txBody>
          <a:bodyPr>
            <a:normAutofit lnSpcReduction="10000"/>
          </a:bodyPr>
          <a:lstStyle/>
          <a:p>
            <a:r>
              <a:rPr lang="es-A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Notar que la relación de esbeltez </a:t>
            </a:r>
            <a:r>
              <a:rPr lang="es-AR" sz="4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ʎ</a:t>
            </a:r>
            <a:r>
              <a:rPr lang="es-A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A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para una longitud dada, </a:t>
            </a:r>
            <a:r>
              <a:rPr lang="es-A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depende </a:t>
            </a:r>
            <a:r>
              <a:rPr lang="es-A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las dimensiones de la sección transversal </a:t>
            </a:r>
            <a:r>
              <a:rPr lang="es-A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del elemento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A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l-G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s-AR" sz="48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crit</a:t>
            </a:r>
            <a:r>
              <a:rPr lang="es-AR" sz="48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l-GR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s-AR" sz="4800" b="1" u="sng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s-AR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AR" sz="4800" b="1" u="sng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AR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>
              <a:buNone/>
            </a:pPr>
            <a:r>
              <a:rPr lang="es-A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s-A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ʎ</a:t>
            </a:r>
            <a:r>
              <a:rPr lang="es-AR" sz="48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562074"/>
          </a:xfrm>
        </p:spPr>
        <p:txBody>
          <a:bodyPr>
            <a:normAutofit fontScale="90000"/>
          </a:bodyPr>
          <a:lstStyle/>
          <a:p>
            <a:r>
              <a:rPr lang="es-AR" dirty="0">
                <a:latin typeface="Arial" pitchFamily="34" charset="0"/>
                <a:cs typeface="Arial" pitchFamily="34" charset="0"/>
              </a:rPr>
              <a:t>Esfuerzo critico</a:t>
            </a:r>
            <a:endParaRPr lang="es-AR" dirty="0"/>
          </a:p>
        </p:txBody>
      </p:sp>
      <p:sp>
        <p:nvSpPr>
          <p:cNvPr id="4" name="Rectángulo 3"/>
          <p:cNvSpPr/>
          <p:nvPr/>
        </p:nvSpPr>
        <p:spPr>
          <a:xfrm>
            <a:off x="251520" y="836712"/>
            <a:ext cx="8784976" cy="5827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s-AR" sz="4000" b="1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s-AR" sz="4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¿Cómo influye la LONGITUD DE PANDEO en dicha solicitación?</a:t>
            </a:r>
          </a:p>
          <a:p>
            <a:r>
              <a:rPr lang="es-A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3200" dirty="0">
                <a:latin typeface="Arial" panose="020B0604020202020204" pitchFamily="34" charset="0"/>
                <a:cs typeface="Arial" panose="020B0604020202020204" pitchFamily="34" charset="0"/>
              </a:rPr>
              <a:t>Una columna larga y esbelta tendrá una </a:t>
            </a:r>
            <a:r>
              <a:rPr lang="es-AR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 relación de esbeltez</a:t>
            </a:r>
            <a:r>
              <a:rPr lang="es-AR" sz="3200" dirty="0">
                <a:latin typeface="Arial" panose="020B0604020202020204" pitchFamily="34" charset="0"/>
                <a:cs typeface="Arial" panose="020B0604020202020204" pitchFamily="34" charset="0"/>
              </a:rPr>
              <a:t>, y se provocara su pandeo con un </a:t>
            </a:r>
            <a:r>
              <a:rPr lang="es-AR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Esfuerzo Crítico Bajo</a:t>
            </a:r>
            <a:r>
              <a:rPr lang="es-AR" sz="3200" dirty="0">
                <a:latin typeface="Arial" panose="020B0604020202020204" pitchFamily="34" charset="0"/>
                <a:cs typeface="Arial" panose="020B0604020202020204" pitchFamily="34" charset="0"/>
              </a:rPr>
              <a:t>, mientras que </a:t>
            </a:r>
            <a:r>
              <a:rPr lang="es-A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columna corta y achatada</a:t>
            </a:r>
            <a:r>
              <a:rPr lang="es-A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3200" dirty="0">
                <a:latin typeface="Arial" panose="020B0604020202020204" pitchFamily="34" charset="0"/>
                <a:cs typeface="Arial" panose="020B0604020202020204" pitchFamily="34" charset="0"/>
              </a:rPr>
              <a:t>tendrá una </a:t>
            </a:r>
            <a:r>
              <a:rPr lang="es-A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relación de esbeltez pequeña</a:t>
            </a:r>
            <a:r>
              <a:rPr lang="es-A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3200" dirty="0">
                <a:latin typeface="Arial" panose="020B0604020202020204" pitchFamily="34" charset="0"/>
                <a:cs typeface="Arial" panose="020B0604020202020204" pitchFamily="34" charset="0"/>
              </a:rPr>
              <a:t>y se pandeará con un esfuerzo grande</a:t>
            </a:r>
            <a:r>
              <a:rPr lang="es-A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A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3200" dirty="0">
                <a:latin typeface="Arial" panose="020B0604020202020204" pitchFamily="34" charset="0"/>
                <a:cs typeface="Arial" panose="020B0604020202020204" pitchFamily="34" charset="0"/>
              </a:rPr>
              <a:t>Los valores mas usuales de relaciones de esbeltez para columnas reales oscilan entre </a:t>
            </a:r>
            <a:r>
              <a:rPr lang="es-AR" sz="3200" b="1" dirty="0">
                <a:latin typeface="Arial" panose="020B0604020202020204" pitchFamily="34" charset="0"/>
                <a:cs typeface="Arial" panose="020B0604020202020204" pitchFamily="34" charset="0"/>
              </a:rPr>
              <a:t>30 y 150.</a:t>
            </a:r>
            <a:endParaRPr lang="es-A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51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490066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Esfuerzo critico</a:t>
            </a:r>
            <a:endParaRPr lang="es-A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764704"/>
            <a:ext cx="8964488" cy="5976664"/>
          </a:xfrm>
        </p:spPr>
        <p:txBody>
          <a:bodyPr>
            <a:normAutofit/>
          </a:bodyPr>
          <a:lstStyle/>
          <a:p>
            <a:r>
              <a:rPr lang="es-AR" dirty="0" smtClean="0"/>
              <a:t>→¿</a:t>
            </a:r>
            <a:r>
              <a:rPr lang="es-A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Qué se entiende por </a:t>
            </a:r>
            <a:r>
              <a:rPr lang="es-AR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Esfuerzo Crítico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Es el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esfuerzo promedio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de compresión sobre la sección transversal en el instante en que la </a:t>
            </a:r>
            <a:r>
              <a:rPr lang="es-AR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carga alcanza su valor crítico</a:t>
            </a:r>
            <a:r>
              <a:rPr lang="es-A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Vemos que 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s-AR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crit</a:t>
            </a:r>
            <a:r>
              <a:rPr lang="es-AR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está en función  de ʎ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, por lo que podemos graficar esa función, obteniendo una hipérbola que se denomina </a:t>
            </a:r>
            <a:r>
              <a:rPr lang="es-A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Curva de </a:t>
            </a:r>
            <a:r>
              <a:rPr lang="es-AR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Euler</a:t>
            </a:r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Supongamos que tracemos la curva correspondiente al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acero estructural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con E = 30 x 10</a:t>
            </a:r>
            <a:r>
              <a:rPr lang="es-AR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ksi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Esfuerzo critico</a:t>
            </a:r>
            <a:endParaRPr lang="es-AR" dirty="0"/>
          </a:p>
        </p:txBody>
      </p:sp>
      <p:pic>
        <p:nvPicPr>
          <p:cNvPr id="6148" name="Picture 4" descr="F:\3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1065363"/>
            <a:ext cx="6552728" cy="5920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Esfuerzo critico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661248"/>
          </a:xfrm>
        </p:spPr>
        <p:txBody>
          <a:bodyPr/>
          <a:lstStyle/>
          <a:p>
            <a:r>
              <a:rPr lang="es-A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La curva es válida sólo </a:t>
            </a:r>
            <a:r>
              <a:rPr lang="es-AR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cuando el esfuerzo crítico es menor que el límite proporcional del acero</a:t>
            </a:r>
            <a:r>
              <a:rPr lang="es-AR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porque las ecuaciones se dedujeron usando </a:t>
            </a:r>
            <a:r>
              <a:rPr lang="es-A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A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Ley de Hooke </a:t>
            </a:r>
            <a:r>
              <a:rPr lang="es-A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(E = constante)</a:t>
            </a:r>
            <a:r>
              <a:rPr lang="es-A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; por tanto, la curva termina en ese nivel de esfuerzo </a:t>
            </a:r>
          </a:p>
          <a:p>
            <a:pPr marL="0" indent="0">
              <a:buNone/>
            </a:pPr>
            <a:r>
              <a:rPr lang="es-A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( </a:t>
            </a:r>
            <a:r>
              <a:rPr lang="el-G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s-AR" sz="3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A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36 </a:t>
            </a:r>
            <a:r>
              <a:rPr lang="es-AR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ksi</a:t>
            </a:r>
            <a:r>
              <a:rPr lang="es-A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). Entonces el </a:t>
            </a:r>
            <a:r>
              <a:rPr lang="es-A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ʎ</a:t>
            </a:r>
            <a:r>
              <a:rPr lang="es-AR" sz="3600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lim</a:t>
            </a:r>
            <a:r>
              <a:rPr lang="es-A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 91.</a:t>
            </a:r>
          </a:p>
          <a:p>
            <a:pPr marL="0" indent="0">
              <a:buNone/>
            </a:pPr>
            <a:r>
              <a:rPr lang="es-A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Entonces para este material EULER     </a:t>
            </a:r>
          </a:p>
          <a:p>
            <a:pPr marL="0" indent="0">
              <a:buNone/>
            </a:pPr>
            <a:r>
              <a:rPr lang="es-A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es valido para valores </a:t>
            </a:r>
            <a:r>
              <a:rPr lang="es-A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A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ʎ  ≥ </a:t>
            </a:r>
            <a:r>
              <a:rPr lang="es-AR" sz="36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ʎ</a:t>
            </a:r>
            <a:r>
              <a:rPr lang="es-AR" sz="3600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lim</a:t>
            </a:r>
            <a:endParaRPr lang="es-A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Esfuerzo critico</a:t>
            </a:r>
            <a:endParaRPr lang="es-A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96752"/>
            <a:ext cx="8496944" cy="5400600"/>
          </a:xfrm>
        </p:spPr>
        <p:txBody>
          <a:bodyPr>
            <a:normAutofit/>
          </a:bodyPr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Sólo las columnas 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muy esbeltas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permanecen elásticas hasta la carga crítica.</a:t>
            </a: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En cambio las columnas más robustas presentan un comportamiento 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inelástico  y siguen otra curva???......</a:t>
            </a: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Eso significa que la carga máxima que puede soportar una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columna inelástica (esbeltez intermedia)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es bastante menor que la carga calculada con </a:t>
            </a:r>
            <a:r>
              <a:rPr lang="es-AR" dirty="0" err="1" smtClean="0">
                <a:latin typeface="Arial" pitchFamily="34" charset="0"/>
                <a:cs typeface="Arial" pitchFamily="34" charset="0"/>
              </a:rPr>
              <a:t>Euler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para esa columna</a:t>
            </a:r>
            <a:r>
              <a:rPr lang="es-AR" dirty="0" smtClean="0"/>
              <a:t>.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Columnas con otras condiciones de soporte- Longitud efectiva de columna</a:t>
            </a:r>
            <a:endParaRPr lang="es-A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556792"/>
            <a:ext cx="8435280" cy="5301208"/>
          </a:xfrm>
        </p:spPr>
        <p:txBody>
          <a:bodyPr>
            <a:normAutofit fontScale="92500" lnSpcReduction="10000"/>
          </a:bodyPr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El pandeo de una columna con extremos articulados suele considerarse como </a:t>
            </a:r>
            <a:r>
              <a:rPr lang="es-AR" sz="35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caso     básico de pandeo</a:t>
            </a:r>
            <a:r>
              <a:rPr lang="es-AR" sz="3500" b="1" u="sng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aunque en la práctica se encuentran otras condiciones de extremos,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como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extremos empotrados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libres y elásticos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Las cargas críticas para columnas </a:t>
            </a:r>
            <a:r>
              <a:rPr lang="es-A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 diversas condiciones de soporte</a:t>
            </a:r>
            <a:r>
              <a:rPr lang="es-AR" sz="3500" b="1" dirty="0" smtClean="0">
                <a:latin typeface="Arial" pitchFamily="34" charset="0"/>
                <a:cs typeface="Arial" pitchFamily="34" charset="0"/>
              </a:rPr>
              <a:t> ,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pueden relacionarse con la carga crítica de una columna articulada en sus extremos por medio del concepto de </a:t>
            </a:r>
            <a:r>
              <a:rPr lang="es-AR" sz="39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longitud efectiva L</a:t>
            </a:r>
            <a:r>
              <a:rPr lang="es-AR" sz="3900" b="1" baseline="-25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s-AR" sz="39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Columnas con otras condiciones de soporte- Longitud efectiva de columna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5257800"/>
          </a:xfrm>
        </p:spPr>
        <p:txBody>
          <a:bodyPr/>
          <a:lstStyle/>
          <a:p>
            <a:r>
              <a:rPr lang="es-AR" sz="36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A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longitud efectiva </a:t>
            </a:r>
            <a:r>
              <a:rPr lang="es-AR" sz="3600" dirty="0" smtClean="0">
                <a:latin typeface="Arial" pitchFamily="34" charset="0"/>
                <a:cs typeface="Arial" pitchFamily="34" charset="0"/>
              </a:rPr>
              <a:t>para cualquier columna es </a:t>
            </a:r>
            <a:r>
              <a:rPr lang="es-A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longitud de la columna articulada en sus extremos </a:t>
            </a:r>
            <a:r>
              <a:rPr lang="es-AR" sz="36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equivalente</a:t>
            </a:r>
            <a:r>
              <a:rPr lang="es-AR" sz="3600" dirty="0" smtClean="0">
                <a:latin typeface="Arial" pitchFamily="34" charset="0"/>
                <a:cs typeface="Arial" pitchFamily="34" charset="0"/>
              </a:rPr>
              <a:t>, es decir, es la </a:t>
            </a:r>
            <a:r>
              <a:rPr lang="es-AR" sz="3600" b="1" dirty="0" smtClean="0">
                <a:latin typeface="Arial" pitchFamily="34" charset="0"/>
                <a:cs typeface="Arial" pitchFamily="34" charset="0"/>
              </a:rPr>
              <a:t>longitud </a:t>
            </a:r>
            <a:r>
              <a:rPr lang="es-AR" sz="3600" dirty="0" smtClean="0">
                <a:latin typeface="Arial" pitchFamily="34" charset="0"/>
                <a:cs typeface="Arial" pitchFamily="34" charset="0"/>
              </a:rPr>
              <a:t>de una columna </a:t>
            </a:r>
            <a:r>
              <a:rPr lang="es-A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articulada en sus extremos </a:t>
            </a:r>
            <a:r>
              <a:rPr lang="es-AR" sz="3600" dirty="0" smtClean="0">
                <a:latin typeface="Arial" pitchFamily="34" charset="0"/>
                <a:cs typeface="Arial" pitchFamily="34" charset="0"/>
              </a:rPr>
              <a:t>con una </a:t>
            </a:r>
            <a:r>
              <a:rPr lang="es-A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curva de deflexión que </a:t>
            </a:r>
            <a:r>
              <a:rPr lang="es-A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concuerda</a:t>
            </a:r>
            <a:r>
              <a:rPr lang="es-AR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sz="3600" u="sng" dirty="0" smtClean="0">
                <a:latin typeface="Arial" pitchFamily="34" charset="0"/>
                <a:cs typeface="Arial" pitchFamily="34" charset="0"/>
              </a:rPr>
              <a:t>con </a:t>
            </a:r>
            <a:r>
              <a:rPr lang="es-AR" sz="3600" b="1" u="sng" dirty="0" smtClean="0">
                <a:latin typeface="Arial" pitchFamily="34" charset="0"/>
                <a:cs typeface="Arial" pitchFamily="34" charset="0"/>
              </a:rPr>
              <a:t>toda o parte de la curva de deflexión de la </a:t>
            </a:r>
            <a:r>
              <a:rPr lang="es-A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columna original .</a:t>
            </a:r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b="1" dirty="0" smtClean="0">
                <a:latin typeface="Arial" pitchFamily="34" charset="0"/>
                <a:cs typeface="Arial" pitchFamily="34" charset="0"/>
              </a:rPr>
              <a:t>COMPRESION CON PANDEO</a:t>
            </a:r>
            <a:endParaRPr lang="es-AR" dirty="0"/>
          </a:p>
        </p:txBody>
      </p:sp>
      <p:pic>
        <p:nvPicPr>
          <p:cNvPr id="3074" name="Picture 2" descr="F:\3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258513"/>
            <a:ext cx="4824536" cy="5572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Columnas con otras condiciones de soporte- Longitud efectiva de columna</a:t>
            </a:r>
            <a:endParaRPr lang="es-AR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257800"/>
          </a:xfrm>
        </p:spPr>
        <p:txBody>
          <a:bodyPr/>
          <a:lstStyle/>
          <a:p>
            <a:r>
              <a:rPr lang="es-AR" dirty="0" smtClean="0"/>
              <a:t>→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AR" b="1" u="sng" dirty="0" smtClean="0">
                <a:latin typeface="Arial" pitchFamily="34" charset="0"/>
                <a:cs typeface="Arial" pitchFamily="34" charset="0"/>
              </a:rPr>
              <a:t>longitud efectiva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de una columna es la </a:t>
            </a:r>
            <a:r>
              <a:rPr lang="es-AR" b="1" u="sng" dirty="0" smtClean="0">
                <a:latin typeface="Arial" pitchFamily="34" charset="0"/>
                <a:cs typeface="Arial" pitchFamily="34" charset="0"/>
              </a:rPr>
              <a:t>distancia entre puntos de inflexión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(es decir entre puntos de momentos cero) en su curva de deflexión.</a:t>
            </a: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→ para una columna de extremos empotrado  y libre, la longitud efectiva es :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r>
              <a:rPr lang="es-AR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= 2 L.</a:t>
            </a: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→ </a:t>
            </a:r>
            <a:r>
              <a:rPr lang="es-AR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s-AR" baseline="-25000" dirty="0" err="1" smtClean="0">
                <a:latin typeface="Arial" pitchFamily="34" charset="0"/>
                <a:cs typeface="Arial" pitchFamily="34" charset="0"/>
              </a:rPr>
              <a:t>crit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l-G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</a:t>
            </a:r>
            <a:r>
              <a:rPr lang="es-AR" u="sng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</a:t>
            </a:r>
            <a:r>
              <a:rPr lang="es-A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. E. I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= </a:t>
            </a:r>
            <a:r>
              <a:rPr lang="el-G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</a:t>
            </a:r>
            <a:r>
              <a:rPr lang="es-AR" u="sng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</a:t>
            </a:r>
            <a:r>
              <a:rPr lang="es-A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. E. I</a:t>
            </a:r>
            <a:endParaRPr lang="es-A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s-AR" baseline="-25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s-AR" baseline="30000" dirty="0" smtClean="0">
                <a:latin typeface="Arial" pitchFamily="34" charset="0"/>
                <a:cs typeface="Arial" pitchFamily="34" charset="0"/>
              </a:rPr>
              <a:t>2               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s-AR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s-AR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es-A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Columnas con otras condiciones de soporte- Longitud efectiva de columna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571612"/>
            <a:ext cx="8532440" cy="5286388"/>
          </a:xfrm>
        </p:spPr>
        <p:txBody>
          <a:bodyPr>
            <a:normAutofit fontScale="92500" lnSpcReduction="10000"/>
          </a:bodyPr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La longitud efectiva también se puede expresar en términos de un factor de longitud efectiva K </a:t>
            </a: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s-AR" baseline="-25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= K. L, donde “L” es la longitud real de la columna; → </a:t>
            </a:r>
            <a:r>
              <a:rPr lang="es-A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es-AR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crit</a:t>
            </a:r>
            <a:r>
              <a:rPr lang="es-AR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=   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</a:t>
            </a:r>
            <a:r>
              <a:rPr lang="es-AR" b="1" u="sng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</a:t>
            </a:r>
            <a:r>
              <a:rPr lang="es-A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. E. I</a:t>
            </a:r>
          </a:p>
          <a:p>
            <a:pPr>
              <a:buNone/>
            </a:pPr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(K</a:t>
            </a:r>
            <a:r>
              <a:rPr lang="es-AR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L)</a:t>
            </a:r>
            <a:r>
              <a:rPr lang="es-AR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Valores del factor K:</a:t>
            </a:r>
          </a:p>
          <a:p>
            <a:pPr>
              <a:buNone/>
            </a:pP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2, 00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      para col empotrada – libre</a:t>
            </a:r>
          </a:p>
          <a:p>
            <a:pPr>
              <a:buNone/>
            </a:pP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1, 00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      para col  articulada  - articulada</a:t>
            </a:r>
          </a:p>
          <a:p>
            <a:pPr>
              <a:buNone/>
            </a:pP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0, 70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      para col empotrada  – articulada</a:t>
            </a:r>
          </a:p>
          <a:p>
            <a:pPr marL="514350" indent="-514350">
              <a:buNone/>
            </a:pP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0, 50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      para col empotrada  - empotrada</a:t>
            </a:r>
          </a:p>
          <a:p>
            <a:pPr marL="514350" indent="-514350">
              <a:buAutoNum type="arabicPlain" startAt="4"/>
            </a:pPr>
            <a:endParaRPr lang="es-AR" dirty="0" smtClean="0"/>
          </a:p>
          <a:p>
            <a:pPr>
              <a:buNone/>
            </a:pP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0"/>
            <a:ext cx="7992888" cy="980728"/>
          </a:xfrm>
        </p:spPr>
        <p:txBody>
          <a:bodyPr>
            <a:normAutofit/>
          </a:bodyPr>
          <a:lstStyle/>
          <a:p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Columnas con otras condiciones de soporte- Longitud efectiva de columna</a:t>
            </a:r>
            <a:endParaRPr lang="es-A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201" name="Picture 9" descr="F:\3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2404" y="857910"/>
            <a:ext cx="9444924" cy="6128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elástico e inelástico de columnas</a:t>
            </a:r>
            <a:endParaRPr lang="es-A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257800"/>
          </a:xfrm>
        </p:spPr>
        <p:txBody>
          <a:bodyPr>
            <a:normAutofit fontScale="85000" lnSpcReduction="10000"/>
          </a:bodyPr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Dijimos que a fórmula de </a:t>
            </a:r>
            <a:r>
              <a:rPr lang="es-AR" dirty="0" err="1" smtClean="0">
                <a:latin typeface="Arial" pitchFamily="34" charset="0"/>
                <a:cs typeface="Arial" pitchFamily="34" charset="0"/>
              </a:rPr>
              <a:t>Euler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es válida siempre y cuando la </a:t>
            </a:r>
            <a:r>
              <a:rPr lang="el-G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</a:t>
            </a:r>
            <a:r>
              <a:rPr lang="es-AR" b="1" u="sng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crit</a:t>
            </a:r>
            <a:r>
              <a:rPr lang="es-AR" b="1" u="sng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del material esté por debajo de la </a:t>
            </a:r>
            <a:r>
              <a:rPr lang="el-G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</a:t>
            </a:r>
            <a:r>
              <a:rPr lang="es-AR" b="1" u="sng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 </a:t>
            </a:r>
            <a: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(tensión de proporcionalidad del material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Se ha mostrado entonces que la curva de </a:t>
            </a:r>
            <a:r>
              <a:rPr lang="es-AR" dirty="0" err="1" smtClean="0">
                <a:latin typeface="Arial" pitchFamily="34" charset="0"/>
                <a:cs typeface="Arial" pitchFamily="34" charset="0"/>
              </a:rPr>
              <a:t>Euler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es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válida dentro de un cierto campo de valores de relaciones de esbelteces L/</a:t>
            </a:r>
            <a:r>
              <a:rPr lang="es-A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r>
              <a:rPr lang="es-AR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min</a:t>
            </a:r>
            <a:r>
              <a:rPr lang="es-AR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.</a:t>
            </a: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Esto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obliga a considerar </a:t>
            </a:r>
            <a:r>
              <a:rPr lang="es-AR" sz="47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solo la parte derecha de la referida curva.</a:t>
            </a: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Habíamos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establecido interrogantes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sobre que pasaba con esa curva cuando se superaba el valor de la tensión de proporcionalidad (campo inelástico).</a:t>
            </a:r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elástico e inelástico de columnas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257800"/>
          </a:xfrm>
        </p:spPr>
        <p:txBody>
          <a:bodyPr>
            <a:normAutofit fontScale="92500"/>
          </a:bodyPr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Sería más factible averiguar </a:t>
            </a:r>
            <a:r>
              <a:rPr lang="es-AR" u="sng" dirty="0" smtClean="0">
                <a:latin typeface="Arial" pitchFamily="34" charset="0"/>
                <a:cs typeface="Arial" pitchFamily="34" charset="0"/>
              </a:rPr>
              <a:t>cuál es el valor de </a:t>
            </a:r>
            <a:r>
              <a:rPr lang="es-AR" u="sng" dirty="0" err="1" smtClean="0">
                <a:latin typeface="Arial" pitchFamily="34" charset="0"/>
                <a:cs typeface="Arial" pitchFamily="34" charset="0"/>
              </a:rPr>
              <a:t>ʎ</a:t>
            </a:r>
            <a:r>
              <a:rPr lang="es-AR" u="sng" baseline="-25000" dirty="0" err="1" smtClean="0">
                <a:latin typeface="Arial" pitchFamily="34" charset="0"/>
                <a:cs typeface="Arial" pitchFamily="34" charset="0"/>
              </a:rPr>
              <a:t>lim</a:t>
            </a:r>
            <a:r>
              <a:rPr lang="es-AR" u="sng" dirty="0" smtClean="0">
                <a:latin typeface="Arial" pitchFamily="34" charset="0"/>
                <a:cs typeface="Arial" pitchFamily="34" charset="0"/>
              </a:rPr>
              <a:t> (relación de esbeltez límite) </a:t>
            </a:r>
            <a:r>
              <a:rPr lang="es-A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partir de la cual sería válida la aplicabilidad de la fórmula de </a:t>
            </a:r>
            <a:r>
              <a:rPr lang="es-AR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Euler</a:t>
            </a:r>
            <a:r>
              <a:rPr lang="es-A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Para hallarlo, igualamos el valor de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s-AR" baseline="-25000" dirty="0" err="1" smtClean="0">
                <a:latin typeface="Arial" pitchFamily="34" charset="0"/>
                <a:cs typeface="Arial" pitchFamily="34" charset="0"/>
              </a:rPr>
              <a:t>crit</a:t>
            </a:r>
            <a:r>
              <a:rPr lang="es-AR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s-AR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s-AR" baseline="-25000" dirty="0" err="1" smtClean="0">
                <a:latin typeface="Arial" pitchFamily="34" charset="0"/>
                <a:cs typeface="Arial" pitchFamily="34" charset="0"/>
              </a:rPr>
              <a:t>lim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s-AR" baseline="-25000" dirty="0" smtClean="0">
                <a:latin typeface="Arial" pitchFamily="34" charset="0"/>
                <a:cs typeface="Arial" pitchFamily="34" charset="0"/>
              </a:rPr>
              <a:t>p 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s-AR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s-AR" baseline="-25000" dirty="0" err="1" smtClean="0">
                <a:latin typeface="Arial" pitchFamily="34" charset="0"/>
                <a:cs typeface="Arial" pitchFamily="34" charset="0"/>
              </a:rPr>
              <a:t>crit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s-AR" baseline="-25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A = </a:t>
            </a:r>
            <a:r>
              <a:rPr lang="el-GR" u="sng" dirty="0" smtClean="0">
                <a:latin typeface="Arial" pitchFamily="34" charset="0"/>
                <a:cs typeface="Arial" pitchFamily="34" charset="0"/>
              </a:rPr>
              <a:t>π</a:t>
            </a:r>
            <a:r>
              <a:rPr lang="es-AR" u="sng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s-AR" u="sng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s-AR" baseline="-25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AR" u="sng" dirty="0" smtClean="0">
                <a:latin typeface="Arial" pitchFamily="34" charset="0"/>
                <a:cs typeface="Arial" pitchFamily="34" charset="0"/>
              </a:rPr>
              <a:t>E.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;  y despejamos la </a:t>
            </a:r>
          </a:p>
          <a:p>
            <a:pPr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                                ʎ</a:t>
            </a:r>
            <a:r>
              <a:rPr lang="es-AR" baseline="30000" dirty="0" smtClean="0">
                <a:latin typeface="Arial" pitchFamily="34" charset="0"/>
                <a:cs typeface="Arial" pitchFamily="34" charset="0"/>
              </a:rPr>
              <a:t>2 </a:t>
            </a:r>
          </a:p>
          <a:p>
            <a:pPr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    Relación de esbeltez ʎ, para obtener </a:t>
            </a:r>
            <a:r>
              <a:rPr lang="es-AR" dirty="0" err="1" smtClean="0">
                <a:latin typeface="Arial" pitchFamily="34" charset="0"/>
                <a:cs typeface="Arial" pitchFamily="34" charset="0"/>
              </a:rPr>
              <a:t>ʎ</a:t>
            </a:r>
            <a:r>
              <a:rPr lang="es-AR" baseline="-25000" dirty="0" err="1" smtClean="0">
                <a:latin typeface="Arial" pitchFamily="34" charset="0"/>
                <a:cs typeface="Arial" pitchFamily="34" charset="0"/>
              </a:rPr>
              <a:t>lim</a:t>
            </a:r>
            <a:r>
              <a:rPr lang="es-AR" baseline="-25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s-AR" baseline="-25000" dirty="0" smtClean="0">
                <a:latin typeface="Arial" pitchFamily="34" charset="0"/>
                <a:cs typeface="Arial" pitchFamily="34" charset="0"/>
              </a:rPr>
              <a:t>→ </a:t>
            </a:r>
            <a:r>
              <a:rPr lang="es-A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ʎ</a:t>
            </a:r>
            <a:r>
              <a:rPr lang="es-AR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lim</a:t>
            </a:r>
            <a:r>
              <a:rPr lang="es-AR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es-A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√ </a:t>
            </a:r>
            <a:r>
              <a:rPr lang="el-GR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</a:t>
            </a:r>
            <a:r>
              <a:rPr lang="es-AR" u="sng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</a:t>
            </a:r>
            <a:r>
              <a:rPr lang="es-AR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</a:p>
          <a:p>
            <a:pPr>
              <a:buNone/>
            </a:pPr>
            <a:r>
              <a:rPr lang="es-A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</a:t>
            </a:r>
            <a:r>
              <a:rPr lang="es-AR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crit</a:t>
            </a:r>
            <a:endParaRPr lang="es-AR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A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elástico e inelástico de columnas</a:t>
            </a:r>
            <a:endParaRPr lang="es-AR" dirty="0"/>
          </a:p>
        </p:txBody>
      </p:sp>
      <p:pic>
        <p:nvPicPr>
          <p:cNvPr id="9218" name="Picture 2" descr="F:\3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5429288" cy="5506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elástico e inelástico de columnas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484784"/>
            <a:ext cx="8568952" cy="5256584"/>
          </a:xfrm>
        </p:spPr>
        <p:txBody>
          <a:bodyPr>
            <a:normAutofit lnSpcReduction="10000"/>
          </a:bodyPr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Como ej. Si consideramos el acero estructural con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s-AR" b="1" baseline="-25000" dirty="0" smtClean="0">
                <a:latin typeface="Arial" pitchFamily="34" charset="0"/>
                <a:cs typeface="Arial" pitchFamily="34" charset="0"/>
              </a:rPr>
              <a:t>p  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s-AR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36 </a:t>
            </a:r>
            <a:r>
              <a:rPr lang="es-AR" b="1" dirty="0" err="1" smtClean="0">
                <a:latin typeface="Arial" pitchFamily="34" charset="0"/>
                <a:cs typeface="Arial" pitchFamily="34" charset="0"/>
              </a:rPr>
              <a:t>ksi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 y E = 30.000 </a:t>
            </a:r>
            <a:r>
              <a:rPr lang="es-AR" b="1" dirty="0" err="1" smtClean="0">
                <a:latin typeface="Arial" pitchFamily="34" charset="0"/>
                <a:cs typeface="Arial" pitchFamily="34" charset="0"/>
              </a:rPr>
              <a:t>ksi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 → </a:t>
            </a:r>
            <a:r>
              <a:rPr lang="es-AR" b="1" dirty="0" err="1" smtClean="0">
                <a:latin typeface="Arial" pitchFamily="34" charset="0"/>
                <a:cs typeface="Arial" pitchFamily="34" charset="0"/>
              </a:rPr>
              <a:t>ʎ</a:t>
            </a:r>
            <a:r>
              <a:rPr lang="es-AR" b="1" baseline="-25000" dirty="0" err="1" smtClean="0">
                <a:latin typeface="Arial" pitchFamily="34" charset="0"/>
                <a:cs typeface="Arial" pitchFamily="34" charset="0"/>
              </a:rPr>
              <a:t>lim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 = 90,7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Arriba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de este valor (parte derecha de la curva de </a:t>
            </a:r>
            <a:r>
              <a:rPr lang="es-AR" dirty="0" err="1" smtClean="0">
                <a:latin typeface="Arial" pitchFamily="34" charset="0"/>
                <a:cs typeface="Arial" pitchFamily="34" charset="0"/>
              </a:rPr>
              <a:t>Euler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columna ideal se comporta elásticamente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y la </a:t>
            </a:r>
            <a:r>
              <a:rPr lang="es-A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carga de </a:t>
            </a:r>
            <a:r>
              <a:rPr lang="es-A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Euler</a:t>
            </a:r>
            <a:r>
              <a:rPr lang="es-A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es válida</a:t>
            </a:r>
            <a:r>
              <a:rPr lang="es-A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s-AR" b="1" dirty="0" smtClean="0">
                <a:latin typeface="Arial" pitchFamily="34" charset="0"/>
                <a:cs typeface="Arial" pitchFamily="34" charset="0"/>
              </a:rPr>
              <a:t>Debajo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de este valor, (a la izquierda de ese valor),el esfuerzo en la columna 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excede el valor de proporcionalidad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y el pandeo de la columna es </a:t>
            </a:r>
            <a:r>
              <a:rPr lang="es-A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inelástico</a:t>
            </a:r>
            <a:r>
              <a:rPr lang="es-A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dirty="0" smtClean="0">
                <a:solidFill>
                  <a:srgbClr val="FF0000"/>
                </a:solidFill>
              </a:rPr>
              <a:t>.</a:t>
            </a:r>
            <a:endParaRPr lang="es-A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elástico e inelástico de columnas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417638"/>
            <a:ext cx="8640960" cy="5440362"/>
          </a:xfrm>
        </p:spPr>
        <p:txBody>
          <a:bodyPr>
            <a:normAutofit fontScale="92500" lnSpcReduction="20000"/>
          </a:bodyPr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Por la Curva de Euler observamos que las columnas largas (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relaciones de esbelteces grandes)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se pandean con valores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bajos del esfuerzo promedio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de compresión P/A. </a:t>
            </a: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Esta condición no puede evitarse con un material de </a:t>
            </a:r>
            <a:r>
              <a:rPr lang="es-AR" u="sng" dirty="0" smtClean="0">
                <a:latin typeface="Arial" pitchFamily="34" charset="0"/>
                <a:cs typeface="Arial" pitchFamily="34" charset="0"/>
              </a:rPr>
              <a:t>mayor resistencia (dentro de la gama de materiales de igual módulo E) 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porque el </a:t>
            </a:r>
            <a:r>
              <a:rPr lang="es-A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colapso es el resultado de la </a:t>
            </a:r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inestabilidad de la columna en su conjunt</a:t>
            </a:r>
            <a:r>
              <a:rPr lang="es-A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s-A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por falla del material  </a:t>
            </a: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El esfuerzo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sólo puede elevarse </a:t>
            </a:r>
            <a: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reduciendo la relación de esbeltez l/</a:t>
            </a:r>
            <a:r>
              <a:rPr lang="es-AR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rmin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o en tal caso </a:t>
            </a:r>
            <a:r>
              <a:rPr lang="es-A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utilizando </a:t>
            </a:r>
            <a: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 material con mayor módulo elástico</a:t>
            </a:r>
          </a:p>
          <a:p>
            <a:pPr>
              <a:buNone/>
            </a:pP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elástico e inelástico de columnas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5257800"/>
          </a:xfrm>
        </p:spPr>
        <p:txBody>
          <a:bodyPr>
            <a:normAutofit/>
          </a:bodyPr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¿Qué ocurre con una 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barra muy corta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sometida a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compresión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   Falla por </a:t>
            </a:r>
            <a:r>
              <a:rPr lang="es-AR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Fluencia y/o por </a:t>
            </a:r>
            <a:r>
              <a:rPr lang="es-AR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aplastamiento del material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</a:t>
            </a:r>
            <a:r>
              <a:rPr lang="es-AR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ult</a:t>
            </a:r>
            <a:r>
              <a:rPr lang="es-AR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s-A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esfuerzo de falla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s-AR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, sin que intervengan consideraciones de pandeo o estabilidad.</a:t>
            </a: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El valor de (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s-AR" baseline="-25000" dirty="0" err="1" smtClean="0">
                <a:latin typeface="Arial" pitchFamily="34" charset="0"/>
                <a:cs typeface="Arial" pitchFamily="34" charset="0"/>
              </a:rPr>
              <a:t>ult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s-AR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es</a:t>
            </a:r>
            <a:r>
              <a:rPr lang="es-AR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un </a:t>
            </a:r>
            <a:r>
              <a:rPr lang="es-AR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límite de resistencia</a:t>
            </a:r>
            <a:r>
              <a:rPr lang="es-AR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para la columna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mucho mayor que el límite de proporcionalidad (</a:t>
            </a:r>
            <a:r>
              <a:rPr lang="es-AR" dirty="0" err="1" smtClean="0">
                <a:latin typeface="Arial" pitchFamily="34" charset="0"/>
                <a:cs typeface="Arial" pitchFamily="34" charset="0"/>
              </a:rPr>
              <a:t>linea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AB de la </a:t>
            </a:r>
            <a:r>
              <a:rPr lang="es-AR" dirty="0" err="1" smtClean="0">
                <a:latin typeface="Arial" pitchFamily="34" charset="0"/>
                <a:cs typeface="Arial" pitchFamily="34" charset="0"/>
              </a:rPr>
              <a:t>fig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)</a:t>
            </a:r>
            <a:endParaRPr lang="es-A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Picture 2" descr="F:\3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7" y="0"/>
            <a:ext cx="6790370" cy="6886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Pandeo y elasticidad</a:t>
            </a:r>
            <a:endParaRPr lang="es-A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96752"/>
            <a:ext cx="8496944" cy="5661248"/>
          </a:xfrm>
        </p:spPr>
        <p:txBody>
          <a:bodyPr>
            <a:normAutofit lnSpcReduction="10000"/>
          </a:bodyPr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Consideremos una columna AC con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extremos articulados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, sometida a una carga </a:t>
            </a:r>
            <a:r>
              <a:rPr lang="es-A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compresión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alineada con el eje de la misma.</a:t>
            </a: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A la misma, la dividimos  en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dos columnas rígidas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BC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AB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de longitud L/2 unidas en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 B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por un pasador y mantenidas en posición vertical por  un resorte de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Rigidez Torsiona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β</a:t>
            </a:r>
            <a:r>
              <a:rPr lang="es-AR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 .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Damos lugar a </a:t>
            </a:r>
            <a: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una estructura hipotética (idealizada) o estructura modelo de pandeo</a:t>
            </a:r>
            <a:r>
              <a:rPr lang="es-A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s-A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Comportamiento elástico e inelástico de columnas</a:t>
            </a:r>
            <a:endParaRPr lang="es-A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5257800"/>
          </a:xfrm>
        </p:spPr>
        <p:txBody>
          <a:bodyPr>
            <a:noAutofit/>
          </a:bodyPr>
          <a:lstStyle/>
          <a:p>
            <a:r>
              <a:rPr lang="es-AR" sz="3600" dirty="0" smtClean="0">
                <a:latin typeface="Arial" pitchFamily="34" charset="0"/>
                <a:cs typeface="Arial" pitchFamily="34" charset="0"/>
              </a:rPr>
              <a:t>¿Y qué ocurre en el caso de columnas de </a:t>
            </a:r>
            <a:r>
              <a:rPr lang="es-AR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longitudes intermedias </a:t>
            </a:r>
            <a:r>
              <a:rPr lang="es-A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ʎ &gt; </a:t>
            </a:r>
            <a:r>
              <a:rPr lang="es-A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ʎ</a:t>
            </a:r>
            <a:r>
              <a:rPr lang="es-AR" sz="36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lim</a:t>
            </a:r>
            <a:r>
              <a:rPr lang="es-AR" sz="36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s-AR" sz="3600" dirty="0" smtClean="0">
                <a:latin typeface="Arial" pitchFamily="34" charset="0"/>
                <a:cs typeface="Arial" pitchFamily="34" charset="0"/>
              </a:rPr>
              <a:t>Estamos dentro del </a:t>
            </a:r>
            <a:r>
              <a:rPr lang="es-A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campo inelástico, </a:t>
            </a:r>
            <a:r>
              <a:rPr lang="es-AR" sz="3600" dirty="0" smtClean="0">
                <a:latin typeface="Arial" pitchFamily="34" charset="0"/>
                <a:cs typeface="Arial" pitchFamily="34" charset="0"/>
              </a:rPr>
              <a:t>lo cual significa que cuando se presenta el pandeo, </a:t>
            </a:r>
            <a:r>
              <a:rPr lang="es-AR" sz="36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sus esfuerzos están por encima del limite elástico del material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Comportamiento elástico e inelástico de columnas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5257800"/>
          </a:xfrm>
        </p:spPr>
        <p:txBody>
          <a:bodyPr>
            <a:normAutofit fontScale="85000" lnSpcReduction="10000"/>
          </a:bodyPr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En estos casos la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pendiente de la curva tensión-deformación unitaria para el material es </a:t>
            </a:r>
            <a:r>
              <a:rPr lang="es-AR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menor que el valor del módulo de elasticidad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, → es lógico que la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carga crítica 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arroje un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resultado menor 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que el que daría la carga calculada por la fórmula de </a:t>
            </a:r>
            <a:r>
              <a:rPr lang="es-AR" b="1" dirty="0" err="1" smtClean="0">
                <a:latin typeface="Arial" pitchFamily="34" charset="0"/>
                <a:cs typeface="Arial" pitchFamily="34" charset="0"/>
              </a:rPr>
              <a:t>Euler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AR" sz="3900" b="1" dirty="0" smtClean="0">
                <a:latin typeface="Arial" pitchFamily="34" charset="0"/>
                <a:cs typeface="Arial" pitchFamily="34" charset="0"/>
              </a:rPr>
              <a:t>capacidad máxima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de carga de una columna particular en función de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 grado de esbeltez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está considerada en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curva ABCD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el caso fundamental de extremos articulados.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En el caso de cambio de extremos se colocará la </a:t>
            </a:r>
            <a:r>
              <a:rPr lang="es-A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longitud efectiva (L</a:t>
            </a:r>
            <a:r>
              <a:rPr lang="es-AR" u="sng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s-A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r>
              <a:rPr lang="es-AR" u="sng" dirty="0" smtClean="0">
                <a:latin typeface="Arial" pitchFamily="34" charset="0"/>
                <a:cs typeface="Arial" pitchFamily="34" charset="0"/>
              </a:rPr>
              <a:t> en vez de </a:t>
            </a:r>
            <a:r>
              <a:rPr lang="es-A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longitud L </a:t>
            </a:r>
            <a:r>
              <a:rPr lang="es-AR" sz="3600" u="sng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elástico e inelástico de columnas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069160"/>
          </a:xfrm>
        </p:spPr>
        <p:txBody>
          <a:bodyPr/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Para obtener los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esfuerzos permisibles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(referidas a cargas permisibles) se divide el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valor de la tensión crítica por un coeficiente de seguridad, </a:t>
            </a:r>
            <a:r>
              <a:rPr lang="es-A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menor a 2</a:t>
            </a:r>
            <a:r>
              <a:rPr lang="es-AR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y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variable conforme la relación de esbeltez aumenta</a:t>
            </a:r>
            <a:r>
              <a:rPr lang="es-AR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al crecer también las imperfecciones constructivas (alineamientos de cargas, detalles de condiciones de apoyo, o demás inexactitudes constructivas).</a:t>
            </a:r>
            <a:endParaRPr lang="es-A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rgbClr val="FF0000"/>
                </a:solidFill>
              </a:rPr>
              <a:t>PANDEO INELASTICO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196752"/>
            <a:ext cx="8568952" cy="5472608"/>
          </a:xfrm>
        </p:spPr>
        <p:txBody>
          <a:bodyPr>
            <a:normAutofit fontScale="92500" lnSpcReduction="10000"/>
          </a:bodyPr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Recordemos que establecen en columnas intermedias en las que </a:t>
            </a:r>
            <a:r>
              <a:rPr lang="es-A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ʎ &lt; </a:t>
            </a:r>
            <a:r>
              <a:rPr lang="es-AR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ʎ</a:t>
            </a:r>
            <a:r>
              <a:rPr lang="es-AR" u="sng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lim</a:t>
            </a:r>
            <a:r>
              <a:rPr lang="es-AR" u="sng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cada determinado material.</a:t>
            </a: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Para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desarrollar la curva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y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encontrar valores que establezcan el valor de la tensión crítica dentro del período plástico o </a:t>
            </a:r>
            <a:r>
              <a:rPr lang="es-A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anelástico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hay varias teorías desarrolladas por diferentes autores, aunque parecidas en su concepción.</a:t>
            </a: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A las mas conocidas son las de </a:t>
            </a:r>
            <a:r>
              <a:rPr lang="es-A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Teoría del módulo tangente </a:t>
            </a:r>
            <a:r>
              <a:rPr lang="es-AR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 </a:t>
            </a:r>
            <a:r>
              <a:rPr lang="es-A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Teoría de </a:t>
            </a:r>
            <a:r>
              <a:rPr lang="es-AR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Shanley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entre otras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basadas todas en el </a:t>
            </a:r>
            <a:r>
              <a:rPr lang="es-A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comportamiento experimental de las columnas</a:t>
            </a:r>
            <a:endParaRPr lang="es-A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Teoría del módulo tangente</a:t>
            </a:r>
            <a:endParaRPr lang="es-AR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268760"/>
            <a:ext cx="8352928" cy="5328592"/>
          </a:xfrm>
        </p:spPr>
        <p:txBody>
          <a:bodyPr>
            <a:normAutofit lnSpcReduction="10000"/>
          </a:bodyPr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Se trata de trabajar 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con la curva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 - € del material de la columna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, y obtener el </a:t>
            </a:r>
            <a:r>
              <a:rPr lang="es-AR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módulo tangente E</a:t>
            </a:r>
            <a:r>
              <a:rPr lang="es-AR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s-AR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u="sng" dirty="0" smtClean="0">
                <a:latin typeface="Arial" pitchFamily="34" charset="0"/>
                <a:cs typeface="Arial" pitchFamily="34" charset="0"/>
              </a:rPr>
              <a:t>en el lugar donde se produce la tensión crítica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por encima de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s-AR" b="1" baseline="-25000" dirty="0" err="1" smtClean="0">
                <a:latin typeface="Arial" pitchFamily="34" charset="0"/>
                <a:cs typeface="Arial" pitchFamily="34" charset="0"/>
              </a:rPr>
              <a:t>crit</a:t>
            </a:r>
            <a:r>
              <a:rPr lang="es-AR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 ).</a:t>
            </a: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Notar que este </a:t>
            </a:r>
            <a:r>
              <a:rPr lang="es-A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s-AR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es-A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 E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. Para esta teoría sólo se debe reemplazar el valor de E por el de E</a:t>
            </a:r>
            <a:r>
              <a:rPr lang="es-AR" baseline="-250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correspondiente al esfuerzo en el momento del pandeo.</a:t>
            </a: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es-AR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s-AR" baseline="-25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crit</a:t>
            </a:r>
            <a:r>
              <a:rPr lang="es-AR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(i)</a:t>
            </a:r>
            <a:r>
              <a:rPr lang="es-A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l-GR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π</a:t>
            </a:r>
            <a:r>
              <a:rPr lang="es-AR" u="sng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s-AR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. E</a:t>
            </a:r>
            <a:r>
              <a:rPr lang="es-AR" u="sng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s-AR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AR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s-AR" u="sng" baseline="-25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min</a:t>
            </a:r>
            <a:r>
              <a:rPr lang="es-AR" u="sng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AR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es-A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l-G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σ</a:t>
            </a:r>
            <a:r>
              <a:rPr lang="es-AR" baseline="-25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crit</a:t>
            </a:r>
            <a:r>
              <a:rPr lang="es-AR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(i)</a:t>
            </a:r>
            <a:r>
              <a:rPr lang="es-A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l-GR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π</a:t>
            </a:r>
            <a:r>
              <a:rPr lang="es-AR" u="sng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s-AR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. E</a:t>
            </a:r>
            <a:r>
              <a:rPr lang="es-AR" u="sng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s-AR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s-AR" baseline="-25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A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L</a:t>
            </a:r>
            <a:r>
              <a:rPr lang="es-AR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                                             </a:t>
            </a:r>
            <a:r>
              <a:rPr lang="es-A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ʎ</a:t>
            </a:r>
            <a:r>
              <a:rPr lang="es-AR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s-AR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Teoría del módulo tangente</a:t>
            </a:r>
            <a:endParaRPr lang="es-AR" dirty="0"/>
          </a:p>
        </p:txBody>
      </p:sp>
      <p:pic>
        <p:nvPicPr>
          <p:cNvPr id="10242" name="Picture 2" descr="F:\3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91680" y="1386752"/>
            <a:ext cx="5544616" cy="515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Teoría del módulo tangente</a:t>
            </a:r>
            <a:endParaRPr lang="es-A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24744"/>
            <a:ext cx="8496944" cy="5616624"/>
          </a:xfrm>
        </p:spPr>
        <p:txBody>
          <a:bodyPr>
            <a:noAutofit/>
          </a:bodyPr>
          <a:lstStyle/>
          <a:p>
            <a:r>
              <a:rPr lang="es-AR" sz="3600" dirty="0" smtClean="0">
                <a:latin typeface="Arial" pitchFamily="34" charset="0"/>
                <a:cs typeface="Arial" pitchFamily="34" charset="0"/>
              </a:rPr>
              <a:t>La utilización de esta fórmula es a través de un </a:t>
            </a:r>
            <a:r>
              <a:rPr lang="es-A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proceso iterativo </a:t>
            </a:r>
            <a:r>
              <a:rPr lang="es-AR" sz="3600" dirty="0" smtClean="0">
                <a:latin typeface="Arial" pitchFamily="34" charset="0"/>
                <a:cs typeface="Arial" pitchFamily="34" charset="0"/>
              </a:rPr>
              <a:t>para conocer el valor de </a:t>
            </a:r>
            <a:r>
              <a:rPr lang="es-AR" sz="3600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s-AR" sz="3600" baseline="-25000" dirty="0" err="1" smtClean="0">
                <a:latin typeface="Arial" pitchFamily="34" charset="0"/>
                <a:cs typeface="Arial" pitchFamily="34" charset="0"/>
              </a:rPr>
              <a:t>crit</a:t>
            </a:r>
            <a:r>
              <a:rPr lang="es-AR" sz="3600" dirty="0" smtClean="0">
                <a:latin typeface="Arial" pitchFamily="34" charset="0"/>
                <a:cs typeface="Arial" pitchFamily="34" charset="0"/>
              </a:rPr>
              <a:t>. Porque? </a:t>
            </a:r>
            <a:r>
              <a:rPr lang="es-A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Porque no conocemos a priori el valor de E</a:t>
            </a:r>
            <a:r>
              <a:rPr lang="es-AR" sz="36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 </a:t>
            </a:r>
            <a:r>
              <a:rPr lang="es-A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sz="3600" dirty="0" smtClean="0">
                <a:latin typeface="Arial" pitchFamily="34" charset="0"/>
                <a:cs typeface="Arial" pitchFamily="34" charset="0"/>
              </a:rPr>
              <a:t>correspondiente al valor real de la tensión crítica (el cual depende de </a:t>
            </a:r>
            <a:r>
              <a:rPr lang="es-AR" sz="3600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s-AR" sz="3600" baseline="-25000" dirty="0" err="1" smtClean="0">
                <a:latin typeface="Arial" pitchFamily="34" charset="0"/>
                <a:cs typeface="Arial" pitchFamily="34" charset="0"/>
              </a:rPr>
              <a:t>crit</a:t>
            </a:r>
            <a:r>
              <a:rPr lang="es-AR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AR" sz="3600" u="sng" dirty="0" smtClean="0">
                <a:latin typeface="Arial" pitchFamily="34" charset="0"/>
                <a:cs typeface="Arial" pitchFamily="34" charset="0"/>
              </a:rPr>
              <a:t>el cual desconocemos).</a:t>
            </a:r>
            <a:endParaRPr lang="es-AR" sz="3600" u="sng" baseline="-25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Teoría del módulo tangente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268760"/>
            <a:ext cx="8640960" cy="5589240"/>
          </a:xfrm>
        </p:spPr>
        <p:txBody>
          <a:bodyPr>
            <a:noAutofit/>
          </a:bodyPr>
          <a:lstStyle/>
          <a:p>
            <a:r>
              <a:rPr lang="es-A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→ </a:t>
            </a:r>
            <a:r>
              <a:rPr lang="es-AR" sz="2800" b="1" dirty="0" smtClean="0">
                <a:latin typeface="Arial" pitchFamily="34" charset="0"/>
                <a:cs typeface="Arial" pitchFamily="34" charset="0"/>
              </a:rPr>
              <a:t>1)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sz="2800" b="1" dirty="0" smtClean="0">
                <a:latin typeface="Arial" pitchFamily="34" charset="0"/>
                <a:cs typeface="Arial" pitchFamily="34" charset="0"/>
              </a:rPr>
              <a:t>nos aseguramos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que estamos en el caso </a:t>
            </a:r>
          </a:p>
          <a:p>
            <a:pPr>
              <a:buNone/>
            </a:pPr>
            <a:r>
              <a:rPr lang="es-AR" sz="2800" b="1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es-A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ʎ &lt; </a:t>
            </a:r>
            <a:r>
              <a:rPr lang="es-AR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ʎ</a:t>
            </a:r>
            <a:r>
              <a:rPr lang="es-AR" sz="28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lim</a:t>
            </a:r>
            <a:r>
              <a:rPr lang="es-AR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 </a:t>
            </a:r>
          </a:p>
          <a:p>
            <a:pPr>
              <a:buNone/>
            </a:pPr>
            <a:endParaRPr lang="es-AR" sz="2800" baseline="-25000" dirty="0" smtClean="0">
              <a:latin typeface="Arial" pitchFamily="34" charset="0"/>
              <a:cs typeface="Arial" pitchFamily="34" charset="0"/>
            </a:endParaRPr>
          </a:p>
          <a:p>
            <a:r>
              <a:rPr lang="es-AR" sz="28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s-AR" sz="2800" b="1" dirty="0" smtClean="0">
                <a:latin typeface="Arial" pitchFamily="34" charset="0"/>
                <a:cs typeface="Arial" pitchFamily="34" charset="0"/>
              </a:rPr>
              <a:t>2) Elegimos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un valor de P</a:t>
            </a:r>
            <a:r>
              <a:rPr lang="es-AR" sz="28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 , el que tendremos  </a:t>
            </a:r>
          </a:p>
          <a:p>
            <a:pPr>
              <a:buNone/>
            </a:pPr>
            <a:r>
              <a:rPr lang="es-A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        que probar  luego si puede ser real. Lo </a:t>
            </a:r>
          </a:p>
          <a:p>
            <a:pPr>
              <a:buNone/>
            </a:pPr>
            <a:r>
              <a:rPr lang="es-A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        elegimos de modo que </a:t>
            </a:r>
            <a:r>
              <a:rPr lang="es-A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s-AR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 </a:t>
            </a:r>
            <a:r>
              <a:rPr lang="es-A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el-G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σ</a:t>
            </a:r>
            <a:r>
              <a:rPr lang="es-AR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  </a:t>
            </a:r>
            <a:r>
              <a:rPr lang="es-A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A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. Con ese  </a:t>
            </a:r>
          </a:p>
          <a:p>
            <a:pPr>
              <a:buNone/>
            </a:pPr>
            <a:r>
              <a:rPr lang="es-A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        valor de P</a:t>
            </a:r>
            <a:r>
              <a:rPr lang="es-AR" sz="2800" baseline="-25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vamos al gráfico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 -€ del material y    </a:t>
            </a:r>
          </a:p>
          <a:p>
            <a:pPr>
              <a:buNone/>
            </a:pPr>
            <a:r>
              <a:rPr lang="es-AR" sz="2800" b="1" dirty="0" smtClean="0">
                <a:latin typeface="Arial" pitchFamily="34" charset="0"/>
                <a:cs typeface="Arial" pitchFamily="34" charset="0"/>
              </a:rPr>
              <a:t>         determinamos E</a:t>
            </a:r>
            <a:r>
              <a:rPr lang="es-AR" sz="2800" b="1" baseline="-25000" dirty="0" smtClean="0">
                <a:latin typeface="Arial" pitchFamily="34" charset="0"/>
                <a:cs typeface="Arial" pitchFamily="34" charset="0"/>
              </a:rPr>
              <a:t>t </a:t>
            </a:r>
            <a:r>
              <a:rPr lang="es-AR" sz="2800" baseline="-25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endParaRPr lang="es-AR" sz="2800" baseline="-25000" dirty="0" smtClean="0">
              <a:latin typeface="Arial" pitchFamily="34" charset="0"/>
              <a:cs typeface="Arial" pitchFamily="34" charset="0"/>
            </a:endParaRPr>
          </a:p>
          <a:p>
            <a:r>
              <a:rPr lang="es-AR" sz="2800" baseline="-25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sz="2800" b="1" dirty="0" smtClean="0">
                <a:latin typeface="Arial" pitchFamily="34" charset="0"/>
                <a:cs typeface="Arial" pitchFamily="34" charset="0"/>
              </a:rPr>
              <a:t>3)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 Finalmente determinamos mediante la</a:t>
            </a:r>
          </a:p>
          <a:p>
            <a:pPr>
              <a:buNone/>
            </a:pPr>
            <a:r>
              <a:rPr lang="es-A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       ecuación (A) el </a:t>
            </a:r>
            <a:r>
              <a:rPr lang="es-AR" sz="2800" b="1" dirty="0" smtClean="0">
                <a:latin typeface="Arial" pitchFamily="34" charset="0"/>
                <a:cs typeface="Arial" pitchFamily="34" charset="0"/>
              </a:rPr>
              <a:t>valor de P</a:t>
            </a:r>
            <a:r>
              <a:rPr lang="es-AR" sz="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s-AR" sz="2800" baseline="-25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s-A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Teoría del módulo tangente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196752"/>
            <a:ext cx="8496944" cy="55446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   Si este ultimo es bastante parecido al de P</a:t>
            </a:r>
            <a:r>
              <a:rPr lang="es-AR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→ TOMAMOS COMO VALIDO EL VALOR DE P</a:t>
            </a:r>
            <a:r>
              <a:rPr lang="es-AR" b="1" baseline="-25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 COMO VALOR DE CARGA CRÍTICA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    De lo contrario deberemos de seguir iterando, intentado  con un valor promedio entre ambos. El proceso termina cuando ambos valores (el elegido y calculado) </a:t>
            </a:r>
            <a:r>
              <a:rPr lang="es-A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sean muy próximos entre sí. </a:t>
            </a:r>
            <a:endParaRPr lang="es-AR" b="1" baseline="-25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AR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es-A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s-A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FORMULAS DE DISEÑO PARA COLUMNAS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400600"/>
          </a:xfrm>
        </p:spPr>
        <p:txBody>
          <a:bodyPr>
            <a:normAutofit fontScale="92500" lnSpcReduction="20000"/>
          </a:bodyPr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Un procedimiento de diseño es utilizar fórmulas empíricas ( formuladas para cada material) en el período </a:t>
            </a:r>
            <a:r>
              <a:rPr lang="es-AR" dirty="0" err="1" smtClean="0">
                <a:latin typeface="Arial" pitchFamily="34" charset="0"/>
                <a:cs typeface="Arial" pitchFamily="34" charset="0"/>
              </a:rPr>
              <a:t>anelástico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es-AR" b="1" dirty="0" err="1" smtClean="0">
                <a:latin typeface="Arial" pitchFamily="34" charset="0"/>
                <a:cs typeface="Arial" pitchFamily="34" charset="0"/>
              </a:rPr>
              <a:t>utlizar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 la fórmula de </a:t>
            </a:r>
            <a:r>
              <a:rPr lang="es-AR" b="1" dirty="0" err="1" smtClean="0">
                <a:latin typeface="Arial" pitchFamily="34" charset="0"/>
                <a:cs typeface="Arial" pitchFamily="34" charset="0"/>
              </a:rPr>
              <a:t>Euler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 para el período elástico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Por supuesto que hay que obtener luego las cargas permisibles,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aplicando un factor de seguridad, a partir de la carga critica o establecer las tensiones admisibles a partir de las tensiones críticas.</a:t>
            </a: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Algunas fórmulas incluso dan directamente los esfuerzos permisibles , porque ya tiene incorporados los coeficientes de seguridad.  Luego se determina la carga Permisible </a:t>
            </a:r>
            <a:r>
              <a:rPr lang="es-A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es-AR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perm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=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</a:t>
            </a:r>
            <a:r>
              <a:rPr lang="es-AR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perm</a:t>
            </a:r>
            <a:r>
              <a:rPr lang="es-AR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A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/>
          <a:lstStyle/>
          <a:p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Pandeo y elasticidad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F:\3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1714487"/>
            <a:ext cx="6768346" cy="4975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FORMULAS DE DISEÑO PARA COLUMNAS PARA ACERO ESTRUCTURAL</a:t>
            </a:r>
            <a:endParaRPr lang="es-A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5141168"/>
          </a:xfrm>
        </p:spPr>
        <p:txBody>
          <a:bodyPr>
            <a:normAutofit fontScale="85000" lnSpcReduction="20000"/>
          </a:bodyPr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American </a:t>
            </a:r>
            <a:r>
              <a:rPr lang="es-AR" b="1" dirty="0" err="1" smtClean="0">
                <a:latin typeface="Arial" pitchFamily="34" charset="0"/>
                <a:cs typeface="Arial" pitchFamily="34" charset="0"/>
              </a:rPr>
              <a:t>Institute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 of Steel </a:t>
            </a:r>
            <a:r>
              <a:rPr lang="es-AR" b="1" dirty="0" err="1" smtClean="0">
                <a:latin typeface="Arial" pitchFamily="34" charset="0"/>
                <a:cs typeface="Arial" pitchFamily="34" charset="0"/>
              </a:rPr>
              <a:t>Construction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(AISC) y la fórmula de 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J.B.JOHNSON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son algunas de las fórmulas de diseño basadas en lo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ensayos a roturas de columnas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En particular para el período de utilización de la fórmula de </a:t>
            </a:r>
            <a:r>
              <a:rPr lang="es-AR" dirty="0" err="1" smtClean="0">
                <a:latin typeface="Arial" pitchFamily="34" charset="0"/>
                <a:cs typeface="Arial" pitchFamily="34" charset="0"/>
              </a:rPr>
              <a:t>Euler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utiliza la conocida fórmula </a:t>
            </a:r>
          </a:p>
          <a:p>
            <a:pPr>
              <a:buNone/>
            </a:pP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</a:t>
            </a:r>
            <a:r>
              <a:rPr lang="es-AR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max</a:t>
            </a:r>
            <a:r>
              <a:rPr lang="es-AR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 </a:t>
            </a:r>
            <a:r>
              <a:rPr lang="el-G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</a:t>
            </a:r>
            <a:r>
              <a:rPr lang="es-AR" b="1" u="sng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E</a:t>
            </a:r>
            <a:endParaRPr lang="es-A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(</a:t>
            </a:r>
            <a:r>
              <a:rPr lang="es-A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kL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/r)</a:t>
            </a:r>
            <a:r>
              <a:rPr lang="es-AR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s-A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    donde </a:t>
            </a:r>
            <a:r>
              <a:rPr lang="es-AR" b="1" dirty="0" err="1" smtClean="0">
                <a:latin typeface="Arial" pitchFamily="34" charset="0"/>
                <a:cs typeface="Arial" pitchFamily="34" charset="0"/>
              </a:rPr>
              <a:t>kL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se usa como longitud efectiva.</a:t>
            </a:r>
          </a:p>
          <a:p>
            <a:pPr>
              <a:buNone/>
            </a:pPr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    Como ya sabemos esta fórmula es válida para valores de ʎ &gt; </a:t>
            </a:r>
            <a:r>
              <a:rPr lang="es-AR" dirty="0" err="1" smtClean="0">
                <a:latin typeface="Arial" pitchFamily="34" charset="0"/>
                <a:cs typeface="Arial" pitchFamily="34" charset="0"/>
              </a:rPr>
              <a:t>ʎ</a:t>
            </a:r>
            <a:r>
              <a:rPr lang="es-AR" baseline="-25000" dirty="0" err="1" smtClean="0">
                <a:latin typeface="Arial" pitchFamily="34" charset="0"/>
                <a:cs typeface="Arial" pitchFamily="34" charset="0"/>
              </a:rPr>
              <a:t>lim</a:t>
            </a:r>
            <a:r>
              <a:rPr lang="es-AR" baseline="-25000" dirty="0" smtClean="0">
                <a:latin typeface="Arial" pitchFamily="34" charset="0"/>
                <a:cs typeface="Arial" pitchFamily="34" charset="0"/>
              </a:rPr>
              <a:t>,  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o lo que es lo mismo para valores de 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</a:t>
            </a:r>
            <a:r>
              <a:rPr lang="es-AR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crit</a:t>
            </a:r>
            <a:r>
              <a:rPr lang="es-AR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&lt;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</a:t>
            </a:r>
            <a:r>
              <a:rPr lang="es-AR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</a:t>
            </a:r>
            <a:r>
              <a:rPr lang="es-AR" b="1" baseline="-25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FORMULA DEL AISC PARA COLUMNAS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512" y="1340768"/>
            <a:ext cx="8640960" cy="5517232"/>
          </a:xfrm>
        </p:spPr>
        <p:txBody>
          <a:bodyPr>
            <a:normAutofit fontScale="32500" lnSpcReduction="20000"/>
          </a:bodyPr>
          <a:lstStyle/>
          <a:p>
            <a:r>
              <a:rPr lang="es-AR" sz="5800" dirty="0" smtClean="0"/>
              <a:t>Cuando k l/r es menor que </a:t>
            </a:r>
            <a:r>
              <a:rPr lang="es-AR" sz="5800" b="1" dirty="0" err="1" smtClean="0">
                <a:latin typeface="Arial" pitchFamily="34" charset="0"/>
                <a:cs typeface="Arial" pitchFamily="34" charset="0"/>
              </a:rPr>
              <a:t>ʎ</a:t>
            </a:r>
            <a:r>
              <a:rPr lang="es-AR" sz="5800" b="1" baseline="-25000" dirty="0" err="1" smtClean="0">
                <a:latin typeface="Arial" pitchFamily="34" charset="0"/>
                <a:cs typeface="Arial" pitchFamily="34" charset="0"/>
              </a:rPr>
              <a:t>lim</a:t>
            </a:r>
            <a:r>
              <a:rPr lang="es-AR" sz="5800" b="1" baseline="-25000" dirty="0" smtClean="0">
                <a:latin typeface="Arial" pitchFamily="34" charset="0"/>
                <a:cs typeface="Arial" pitchFamily="34" charset="0"/>
              </a:rPr>
              <a:t>    →</a:t>
            </a:r>
          </a:p>
          <a:p>
            <a:r>
              <a:rPr lang="el-GR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</a:t>
            </a:r>
            <a:r>
              <a:rPr lang="es-AR" sz="80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adm</a:t>
            </a:r>
            <a:r>
              <a:rPr lang="es-AR" sz="8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= </a:t>
            </a:r>
            <a:r>
              <a:rPr lang="es-AR" sz="8000" u="sng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(1 – (k L/r) /  2   </a:t>
            </a:r>
            <a:r>
              <a:rPr lang="es-AR" sz="8000" dirty="0" err="1" smtClean="0">
                <a:latin typeface="Arial" pitchFamily="34" charset="0"/>
                <a:cs typeface="Arial" pitchFamily="34" charset="0"/>
              </a:rPr>
              <a:t>ʎ</a:t>
            </a:r>
            <a:r>
              <a:rPr lang="es-AR" sz="8000" baseline="-25000" dirty="0" err="1" smtClean="0">
                <a:latin typeface="Arial" pitchFamily="34" charset="0"/>
                <a:cs typeface="Arial" pitchFamily="34" charset="0"/>
              </a:rPr>
              <a:t>lim</a:t>
            </a:r>
            <a:r>
              <a:rPr lang="es-AR" sz="8000" baseline="-25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l-GR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</a:t>
            </a:r>
            <a:r>
              <a:rPr lang="es-AR" sz="80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</a:t>
            </a:r>
            <a:endParaRPr lang="es-AR" sz="800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AR" sz="8000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8000" baseline="-25000" dirty="0" smtClean="0">
                <a:latin typeface="Arial" pitchFamily="34" charset="0"/>
                <a:cs typeface="Arial" pitchFamily="34" charset="0"/>
              </a:rPr>
              <a:t>                                     </a:t>
            </a:r>
            <a:r>
              <a:rPr lang="es-AR" sz="8000" baseline="-25000" dirty="0" err="1" smtClean="0">
                <a:latin typeface="Arial" pitchFamily="34" charset="0"/>
                <a:cs typeface="Arial" pitchFamily="34" charset="0"/>
              </a:rPr>
              <a:t>Fs</a:t>
            </a:r>
            <a:endParaRPr lang="es-AR" sz="8000" baseline="-25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AR" sz="5800" baseline="-25000" dirty="0" smtClean="0">
                <a:latin typeface="Arial" pitchFamily="34" charset="0"/>
                <a:cs typeface="Arial" pitchFamily="34" charset="0"/>
              </a:rPr>
              <a:t>Donde</a:t>
            </a:r>
            <a:r>
              <a:rPr lang="es-AR" sz="5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</a:t>
            </a:r>
            <a:r>
              <a:rPr lang="es-AR" sz="58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adm</a:t>
            </a:r>
            <a:r>
              <a:rPr lang="es-AR" sz="5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sz="5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esfuerzo admisible en lb/pulg</a:t>
            </a:r>
            <a:r>
              <a:rPr lang="es-AR" sz="5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s-AR" sz="5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o </a:t>
            </a:r>
            <a:r>
              <a:rPr lang="es-AR" sz="58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</a:t>
            </a:r>
            <a:r>
              <a:rPr lang="es-AR" sz="5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</a:t>
            </a:r>
            <a:endParaRPr lang="es-AR" sz="5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AR" sz="5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l-GR" sz="5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</a:t>
            </a:r>
            <a:r>
              <a:rPr lang="es-AR" sz="58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</a:t>
            </a:r>
            <a:r>
              <a:rPr lang="es-AR" sz="5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=</a:t>
            </a:r>
            <a:r>
              <a:rPr lang="es-AR" sz="5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sz="5800" dirty="0" smtClean="0">
                <a:latin typeface="Arial" pitchFamily="34" charset="0"/>
                <a:cs typeface="Arial" pitchFamily="34" charset="0"/>
              </a:rPr>
              <a:t>es la tensión de fluencia en lb/pulg</a:t>
            </a:r>
            <a:r>
              <a:rPr lang="es-AR" sz="58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s-AR" sz="5800" dirty="0" smtClean="0">
                <a:latin typeface="Arial" pitchFamily="34" charset="0"/>
                <a:cs typeface="Arial" pitchFamily="34" charset="0"/>
              </a:rPr>
              <a:t>   o </a:t>
            </a:r>
            <a:r>
              <a:rPr lang="es-AR" sz="5800" dirty="0" err="1" smtClean="0">
                <a:latin typeface="Arial" pitchFamily="34" charset="0"/>
                <a:cs typeface="Arial" pitchFamily="34" charset="0"/>
              </a:rPr>
              <a:t>Pa</a:t>
            </a:r>
            <a:endParaRPr lang="es-AR" sz="5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AR" sz="5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endParaRPr lang="es-AR" sz="5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AR" sz="5800" dirty="0" err="1" smtClean="0">
                <a:latin typeface="Arial" pitchFamily="34" charset="0"/>
                <a:cs typeface="Arial" pitchFamily="34" charset="0"/>
              </a:rPr>
              <a:t>Fs</a:t>
            </a:r>
            <a:r>
              <a:rPr lang="es-AR" sz="5800" dirty="0" smtClean="0">
                <a:latin typeface="Arial" pitchFamily="34" charset="0"/>
                <a:cs typeface="Arial" pitchFamily="34" charset="0"/>
              </a:rPr>
              <a:t> =  Factor de Seguridad </a:t>
            </a:r>
          </a:p>
          <a:p>
            <a:pPr marL="0" indent="0">
              <a:buNone/>
            </a:pPr>
            <a:r>
              <a:rPr lang="es-AR" sz="7000" dirty="0" err="1" smtClean="0">
                <a:latin typeface="Arial" pitchFamily="34" charset="0"/>
                <a:cs typeface="Arial" pitchFamily="34" charset="0"/>
              </a:rPr>
              <a:t>Fs</a:t>
            </a:r>
            <a:r>
              <a:rPr lang="es-AR" sz="7000" dirty="0" smtClean="0">
                <a:latin typeface="Arial" pitchFamily="34" charset="0"/>
                <a:cs typeface="Arial" pitchFamily="34" charset="0"/>
              </a:rPr>
              <a:t>   = 5/3 + 3 (L/r)/8 </a:t>
            </a:r>
            <a:r>
              <a:rPr lang="es-AR" sz="70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s-AR" sz="7000" baseline="-250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s-AR" sz="7000" dirty="0" smtClean="0">
                <a:latin typeface="Arial" pitchFamily="34" charset="0"/>
                <a:cs typeface="Arial" pitchFamily="34" charset="0"/>
              </a:rPr>
              <a:t> – (L/r)</a:t>
            </a:r>
            <a:r>
              <a:rPr lang="es-AR" sz="70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s-AR" sz="7000" dirty="0" smtClean="0">
                <a:latin typeface="Arial" pitchFamily="34" charset="0"/>
                <a:cs typeface="Arial" pitchFamily="34" charset="0"/>
              </a:rPr>
              <a:t> /8 Cc</a:t>
            </a:r>
            <a:r>
              <a:rPr lang="es-AR" sz="7000" baseline="30000" dirty="0" smtClean="0">
                <a:latin typeface="Arial" pitchFamily="34" charset="0"/>
                <a:cs typeface="Arial" pitchFamily="34" charset="0"/>
              </a:rPr>
              <a:t>3</a:t>
            </a:r>
          </a:p>
          <a:p>
            <a:pPr>
              <a:buNone/>
            </a:pPr>
            <a:endParaRPr lang="es-AR" sz="5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AR" sz="5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AR" sz="70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s-AR" sz="7000" baseline="-250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s-AR" sz="7000" dirty="0" smtClean="0">
                <a:latin typeface="Arial" pitchFamily="34" charset="0"/>
                <a:cs typeface="Arial" pitchFamily="34" charset="0"/>
              </a:rPr>
              <a:t>  =  </a:t>
            </a:r>
            <a:r>
              <a:rPr lang="es-AR" sz="7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√ </a:t>
            </a:r>
            <a:r>
              <a:rPr lang="el-GR" sz="7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</a:t>
            </a:r>
            <a:r>
              <a:rPr lang="es-AR" sz="7000" u="sng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</a:t>
            </a:r>
            <a:r>
              <a:rPr lang="es-AR" sz="7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</a:p>
          <a:p>
            <a:pPr>
              <a:buNone/>
            </a:pPr>
            <a:r>
              <a:rPr lang="es-AR" sz="7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</a:t>
            </a:r>
            <a:r>
              <a:rPr lang="es-AR" sz="7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7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</a:t>
            </a:r>
            <a:r>
              <a:rPr lang="es-AR" sz="70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crit</a:t>
            </a:r>
            <a:endParaRPr lang="es-AR" sz="7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AR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es-AR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A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8604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3200" b="1" dirty="0" smtClean="0">
                <a:latin typeface="Arial" pitchFamily="34" charset="0"/>
                <a:cs typeface="Arial" pitchFamily="34" charset="0"/>
              </a:rPr>
              <a:t>FORMULAS DE DISEÑO PARA COLUMNAS PARA ACERO ESTRUCTURAL</a:t>
            </a:r>
            <a:endParaRPr lang="es-AR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9971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AR" dirty="0" smtClean="0"/>
              <a:t>   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Sin embargo, considerando que los perfiles tienen tensiones residuales productos de su proceso de laminación, es que se toma como límite para el AISC el valor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</a:t>
            </a:r>
            <a:r>
              <a:rPr lang="es-AR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max</a:t>
            </a:r>
            <a:r>
              <a:rPr lang="es-AR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0,5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</a:t>
            </a:r>
            <a:r>
              <a:rPr lang="es-AR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    Para ese valor se calcula la relación de esbeltez máxima de aplicabilidad de la fórmula de </a:t>
            </a:r>
            <a:r>
              <a:rPr lang="es-AR" dirty="0" err="1" smtClean="0">
                <a:latin typeface="Arial" pitchFamily="34" charset="0"/>
                <a:cs typeface="Arial" pitchFamily="34" charset="0"/>
              </a:rPr>
              <a:t>Euler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como </a:t>
            </a:r>
            <a:r>
              <a:rPr lang="es-A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ʎ</a:t>
            </a:r>
            <a:r>
              <a:rPr lang="es-AR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lim</a:t>
            </a:r>
            <a:r>
              <a:rPr lang="es-AR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= (</a:t>
            </a:r>
            <a:r>
              <a:rPr lang="es-A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kL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/r)</a:t>
            </a:r>
            <a:r>
              <a:rPr lang="es-AR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lim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= </a:t>
            </a:r>
            <a: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√2 </a:t>
            </a:r>
            <a:r>
              <a:rPr lang="el-G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</a:t>
            </a:r>
            <a:r>
              <a:rPr lang="es-AR" b="1" u="sng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</a:t>
            </a:r>
            <a: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endParaRPr lang="es-AR" b="1" u="sng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          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</a:t>
            </a:r>
            <a:r>
              <a:rPr lang="es-AR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</a:t>
            </a:r>
            <a:endParaRPr lang="es-A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    Esta ultima fórmula puede establecerse en forma </a:t>
            </a:r>
            <a:r>
              <a:rPr lang="es-AR" b="1" dirty="0" err="1" smtClean="0">
                <a:latin typeface="Arial" pitchFamily="34" charset="0"/>
                <a:cs typeface="Arial" pitchFamily="34" charset="0"/>
              </a:rPr>
              <a:t>adimensiona</a:t>
            </a:r>
            <a:r>
              <a:rPr lang="es-AR" dirty="0" err="1" smtClean="0">
                <a:latin typeface="Arial" pitchFamily="34" charset="0"/>
                <a:cs typeface="Arial" pitchFamily="34" charset="0"/>
              </a:rPr>
              <a:t>l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dividiendo la tensión máxima entre el esfuerzo de fluencia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</a:t>
            </a:r>
            <a:r>
              <a:rPr lang="es-AR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</a:t>
            </a:r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800" b="1" dirty="0" smtClean="0">
                <a:latin typeface="Arial" pitchFamily="34" charset="0"/>
                <a:cs typeface="Arial" pitchFamily="34" charset="0"/>
              </a:rPr>
              <a:t>FORMULAS DE DISEÑO PARA COLUMNAS PARA ACERO ESTRUCTURAL</a:t>
            </a:r>
            <a:endParaRPr lang="es-A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7" name="Picture 3" descr="F:\3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1" y="1340768"/>
            <a:ext cx="8043614" cy="544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2800" b="1" dirty="0" smtClean="0">
                <a:latin typeface="Arial" pitchFamily="34" charset="0"/>
                <a:cs typeface="Arial" pitchFamily="34" charset="0"/>
              </a:rPr>
              <a:t>FORMULAS DE DISEÑO PARA COLUMNAS PARA ACERO ESTRUCTURAL</a:t>
            </a:r>
            <a:endParaRPr lang="es-A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2" descr="F:\3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500174"/>
            <a:ext cx="5143536" cy="546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Pandeo y elasticidad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733256"/>
          </a:xfrm>
        </p:spPr>
        <p:txBody>
          <a:bodyPr>
            <a:normAutofit lnSpcReduction="10000"/>
          </a:bodyPr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Al principio (Carga de baja intensidad), el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resorte no está sometido a ningún esfuerzo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y la barra está sometido a </a:t>
            </a:r>
            <a:r>
              <a:rPr lang="es-A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compresión directa</a:t>
            </a:r>
            <a:r>
              <a:rPr lang="es-AR" sz="3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Imaginemos que la estructura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resulte perturbada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por alguna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fuerza lateral externa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que desplaza lateralmente al punto B una pequeña distancia.</a:t>
            </a: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Las barras rígidas </a:t>
            </a:r>
            <a:r>
              <a:rPr lang="es-A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giran ángulos pequeños </a:t>
            </a:r>
            <a:r>
              <a:rPr lang="el-G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θ</a:t>
            </a:r>
            <a:r>
              <a:rPr lang="es-A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y en el resorte se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desarrolla un </a:t>
            </a:r>
            <a:r>
              <a:rPr lang="es-A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Momento </a:t>
            </a:r>
            <a:r>
              <a:rPr lang="es-AR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Restitutivo</a:t>
            </a:r>
            <a:r>
              <a:rPr lang="es-A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</a:t>
            </a:r>
            <a:r>
              <a:rPr lang="es-AR" sz="36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es-A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el cual </a:t>
            </a:r>
            <a:r>
              <a:rPr lang="es-AR" b="1" u="sng" dirty="0" smtClean="0">
                <a:latin typeface="Arial" pitchFamily="34" charset="0"/>
                <a:cs typeface="Arial" pitchFamily="34" charset="0"/>
              </a:rPr>
              <a:t>intenta regresar la estructura a su posición original recta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.</a:t>
            </a:r>
            <a:endParaRPr lang="es-A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Pandeo y elasticidad</a:t>
            </a:r>
            <a:endParaRPr lang="es-A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268760"/>
            <a:ext cx="8640960" cy="5472608"/>
          </a:xfrm>
        </p:spPr>
        <p:txBody>
          <a:bodyPr>
            <a:normAutofit/>
          </a:bodyPr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El efecto de la </a:t>
            </a:r>
            <a:r>
              <a:rPr lang="es-AR" b="1" u="sng" dirty="0" smtClean="0">
                <a:latin typeface="Arial" pitchFamily="34" charset="0"/>
                <a:cs typeface="Arial" pitchFamily="34" charset="0"/>
              </a:rPr>
              <a:t>Fuerza Vertical Axial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 es la de </a:t>
            </a:r>
            <a:r>
              <a:rPr lang="es-AR" sz="4400" b="1" dirty="0" smtClean="0">
                <a:latin typeface="Arial" pitchFamily="34" charset="0"/>
                <a:cs typeface="Arial" pitchFamily="34" charset="0"/>
              </a:rPr>
              <a:t>tender  a </a:t>
            </a:r>
            <a:r>
              <a:rPr lang="es-A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aumentar </a:t>
            </a:r>
            <a:r>
              <a:rPr lang="es-AR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 desplazamiento lateral</a:t>
            </a:r>
            <a:r>
              <a:rPr lang="es-AR" sz="43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s-AR" sz="4300" dirty="0" smtClean="0">
              <a:latin typeface="Arial" pitchFamily="34" charset="0"/>
              <a:cs typeface="Arial" pitchFamily="34" charset="0"/>
            </a:endParaRPr>
          </a:p>
          <a:p>
            <a:r>
              <a:rPr lang="es-AR" sz="4000" dirty="0" smtClean="0">
                <a:latin typeface="Arial" pitchFamily="34" charset="0"/>
                <a:cs typeface="Arial" pitchFamily="34" charset="0"/>
              </a:rPr>
              <a:t>Supongamos que </a:t>
            </a:r>
            <a:r>
              <a:rPr lang="es-AR" sz="4000" b="1" dirty="0" smtClean="0">
                <a:latin typeface="Arial" pitchFamily="34" charset="0"/>
                <a:cs typeface="Arial" pitchFamily="34" charset="0"/>
              </a:rPr>
              <a:t>inmediatamente procedamos a anular </a:t>
            </a:r>
            <a:r>
              <a:rPr lang="es-AR" sz="4000" dirty="0" smtClean="0">
                <a:latin typeface="Arial" pitchFamily="34" charset="0"/>
                <a:cs typeface="Arial" pitchFamily="34" charset="0"/>
              </a:rPr>
              <a:t>la fuerza </a:t>
            </a:r>
            <a:r>
              <a:rPr lang="es-AR" sz="4400" dirty="0" smtClean="0">
                <a:latin typeface="Arial" pitchFamily="34" charset="0"/>
                <a:cs typeface="Arial" pitchFamily="34" charset="0"/>
              </a:rPr>
              <a:t>perturbadora horizontal. </a:t>
            </a:r>
            <a:endParaRPr lang="es-AR" sz="4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>
                <a:latin typeface="Arial" pitchFamily="34" charset="0"/>
                <a:cs typeface="Arial" pitchFamily="34" charset="0"/>
              </a:rPr>
              <a:t>Pandeo y elasticidad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7638"/>
            <a:ext cx="8568952" cy="5323730"/>
          </a:xfrm>
        </p:spPr>
        <p:txBody>
          <a:bodyPr>
            <a:normAutofit fontScale="92500"/>
          </a:bodyPr>
          <a:lstStyle/>
          <a:p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 la fuerza axil </a:t>
            </a:r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“P”</a:t>
            </a:r>
            <a:r>
              <a:rPr lang="es-A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 mas bien pequeña</a:t>
            </a:r>
            <a:r>
              <a:rPr lang="es-AR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s-AR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acción M del resorte  prevalecerá sobre la acción de P,</a:t>
            </a:r>
            <a:r>
              <a:rPr lang="es-AR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dirty="0">
                <a:latin typeface="Arial" pitchFamily="34" charset="0"/>
                <a:cs typeface="Arial" pitchFamily="34" charset="0"/>
              </a:rPr>
              <a:t>y la estructura </a:t>
            </a:r>
            <a:r>
              <a:rPr lang="es-A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regresa a su posición recta</a:t>
            </a:r>
            <a:r>
              <a:rPr lang="es-AR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s-A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equilibrio </a:t>
            </a:r>
            <a:r>
              <a:rPr lang="es-AR" sz="4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ESTABLE</a:t>
            </a:r>
            <a:r>
              <a:rPr lang="es-AR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  <a:endParaRPr lang="es-AR" u="sng" dirty="0" smtClean="0">
              <a:latin typeface="Arial" pitchFamily="34" charset="0"/>
              <a:cs typeface="Arial" pitchFamily="34" charset="0"/>
            </a:endParaRP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Pero </a:t>
            </a:r>
            <a:r>
              <a:rPr lang="es-AR" dirty="0">
                <a:latin typeface="Arial" pitchFamily="34" charset="0"/>
                <a:cs typeface="Arial" pitchFamily="34" charset="0"/>
              </a:rPr>
              <a:t>si la </a:t>
            </a:r>
            <a:r>
              <a:rPr lang="es-A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fuerza axial P es grande</a:t>
            </a:r>
            <a:r>
              <a:rPr lang="es-AR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AR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 desplazamiento del punto B aumentará </a:t>
            </a:r>
            <a:r>
              <a:rPr lang="es-AR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 las dos barras giran ángulos cada vez mayores </a:t>
            </a:r>
            <a:r>
              <a:rPr lang="es-AR" dirty="0">
                <a:latin typeface="Arial" pitchFamily="34" charset="0"/>
                <a:cs typeface="Arial" pitchFamily="34" charset="0"/>
              </a:rPr>
              <a:t>hasta que la estructura </a:t>
            </a:r>
            <a:r>
              <a:rPr lang="es-A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colapsa</a:t>
            </a:r>
            <a:r>
              <a:rPr lang="es-AR" dirty="0">
                <a:latin typeface="Arial" pitchFamily="34" charset="0"/>
                <a:cs typeface="Arial" pitchFamily="34" charset="0"/>
              </a:rPr>
              <a:t> </a:t>
            </a:r>
            <a:r>
              <a:rPr lang="es-AR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A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falla por pandeo lateral</a:t>
            </a:r>
            <a:r>
              <a:rPr lang="es-AR" dirty="0">
                <a:latin typeface="Arial" pitchFamily="34" charset="0"/>
                <a:cs typeface="Arial" pitchFamily="34" charset="0"/>
              </a:rPr>
              <a:t>). En estas condiciones el </a:t>
            </a:r>
            <a:r>
              <a:rPr lang="es-AR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equilibrio </a:t>
            </a:r>
            <a:r>
              <a:rPr lang="es-AR" u="sng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 </a:t>
            </a:r>
            <a:r>
              <a:rPr lang="es-AR" sz="4400" b="1" u="sng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INESTABLE</a:t>
            </a:r>
            <a:endParaRPr lang="es-AR" sz="4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239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2336</TotalTime>
  <Words>3955</Words>
  <Application>Microsoft Office PowerPoint</Application>
  <PresentationFormat>Presentación en pantalla (4:3)</PresentationFormat>
  <Paragraphs>251</Paragraphs>
  <Slides>64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64</vt:i4>
      </vt:variant>
    </vt:vector>
  </HeadingPairs>
  <TitlesOfParts>
    <vt:vector size="69" baseType="lpstr">
      <vt:lpstr>Arial</vt:lpstr>
      <vt:lpstr>Arial Black</vt:lpstr>
      <vt:lpstr>Calibri</vt:lpstr>
      <vt:lpstr>Times New Roman</vt:lpstr>
      <vt:lpstr>Tema de Office</vt:lpstr>
      <vt:lpstr>Presentación de PowerPoint</vt:lpstr>
      <vt:lpstr>COMPRESION CON PANDEO</vt:lpstr>
      <vt:lpstr>COMPRESION CON PANDEO</vt:lpstr>
      <vt:lpstr>COMPRESION CON PANDEO</vt:lpstr>
      <vt:lpstr>Pandeo y elasticidad</vt:lpstr>
      <vt:lpstr>Pandeo y elasticidad</vt:lpstr>
      <vt:lpstr>Pandeo y elasticidad</vt:lpstr>
      <vt:lpstr>Pandeo y elasticidad</vt:lpstr>
      <vt:lpstr>Pandeo y elasticidad</vt:lpstr>
      <vt:lpstr>CARGA CRITICA DE PANDEO PCRIT</vt:lpstr>
      <vt:lpstr>Pandeo y elasticidad</vt:lpstr>
      <vt:lpstr>CARGA CRITICA DE PANDEO PCRIT</vt:lpstr>
      <vt:lpstr>CARGA CRITICA DE PANDEO PCRIT</vt:lpstr>
      <vt:lpstr>CARGA CRITICA DE PANDEO PCRIT</vt:lpstr>
      <vt:lpstr>CARGA CRITICA DE PANDEO PCRIT</vt:lpstr>
      <vt:lpstr>CARGA CRITICA DE PANDEO PCRIT</vt:lpstr>
      <vt:lpstr>Columnas con extremos articulados</vt:lpstr>
      <vt:lpstr>Columnas con extremos articulados</vt:lpstr>
      <vt:lpstr>Columnas con extremos articulados</vt:lpstr>
      <vt:lpstr>Columnas con extremos articulados</vt:lpstr>
      <vt:lpstr>Columnas con extremos articulados</vt:lpstr>
      <vt:lpstr>Columnas con extremos articulados</vt:lpstr>
      <vt:lpstr>Columnas con extremos articulados</vt:lpstr>
      <vt:lpstr>Carga critica de Pandeo de Euler</vt:lpstr>
      <vt:lpstr>Carga critica de Pandeo de Euler</vt:lpstr>
      <vt:lpstr>Carga critica de Pandeo de Euler</vt:lpstr>
      <vt:lpstr>Carga critica de Pandeo de Euler</vt:lpstr>
      <vt:lpstr>Carga critica de Pandeo de Euler</vt:lpstr>
      <vt:lpstr>Carga critica de Pandeo de Euler</vt:lpstr>
      <vt:lpstr>Carga critica de Pandeo de Euler</vt:lpstr>
      <vt:lpstr>Esfuerzo critico</vt:lpstr>
      <vt:lpstr>Esfuerzo critico</vt:lpstr>
      <vt:lpstr>Esfuerzo critico</vt:lpstr>
      <vt:lpstr>Esfuerzo critico</vt:lpstr>
      <vt:lpstr>Esfuerzo critico</vt:lpstr>
      <vt:lpstr>Esfuerzo critico</vt:lpstr>
      <vt:lpstr>Esfuerzo critico</vt:lpstr>
      <vt:lpstr>Columnas con otras condiciones de soporte- Longitud efectiva de columna</vt:lpstr>
      <vt:lpstr>Columnas con otras condiciones de soporte- Longitud efectiva de columna</vt:lpstr>
      <vt:lpstr>Columnas con otras condiciones de soporte- Longitud efectiva de columna</vt:lpstr>
      <vt:lpstr>Columnas con otras condiciones de soporte- Longitud efectiva de columna</vt:lpstr>
      <vt:lpstr>Columnas con otras condiciones de soporte- Longitud efectiva de columna</vt:lpstr>
      <vt:lpstr>Comportamiento elástico e inelástico de columnas</vt:lpstr>
      <vt:lpstr>Comportamiento elástico e inelástico de columnas</vt:lpstr>
      <vt:lpstr>Comportamiento elástico e inelástico de columnas</vt:lpstr>
      <vt:lpstr>Comportamiento elástico e inelástico de columnas</vt:lpstr>
      <vt:lpstr>Comportamiento elástico e inelástico de columnas</vt:lpstr>
      <vt:lpstr>Comportamiento elástico e inelástico de columnas</vt:lpstr>
      <vt:lpstr>Presentación de PowerPoint</vt:lpstr>
      <vt:lpstr>Comportamiento elástico e inelástico de columnas</vt:lpstr>
      <vt:lpstr>Comportamiento elástico e inelástico de columnas</vt:lpstr>
      <vt:lpstr>Comportamiento elástico e inelástico de columnas</vt:lpstr>
      <vt:lpstr>PANDEO INELASTICO</vt:lpstr>
      <vt:lpstr>Teoría del módulo tangente</vt:lpstr>
      <vt:lpstr>Teoría del módulo tangente</vt:lpstr>
      <vt:lpstr>Teoría del módulo tangente</vt:lpstr>
      <vt:lpstr>Teoría del módulo tangente</vt:lpstr>
      <vt:lpstr>Teoría del módulo tangente</vt:lpstr>
      <vt:lpstr>FORMULAS DE DISEÑO PARA COLUMNAS</vt:lpstr>
      <vt:lpstr>FORMULAS DE DISEÑO PARA COLUMNAS PARA ACERO ESTRUCTURAL</vt:lpstr>
      <vt:lpstr>FORMULA DEL AISC PARA COLUMNAS</vt:lpstr>
      <vt:lpstr>FORMULAS DE DISEÑO PARA COLUMNAS PARA ACERO ESTRUCTURAL</vt:lpstr>
      <vt:lpstr>FORMULAS DE DISEÑO PARA COLUMNAS PARA ACERO ESTRUCTURAL</vt:lpstr>
      <vt:lpstr>FORMULAS DE DISEÑO PARA COLUMNAS PARA ACERO ESTRUCTURAL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COMPRESION CON PANDEO</dc:title>
  <dc:creator>Ruben</dc:creator>
  <cp:lastModifiedBy>RUBEN ANTONIO SELUY</cp:lastModifiedBy>
  <cp:revision>131</cp:revision>
  <dcterms:created xsi:type="dcterms:W3CDTF">2014-06-14T22:51:20Z</dcterms:created>
  <dcterms:modified xsi:type="dcterms:W3CDTF">2019-11-05T10:57:06Z</dcterms:modified>
</cp:coreProperties>
</file>