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61" r:id="rId3"/>
    <p:sldId id="259" r:id="rId4"/>
    <p:sldId id="256" r:id="rId5"/>
    <p:sldId id="25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64" autoAdjust="0"/>
  </p:normalViewPr>
  <p:slideViewPr>
    <p:cSldViewPr snapToGrid="0">
      <p:cViewPr>
        <p:scale>
          <a:sx n="50" d="100"/>
          <a:sy n="50" d="100"/>
        </p:scale>
        <p:origin x="149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5BE5-F5FC-477A-A06A-58A2C326392E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813F6-B4E9-4C97-965C-7EA64880F5E4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43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9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75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40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6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1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7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14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00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46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AF192-0F0A-4C24-B225-9D1A408A8130}" type="datetimeFigureOut">
              <a:rPr lang="en-GB" smtClean="0"/>
              <a:t>11/08/2021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0D00A-0D42-4BB2-A705-D89674A2CB6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794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Docente a cargo de primera mitad de la materia y del trabajo final:</a:t>
            </a:r>
          </a:p>
          <a:p>
            <a:r>
              <a:rPr lang="es-ES" sz="2200" dirty="0" smtClean="0"/>
              <a:t>Dra. Victoria Flexer: vflexer@unju.edu.ar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Vía de comunicación: por correo electrónico, o a través del aula virtual. No hay ninguna otra vía de comunicación.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No hay grupo de WhatsApp de la materia.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La asistencia a clases es </a:t>
            </a:r>
            <a:r>
              <a:rPr lang="es-ES" sz="2200" b="1" dirty="0" smtClean="0">
                <a:solidFill>
                  <a:srgbClr val="FF0000"/>
                </a:solidFill>
              </a:rPr>
              <a:t>OPTATIVA</a:t>
            </a:r>
            <a:r>
              <a:rPr lang="es-ES" sz="2200" dirty="0" smtClean="0"/>
              <a:t>, pero altamente </a:t>
            </a:r>
            <a:r>
              <a:rPr lang="es-ES" sz="2200" b="1" dirty="0" smtClean="0">
                <a:solidFill>
                  <a:srgbClr val="FF0000"/>
                </a:solidFill>
              </a:rPr>
              <a:t>RECOMENDABLE</a:t>
            </a:r>
            <a:r>
              <a:rPr lang="es-ES" sz="22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La bibliografía estará disponible en el aula virtual. También hay disponibles guías de ejercicios y cuestionarios de estudio.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Se recomienda entrar frecuentemente al aula virtual, donde se agregará material regularmente.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s-ES" sz="2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ES" sz="2200" dirty="0" smtClean="0"/>
              <a:t>Las diapositivas y los videos de las clases estarán disponibles en el aula virtual. Se insiste en la recomendación de seguir las clases sincrónicamente.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5689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1658" y="127000"/>
            <a:ext cx="88206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3000" dirty="0" smtClean="0"/>
              <a:t>2 parciales. </a:t>
            </a:r>
            <a:r>
              <a:rPr lang="es-ES" sz="3000" b="1" dirty="0" smtClean="0">
                <a:solidFill>
                  <a:srgbClr val="FF0000"/>
                </a:solidFill>
              </a:rPr>
              <a:t>Fecha primer parcial</a:t>
            </a:r>
            <a:r>
              <a:rPr lang="es-ES" sz="3000" dirty="0" smtClean="0"/>
              <a:t>: lunes 4 de octubre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77800" y="812800"/>
            <a:ext cx="87630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u="sng" dirty="0" smtClean="0">
                <a:solidFill>
                  <a:srgbClr val="FF0000"/>
                </a:solidFill>
              </a:rPr>
              <a:t>Condiciones para promocionar</a:t>
            </a:r>
            <a:r>
              <a:rPr lang="es-ES" sz="2500" dirty="0" smtClean="0">
                <a:solidFill>
                  <a:srgbClr val="FF0000"/>
                </a:solidFill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>
                <a:solidFill>
                  <a:srgbClr val="FF0000"/>
                </a:solidFill>
              </a:rPr>
              <a:t>nota igual o superior a 7.0 en AMBOS parciales (no promedio, AMBOS parciales)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>
                <a:solidFill>
                  <a:srgbClr val="FF0000"/>
                </a:solidFill>
              </a:rPr>
              <a:t>Trabajo final entregado y aprobado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No habrá “peros”, ni excepciones. Ej. 10 en un parcial, y 6.5 en otro no promociona. No insistan.</a:t>
            </a:r>
            <a:endParaRPr lang="en-GB" sz="2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77799" y="3530600"/>
            <a:ext cx="876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u="sng" dirty="0" smtClean="0"/>
              <a:t>Condiciones para regularizar</a:t>
            </a:r>
            <a:r>
              <a:rPr lang="es-ES" sz="25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nota igual o superior a 5.5 en AMBOS parciales (no promedio, AMBOS parciales)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500" dirty="0" smtClean="0"/>
              <a:t>Trabajo final entregado y aprobado</a:t>
            </a:r>
            <a:endParaRPr lang="en-GB" sz="25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77799" y="5149116"/>
            <a:ext cx="8763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500" b="1" u="sng" dirty="0" smtClean="0"/>
              <a:t>Notas inferiores a 5.5: </a:t>
            </a:r>
            <a:r>
              <a:rPr lang="es-ES" sz="2500" dirty="0" smtClean="0"/>
              <a:t>debe recuperar. Se pueden recuperar ambos parciales. Un </a:t>
            </a:r>
            <a:r>
              <a:rPr lang="es-ES" sz="2500" dirty="0" err="1" smtClean="0"/>
              <a:t>recuperatorio</a:t>
            </a:r>
            <a:r>
              <a:rPr lang="es-ES" sz="2500" dirty="0" smtClean="0"/>
              <a:t> por cada parcial desaprobado. Nota para aprobar </a:t>
            </a:r>
            <a:r>
              <a:rPr lang="es-ES" sz="2500" dirty="0" err="1" smtClean="0"/>
              <a:t>recuperatorio</a:t>
            </a:r>
            <a:r>
              <a:rPr lang="es-ES" sz="2500" dirty="0" smtClean="0"/>
              <a:t>: 5.5 o más. </a:t>
            </a:r>
            <a:r>
              <a:rPr lang="es-ES" sz="2500" dirty="0" err="1" smtClean="0"/>
              <a:t>Alumnx</a:t>
            </a:r>
            <a:r>
              <a:rPr lang="es-ES" sz="2500" dirty="0" smtClean="0"/>
              <a:t> que necesita recuperar pierde chance de promocionar.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35357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948" y="-28073"/>
            <a:ext cx="9898245" cy="703847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860723" y="213729"/>
            <a:ext cx="1106905" cy="806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105" y="-28073"/>
            <a:ext cx="2322095" cy="25156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34001" y="3790950"/>
            <a:ext cx="8972550" cy="12464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EN PROCESOS ELECTROQUÍMICOS TENGO LA CAPACIDAD DE INTERRUMPIR COMPLETAMENTE LAS REACCIONES QUÍMICAS A VOLUNTAD, EN CUALQUIER MOMENTO</a:t>
            </a:r>
            <a:endParaRPr lang="en-GB" sz="25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1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565483" y="0"/>
            <a:ext cx="8578517" cy="6803394"/>
            <a:chOff x="565483" y="0"/>
            <a:chExt cx="8578517" cy="6803394"/>
          </a:xfrm>
        </p:grpSpPr>
        <p:pic>
          <p:nvPicPr>
            <p:cNvPr id="1026" name="Picture 2" descr="https://www.scienceabc.com/wp-content/uploads/2018/10/Complete-working-including-salt-bridge-potassium-half-cell-voltage-differenc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755" y="0"/>
              <a:ext cx="7992157" cy="6696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uadroTexto 3"/>
            <p:cNvSpPr txBox="1"/>
            <p:nvPr/>
          </p:nvSpPr>
          <p:spPr>
            <a:xfrm>
              <a:off x="565483" y="5210236"/>
              <a:ext cx="4529031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Zn (s) 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 Zn</a:t>
              </a:r>
              <a:r>
                <a:rPr lang="es-ES" sz="24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24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</a:p>
            <a:p>
              <a:endPara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n-GB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uadroTexto 5"/>
            <p:cNvSpPr txBox="1"/>
            <p:nvPr/>
          </p:nvSpPr>
          <p:spPr>
            <a:xfrm>
              <a:off x="4981664" y="5233734"/>
              <a:ext cx="4162336" cy="15696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HEMI-CELDA</a:t>
              </a:r>
            </a:p>
            <a:p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Cu</a:t>
              </a:r>
              <a:r>
                <a:rPr lang="es-ES" sz="2400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2+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(</a:t>
              </a:r>
              <a:r>
                <a:rPr lang="es-ES" sz="2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ac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) + 2</a:t>
              </a:r>
              <a:r>
                <a:rPr lang="es-ES" sz="2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e</a:t>
              </a:r>
              <a:r>
                <a:rPr lang="es-ES" sz="2400" b="1" i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-</a:t>
              </a:r>
              <a:r>
                <a:rPr lang="es-E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 Cu (s)</a:t>
              </a:r>
            </a:p>
            <a:p>
              <a:endPara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  <a:p>
              <a:endPara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91" y="410326"/>
            <a:ext cx="4717973" cy="542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171450" y="6210687"/>
            <a:ext cx="89725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Importante: que el ánodo y el cátodo estén separados!!!!!!</a:t>
            </a:r>
            <a:endParaRPr lang="en-GB" sz="28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17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scienceabc.com/wp-content/uploads/2018/10/galvonic-cell-with-equ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4795"/>
            <a:ext cx="8952780" cy="3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4074513"/>
            <a:ext cx="198804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Zn</a:t>
            </a:r>
            <a:r>
              <a:rPr lang="es-E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1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1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GB" sz="1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502608" y="4074513"/>
            <a:ext cx="20072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1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1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Cu (s)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24053" y="4086546"/>
            <a:ext cx="198804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</a:t>
            </a:r>
            <a:r>
              <a:rPr lang="es-E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1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1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1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(s)</a:t>
            </a:r>
            <a:endParaRPr lang="en-GB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936764" y="4086546"/>
            <a:ext cx="2007281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(s) 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1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4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1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</a:t>
            </a:r>
            <a:r>
              <a:rPr lang="es-E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1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GB" sz="1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19100" y="5327650"/>
            <a:ext cx="8293100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fr-FR" sz="2000" b="1">
                <a:solidFill>
                  <a:srgbClr val="FF3333"/>
                </a:solidFill>
                <a:latin typeface="Arial" panose="020B0604020202020204" pitchFamily="34" charset="0"/>
              </a:rPr>
              <a:t>Celda electrolítica: consumen energía eléctrica, para producir una reacción que no es termodinámicamente espontánea (o que es cinéticamente muy lenta)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427163" y="4967288"/>
            <a:ext cx="67135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fr-FR" sz="1800" b="1" dirty="0">
                <a:latin typeface="Arial" panose="020B0604020202020204" pitchFamily="34" charset="0"/>
              </a:rPr>
              <a:t>Celda Galvánica: reacción termodinámicamente espontánea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855788" y="6372225"/>
            <a:ext cx="54308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es-ES" altLang="fr-FR" sz="1800" b="1" dirty="0">
                <a:latin typeface="Arial" panose="020B0604020202020204" pitchFamily="34" charset="0"/>
              </a:rPr>
              <a:t>Ojo: con quién es el ánodo y quién es el cátodo!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406900" y="406400"/>
            <a:ext cx="5130800" cy="444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/>
          <p:cNvSpPr/>
          <p:nvPr/>
        </p:nvSpPr>
        <p:spPr>
          <a:xfrm>
            <a:off x="419100" y="5339683"/>
            <a:ext cx="9118600" cy="91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/>
          <p:cNvSpPr/>
          <p:nvPr/>
        </p:nvSpPr>
        <p:spPr>
          <a:xfrm>
            <a:off x="25400" y="6085743"/>
            <a:ext cx="9118600" cy="917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8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5484" y="156973"/>
            <a:ext cx="400651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HEMI-CELDA</a:t>
            </a:r>
          </a:p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Zn</a:t>
            </a:r>
            <a:r>
              <a:rPr lang="es-E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endParaRPr lang="en-GB" sz="2400" b="1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981664" y="156973"/>
            <a:ext cx="41623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HEMI-CELDA</a:t>
            </a:r>
          </a:p>
          <a:p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</a:t>
            </a:r>
            <a:r>
              <a:rPr lang="es-E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+ 2</a:t>
            </a:r>
            <a:r>
              <a:rPr lang="es-E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s-ES" sz="2400" b="1" i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s-E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 Cu (s)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65484" y="1367408"/>
            <a:ext cx="764504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 (s)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Cu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s-ES" sz="35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Zn</a:t>
            </a:r>
            <a:r>
              <a:rPr lang="es-ES" sz="35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2+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s-ES" sz="3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ac</a:t>
            </a:r>
            <a:r>
              <a:rPr lang="es-ES" sz="35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+ Cu (s)</a:t>
            </a:r>
            <a:endParaRPr lang="en-GB" sz="35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3048000" y="385011"/>
            <a:ext cx="930442" cy="808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e 5"/>
          <p:cNvSpPr/>
          <p:nvPr/>
        </p:nvSpPr>
        <p:spPr>
          <a:xfrm>
            <a:off x="6224336" y="527548"/>
            <a:ext cx="870579" cy="63475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uadroTexto 6"/>
          <p:cNvSpPr txBox="1"/>
          <p:nvPr/>
        </p:nvSpPr>
        <p:spPr>
          <a:xfrm>
            <a:off x="120316" y="3080084"/>
            <a:ext cx="8903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Cantidad (EXACTA) de electrones que circularon = medida de cambio químico neto</a:t>
            </a:r>
            <a:endParaRPr lang="en-GB" sz="35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746034" y="4363453"/>
            <a:ext cx="5651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500" dirty="0" smtClean="0"/>
              <a:t>Carga circulada por unidad de tiempo = </a:t>
            </a:r>
            <a:r>
              <a:rPr lang="es-ES" sz="4800" dirty="0" smtClean="0"/>
              <a:t>?</a:t>
            </a:r>
            <a:endParaRPr lang="en-GB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74276" y="5004519"/>
                <a:ext cx="2795337" cy="14608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5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s-ES" sz="50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50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GB" sz="50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6" y="5004519"/>
                <a:ext cx="2795337" cy="14608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ángulo 9"/>
          <p:cNvSpPr/>
          <p:nvPr/>
        </p:nvSpPr>
        <p:spPr>
          <a:xfrm>
            <a:off x="3641558" y="5131164"/>
            <a:ext cx="49289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err="1"/>
              <a:t>corriente</a:t>
            </a:r>
            <a:r>
              <a:rPr lang="en-GB" sz="3000" dirty="0"/>
              <a:t> </a:t>
            </a:r>
            <a:r>
              <a:rPr lang="en-GB" sz="3000" dirty="0" err="1" smtClean="0"/>
              <a:t>eléctrica</a:t>
            </a:r>
            <a:r>
              <a:rPr lang="en-GB" sz="3000" dirty="0" smtClean="0"/>
              <a:t> = </a:t>
            </a:r>
            <a:r>
              <a:rPr lang="en-GB" sz="3000" dirty="0" err="1" smtClean="0"/>
              <a:t>medida</a:t>
            </a:r>
            <a:r>
              <a:rPr lang="en-GB" sz="3000" dirty="0" smtClean="0"/>
              <a:t> de la </a:t>
            </a:r>
            <a:r>
              <a:rPr lang="en-GB" sz="3000" dirty="0" err="1" smtClean="0"/>
              <a:t>velocidad</a:t>
            </a:r>
            <a:r>
              <a:rPr lang="en-GB" sz="3000" dirty="0" smtClean="0"/>
              <a:t> de </a:t>
            </a:r>
            <a:r>
              <a:rPr lang="en-GB" sz="3000" dirty="0" err="1" smtClean="0"/>
              <a:t>reacción</a:t>
            </a:r>
            <a:r>
              <a:rPr lang="en-GB" sz="3000" dirty="0" smtClean="0"/>
              <a:t> </a:t>
            </a:r>
            <a:r>
              <a:rPr lang="en-GB" sz="3000" dirty="0" err="1" smtClean="0"/>
              <a:t>química</a:t>
            </a:r>
            <a:r>
              <a:rPr lang="en-GB" sz="3000" dirty="0" smtClean="0"/>
              <a:t> </a:t>
            </a:r>
            <a:endParaRPr lang="en-GB" sz="30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0176">
            <a:off x="1539962" y="280967"/>
            <a:ext cx="4203193" cy="40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254</TotalTime>
  <Words>473</Words>
  <Application>Microsoft Office PowerPoint</Application>
  <PresentationFormat>Presentación en pantalla (4:3)</PresentationFormat>
  <Paragraphs>46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5" baseType="lpstr">
      <vt:lpstr>Microsoft YaHei</vt:lpstr>
      <vt:lpstr>Arial</vt:lpstr>
      <vt:lpstr>Calibri</vt:lpstr>
      <vt:lpstr>Calibri Light</vt:lpstr>
      <vt:lpstr>Cambria Math</vt:lpstr>
      <vt:lpstr>Ink Free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</dc:creator>
  <cp:lastModifiedBy>Victoria</cp:lastModifiedBy>
  <cp:revision>21</cp:revision>
  <dcterms:created xsi:type="dcterms:W3CDTF">2020-08-12T02:26:23Z</dcterms:created>
  <dcterms:modified xsi:type="dcterms:W3CDTF">2021-08-11T22:18:57Z</dcterms:modified>
</cp:coreProperties>
</file>