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70" r:id="rId4"/>
  </p:sldMasterIdLst>
  <p:notesMasterIdLst>
    <p:notesMasterId r:id="rId26"/>
  </p:notesMasterIdLst>
  <p:handoutMasterIdLst>
    <p:handoutMasterId r:id="rId27"/>
  </p:handoutMasterIdLst>
  <p:sldIdLst>
    <p:sldId id="256" r:id="rId5"/>
    <p:sldId id="304" r:id="rId6"/>
    <p:sldId id="487" r:id="rId7"/>
    <p:sldId id="488" r:id="rId8"/>
    <p:sldId id="489" r:id="rId9"/>
    <p:sldId id="491" r:id="rId10"/>
    <p:sldId id="493" r:id="rId11"/>
    <p:sldId id="492" r:id="rId12"/>
    <p:sldId id="494" r:id="rId13"/>
    <p:sldId id="495" r:id="rId14"/>
    <p:sldId id="496" r:id="rId15"/>
    <p:sldId id="465" r:id="rId16"/>
    <p:sldId id="482" r:id="rId17"/>
    <p:sldId id="497" r:id="rId18"/>
    <p:sldId id="467" r:id="rId19"/>
    <p:sldId id="468" r:id="rId20"/>
    <p:sldId id="469" r:id="rId21"/>
    <p:sldId id="470" r:id="rId22"/>
    <p:sldId id="471" r:id="rId23"/>
    <p:sldId id="472" r:id="rId24"/>
    <p:sldId id="31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10"/>
  </p:normalViewPr>
  <p:slideViewPr>
    <p:cSldViewPr>
      <p:cViewPr varScale="1">
        <p:scale>
          <a:sx n="66" d="100"/>
          <a:sy n="66" d="100"/>
        </p:scale>
        <p:origin x="1446" y="6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17/05/2023</a:t>
            </a:fld>
            <a:endParaRPr lang="es-ES" dirty="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17/5/2023</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extLst>
      <p:ext uri="{BB962C8B-B14F-4D97-AF65-F5344CB8AC3E}">
        <p14:creationId xmlns:p14="http://schemas.microsoft.com/office/powerpoint/2010/main" val="138952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extLst>
      <p:ext uri="{BB962C8B-B14F-4D97-AF65-F5344CB8AC3E}">
        <p14:creationId xmlns:p14="http://schemas.microsoft.com/office/powerpoint/2010/main" val="155256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extLst>
      <p:ext uri="{BB962C8B-B14F-4D97-AF65-F5344CB8AC3E}">
        <p14:creationId xmlns:p14="http://schemas.microsoft.com/office/powerpoint/2010/main" val="273368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extLst>
      <p:ext uri="{BB962C8B-B14F-4D97-AF65-F5344CB8AC3E}">
        <p14:creationId xmlns:p14="http://schemas.microsoft.com/office/powerpoint/2010/main" val="415353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extLst>
      <p:ext uri="{BB962C8B-B14F-4D97-AF65-F5344CB8AC3E}">
        <p14:creationId xmlns:p14="http://schemas.microsoft.com/office/powerpoint/2010/main" val="109944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extLst>
      <p:ext uri="{BB962C8B-B14F-4D97-AF65-F5344CB8AC3E}">
        <p14:creationId xmlns:p14="http://schemas.microsoft.com/office/powerpoint/2010/main" val="1999727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extLst>
      <p:ext uri="{BB962C8B-B14F-4D97-AF65-F5344CB8AC3E}">
        <p14:creationId xmlns:p14="http://schemas.microsoft.com/office/powerpoint/2010/main" val="339850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extLst>
      <p:ext uri="{BB962C8B-B14F-4D97-AF65-F5344CB8AC3E}">
        <p14:creationId xmlns:p14="http://schemas.microsoft.com/office/powerpoint/2010/main" val="3852104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3546567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1184239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174426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extLst>
      <p:ext uri="{BB962C8B-B14F-4D97-AF65-F5344CB8AC3E}">
        <p14:creationId xmlns:p14="http://schemas.microsoft.com/office/powerpoint/2010/main" val="268519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extLst>
      <p:ext uri="{BB962C8B-B14F-4D97-AF65-F5344CB8AC3E}">
        <p14:creationId xmlns:p14="http://schemas.microsoft.com/office/powerpoint/2010/main" val="28713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extLst>
      <p:ext uri="{BB962C8B-B14F-4D97-AF65-F5344CB8AC3E}">
        <p14:creationId xmlns:p14="http://schemas.microsoft.com/office/powerpoint/2010/main" val="60860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extLst>
      <p:ext uri="{BB962C8B-B14F-4D97-AF65-F5344CB8AC3E}">
        <p14:creationId xmlns:p14="http://schemas.microsoft.com/office/powerpoint/2010/main" val="314761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extLst>
      <p:ext uri="{BB962C8B-B14F-4D97-AF65-F5344CB8AC3E}">
        <p14:creationId xmlns:p14="http://schemas.microsoft.com/office/powerpoint/2010/main" val="263235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extLst>
      <p:ext uri="{BB962C8B-B14F-4D97-AF65-F5344CB8AC3E}">
        <p14:creationId xmlns:p14="http://schemas.microsoft.com/office/powerpoint/2010/main" val="146217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extLst>
      <p:ext uri="{BB962C8B-B14F-4D97-AF65-F5344CB8AC3E}">
        <p14:creationId xmlns:p14="http://schemas.microsoft.com/office/powerpoint/2010/main" val="132210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extLst>
      <p:ext uri="{BB962C8B-B14F-4D97-AF65-F5344CB8AC3E}">
        <p14:creationId xmlns:p14="http://schemas.microsoft.com/office/powerpoint/2010/main" val="123856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17/05/2023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413792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17/05/2023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33249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17/05/2023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84290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17/05/2023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89560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4FD69-4A85-4715-A222-ABB225B63BC6}" type="datetimeFigureOut">
              <a:rPr lang="es-ES" smtClean="0"/>
              <a:pPr/>
              <a:t>17/05/2023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57729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14FD69-4A85-4715-A222-ABB225B63BC6}" type="datetimeFigureOut">
              <a:rPr lang="es-ES" smtClean="0"/>
              <a:pPr/>
              <a:t>17/05/2023</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8395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14FD69-4A85-4715-A222-ABB225B63BC6}" type="datetimeFigureOut">
              <a:rPr lang="es-ES" smtClean="0"/>
              <a:pPr/>
              <a:t>17/05/2023</a:t>
            </a:fld>
            <a:endParaRPr lang="es-ES" sz="1000" dirty="0"/>
          </a:p>
        </p:txBody>
      </p:sp>
      <p:sp>
        <p:nvSpPr>
          <p:cNvPr id="8" name="Footer Placeholder 7"/>
          <p:cNvSpPr>
            <a:spLocks noGrp="1"/>
          </p:cNvSpPr>
          <p:nvPr>
            <p:ph type="ftr" sz="quarter" idx="11"/>
          </p:nvPr>
        </p:nvSpPr>
        <p:spPr/>
        <p:txBody>
          <a:bodyPr/>
          <a:lstStyle/>
          <a:p>
            <a:pPr algn="ctr"/>
            <a:endParaRPr lang="es-ES" sz="1000" dirty="0"/>
          </a:p>
        </p:txBody>
      </p:sp>
      <p:sp>
        <p:nvSpPr>
          <p:cNvPr id="9" name="Slide Number Placeholder 8"/>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42320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14FD69-4A85-4715-A222-ABB225B63BC6}" type="datetimeFigureOut">
              <a:rPr lang="es-ES" smtClean="0"/>
              <a:pPr/>
              <a:t>17/05/2023</a:t>
            </a:fld>
            <a:endParaRPr lang="es-ES" sz="1000" dirty="0"/>
          </a:p>
        </p:txBody>
      </p:sp>
      <p:sp>
        <p:nvSpPr>
          <p:cNvPr id="4" name="Footer Placeholder 3"/>
          <p:cNvSpPr>
            <a:spLocks noGrp="1"/>
          </p:cNvSpPr>
          <p:nvPr>
            <p:ph type="ftr" sz="quarter" idx="11"/>
          </p:nvPr>
        </p:nvSpPr>
        <p:spPr/>
        <p:txBody>
          <a:bodyPr/>
          <a:lstStyle/>
          <a:p>
            <a:pPr algn="ctr"/>
            <a:endParaRPr lang="es-ES" sz="1000" dirty="0"/>
          </a:p>
        </p:txBody>
      </p:sp>
      <p:sp>
        <p:nvSpPr>
          <p:cNvPr id="5" name="Slide Number Placeholder 4"/>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0743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FD69-4A85-4715-A222-ABB225B63BC6}" type="datetimeFigureOut">
              <a:rPr lang="es-ES" smtClean="0"/>
              <a:pPr/>
              <a:t>17/05/2023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11951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17/05/2023</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06740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17/05/2023</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6358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4FD69-4A85-4715-A222-ABB225B63BC6}" type="datetimeFigureOut">
              <a:rPr lang="es-ES" smtClean="0"/>
              <a:pPr/>
              <a:t>17/05/2023</a:t>
            </a:fld>
            <a:endParaRPr lang="es-ES" sz="100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s-ES" sz="100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417200001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3093" y="1958975"/>
            <a:ext cx="7577814" cy="1470025"/>
          </a:xfrm>
        </p:spPr>
        <p:txBody>
          <a:bodyPr>
            <a:normAutofit/>
          </a:bodyPr>
          <a:lstStyle/>
          <a:p>
            <a:pPr algn="ctr"/>
            <a:r>
              <a:rPr sz="4600" b="1" dirty="0" err="1">
                <a:latin typeface="Arial" pitchFamily="34" charset="0"/>
                <a:cs typeface="Arial" pitchFamily="34" charset="0"/>
              </a:rPr>
              <a:t>Te</a:t>
            </a:r>
            <a:r>
              <a:rPr lang="es-ES" sz="4600" b="1" dirty="0" err="1">
                <a:latin typeface="Arial" pitchFamily="34" charset="0"/>
                <a:cs typeface="Arial" pitchFamily="34" charset="0"/>
              </a:rPr>
              <a:t>oría</a:t>
            </a:r>
            <a:r>
              <a:rPr sz="4600" b="1" dirty="0">
                <a:latin typeface="Arial" pitchFamily="34" charset="0"/>
                <a:cs typeface="Arial" pitchFamily="34" charset="0"/>
              </a:rPr>
              <a:t> de la </a:t>
            </a:r>
            <a:r>
              <a:rPr sz="4600" b="1" dirty="0" err="1">
                <a:latin typeface="Arial" pitchFamily="34" charset="0"/>
                <a:cs typeface="Arial" pitchFamily="34" charset="0"/>
              </a:rPr>
              <a:t>Informaci</a:t>
            </a:r>
            <a:r>
              <a:rPr lang="es-ES" sz="4600" b="1" dirty="0" err="1">
                <a:latin typeface="Arial" pitchFamily="34" charset="0"/>
                <a:cs typeface="Arial" pitchFamily="34" charset="0"/>
              </a:rPr>
              <a:t>ó</a:t>
            </a:r>
            <a:r>
              <a:rPr sz="4600" b="1" dirty="0">
                <a:latin typeface="Arial" pitchFamily="34" charset="0"/>
                <a:cs typeface="Arial" pitchFamily="34" charset="0"/>
              </a:rPr>
              <a:t>n y la </a:t>
            </a:r>
            <a:r>
              <a:rPr sz="4600" b="1" dirty="0" err="1">
                <a:latin typeface="Arial" pitchFamily="34" charset="0"/>
                <a:cs typeface="Arial" pitchFamily="34" charset="0"/>
              </a:rPr>
              <a:t>Comunicaci</a:t>
            </a:r>
            <a:r>
              <a:rPr lang="es-ES" sz="4600" b="1" dirty="0" err="1">
                <a:latin typeface="Arial" pitchFamily="34" charset="0"/>
                <a:cs typeface="Arial" pitchFamily="34" charset="0"/>
              </a:rPr>
              <a:t>ó</a:t>
            </a:r>
            <a:r>
              <a:rPr sz="4600" b="1" dirty="0">
                <a:latin typeface="Arial" pitchFamily="34" charset="0"/>
                <a:cs typeface="Arial" pitchFamily="34" charset="0"/>
              </a:rPr>
              <a:t>n</a:t>
            </a:r>
          </a:p>
        </p:txBody>
      </p:sp>
      <p:sp>
        <p:nvSpPr>
          <p:cNvPr id="2" name="Subtitle 1"/>
          <p:cNvSpPr>
            <a:spLocks noGrp="1"/>
          </p:cNvSpPr>
          <p:nvPr>
            <p:ph type="subTitle" idx="1"/>
          </p:nvPr>
        </p:nvSpPr>
        <p:spPr>
          <a:xfrm>
            <a:off x="1404387" y="4077072"/>
            <a:ext cx="6956520" cy="925223"/>
          </a:xfrm>
        </p:spPr>
        <p:txBody>
          <a:bodyPr/>
          <a:lstStyle/>
          <a:p>
            <a:pPr algn="ctr"/>
            <a:r>
              <a:rPr lang="es-ES" dirty="0">
                <a:latin typeface="Arial" pitchFamily="34" charset="0"/>
                <a:cs typeface="Arial" pitchFamily="34" charset="0"/>
              </a:rPr>
              <a:t>Introducción a los Sistemas de Telecomunicación</a:t>
            </a:r>
            <a:endParaRPr dirty="0">
              <a:latin typeface="Arial" pitchFamily="34" charset="0"/>
              <a:cs typeface="Arial" pitchFamily="34" charset="0"/>
            </a:endParaRPr>
          </a:p>
        </p:txBody>
      </p:sp>
      <p:sp>
        <p:nvSpPr>
          <p:cNvPr id="4" name="Subtitle 1"/>
          <p:cNvSpPr txBox="1">
            <a:spLocks/>
          </p:cNvSpPr>
          <p:nvPr/>
        </p:nvSpPr>
        <p:spPr>
          <a:xfrm>
            <a:off x="1404387" y="5211479"/>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Ing. María Aparicio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179512" y="952383"/>
            <a:ext cx="4896544" cy="500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s-ES" sz="2000" b="1" dirty="0">
                <a:effectLst/>
                <a:latin typeface="Arial" panose="020B0604020202020204" pitchFamily="34" charset="0"/>
                <a:ea typeface="Calibri" panose="020F0502020204030204" pitchFamily="34" charset="0"/>
                <a:cs typeface="Arial" panose="020B0604020202020204" pitchFamily="34" charset="0"/>
              </a:rPr>
              <a:t>Velocidad de transferencia de datos </a:t>
            </a: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19348" y="323081"/>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información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2" name="Rectangle 7">
            <a:extLst>
              <a:ext uri="{FF2B5EF4-FFF2-40B4-BE49-F238E27FC236}">
                <a16:creationId xmlns:a16="http://schemas.microsoft.com/office/drawing/2014/main" id="{6231B0EB-65F2-F85F-9158-111ACF5B717F}"/>
              </a:ext>
            </a:extLst>
          </p:cNvPr>
          <p:cNvSpPr>
            <a:spLocks noChangeArrowheads="1"/>
          </p:cNvSpPr>
          <p:nvPr/>
        </p:nvSpPr>
        <p:spPr bwMode="auto">
          <a:xfrm>
            <a:off x="251520" y="48543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CuadroTexto 2">
            <a:extLst>
              <a:ext uri="{FF2B5EF4-FFF2-40B4-BE49-F238E27FC236}">
                <a16:creationId xmlns:a16="http://schemas.microsoft.com/office/drawing/2014/main" id="{88F765C3-ACDD-3BB5-43E0-FB7F025F5E7D}"/>
              </a:ext>
            </a:extLst>
          </p:cNvPr>
          <p:cNvSpPr txBox="1"/>
          <p:nvPr/>
        </p:nvSpPr>
        <p:spPr>
          <a:xfrm>
            <a:off x="613674" y="1498582"/>
            <a:ext cx="7916651" cy="1863202"/>
          </a:xfrm>
          <a:prstGeom prst="rect">
            <a:avLst/>
          </a:prstGeom>
          <a:noFill/>
        </p:spPr>
        <p:txBody>
          <a:bodyPr wrap="square">
            <a:spAutoFit/>
          </a:bodyPr>
          <a:lstStyle/>
          <a:p>
            <a:pPr>
              <a:lnSpc>
                <a:spcPct val="115000"/>
              </a:lnSpc>
              <a:spcAft>
                <a:spcPts val="800"/>
              </a:spcAft>
            </a:pPr>
            <a:r>
              <a:rPr lang="es-ES_tradnl" sz="1800" dirty="0">
                <a:effectLst/>
                <a:latin typeface="Arial" panose="020B0604020202020204" pitchFamily="34" charset="0"/>
                <a:ea typeface="Calibri" panose="020F0502020204030204" pitchFamily="34" charset="0"/>
              </a:rPr>
              <a:t>El número medio de bits (con información) por unidad de tiempo que se transmiten entre equipos correspondientes a un sistema de transmisión de datos.</a:t>
            </a:r>
            <a:endParaRPr lang="es-AR" sz="1800" dirty="0">
              <a:effectLst/>
              <a:latin typeface="Arial" panose="020B0604020202020204" pitchFamily="34" charset="0"/>
              <a:ea typeface="Calibri" panose="020F0502020204030204" pitchFamily="34" charset="0"/>
            </a:endParaRPr>
          </a:p>
          <a:p>
            <a:pPr algn="ctr">
              <a:lnSpc>
                <a:spcPct val="115000"/>
              </a:lnSpc>
              <a:spcAft>
                <a:spcPts val="800"/>
              </a:spcAft>
            </a:pPr>
            <a:r>
              <a:rPr lang="es-ES_tradnl" sz="1800" b="1" dirty="0" err="1">
                <a:effectLst/>
                <a:latin typeface="Arial" panose="020B0604020202020204" pitchFamily="34" charset="0"/>
                <a:ea typeface="Calibri" panose="020F0502020204030204" pitchFamily="34" charset="0"/>
              </a:rPr>
              <a:t>Vtd</a:t>
            </a:r>
            <a:r>
              <a:rPr lang="es-ES_tradnl" sz="1800" b="1" dirty="0">
                <a:effectLst/>
                <a:latin typeface="Arial" panose="020B0604020202020204" pitchFamily="34" charset="0"/>
                <a:ea typeface="Calibri" panose="020F0502020204030204" pitchFamily="34" charset="0"/>
              </a:rPr>
              <a:t> = número de bits transmitidos / tiempo empleado</a:t>
            </a:r>
            <a:endParaRPr lang="es-ES_tradnl" dirty="0">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800"/>
              </a:spcAft>
            </a:pPr>
            <a:r>
              <a:rPr lang="es-ES_tradnl" dirty="0">
                <a:latin typeface="Arial" panose="020B0604020202020204" pitchFamily="34" charset="0"/>
                <a:ea typeface="Calibri" panose="020F0502020204030204" pitchFamily="34" charset="0"/>
              </a:rPr>
              <a:t>                            </a:t>
            </a:r>
            <a:endParaRPr lang="es-AR"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F5714CCA-DE21-3669-1F10-FC51AEACA8A1}"/>
              </a:ext>
            </a:extLst>
          </p:cNvPr>
          <p:cNvSpPr txBox="1"/>
          <p:nvPr/>
        </p:nvSpPr>
        <p:spPr>
          <a:xfrm>
            <a:off x="248274" y="3643476"/>
            <a:ext cx="5475854" cy="397738"/>
          </a:xfrm>
          <a:prstGeom prst="rect">
            <a:avLst/>
          </a:prstGeom>
          <a:noFill/>
        </p:spPr>
        <p:txBody>
          <a:bodyPr wrap="square">
            <a:spAutoFit/>
          </a:bodyPr>
          <a:lstStyle/>
          <a:p>
            <a:pPr algn="just">
              <a:lnSpc>
                <a:spcPct val="107000"/>
              </a:lnSpc>
              <a:spcAft>
                <a:spcPts val="800"/>
              </a:spcAft>
            </a:pPr>
            <a:r>
              <a:rPr lang="es-AR" sz="2000" b="1" kern="100" dirty="0">
                <a:effectLst/>
                <a:latin typeface="Arial" panose="020B0604020202020204" pitchFamily="34" charset="0"/>
                <a:ea typeface="Calibri" panose="020F0502020204030204" pitchFamily="34" charset="0"/>
              </a:rPr>
              <a:t>Velocidad real de transferencia de datos </a:t>
            </a:r>
          </a:p>
        </p:txBody>
      </p:sp>
      <p:sp>
        <p:nvSpPr>
          <p:cNvPr id="11" name="CuadroTexto 10">
            <a:extLst>
              <a:ext uri="{FF2B5EF4-FFF2-40B4-BE49-F238E27FC236}">
                <a16:creationId xmlns:a16="http://schemas.microsoft.com/office/drawing/2014/main" id="{754C2F3F-A6D3-53FB-348E-57FA412E150E}"/>
              </a:ext>
            </a:extLst>
          </p:cNvPr>
          <p:cNvSpPr txBox="1"/>
          <p:nvPr/>
        </p:nvSpPr>
        <p:spPr>
          <a:xfrm>
            <a:off x="613674" y="4322906"/>
            <a:ext cx="7916651" cy="1020921"/>
          </a:xfrm>
          <a:prstGeom prst="rect">
            <a:avLst/>
          </a:prstGeom>
          <a:noFill/>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Número medio de bits por unidad de tiempo que se transmiten entre los equipos de un sistema de transmisión de datos, a condición de que el receptor de los mismos los acepte como válidos.</a:t>
            </a:r>
            <a:endParaRPr lang="es-AR" sz="1800" dirty="0">
              <a:effectLst/>
              <a:latin typeface="Arial" panose="020B0604020202020204" pitchFamily="34" charset="0"/>
              <a:ea typeface="Calibri" panose="020F0502020204030204" pitchFamily="34" charset="0"/>
            </a:endParaRPr>
          </a:p>
        </p:txBody>
      </p:sp>
      <p:sp>
        <p:nvSpPr>
          <p:cNvPr id="15" name="CuadroTexto 14">
            <a:extLst>
              <a:ext uri="{FF2B5EF4-FFF2-40B4-BE49-F238E27FC236}">
                <a16:creationId xmlns:a16="http://schemas.microsoft.com/office/drawing/2014/main" id="{89BAA02B-5CA4-5667-B73F-01E316034E23}"/>
              </a:ext>
            </a:extLst>
          </p:cNvPr>
          <p:cNvSpPr txBox="1"/>
          <p:nvPr/>
        </p:nvSpPr>
        <p:spPr>
          <a:xfrm>
            <a:off x="2286000" y="5431371"/>
            <a:ext cx="4572000" cy="383823"/>
          </a:xfrm>
          <a:prstGeom prst="rect">
            <a:avLst/>
          </a:prstGeom>
          <a:noFill/>
        </p:spPr>
        <p:txBody>
          <a:bodyPr wrap="square">
            <a:spAutoFit/>
          </a:bodyPr>
          <a:lstStyle/>
          <a:p>
            <a:pPr algn="ctr">
              <a:lnSpc>
                <a:spcPct val="115000"/>
              </a:lnSpc>
              <a:spcAft>
                <a:spcPts val="800"/>
              </a:spcAft>
            </a:pPr>
            <a:r>
              <a:rPr lang="es-ES_tradnl" sz="1800" b="1" dirty="0" err="1">
                <a:effectLst/>
                <a:latin typeface="Arial" panose="020B0604020202020204" pitchFamily="34" charset="0"/>
                <a:ea typeface="Calibri" panose="020F0502020204030204" pitchFamily="34" charset="0"/>
              </a:rPr>
              <a:t>Vrtd</a:t>
            </a:r>
            <a:r>
              <a:rPr lang="es-ES_tradnl" sz="1800" b="1" dirty="0">
                <a:effectLst/>
                <a:latin typeface="Arial" panose="020B0604020202020204" pitchFamily="34" charset="0"/>
                <a:ea typeface="Calibri" panose="020F0502020204030204" pitchFamily="34" charset="0"/>
              </a:rPr>
              <a:t> = </a:t>
            </a:r>
            <a:r>
              <a:rPr lang="es-ES_tradnl" sz="1800" b="1" dirty="0" err="1">
                <a:effectLst/>
                <a:latin typeface="Arial" panose="020B0604020202020204" pitchFamily="34" charset="0"/>
                <a:ea typeface="Calibri" panose="020F0502020204030204" pitchFamily="34" charset="0"/>
              </a:rPr>
              <a:t>Vtd</a:t>
            </a:r>
            <a:r>
              <a:rPr lang="es-ES_tradnl" sz="1800" b="1" dirty="0">
                <a:effectLst/>
                <a:latin typeface="Arial" panose="020B0604020202020204" pitchFamily="34" charset="0"/>
                <a:ea typeface="Calibri" panose="020F0502020204030204" pitchFamily="34" charset="0"/>
              </a:rPr>
              <a:t> * R  </a:t>
            </a:r>
            <a:r>
              <a:rPr lang="es-ES_tradnl" sz="1800" dirty="0">
                <a:effectLst/>
                <a:latin typeface="Arial" panose="020B0604020202020204" pitchFamily="34" charset="0"/>
                <a:ea typeface="Calibri" panose="020F0502020204030204" pitchFamily="34" charset="0"/>
              </a:rPr>
              <a:t>       (R = rendimiento)</a:t>
            </a:r>
            <a:endParaRPr lang="es-AR" sz="1800" dirty="0">
              <a:effectLst/>
              <a:latin typeface="Arial" panose="020B0604020202020204" pitchFamily="34" charset="0"/>
              <a:ea typeface="Calibri" panose="020F0502020204030204" pitchFamily="34" charset="0"/>
            </a:endParaRPr>
          </a:p>
        </p:txBody>
      </p:sp>
      <p:sp>
        <p:nvSpPr>
          <p:cNvPr id="17" name="CuadroTexto 16">
            <a:extLst>
              <a:ext uri="{FF2B5EF4-FFF2-40B4-BE49-F238E27FC236}">
                <a16:creationId xmlns:a16="http://schemas.microsoft.com/office/drawing/2014/main" id="{5D372468-0D76-16E9-2ABD-1039EDE43F20}"/>
              </a:ext>
            </a:extLst>
          </p:cNvPr>
          <p:cNvSpPr txBox="1"/>
          <p:nvPr/>
        </p:nvSpPr>
        <p:spPr>
          <a:xfrm>
            <a:off x="248274" y="5944389"/>
            <a:ext cx="8463678" cy="804964"/>
          </a:xfrm>
          <a:prstGeom prst="rect">
            <a:avLst/>
          </a:prstGeom>
          <a:noFill/>
        </p:spPr>
        <p:txBody>
          <a:bodyPr wrap="square">
            <a:spAutoFit/>
          </a:bodyPr>
          <a:lstStyle/>
          <a:p>
            <a:pPr algn="ctr">
              <a:lnSpc>
                <a:spcPct val="115000"/>
              </a:lnSpc>
              <a:spcAft>
                <a:spcPts val="800"/>
              </a:spcAft>
            </a:pPr>
            <a:r>
              <a:rPr lang="es-ES_tradnl" sz="1800" dirty="0">
                <a:effectLst/>
                <a:latin typeface="Arial" panose="020B0604020202020204" pitchFamily="34" charset="0"/>
                <a:ea typeface="Calibri" panose="020F0502020204030204" pitchFamily="34" charset="0"/>
              </a:rPr>
              <a:t>(Rendimiento)</a:t>
            </a:r>
            <a:r>
              <a:rPr lang="es-ES_tradnl" sz="1800" b="1" dirty="0">
                <a:effectLst/>
                <a:latin typeface="Arial" panose="020B0604020202020204" pitchFamily="34" charset="0"/>
                <a:ea typeface="Calibri" panose="020F0502020204030204" pitchFamily="34" charset="0"/>
              </a:rPr>
              <a:t> R = Total bits válidos / Total Bits transmitidos * 100</a:t>
            </a:r>
            <a:endParaRPr lang="es-AR" sz="1800" dirty="0">
              <a:effectLst/>
              <a:latin typeface="Arial" panose="020B0604020202020204" pitchFamily="34" charset="0"/>
              <a:ea typeface="Calibri" panose="020F0502020204030204" pitchFamily="34" charset="0"/>
            </a:endParaRPr>
          </a:p>
          <a:p>
            <a:pPr algn="ctr">
              <a:lnSpc>
                <a:spcPct val="115000"/>
              </a:lnSpc>
              <a:spcAft>
                <a:spcPts val="800"/>
              </a:spcAft>
            </a:pPr>
            <a:r>
              <a:rPr lang="es-ES_tradnl" sz="1800" b="1" dirty="0" err="1">
                <a:effectLst/>
                <a:latin typeface="Arial" panose="020B0604020202020204" pitchFamily="34" charset="0"/>
                <a:ea typeface="Calibri" panose="020F0502020204030204" pitchFamily="34" charset="0"/>
              </a:rPr>
              <a:t>Tr</a:t>
            </a:r>
            <a:r>
              <a:rPr lang="es-ES_tradnl" sz="1800" b="1" dirty="0">
                <a:effectLst/>
                <a:latin typeface="Arial" panose="020B0604020202020204" pitchFamily="34" charset="0"/>
                <a:ea typeface="Calibri" panose="020F0502020204030204" pitchFamily="34" charset="0"/>
              </a:rPr>
              <a:t> = Tc / R</a:t>
            </a:r>
            <a:r>
              <a:rPr lang="es-ES_tradnl" sz="1800" dirty="0">
                <a:effectLst/>
                <a:latin typeface="Arial" panose="020B0604020202020204" pitchFamily="34" charset="0"/>
                <a:ea typeface="Calibri" panose="020F0502020204030204" pitchFamily="34" charset="0"/>
              </a:rPr>
              <a:t>        (</a:t>
            </a:r>
            <a:r>
              <a:rPr lang="es-ES_tradnl" sz="1800" dirty="0" err="1">
                <a:effectLst/>
                <a:latin typeface="Arial" panose="020B0604020202020204" pitchFamily="34" charset="0"/>
                <a:ea typeface="Calibri" panose="020F0502020204030204" pitchFamily="34" charset="0"/>
              </a:rPr>
              <a:t>Tr</a:t>
            </a:r>
            <a:r>
              <a:rPr lang="es-ES_tradnl" sz="1800" dirty="0">
                <a:effectLst/>
                <a:latin typeface="Arial" panose="020B0604020202020204" pitchFamily="34" charset="0"/>
                <a:ea typeface="Calibri" panose="020F0502020204030204" pitchFamily="34" charset="0"/>
              </a:rPr>
              <a:t> = Tiempo Real de transmisión y Tc = Tiempo Calculado)</a:t>
            </a:r>
            <a:endParaRPr lang="es-AR"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0733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179512" y="952383"/>
            <a:ext cx="4896544" cy="500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s-ES" sz="2000" b="1" dirty="0">
                <a:latin typeface="Arial" panose="020B0604020202020204" pitchFamily="34" charset="0"/>
                <a:ea typeface="Calibri" panose="020F0502020204030204" pitchFamily="34" charset="0"/>
                <a:cs typeface="Arial" panose="020B0604020202020204" pitchFamily="34" charset="0"/>
              </a:rPr>
              <a:t>Ancho de banda</a:t>
            </a: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19348" y="323081"/>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información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2" name="Rectangle 7">
            <a:extLst>
              <a:ext uri="{FF2B5EF4-FFF2-40B4-BE49-F238E27FC236}">
                <a16:creationId xmlns:a16="http://schemas.microsoft.com/office/drawing/2014/main" id="{6231B0EB-65F2-F85F-9158-111ACF5B717F}"/>
              </a:ext>
            </a:extLst>
          </p:cNvPr>
          <p:cNvSpPr>
            <a:spLocks noChangeArrowheads="1"/>
          </p:cNvSpPr>
          <p:nvPr/>
        </p:nvSpPr>
        <p:spPr bwMode="auto">
          <a:xfrm>
            <a:off x="251520" y="48543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CuadroTexto 2">
            <a:extLst>
              <a:ext uri="{FF2B5EF4-FFF2-40B4-BE49-F238E27FC236}">
                <a16:creationId xmlns:a16="http://schemas.microsoft.com/office/drawing/2014/main" id="{88F765C3-ACDD-3BB5-43E0-FB7F025F5E7D}"/>
              </a:ext>
            </a:extLst>
          </p:cNvPr>
          <p:cNvSpPr txBox="1"/>
          <p:nvPr/>
        </p:nvSpPr>
        <p:spPr>
          <a:xfrm>
            <a:off x="613674" y="1581685"/>
            <a:ext cx="7916651" cy="1908215"/>
          </a:xfrm>
          <a:prstGeom prst="rect">
            <a:avLst/>
          </a:prstGeom>
          <a:noFill/>
        </p:spPr>
        <p:txBody>
          <a:bodyPr wrap="square">
            <a:spAutoFit/>
          </a:bodyPr>
          <a:lstStyle/>
          <a:p>
            <a:pPr algn="just">
              <a:spcBef>
                <a:spcPts val="600"/>
              </a:spcBef>
              <a:spcAft>
                <a:spcPts val="600"/>
              </a:spcAft>
            </a:pPr>
            <a:r>
              <a:rPr lang="es-ES_tradnl" b="1" dirty="0">
                <a:latin typeface="Arial" pitchFamily="34" charset="0"/>
                <a:cs typeface="Arial" pitchFamily="34" charset="0"/>
              </a:rPr>
              <a:t>Intervalo de frecuencias para las cuales la distorsión lineal y la atenuación permanecen bajo límites determinados y constantes. Los valores que se toman como valores de referencia pueden ser arbitrarios.</a:t>
            </a:r>
          </a:p>
          <a:p>
            <a:pPr algn="just">
              <a:spcBef>
                <a:spcPts val="600"/>
              </a:spcBef>
              <a:spcAft>
                <a:spcPts val="600"/>
              </a:spcAft>
            </a:pPr>
            <a:r>
              <a:rPr lang="es-ES_tradnl" dirty="0">
                <a:latin typeface="Arial" pitchFamily="34" charset="0"/>
                <a:cs typeface="Arial" pitchFamily="34" charset="0"/>
              </a:rPr>
              <a:t>También:  </a:t>
            </a:r>
            <a:r>
              <a:rPr lang="es-ES_tradnl" b="1" dirty="0">
                <a:latin typeface="Arial" pitchFamily="34" charset="0"/>
                <a:cs typeface="Arial" pitchFamily="34" charset="0"/>
              </a:rPr>
              <a:t>La cantidad de información que puede fluir a través de una conexión de red en un período dado.</a:t>
            </a:r>
          </a:p>
        </p:txBody>
      </p:sp>
      <p:pic>
        <p:nvPicPr>
          <p:cNvPr id="2" name="Imagen 1">
            <a:extLst>
              <a:ext uri="{FF2B5EF4-FFF2-40B4-BE49-F238E27FC236}">
                <a16:creationId xmlns:a16="http://schemas.microsoft.com/office/drawing/2014/main" id="{48E7B60D-1E18-586D-5641-EC4FA467155D}"/>
              </a:ext>
            </a:extLst>
          </p:cNvPr>
          <p:cNvPicPr>
            <a:picLocks noChangeAspect="1"/>
          </p:cNvPicPr>
          <p:nvPr/>
        </p:nvPicPr>
        <p:blipFill rotWithShape="1">
          <a:blip r:embed="rId3"/>
          <a:srcRect l="33955" t="27131" r="31981" b="39647"/>
          <a:stretch/>
        </p:blipFill>
        <p:spPr bwMode="auto">
          <a:xfrm>
            <a:off x="336101" y="3789043"/>
            <a:ext cx="4487419" cy="2604145"/>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A0149F32-C3E5-CA3F-FFA8-3BC2BEAC5BAC}"/>
              </a:ext>
            </a:extLst>
          </p:cNvPr>
          <p:cNvPicPr>
            <a:picLocks noChangeAspect="1"/>
          </p:cNvPicPr>
          <p:nvPr/>
        </p:nvPicPr>
        <p:blipFill rotWithShape="1">
          <a:blip r:embed="rId4"/>
          <a:srcRect l="33108" t="36140" r="31726" b="28778"/>
          <a:stretch/>
        </p:blipFill>
        <p:spPr bwMode="auto">
          <a:xfrm>
            <a:off x="4908101" y="3789043"/>
            <a:ext cx="4004918" cy="26041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421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 la  Teleinformática</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00125"/>
            <a:ext cx="5214938" cy="500063"/>
          </a:xfrm>
        </p:spPr>
        <p:txBody>
          <a:bodyPr>
            <a:normAutofit/>
          </a:bodyPr>
          <a:lstStyle/>
          <a:p>
            <a:pPr algn="l"/>
            <a:r>
              <a:rPr lang="es-ES_tradnl" sz="2000" b="1" dirty="0">
                <a:latin typeface="Arial" pitchFamily="34" charset="0"/>
                <a:cs typeface="Arial" pitchFamily="34" charset="0"/>
              </a:rPr>
              <a:t>Importancia del Ancho de Banda</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Redes</a:t>
            </a:r>
            <a:r>
              <a:rPr kumimoji="0" lang="es-ES" sz="2400" b="1" i="0" u="none" strike="noStrike" kern="0" cap="none" spc="0" normalizeH="0" noProof="0" dirty="0">
                <a:ln>
                  <a:noFill/>
                </a:ln>
                <a:solidFill>
                  <a:sysClr val="windowText" lastClr="000000"/>
                </a:solidFill>
                <a:effectLst/>
                <a:uLnTx/>
                <a:uFillTx/>
                <a:latin typeface="Arial" pitchFamily="34" charset="0"/>
                <a:cs typeface="Arial" pitchFamily="34" charset="0"/>
              </a:rPr>
              <a:t> de Información</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95536" y="1340768"/>
            <a:ext cx="828680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Es esencial comprender el concepto de ancho de banda al estudiar redes, por las siguientes cuatro razones:</a:t>
            </a:r>
            <a:endParaRPr lang="es-AR" dirty="0">
              <a:latin typeface="Arial" pitchFamily="34" charset="0"/>
              <a:cs typeface="Arial" pitchFamily="34" charset="0"/>
            </a:endParaRPr>
          </a:p>
          <a:p>
            <a:pPr algn="just">
              <a:spcBef>
                <a:spcPts val="600"/>
              </a:spcBef>
              <a:spcAft>
                <a:spcPts val="600"/>
              </a:spcAft>
            </a:pPr>
            <a:r>
              <a:rPr lang="es-ES_tradnl" b="1" i="1" dirty="0">
                <a:latin typeface="Arial" pitchFamily="34" charset="0"/>
                <a:cs typeface="Arial" pitchFamily="34" charset="0"/>
              </a:rPr>
              <a:t>El ancho de banda es finito. </a:t>
            </a:r>
            <a:r>
              <a:rPr lang="es-ES_tradnl" dirty="0">
                <a:latin typeface="Arial" pitchFamily="34" charset="0"/>
                <a:cs typeface="Arial" pitchFamily="34" charset="0"/>
              </a:rPr>
              <a:t>Independientemente del medio que se utilice para construir la red existen límites para la capacidad de la red para transportar información. El ancho de banda está limitado por las leyes de la física y por las tecnologías empleadas para colocar la información en los medios.</a:t>
            </a:r>
            <a:endParaRPr lang="es-AR" dirty="0">
              <a:latin typeface="Arial" pitchFamily="34" charset="0"/>
              <a:cs typeface="Arial" pitchFamily="34" charset="0"/>
            </a:endParaRPr>
          </a:p>
          <a:p>
            <a:pPr algn="just">
              <a:spcBef>
                <a:spcPts val="600"/>
              </a:spcBef>
              <a:spcAft>
                <a:spcPts val="600"/>
              </a:spcAft>
            </a:pPr>
            <a:r>
              <a:rPr lang="es-ES_tradnl" b="1" i="1" dirty="0">
                <a:latin typeface="Arial" pitchFamily="34" charset="0"/>
                <a:cs typeface="Arial" pitchFamily="34" charset="0"/>
              </a:rPr>
              <a:t>El ancho de banda no es gratuito. </a:t>
            </a:r>
            <a:r>
              <a:rPr lang="es-ES_tradnl" dirty="0">
                <a:latin typeface="Arial" pitchFamily="34" charset="0"/>
                <a:cs typeface="Arial" pitchFamily="34" charset="0"/>
              </a:rPr>
              <a:t>Comprender el significado del ancho de banda, y los cambios en su demanda a través del tiempo, pueden abonarle importantes sumas de dinero a un individuo o a una empresa.</a:t>
            </a:r>
            <a:endParaRPr lang="es-AR" dirty="0">
              <a:latin typeface="Arial" pitchFamily="34" charset="0"/>
              <a:cs typeface="Arial" pitchFamily="34" charset="0"/>
            </a:endParaRPr>
          </a:p>
          <a:p>
            <a:pPr algn="just">
              <a:spcBef>
                <a:spcPts val="600"/>
              </a:spcBef>
              <a:spcAft>
                <a:spcPts val="600"/>
              </a:spcAft>
            </a:pPr>
            <a:r>
              <a:rPr lang="es-ES_tradnl" b="1" i="1" dirty="0">
                <a:latin typeface="Arial" pitchFamily="34" charset="0"/>
                <a:cs typeface="Arial" pitchFamily="34" charset="0"/>
              </a:rPr>
              <a:t>El ancho de banda es un factor clave a la hora de analizar el rendimiento de una red, diseñar nuevas redes y comprender la Internet. </a:t>
            </a:r>
            <a:r>
              <a:rPr lang="es-ES_tradnl" dirty="0">
                <a:latin typeface="Arial" pitchFamily="34" charset="0"/>
                <a:cs typeface="Arial" pitchFamily="34" charset="0"/>
              </a:rPr>
              <a:t>La información fluye en una cadena de bits de una computadora a otra en todo el mundo. Estos bits representan enormes cantidades de información que fluyen de ida y de vuelta a través del planeta en segundos, o menos. En cierto sentido, puede ser conecto afirmar que la Internet es puro </a:t>
            </a:r>
            <a:r>
              <a:rPr lang="es-ES_tradnl" b="1" i="1" dirty="0">
                <a:latin typeface="Arial" pitchFamily="34" charset="0"/>
                <a:cs typeface="Arial" pitchFamily="34" charset="0"/>
              </a:rPr>
              <a:t>ancho de banda.</a:t>
            </a:r>
            <a:endParaRPr lang="es-AR"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 la  Teleinformática</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857250"/>
            <a:ext cx="4283968" cy="500063"/>
          </a:xfrm>
        </p:spPr>
        <p:txBody>
          <a:bodyPr>
            <a:noAutofit/>
          </a:bodyPr>
          <a:lstStyle/>
          <a:p>
            <a:pPr algn="just">
              <a:spcBef>
                <a:spcPts val="600"/>
              </a:spcBef>
              <a:spcAft>
                <a:spcPts val="600"/>
              </a:spcAft>
            </a:pPr>
            <a:r>
              <a:rPr sz="2000" b="1" dirty="0" err="1">
                <a:latin typeface="Arial" pitchFamily="34" charset="0"/>
                <a:cs typeface="Arial" pitchFamily="34" charset="0"/>
              </a:rPr>
              <a:t>Compresion</a:t>
            </a:r>
            <a:r>
              <a:rPr lang="es-ES" sz="2000" b="1" dirty="0">
                <a:latin typeface="Arial" pitchFamily="34" charset="0"/>
                <a:cs typeface="Arial" pitchFamily="34" charset="0"/>
              </a:rPr>
              <a:t> </a:t>
            </a:r>
            <a:r>
              <a:rPr sz="2000" b="1" dirty="0">
                <a:latin typeface="Arial" pitchFamily="34" charset="0"/>
                <a:cs typeface="Arial" pitchFamily="34" charset="0"/>
              </a:rPr>
              <a:t> de </a:t>
            </a:r>
            <a:r>
              <a:rPr sz="2000" b="1" dirty="0" err="1">
                <a:latin typeface="Arial" pitchFamily="34" charset="0"/>
                <a:cs typeface="Arial" pitchFamily="34" charset="0"/>
              </a:rPr>
              <a:t>datos</a:t>
            </a:r>
            <a:endParaRPr sz="2000" b="1"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Redes</a:t>
            </a:r>
            <a:r>
              <a:rPr kumimoji="0" lang="es-ES" sz="2400" b="1" i="0" u="none" strike="noStrike" kern="0" cap="none" spc="0" normalizeH="0" noProof="0" dirty="0">
                <a:ln>
                  <a:noFill/>
                </a:ln>
                <a:solidFill>
                  <a:sysClr val="windowText" lastClr="000000"/>
                </a:solidFill>
                <a:effectLst/>
                <a:uLnTx/>
                <a:uFillTx/>
                <a:latin typeface="Arial" pitchFamily="34" charset="0"/>
                <a:cs typeface="Arial" pitchFamily="34" charset="0"/>
              </a:rPr>
              <a:t> de Información</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285860"/>
            <a:ext cx="828680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ts val="600"/>
              </a:spcBef>
              <a:spcAft>
                <a:spcPts val="600"/>
              </a:spcAft>
              <a:tabLst>
                <a:tab pos="404813" algn="l"/>
              </a:tabLst>
            </a:pPr>
            <a:r>
              <a:rPr lang="es-ES_tradnl" dirty="0">
                <a:latin typeface="Arial" pitchFamily="34" charset="0"/>
                <a:cs typeface="Arial" pitchFamily="34" charset="0"/>
              </a:rPr>
              <a:t>La compresión de datos son técnicas lógicas o físicas que permiten reducir el tamaño de un conjunto de datos sin alterar el significado de la información que contiene</a:t>
            </a:r>
            <a:r>
              <a:rPr lang="es-ES_tradnl" b="1" dirty="0">
                <a:latin typeface="Arial" pitchFamily="34" charset="0"/>
                <a:cs typeface="Arial" pitchFamily="34" charset="0"/>
              </a:rPr>
              <a:t>.</a:t>
            </a:r>
            <a:endParaRPr lang="es-ES" dirty="0">
              <a:latin typeface="Arial" pitchFamily="34" charset="0"/>
              <a:cs typeface="Arial" pitchFamily="34" charset="0"/>
            </a:endParaRPr>
          </a:p>
          <a:p>
            <a:pPr algn="just" fontAlgn="base">
              <a:spcBef>
                <a:spcPts val="600"/>
              </a:spcBef>
              <a:spcAft>
                <a:spcPts val="600"/>
              </a:spcAft>
              <a:tabLst>
                <a:tab pos="404813" algn="l"/>
              </a:tabLst>
            </a:pPr>
            <a:r>
              <a:rPr lang="es-ES_tradnl" dirty="0">
                <a:latin typeface="Arial" pitchFamily="34" charset="0"/>
                <a:cs typeface="Arial" pitchFamily="34" charset="0"/>
              </a:rPr>
              <a:t>La compresión de datos permite aumentar la velocidad real de transferencia de datos</a:t>
            </a:r>
            <a:r>
              <a:rPr lang="es-ES_tradnl" b="1" dirty="0">
                <a:latin typeface="Arial" pitchFamily="34" charset="0"/>
                <a:cs typeface="Arial" pitchFamily="34" charset="0"/>
              </a:rPr>
              <a:t> </a:t>
            </a:r>
            <a:r>
              <a:rPr lang="es-ES_tradnl" dirty="0">
                <a:latin typeface="Arial" pitchFamily="34" charset="0"/>
                <a:cs typeface="Arial" pitchFamily="34" charset="0"/>
              </a:rPr>
              <a:t>manteniendo constante tanto la </a:t>
            </a:r>
            <a:r>
              <a:rPr lang="es-ES_tradnl" i="1" dirty="0">
                <a:latin typeface="Arial" pitchFamily="34" charset="0"/>
                <a:cs typeface="Arial" pitchFamily="34" charset="0"/>
              </a:rPr>
              <a:t>velocidad de modulación </a:t>
            </a:r>
            <a:r>
              <a:rPr lang="es-ES_tradnl" dirty="0">
                <a:latin typeface="Arial" pitchFamily="34" charset="0"/>
                <a:cs typeface="Arial" pitchFamily="34" charset="0"/>
              </a:rPr>
              <a:t>como la </a:t>
            </a:r>
            <a:r>
              <a:rPr lang="es-ES_tradnl" i="1" dirty="0">
                <a:latin typeface="Arial" pitchFamily="34" charset="0"/>
                <a:cs typeface="Arial" pitchFamily="34" charset="0"/>
              </a:rPr>
              <a:t>velocidad de transmisión.</a:t>
            </a:r>
            <a:endParaRPr kumimoji="0" lang="es-ES_tradnl" b="0" i="0" u="none" strike="noStrike" cap="none" normalizeH="0" baseline="0" dirty="0">
              <a:ln>
                <a:noFill/>
              </a:ln>
              <a:solidFill>
                <a:schemeClr val="tx1"/>
              </a:solidFill>
              <a:effectLst/>
              <a:latin typeface="Arial" pitchFamily="34" charset="0"/>
              <a:cs typeface="Arial" pitchFamily="34" charset="0"/>
            </a:endParaRPr>
          </a:p>
        </p:txBody>
      </p:sp>
      <p:sp>
        <p:nvSpPr>
          <p:cNvPr id="11" name="Subtitle 1"/>
          <p:cNvSpPr txBox="1">
            <a:spLocks/>
          </p:cNvSpPr>
          <p:nvPr/>
        </p:nvSpPr>
        <p:spPr>
          <a:xfrm>
            <a:off x="428596" y="3357562"/>
            <a:ext cx="2857520" cy="500066"/>
          </a:xfrm>
          <a:prstGeom prst="rect">
            <a:avLst/>
          </a:prstGeom>
        </p:spPr>
        <p:txBody>
          <a:bodyPr>
            <a:normAutofit/>
          </a:bodyPr>
          <a:lstStyle/>
          <a:p>
            <a:pPr marL="0" marR="0" lvl="0" indent="0" algn="just" defTabSz="914400" eaLnBrk="1" fontAlgn="auto" latinLnBrk="0" hangingPunct="1">
              <a:lnSpc>
                <a:spcPct val="100000"/>
              </a:lnSpc>
              <a:spcBef>
                <a:spcPts val="600"/>
              </a:spcBef>
              <a:spcAft>
                <a:spcPts val="600"/>
              </a:spcAft>
              <a:buClrTx/>
              <a:buSzTx/>
              <a:buFontTx/>
              <a:buNone/>
              <a:tabLst/>
              <a:defRPr/>
            </a:pPr>
            <a:r>
              <a:rPr kumimoji="0" lang="es-E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Índice de Compresión</a:t>
            </a:r>
          </a:p>
        </p:txBody>
      </p:sp>
      <p:sp>
        <p:nvSpPr>
          <p:cNvPr id="12" name="Rectangle 1"/>
          <p:cNvSpPr>
            <a:spLocks noChangeArrowheads="1"/>
          </p:cNvSpPr>
          <p:nvPr/>
        </p:nvSpPr>
        <p:spPr bwMode="auto">
          <a:xfrm>
            <a:off x="500034" y="3786190"/>
            <a:ext cx="8286808" cy="2662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El número que resulta de dividir la longitud original de un conjunto de datos (medidos en bits o en bytes) por la longitud del mismo conjunto luego de haber sido comprimido.</a:t>
            </a:r>
          </a:p>
          <a:p>
            <a:pPr algn="ctr"/>
            <a:r>
              <a:rPr lang="es-ES_tradnl" b="1" dirty="0">
                <a:latin typeface="Arial" pitchFamily="34" charset="0"/>
                <a:cs typeface="Arial" pitchFamily="34" charset="0"/>
              </a:rPr>
              <a:t>c = longitud original del conjunto de datos/longitud comprimida del conjunto de datos</a:t>
            </a:r>
            <a:endParaRPr lang="es-ES" b="1" dirty="0">
              <a:latin typeface="Arial" pitchFamily="34" charset="0"/>
              <a:cs typeface="Arial" pitchFamily="34" charset="0"/>
            </a:endParaRPr>
          </a:p>
          <a:p>
            <a:r>
              <a:rPr lang="es-ES_tradnl" dirty="0">
                <a:latin typeface="Arial" pitchFamily="34" charset="0"/>
                <a:cs typeface="Arial" pitchFamily="34" charset="0"/>
              </a:rPr>
              <a:t>Como se puede apreciar, la longitud original del conjunto de datos a comprimir será siempre mayor que la de los datos ya comprimidos, por lo que el cociente será siempre mayor que uno.</a:t>
            </a:r>
            <a:endParaRPr lang="es-ES" dirty="0">
              <a:latin typeface="Arial" pitchFamily="34" charset="0"/>
              <a:cs typeface="Arial" pitchFamily="34" charset="0"/>
            </a:endParaRPr>
          </a:p>
          <a:p>
            <a:pPr algn="ctr"/>
            <a:r>
              <a:rPr lang="es-ES_tradnl" b="1" dirty="0">
                <a:latin typeface="Arial" pitchFamily="34" charset="0"/>
                <a:cs typeface="Arial" pitchFamily="34" charset="0"/>
              </a:rPr>
              <a:t>C (índice de compresión) &gt; 1</a:t>
            </a:r>
            <a:endParaRPr lang="es-ES"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 la  Teleinformática</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00125"/>
            <a:ext cx="8174038" cy="500063"/>
          </a:xfrm>
        </p:spPr>
        <p:txBody>
          <a:bodyPr>
            <a:normAutofit/>
          </a:bodyPr>
          <a:lstStyle/>
          <a:p>
            <a:pPr algn="l"/>
            <a:r>
              <a:rPr lang="es-ES_tradnl" sz="2000" b="1" dirty="0">
                <a:latin typeface="Arial" pitchFamily="34" charset="0"/>
                <a:cs typeface="Arial" pitchFamily="34" charset="0"/>
              </a:rPr>
              <a:t>Relación entre la tasa de error y el ancho de banda</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Redes</a:t>
            </a:r>
            <a:r>
              <a:rPr kumimoji="0" lang="es-ES" sz="2400" b="1" i="0" u="none" strike="noStrike" kern="0" cap="none" spc="0" normalizeH="0" noProof="0" dirty="0">
                <a:ln>
                  <a:noFill/>
                </a:ln>
                <a:solidFill>
                  <a:sysClr val="windowText" lastClr="000000"/>
                </a:solidFill>
                <a:effectLst/>
                <a:uLnTx/>
                <a:uFillTx/>
                <a:latin typeface="Arial" pitchFamily="34" charset="0"/>
                <a:cs typeface="Arial" pitchFamily="34" charset="0"/>
              </a:rPr>
              <a:t> de Información</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251520" y="1536467"/>
            <a:ext cx="8286808"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Durante el proceso de transmisión las señales sufren tres fenómenos: </a:t>
            </a:r>
            <a:r>
              <a:rPr lang="es-ES_tradnl" b="1" i="1" dirty="0">
                <a:latin typeface="Arial" pitchFamily="34" charset="0"/>
                <a:cs typeface="Arial" pitchFamily="34" charset="0"/>
              </a:rPr>
              <a:t>atenuación, distorsión y ruido. </a:t>
            </a:r>
            <a:r>
              <a:rPr lang="es-ES_tradnl" dirty="0">
                <a:latin typeface="Arial" pitchFamily="34" charset="0"/>
                <a:cs typeface="Arial" pitchFamily="34" charset="0"/>
              </a:rPr>
              <a:t>Estos fenómenos son en última instancia, la causa de los errores de transmisión. En particular, el ruido y el ancho de banda son dos limitantes físicos de todos los sistemas de comunicaciones</a:t>
            </a:r>
          </a:p>
          <a:p>
            <a:pPr algn="just">
              <a:spcBef>
                <a:spcPts val="600"/>
              </a:spcBef>
              <a:spcAft>
                <a:spcPts val="600"/>
              </a:spcAft>
            </a:pPr>
            <a:r>
              <a:rPr lang="es-ES_tradnl" dirty="0">
                <a:latin typeface="Arial" pitchFamily="34" charset="0"/>
                <a:cs typeface="Arial" pitchFamily="34" charset="0"/>
              </a:rPr>
              <a:t>Por muchas razones, siempre se intenta que el tiempo de transmisión sea mínimo, algunas de ellas son las siguientes:</a:t>
            </a:r>
            <a:endParaRPr lang="es-AR"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Para lograr que el procesamiento de la información sea más eficiente, es necesario que llegue la mayor cantidad de datos por unidad de tiempo.</a:t>
            </a:r>
            <a:endParaRPr lang="es-AR"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Cuando se opera en tiempo real (una conexión a Internet, por ejemplo), los operadores deben esperar una respuesta en el menor tiempo posible.</a:t>
            </a:r>
            <a:endParaRPr lang="es-AR"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Finalmente, y quizá la más importante, la mayoría de las comunicaciones se cobran en función de lo que duran, y por tanto, cuanto menor sea la cantidad de datos por unidad de tiempo, menor será su costo.</a:t>
            </a:r>
            <a:endParaRPr lang="es-AR"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 la  Teleinformática</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Fenómenos que alteran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Teleinformáticos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Atenuación:</a:t>
            </a:r>
            <a:r>
              <a:rPr lang="es-ES_tradnl" dirty="0">
                <a:latin typeface="Arial" pitchFamily="34" charset="0"/>
                <a:cs typeface="Arial" pitchFamily="34" charset="0"/>
              </a:rPr>
              <a:t> Se caracteriza por la disminución de la intensidad de la señal a medida que recorre el medio de comunicaciones. La atenuación aumenta en forma proporcional a la distancia recorrida desde el emisor.</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Su efecto es la reducción en la amplitud de la señal. La atenuación es propia del cable o elemento conductor. El efecto es más notable en las redes analógicas.</a:t>
            </a:r>
          </a:p>
        </p:txBody>
      </p:sp>
      <p:pic>
        <p:nvPicPr>
          <p:cNvPr id="58372" name="Picture 4" descr="http://docente.ucol.mx/al021593/atenuacion.JPG"/>
          <p:cNvPicPr>
            <a:picLocks noChangeAspect="1" noChangeArrowheads="1"/>
          </p:cNvPicPr>
          <p:nvPr/>
        </p:nvPicPr>
        <p:blipFill>
          <a:blip r:embed="rId3" cstate="print"/>
          <a:srcRect/>
          <a:stretch>
            <a:fillRect/>
          </a:stretch>
        </p:blipFill>
        <p:spPr bwMode="auto">
          <a:xfrm>
            <a:off x="642910" y="3143248"/>
            <a:ext cx="8161792" cy="25113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 la  Teleinformática</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Fenómenos que alteran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Teleinformáticos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Distorsión: </a:t>
            </a:r>
            <a:r>
              <a:rPr lang="es-ES_tradnl" dirty="0">
                <a:latin typeface="Arial" pitchFamily="34" charset="0"/>
                <a:cs typeface="Arial" pitchFamily="34" charset="0"/>
              </a:rPr>
              <a:t>En términos prácticos, el efecto es una deformación de la señal original. El efecto es más notable en las redes digitales.</a:t>
            </a:r>
          </a:p>
        </p:txBody>
      </p:sp>
      <p:pic>
        <p:nvPicPr>
          <p:cNvPr id="56322" name="Picture 2" descr="http://www.pcpaudio.com/pcpfiles/doc_amplificadores/multiamplificacion/distorsionINDBIG.gif"/>
          <p:cNvPicPr>
            <a:picLocks noChangeAspect="1" noChangeArrowheads="1"/>
          </p:cNvPicPr>
          <p:nvPr/>
        </p:nvPicPr>
        <p:blipFill>
          <a:blip r:embed="rId3" cstate="print"/>
          <a:srcRect/>
          <a:stretch>
            <a:fillRect/>
          </a:stretch>
        </p:blipFill>
        <p:spPr bwMode="auto">
          <a:xfrm>
            <a:off x="428596" y="2357430"/>
            <a:ext cx="4286280" cy="2902109"/>
          </a:xfrm>
          <a:prstGeom prst="rect">
            <a:avLst/>
          </a:prstGeom>
          <a:noFill/>
        </p:spPr>
      </p:pic>
      <p:pic>
        <p:nvPicPr>
          <p:cNvPr id="56324" name="Picture 4" descr="http://decibeles.com/linkphotos/clipping.gif"/>
          <p:cNvPicPr>
            <a:picLocks noChangeAspect="1" noChangeArrowheads="1"/>
          </p:cNvPicPr>
          <p:nvPr/>
        </p:nvPicPr>
        <p:blipFill>
          <a:blip r:embed="rId4" cstate="print"/>
          <a:srcRect/>
          <a:stretch>
            <a:fillRect/>
          </a:stretch>
        </p:blipFill>
        <p:spPr bwMode="auto">
          <a:xfrm>
            <a:off x="4929190" y="2357430"/>
            <a:ext cx="4000528" cy="1515896"/>
          </a:xfrm>
          <a:prstGeom prst="rect">
            <a:avLst/>
          </a:prstGeom>
          <a:noFill/>
        </p:spPr>
      </p:pic>
      <p:pic>
        <p:nvPicPr>
          <p:cNvPr id="56326" name="Picture 6" descr="http://bibliotecadigital.ilce.edu.mx/sites/ciencia/volumen3/ciencia3/149/img/149_40.gif"/>
          <p:cNvPicPr>
            <a:picLocks noChangeAspect="1" noChangeArrowheads="1"/>
          </p:cNvPicPr>
          <p:nvPr/>
        </p:nvPicPr>
        <p:blipFill>
          <a:blip r:embed="rId5" cstate="print"/>
          <a:srcRect/>
          <a:stretch>
            <a:fillRect/>
          </a:stretch>
        </p:blipFill>
        <p:spPr bwMode="auto">
          <a:xfrm>
            <a:off x="5000628" y="4000504"/>
            <a:ext cx="3905279" cy="174235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 la  Teleinformática</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Fenómenos que alteran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Teleinformáticos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Ruido: </a:t>
            </a:r>
            <a:r>
              <a:rPr lang="es-ES_tradnl" dirty="0">
                <a:latin typeface="Arial" pitchFamily="34" charset="0"/>
                <a:cs typeface="Arial" pitchFamily="34" charset="0"/>
              </a:rPr>
              <a:t>Es toda perturbación o interferencia no deseada que se introduce en el canal de comunicaciones.</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Su característica es la </a:t>
            </a:r>
            <a:r>
              <a:rPr lang="es-ES_tradnl" dirty="0" err="1">
                <a:latin typeface="Arial" pitchFamily="34" charset="0"/>
                <a:cs typeface="Arial" pitchFamily="34" charset="0"/>
              </a:rPr>
              <a:t>aditividad</a:t>
            </a:r>
            <a:r>
              <a:rPr lang="es-ES_tradnl" dirty="0">
                <a:latin typeface="Arial" pitchFamily="34" charset="0"/>
                <a:cs typeface="Arial" pitchFamily="34" charset="0"/>
              </a:rPr>
              <a:t>, pues su intensidad se suma a la de la propia señal de información que se desea transmitir.</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El efecto del mido es también el de una deformación. Si se amplifica una señal, el nudo también es amplificado.</a:t>
            </a:r>
            <a:endParaRPr lang="es-ES" dirty="0">
              <a:latin typeface="Arial" pitchFamily="34" charset="0"/>
              <a:cs typeface="Arial" pitchFamily="34" charset="0"/>
            </a:endParaRPr>
          </a:p>
        </p:txBody>
      </p:sp>
      <p:pic>
        <p:nvPicPr>
          <p:cNvPr id="54276" name="Picture 4" descr="http://docente.ucol.mx/al021593/ruido.JPG"/>
          <p:cNvPicPr>
            <a:picLocks noChangeAspect="1" noChangeArrowheads="1"/>
          </p:cNvPicPr>
          <p:nvPr/>
        </p:nvPicPr>
        <p:blipFill>
          <a:blip r:embed="rId3" cstate="print"/>
          <a:srcRect/>
          <a:stretch>
            <a:fillRect/>
          </a:stretch>
        </p:blipFill>
        <p:spPr bwMode="auto">
          <a:xfrm>
            <a:off x="857224" y="3571876"/>
            <a:ext cx="7401831" cy="226564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 la  Teleinformática</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Soluciones a las alteraciones de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Teleinformáticos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Amplificador:</a:t>
            </a:r>
            <a:r>
              <a:rPr lang="es-ES_tradnl" dirty="0">
                <a:latin typeface="Arial" pitchFamily="34" charset="0"/>
                <a:cs typeface="Arial" pitchFamily="34" charset="0"/>
              </a:rPr>
              <a:t> Se utiliza para solucionar el problema de la atenuación en las redes analógicas.</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Las señales que llegan al amplificador están atenuadas respecto de su amplitud original. Las que salen de él tienen un nivel de amplitud tal que puede ser detectadas por el receptor.</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El amplificador tiene su propio nudo interno que se suma a la señal que se debe amplificar. En consecuencia, si en un canal analógico se añaden cada vez más  amplificadores  para  resolver  el  problema   de la atenuación, se llega a un punto en el que el mido es tan grande que la señal original se pierde.</a:t>
            </a:r>
            <a:endParaRPr lang="es-ES" dirty="0">
              <a:latin typeface="Arial" pitchFamily="34" charset="0"/>
              <a:cs typeface="Arial" pitchFamily="34" charset="0"/>
            </a:endParaRPr>
          </a:p>
        </p:txBody>
      </p:sp>
      <p:pic>
        <p:nvPicPr>
          <p:cNvPr id="62468" name="Picture 4" descr="http://www.solostocks.com/img/linksys-amplificador-de-senal-wifi-54-mb-wre54g-distribuidor-de-100-5416236z0.jpg"/>
          <p:cNvPicPr>
            <a:picLocks noChangeAspect="1" noChangeArrowheads="1"/>
          </p:cNvPicPr>
          <p:nvPr/>
        </p:nvPicPr>
        <p:blipFill>
          <a:blip r:embed="rId3" cstate="print"/>
          <a:srcRect/>
          <a:stretch>
            <a:fillRect/>
          </a:stretch>
        </p:blipFill>
        <p:spPr bwMode="auto">
          <a:xfrm>
            <a:off x="571471" y="4143380"/>
            <a:ext cx="2660783" cy="2357454"/>
          </a:xfrm>
          <a:prstGeom prst="rect">
            <a:avLst/>
          </a:prstGeom>
          <a:noFill/>
        </p:spPr>
      </p:pic>
      <p:pic>
        <p:nvPicPr>
          <p:cNvPr id="62470" name="Picture 6" descr="http://imagenes.solostocks.com/m193908/amplificador-rf-para-senal-de-tv-cable-analogico.jpg"/>
          <p:cNvPicPr>
            <a:picLocks noChangeAspect="1" noChangeArrowheads="1"/>
          </p:cNvPicPr>
          <p:nvPr/>
        </p:nvPicPr>
        <p:blipFill>
          <a:blip r:embed="rId4" cstate="print"/>
          <a:srcRect/>
          <a:stretch>
            <a:fillRect/>
          </a:stretch>
        </p:blipFill>
        <p:spPr bwMode="auto">
          <a:xfrm>
            <a:off x="3643306" y="4500570"/>
            <a:ext cx="2143125" cy="1600200"/>
          </a:xfrm>
          <a:prstGeom prst="rect">
            <a:avLst/>
          </a:prstGeom>
          <a:noFill/>
        </p:spPr>
      </p:pic>
      <p:pic>
        <p:nvPicPr>
          <p:cNvPr id="62472" name="Picture 8" descr="http://img.habitamos.com/fe00c1b58995c36f2e59d6819904bc40-1-3-amplificador-de-seaplusmnal-tv-cable-4-salidas.jpg"/>
          <p:cNvPicPr>
            <a:picLocks noChangeAspect="1" noChangeArrowheads="1"/>
          </p:cNvPicPr>
          <p:nvPr/>
        </p:nvPicPr>
        <p:blipFill>
          <a:blip r:embed="rId5" cstate="print"/>
          <a:srcRect/>
          <a:stretch>
            <a:fillRect/>
          </a:stretch>
        </p:blipFill>
        <p:spPr bwMode="auto">
          <a:xfrm>
            <a:off x="6000760" y="4214818"/>
            <a:ext cx="2286016" cy="228601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 la  Teleinformática</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Soluciones a las alteraciones de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Teleinformáticos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1831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Repetidores Regenerativos: </a:t>
            </a:r>
            <a:r>
              <a:rPr lang="es-ES_tradnl" dirty="0">
                <a:latin typeface="Arial" pitchFamily="34" charset="0"/>
                <a:cs typeface="Arial" pitchFamily="34" charset="0"/>
              </a:rPr>
              <a:t>Permiten regenerar los pulsos  luego  que  estos sufren fundamentalmente el proceso de distorsión en las redes digitales.</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No se trata de una amplificación, sino de la reconstrucción de la señal con una forma semejante a la original. La cantidad de amplificadores   y repetidores que se deberá colocar en el recorrido del canal de comunicaciones dependerá de la distancia que debe cubrir cada circuito.</a:t>
            </a:r>
            <a:endParaRPr lang="es-ES" dirty="0">
              <a:latin typeface="Arial" pitchFamily="34" charset="0"/>
              <a:cs typeface="Arial" pitchFamily="34" charset="0"/>
            </a:endParaRPr>
          </a:p>
        </p:txBody>
      </p:sp>
      <p:pic>
        <p:nvPicPr>
          <p:cNvPr id="60418" name="Picture 2" descr="http://alexandercort.files.wordpress.com/2011/10/foto-cabecera-wordpress.png"/>
          <p:cNvPicPr>
            <a:picLocks noChangeAspect="1" noChangeArrowheads="1"/>
          </p:cNvPicPr>
          <p:nvPr/>
        </p:nvPicPr>
        <p:blipFill>
          <a:blip r:embed="rId3" cstate="print"/>
          <a:srcRect/>
          <a:stretch>
            <a:fillRect/>
          </a:stretch>
        </p:blipFill>
        <p:spPr bwMode="auto">
          <a:xfrm>
            <a:off x="357158" y="3573098"/>
            <a:ext cx="8429684" cy="21895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323528" y="1005817"/>
            <a:ext cx="3593046" cy="50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ES_tradnl" sz="2000" b="1" dirty="0">
                <a:latin typeface="Arial" panose="020B0604020202020204" pitchFamily="34" charset="0"/>
                <a:cs typeface="Arial" pitchFamily="34" charset="0"/>
              </a:rPr>
              <a:t> </a:t>
            </a:r>
            <a:r>
              <a:rPr lang="es-ES" sz="2000" b="1" dirty="0">
                <a:latin typeface="Arial" panose="020B0604020202020204" pitchFamily="34" charset="0"/>
                <a:cs typeface="Arial" pitchFamily="34" charset="0"/>
              </a:rPr>
              <a:t>Velocidad de modulación</a:t>
            </a: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28750" y="413128"/>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a:t>
            </a:r>
            <a:r>
              <a:rPr kumimoji="0" lang="es-ES" sz="2400" b="1" i="0" u="none" strike="noStrike" kern="0" cap="none" spc="0" normalizeH="0" baseline="0" noProof="0" dirty="0" err="1">
                <a:ln>
                  <a:noFill/>
                </a:ln>
                <a:solidFill>
                  <a:sysClr val="windowText" lastClr="000000"/>
                </a:solidFill>
                <a:effectLst/>
                <a:uLnTx/>
                <a:uFillTx/>
                <a:latin typeface="Arial" pitchFamily="34" charset="0"/>
                <a:cs typeface="Arial" pitchFamily="34" charset="0"/>
              </a:rPr>
              <a:t>informacion</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3" name="Imagen 2">
            <a:extLst>
              <a:ext uri="{FF2B5EF4-FFF2-40B4-BE49-F238E27FC236}">
                <a16:creationId xmlns:a16="http://schemas.microsoft.com/office/drawing/2014/main" id="{027DA613-4F33-FA2F-9AEA-E6A729624786}"/>
              </a:ext>
            </a:extLst>
          </p:cNvPr>
          <p:cNvPicPr>
            <a:picLocks noChangeAspect="1"/>
          </p:cNvPicPr>
          <p:nvPr/>
        </p:nvPicPr>
        <p:blipFill rotWithShape="1">
          <a:blip r:embed="rId3"/>
          <a:srcRect l="36613" t="9380" r="1963" b="14984"/>
          <a:stretch/>
        </p:blipFill>
        <p:spPr>
          <a:xfrm>
            <a:off x="1105425" y="1412776"/>
            <a:ext cx="7559030" cy="5233174"/>
          </a:xfrm>
          <a:prstGeom prst="rect">
            <a:avLst/>
          </a:prstGeom>
        </p:spPr>
      </p:pic>
    </p:spTree>
    <p:extLst>
      <p:ext uri="{BB962C8B-B14F-4D97-AF65-F5344CB8AC3E}">
        <p14:creationId xmlns:p14="http://schemas.microsoft.com/office/powerpoint/2010/main" val="1635379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 la  Teleinformática</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1071563"/>
            <a:ext cx="6929438" cy="500062"/>
          </a:xfrm>
        </p:spPr>
        <p:txBody>
          <a:bodyPr>
            <a:normAutofit/>
          </a:bodyPr>
          <a:lstStyle/>
          <a:p>
            <a:pPr algn="l"/>
            <a:r>
              <a:rPr lang="es-ES_tradnl" sz="2000" b="1" dirty="0">
                <a:latin typeface="Arial" pitchFamily="34" charset="0"/>
                <a:cs typeface="Arial" pitchFamily="34" charset="0"/>
              </a:rPr>
              <a:t>Elementos adicionales usados en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Teleinformáticos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285720" y="1500174"/>
            <a:ext cx="857256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Filtros:  </a:t>
            </a:r>
            <a:r>
              <a:rPr lang="es-ES_tradnl" dirty="0">
                <a:latin typeface="Arial" pitchFamily="34" charset="0"/>
                <a:cs typeface="Arial" pitchFamily="34" charset="0"/>
              </a:rPr>
              <a:t>Son aquellas partes de redes de comunicaciones que presentan características selectivas respecto de las frecuencias.  El filtro permite seleccionar las frecuencias de las señales que pasarán libremente, de otras frecuencias indeseables, que no pasarán.  </a:t>
            </a:r>
          </a:p>
          <a:p>
            <a:pPr algn="just">
              <a:spcBef>
                <a:spcPts val="600"/>
              </a:spcBef>
              <a:spcAft>
                <a:spcPts val="600"/>
              </a:spcAft>
            </a:pPr>
            <a:r>
              <a:rPr lang="es-ES_tradnl" dirty="0">
                <a:latin typeface="Arial" pitchFamily="34" charset="0"/>
                <a:cs typeface="Arial" pitchFamily="34" charset="0"/>
              </a:rPr>
              <a:t>De esta manera la señal original queda libre de lo que se llama interferencias producidas por el ruido.</a:t>
            </a:r>
          </a:p>
          <a:p>
            <a:pPr algn="just">
              <a:spcBef>
                <a:spcPts val="600"/>
              </a:spcBef>
              <a:spcAft>
                <a:spcPts val="600"/>
              </a:spcAft>
            </a:pPr>
            <a:r>
              <a:rPr lang="es-ES_tradnl" b="1" dirty="0">
                <a:latin typeface="Arial" pitchFamily="34" charset="0"/>
                <a:cs typeface="Arial" pitchFamily="34" charset="0"/>
              </a:rPr>
              <a:t>Distribuidores y concentradores:</a:t>
            </a:r>
            <a:r>
              <a:rPr lang="es-ES" dirty="0">
                <a:latin typeface="Arial" pitchFamily="34" charset="0"/>
                <a:cs typeface="Arial" pitchFamily="34" charset="0"/>
              </a:rPr>
              <a:t>  </a:t>
            </a:r>
            <a:r>
              <a:rPr lang="es-ES_tradnl" dirty="0">
                <a:latin typeface="Arial" pitchFamily="34" charset="0"/>
                <a:cs typeface="Arial" pitchFamily="34" charset="0"/>
              </a:rPr>
              <a:t>Son los encargados de repartir y agrupar las señales eléctricas entre diversos emisores y receptores.</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Conmutadores:</a:t>
            </a:r>
            <a:r>
              <a:rPr lang="es-ES_tradnl" dirty="0">
                <a:latin typeface="Arial" pitchFamily="34" charset="0"/>
                <a:cs typeface="Arial" pitchFamily="34" charset="0"/>
              </a:rPr>
              <a:t> Son los dispositivos encargados de establecer un canal de comunicación adecuado. 	Ejemplo son las centrales telefónicas de comunicación.</a:t>
            </a:r>
            <a:endParaRPr lang="es-ES" b="1"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Antenas:  </a:t>
            </a:r>
            <a:r>
              <a:rPr lang="es-ES_tradnl" dirty="0">
                <a:latin typeface="Arial" pitchFamily="34" charset="0"/>
                <a:cs typeface="Arial" pitchFamily="34" charset="0"/>
              </a:rPr>
              <a:t>Son los dispositivos que permiten que una señal eléctrica sea capturada y luego se propague por un canal inalámbrico.</a:t>
            </a:r>
            <a:endParaRPr lang="es-ES"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4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323528" y="1005817"/>
            <a:ext cx="3593046" cy="50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ES_tradnl" sz="2000" b="1" dirty="0">
                <a:latin typeface="Arial" panose="020B0604020202020204" pitchFamily="34" charset="0"/>
                <a:cs typeface="Arial" pitchFamily="34" charset="0"/>
              </a:rPr>
              <a:t> </a:t>
            </a:r>
            <a:r>
              <a:rPr lang="es-ES" sz="2000" b="1" dirty="0">
                <a:latin typeface="Arial" panose="020B0604020202020204" pitchFamily="34" charset="0"/>
                <a:cs typeface="Arial" pitchFamily="34" charset="0"/>
              </a:rPr>
              <a:t>Velocidad de modulación</a:t>
            </a: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28750" y="413128"/>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a:t>
            </a:r>
            <a:r>
              <a:rPr kumimoji="0" lang="es-ES" sz="2400" b="1" i="0" u="none" strike="noStrike" kern="0" cap="none" spc="0" normalizeH="0" baseline="0" noProof="0" dirty="0" err="1">
                <a:ln>
                  <a:noFill/>
                </a:ln>
                <a:solidFill>
                  <a:sysClr val="windowText" lastClr="000000"/>
                </a:solidFill>
                <a:effectLst/>
                <a:uLnTx/>
                <a:uFillTx/>
                <a:latin typeface="Arial" pitchFamily="34" charset="0"/>
                <a:cs typeface="Arial" pitchFamily="34" charset="0"/>
              </a:rPr>
              <a:t>informacion</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CuadroTexto 5">
            <a:extLst>
              <a:ext uri="{FF2B5EF4-FFF2-40B4-BE49-F238E27FC236}">
                <a16:creationId xmlns:a16="http://schemas.microsoft.com/office/drawing/2014/main" id="{F27FB05B-7811-01D0-F69B-BEB6B4096776}"/>
              </a:ext>
            </a:extLst>
          </p:cNvPr>
          <p:cNvSpPr txBox="1"/>
          <p:nvPr/>
        </p:nvSpPr>
        <p:spPr>
          <a:xfrm>
            <a:off x="755576" y="2863137"/>
            <a:ext cx="8064896" cy="804451"/>
          </a:xfrm>
          <a:prstGeom prst="rect">
            <a:avLst/>
          </a:prstGeom>
          <a:noFill/>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La velocidad de modulación se mide en baudios, tal que:</a:t>
            </a:r>
            <a:endParaRPr lang="es-AR" sz="1800" dirty="0">
              <a:effectLst/>
              <a:latin typeface="Arial" panose="020B0604020202020204" pitchFamily="34" charset="0"/>
              <a:ea typeface="Calibri" panose="020F0502020204030204" pitchFamily="34" charset="0"/>
            </a:endParaRPr>
          </a:p>
          <a:p>
            <a:pPr algn="ctr">
              <a:lnSpc>
                <a:spcPct val="115000"/>
              </a:lnSpc>
              <a:spcAft>
                <a:spcPts val="800"/>
              </a:spcAft>
            </a:pPr>
            <a:r>
              <a:rPr lang="es-ES_tradnl" sz="1800" dirty="0" err="1">
                <a:effectLst/>
                <a:latin typeface="Arial" panose="020B0604020202020204" pitchFamily="34" charset="0"/>
                <a:ea typeface="Calibri" panose="020F0502020204030204" pitchFamily="34" charset="0"/>
              </a:rPr>
              <a:t>Vm</a:t>
            </a:r>
            <a:r>
              <a:rPr lang="es-ES_tradnl" sz="1800" dirty="0">
                <a:effectLst/>
                <a:latin typeface="Arial" panose="020B0604020202020204" pitchFamily="34" charset="0"/>
                <a:ea typeface="Calibri" panose="020F0502020204030204" pitchFamily="34" charset="0"/>
              </a:rPr>
              <a:t> = 1/</a:t>
            </a:r>
            <a:r>
              <a:rPr lang="es-ES_tradnl" sz="1800" dirty="0">
                <a:effectLst/>
                <a:latin typeface="Arial" panose="020B0604020202020204" pitchFamily="34" charset="0"/>
                <a:ea typeface="Calibri" panose="020F0502020204030204" pitchFamily="34" charset="0"/>
                <a:sym typeface="Symbol" panose="05050102010706020507" pitchFamily="18" charset="2"/>
              </a:rPr>
              <a:t></a:t>
            </a:r>
            <a:r>
              <a:rPr lang="es-ES_tradnl" sz="1800" dirty="0">
                <a:effectLst/>
                <a:latin typeface="Arial" panose="020B0604020202020204" pitchFamily="34" charset="0"/>
                <a:ea typeface="Calibri" panose="020F0502020204030204" pitchFamily="34" charset="0"/>
              </a:rPr>
              <a:t>  donde </a:t>
            </a:r>
            <a:r>
              <a:rPr lang="es-ES_tradnl" sz="1800" dirty="0">
                <a:effectLst/>
                <a:latin typeface="Arial" panose="020B0604020202020204" pitchFamily="34" charset="0"/>
                <a:ea typeface="Calibri" panose="020F0502020204030204" pitchFamily="34" charset="0"/>
                <a:sym typeface="Symbol" panose="05050102010706020507" pitchFamily="18" charset="2"/>
              </a:rPr>
              <a:t></a:t>
            </a:r>
            <a:r>
              <a:rPr lang="es-ES_tradnl" sz="1800" dirty="0">
                <a:effectLst/>
                <a:latin typeface="Arial" panose="020B0604020202020204" pitchFamily="34" charset="0"/>
                <a:ea typeface="Calibri" panose="020F0502020204030204" pitchFamily="34" charset="0"/>
              </a:rPr>
              <a:t> = duración del pulso (ancho del pulso)</a:t>
            </a:r>
            <a:endParaRPr lang="es-AR" sz="1800" dirty="0">
              <a:effectLst/>
              <a:latin typeface="Arial" panose="020B0604020202020204" pitchFamily="34" charset="0"/>
              <a:ea typeface="Calibri" panose="020F0502020204030204" pitchFamily="34" charset="0"/>
            </a:endParaRPr>
          </a:p>
        </p:txBody>
      </p:sp>
      <p:sp>
        <p:nvSpPr>
          <p:cNvPr id="8" name="CuadroTexto 7">
            <a:extLst>
              <a:ext uri="{FF2B5EF4-FFF2-40B4-BE49-F238E27FC236}">
                <a16:creationId xmlns:a16="http://schemas.microsoft.com/office/drawing/2014/main" id="{D50AB69E-587A-28FA-BC31-9B9B76CD8547}"/>
              </a:ext>
            </a:extLst>
          </p:cNvPr>
          <p:cNvSpPr txBox="1"/>
          <p:nvPr/>
        </p:nvSpPr>
        <p:spPr>
          <a:xfrm>
            <a:off x="539553" y="1505879"/>
            <a:ext cx="8280919" cy="702372"/>
          </a:xfrm>
          <a:prstGeom prst="rect">
            <a:avLst/>
          </a:prstGeom>
          <a:noFill/>
        </p:spPr>
        <p:txBody>
          <a:bodyPr wrap="square">
            <a:spAutoFit/>
          </a:bodyPr>
          <a:lstStyle/>
          <a:p>
            <a:pPr algn="ctr">
              <a:lnSpc>
                <a:spcPct val="115000"/>
              </a:lnSpc>
              <a:spcAft>
                <a:spcPts val="800"/>
              </a:spcAft>
            </a:pPr>
            <a:r>
              <a:rPr lang="es-ES_tradnl" sz="1800" b="1" dirty="0">
                <a:effectLst/>
                <a:latin typeface="Arial" panose="020B0604020202020204" pitchFamily="34" charset="0"/>
                <a:ea typeface="Calibri" panose="020F0502020204030204" pitchFamily="34" charset="0"/>
              </a:rPr>
              <a:t>La inversa del tiempo que dura el elemento más corto de señal, que se utiliza para crear un pulso.</a:t>
            </a:r>
            <a:endParaRPr lang="es-AR" sz="1800" dirty="0">
              <a:effectLst/>
              <a:latin typeface="Arial" panose="020B060402020202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326055C0-AB25-68A5-A8F3-F8A04760B8FF}"/>
              </a:ext>
            </a:extLst>
          </p:cNvPr>
          <p:cNvSpPr txBox="1"/>
          <p:nvPr/>
        </p:nvSpPr>
        <p:spPr>
          <a:xfrm>
            <a:off x="852492" y="2351028"/>
            <a:ext cx="8064896" cy="369332"/>
          </a:xfrm>
          <a:prstGeom prst="rect">
            <a:avLst/>
          </a:prstGeom>
          <a:noFill/>
        </p:spPr>
        <p:txBody>
          <a:bodyPr wrap="square">
            <a:spAutoFit/>
          </a:bodyPr>
          <a:lstStyle/>
          <a:p>
            <a:r>
              <a:rPr lang="es-ES" b="1" dirty="0">
                <a:latin typeface="Arial" panose="020B0604020202020204" pitchFamily="34" charset="0"/>
                <a:cs typeface="Arial" panose="020B0604020202020204" pitchFamily="34" charset="0"/>
              </a:rPr>
              <a:t>O también es</a:t>
            </a:r>
            <a:r>
              <a:rPr lang="es-ES" b="1" i="0" dirty="0">
                <a:effectLst/>
                <a:latin typeface="Arial" panose="020B0604020202020204" pitchFamily="34" charset="0"/>
                <a:cs typeface="Arial" panose="020B0604020202020204" pitchFamily="34" charset="0"/>
              </a:rPr>
              <a:t> el número de cambios de señal en la </a:t>
            </a:r>
            <a:r>
              <a:rPr lang="es-ES" b="1" i="0" dirty="0" err="1">
                <a:effectLst/>
                <a:latin typeface="Arial" panose="020B0604020202020204" pitchFamily="34" charset="0"/>
                <a:cs typeface="Arial" panose="020B0604020202020204" pitchFamily="34" charset="0"/>
              </a:rPr>
              <a:t>linea</a:t>
            </a:r>
            <a:r>
              <a:rPr lang="es-ES" b="1" i="0" dirty="0">
                <a:effectLst/>
                <a:latin typeface="Arial" panose="020B0604020202020204" pitchFamily="34" charset="0"/>
                <a:cs typeface="Arial" panose="020B0604020202020204" pitchFamily="34" charset="0"/>
              </a:rPr>
              <a:t> por segundo</a:t>
            </a:r>
            <a:endParaRPr lang="es-AR" b="1"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2E90F4BF-74F8-4A46-D867-A5A81BC71060}"/>
              </a:ext>
            </a:extLst>
          </p:cNvPr>
          <p:cNvPicPr>
            <a:picLocks noChangeAspect="1"/>
          </p:cNvPicPr>
          <p:nvPr/>
        </p:nvPicPr>
        <p:blipFill rotWithShape="1">
          <a:blip r:embed="rId3"/>
          <a:srcRect l="28173" t="45404" r="28868" b="22203"/>
          <a:stretch/>
        </p:blipFill>
        <p:spPr bwMode="auto">
          <a:xfrm>
            <a:off x="1691680" y="3842319"/>
            <a:ext cx="6284316"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936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323528" y="1005817"/>
            <a:ext cx="6912380" cy="50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ES_tradnl" sz="2000" b="1" dirty="0">
                <a:latin typeface="Arial" panose="020B0604020202020204" pitchFamily="34" charset="0"/>
                <a:cs typeface="Arial" pitchFamily="34" charset="0"/>
              </a:rPr>
              <a:t> </a:t>
            </a:r>
            <a:r>
              <a:rPr lang="es-AR" sz="1800" b="1" kern="100" dirty="0">
                <a:effectLst/>
                <a:latin typeface="Arial" panose="020B0604020202020204" pitchFamily="34" charset="0"/>
                <a:ea typeface="Calibri" panose="020F0502020204030204" pitchFamily="34" charset="0"/>
              </a:rPr>
              <a:t>Velocidad binaria o velocidad de transmisión </a:t>
            </a:r>
          </a:p>
          <a:p>
            <a:pPr marL="0" indent="0" algn="just">
              <a:spcBef>
                <a:spcPts val="600"/>
              </a:spcBef>
              <a:spcAft>
                <a:spcPts val="600"/>
              </a:spcAft>
              <a:buNone/>
            </a:pP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28750" y="413128"/>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a:t>
            </a:r>
            <a:r>
              <a:rPr kumimoji="0" lang="es-ES" sz="2400" b="1" i="0" u="none" strike="noStrike" kern="0" cap="none" spc="0" normalizeH="0" baseline="0" noProof="0" dirty="0" err="1">
                <a:ln>
                  <a:noFill/>
                </a:ln>
                <a:solidFill>
                  <a:sysClr val="windowText" lastClr="000000"/>
                </a:solidFill>
                <a:effectLst/>
                <a:uLnTx/>
                <a:uFillTx/>
                <a:latin typeface="Arial" pitchFamily="34" charset="0"/>
                <a:cs typeface="Arial" pitchFamily="34" charset="0"/>
              </a:rPr>
              <a:t>informacion</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CuadroTexto 5">
            <a:extLst>
              <a:ext uri="{FF2B5EF4-FFF2-40B4-BE49-F238E27FC236}">
                <a16:creationId xmlns:a16="http://schemas.microsoft.com/office/drawing/2014/main" id="{F27FB05B-7811-01D0-F69B-BEB6B4096776}"/>
              </a:ext>
            </a:extLst>
          </p:cNvPr>
          <p:cNvSpPr txBox="1"/>
          <p:nvPr/>
        </p:nvSpPr>
        <p:spPr>
          <a:xfrm>
            <a:off x="755576" y="2439740"/>
            <a:ext cx="8064896" cy="1123513"/>
          </a:xfrm>
          <a:prstGeom prst="rect">
            <a:avLst/>
          </a:prstGeom>
          <a:noFill/>
        </p:spPr>
        <p:txBody>
          <a:bodyPr wrap="square">
            <a:spAutoFit/>
          </a:bodyPr>
          <a:lstStyle/>
          <a:p>
            <a:pPr algn="just">
              <a:lnSpc>
                <a:spcPct val="115000"/>
              </a:lnSpc>
              <a:spcAft>
                <a:spcPts val="800"/>
              </a:spcAft>
            </a:pPr>
            <a:r>
              <a:rPr lang="es-ES" sz="1800" dirty="0">
                <a:effectLst/>
                <a:latin typeface="Arial" panose="020B0604020202020204" pitchFamily="34" charset="0"/>
                <a:ea typeface="Calibri" panose="020F0502020204030204" pitchFamily="34" charset="0"/>
                <a:cs typeface="Arial" panose="020B0604020202020204" pitchFamily="34" charset="0"/>
              </a:rPr>
              <a:t>La velocidad binaria o de transmisión se mide en bits por segundo – [bps]</a:t>
            </a:r>
          </a:p>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La velocidad binaria o de transmisión se usa entonces en los sistemas sincrónicos. </a:t>
            </a:r>
            <a:endParaRPr lang="es-AR" sz="1800" dirty="0">
              <a:effectLst/>
              <a:latin typeface="Arial" panose="020B0604020202020204" pitchFamily="34" charset="0"/>
              <a:ea typeface="Calibri" panose="020F0502020204030204" pitchFamily="34" charset="0"/>
            </a:endParaRPr>
          </a:p>
        </p:txBody>
      </p:sp>
      <p:sp>
        <p:nvSpPr>
          <p:cNvPr id="8" name="CuadroTexto 7">
            <a:extLst>
              <a:ext uri="{FF2B5EF4-FFF2-40B4-BE49-F238E27FC236}">
                <a16:creationId xmlns:a16="http://schemas.microsoft.com/office/drawing/2014/main" id="{D50AB69E-587A-28FA-BC31-9B9B76CD8547}"/>
              </a:ext>
            </a:extLst>
          </p:cNvPr>
          <p:cNvSpPr txBox="1"/>
          <p:nvPr/>
        </p:nvSpPr>
        <p:spPr>
          <a:xfrm>
            <a:off x="539553" y="1505879"/>
            <a:ext cx="8280919" cy="702372"/>
          </a:xfrm>
          <a:prstGeom prst="rect">
            <a:avLst/>
          </a:prstGeom>
          <a:noFill/>
        </p:spPr>
        <p:txBody>
          <a:bodyPr wrap="square">
            <a:spAutoFit/>
          </a:bodyPr>
          <a:lstStyle/>
          <a:p>
            <a:pPr algn="ctr">
              <a:lnSpc>
                <a:spcPct val="115000"/>
              </a:lnSpc>
              <a:spcAft>
                <a:spcPts val="800"/>
              </a:spcAft>
            </a:pPr>
            <a:r>
              <a:rPr lang="es-ES_tradnl" sz="1800" b="1" dirty="0">
                <a:effectLst/>
                <a:latin typeface="Arial" panose="020B0604020202020204" pitchFamily="34" charset="0"/>
                <a:ea typeface="Calibri" panose="020F0502020204030204" pitchFamily="34" charset="0"/>
              </a:rPr>
              <a:t>Número de dígitos binarios transmitidos en la unidad de tiempo, independientemente de que los mismos lleven o no información.</a:t>
            </a:r>
            <a:endParaRPr lang="es-AR" sz="1800" dirty="0">
              <a:effectLst/>
              <a:latin typeface="Arial" panose="020B0604020202020204" pitchFamily="34" charset="0"/>
              <a:ea typeface="Calibri" panose="020F0502020204030204" pitchFamily="34" charset="0"/>
            </a:endParaRPr>
          </a:p>
        </p:txBody>
      </p:sp>
      <p:pic>
        <p:nvPicPr>
          <p:cNvPr id="2" name="Imagen 1">
            <a:extLst>
              <a:ext uri="{FF2B5EF4-FFF2-40B4-BE49-F238E27FC236}">
                <a16:creationId xmlns:a16="http://schemas.microsoft.com/office/drawing/2014/main" id="{9D75C491-9EA2-554D-7674-8F75281B2A65}"/>
              </a:ext>
            </a:extLst>
          </p:cNvPr>
          <p:cNvPicPr>
            <a:picLocks noChangeAspect="1"/>
          </p:cNvPicPr>
          <p:nvPr/>
        </p:nvPicPr>
        <p:blipFill rotWithShape="1">
          <a:blip r:embed="rId3"/>
          <a:srcRect l="39847" t="50388" r="41475" b="36600"/>
          <a:stretch/>
        </p:blipFill>
        <p:spPr bwMode="auto">
          <a:xfrm>
            <a:off x="1259632" y="4146553"/>
            <a:ext cx="2867452" cy="1123512"/>
          </a:xfrm>
          <a:prstGeom prst="rect">
            <a:avLst/>
          </a:prstGeom>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73533CEA-4797-CA62-28CC-7D50BAE386A1}"/>
              </a:ext>
            </a:extLst>
          </p:cNvPr>
          <p:cNvSpPr txBox="1"/>
          <p:nvPr/>
        </p:nvSpPr>
        <p:spPr>
          <a:xfrm>
            <a:off x="4241846" y="3501277"/>
            <a:ext cx="4572000" cy="2921441"/>
          </a:xfrm>
          <a:prstGeom prst="rect">
            <a:avLst/>
          </a:prstGeom>
          <a:noFill/>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Donde: </a:t>
            </a:r>
            <a:endParaRPr lang="es-AR" sz="1800" dirty="0">
              <a:effectLst/>
              <a:latin typeface="Arial" panose="020B0604020202020204" pitchFamily="34" charset="0"/>
              <a:ea typeface="Calibri" panose="020F0502020204030204" pitchFamily="34" charset="0"/>
            </a:endParaRPr>
          </a:p>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m = número de canales que transmiten en paralelo. </a:t>
            </a:r>
            <a:endParaRPr lang="es-AR" sz="1800" dirty="0">
              <a:effectLst/>
              <a:latin typeface="Arial" panose="020B0604020202020204" pitchFamily="34" charset="0"/>
              <a:ea typeface="Calibri" panose="020F0502020204030204" pitchFamily="34" charset="0"/>
            </a:endParaRPr>
          </a:p>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Ti = es la menor duración teórica de un elemento de la señal, expresada en segundos, para el i-</a:t>
            </a:r>
            <a:r>
              <a:rPr lang="es-ES_tradnl" sz="1800" dirty="0" err="1">
                <a:effectLst/>
                <a:latin typeface="Arial" panose="020B0604020202020204" pitchFamily="34" charset="0"/>
                <a:ea typeface="Calibri" panose="020F0502020204030204" pitchFamily="34" charset="0"/>
              </a:rPr>
              <a:t>ésimo</a:t>
            </a:r>
            <a:r>
              <a:rPr lang="es-ES_tradnl" sz="1800" dirty="0">
                <a:effectLst/>
                <a:latin typeface="Arial" panose="020B0604020202020204" pitchFamily="34" charset="0"/>
                <a:ea typeface="Calibri" panose="020F0502020204030204" pitchFamily="34" charset="0"/>
              </a:rPr>
              <a:t> canal. </a:t>
            </a:r>
            <a:endParaRPr lang="es-AR" sz="1800" dirty="0">
              <a:effectLst/>
              <a:latin typeface="Arial" panose="020B0604020202020204" pitchFamily="34" charset="0"/>
              <a:ea typeface="Calibri" panose="020F0502020204030204" pitchFamily="34" charset="0"/>
            </a:endParaRPr>
          </a:p>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Ni = es el número de estados significativos de la modulación del i-</a:t>
            </a:r>
            <a:r>
              <a:rPr lang="es-ES_tradnl" sz="1800" dirty="0" err="1">
                <a:effectLst/>
                <a:latin typeface="Arial" panose="020B0604020202020204" pitchFamily="34" charset="0"/>
                <a:ea typeface="Calibri" panose="020F0502020204030204" pitchFamily="34" charset="0"/>
              </a:rPr>
              <a:t>ésimo</a:t>
            </a:r>
            <a:r>
              <a:rPr lang="es-ES_tradnl" sz="1800" dirty="0">
                <a:effectLst/>
                <a:latin typeface="Arial" panose="020B0604020202020204" pitchFamily="34" charset="0"/>
                <a:ea typeface="Calibri" panose="020F0502020204030204" pitchFamily="34" charset="0"/>
              </a:rPr>
              <a:t> canal.</a:t>
            </a:r>
            <a:endParaRPr lang="es-AR"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1662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323526" y="1089216"/>
            <a:ext cx="8280919" cy="50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ES" sz="2000" b="1" dirty="0">
                <a:latin typeface="Arial" panose="020B0604020202020204" pitchFamily="34" charset="0"/>
                <a:ea typeface="Calibri" panose="020F0502020204030204" pitchFamily="34" charset="0"/>
                <a:cs typeface="Arial" panose="020B0604020202020204" pitchFamily="34" charset="0"/>
              </a:rPr>
              <a:t>Formas particulares de la fórmula de la velocidad binaria o de transmisión</a:t>
            </a:r>
            <a:r>
              <a:rPr lang="es-AR" sz="2000" b="1" kern="100" dirty="0">
                <a:latin typeface="Arial" panose="020B0604020202020204" pitchFamily="34" charset="0"/>
                <a:ea typeface="Calibri" panose="020F0502020204030204" pitchFamily="34" charset="0"/>
                <a:cs typeface="Arial" panose="020B0604020202020204" pitchFamily="34" charset="0"/>
              </a:rPr>
              <a:t> </a:t>
            </a:r>
          </a:p>
          <a:p>
            <a:pPr marL="0" indent="0" algn="just">
              <a:spcBef>
                <a:spcPts val="600"/>
              </a:spcBef>
              <a:spcAft>
                <a:spcPts val="600"/>
              </a:spcAft>
              <a:buNone/>
            </a:pP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28750" y="413128"/>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información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CuadroTexto 6">
            <a:extLst>
              <a:ext uri="{FF2B5EF4-FFF2-40B4-BE49-F238E27FC236}">
                <a16:creationId xmlns:a16="http://schemas.microsoft.com/office/drawing/2014/main" id="{570E8A41-7BB0-3EE6-8B9A-EBE64F6BBBE7}"/>
              </a:ext>
            </a:extLst>
          </p:cNvPr>
          <p:cNvSpPr txBox="1"/>
          <p:nvPr/>
        </p:nvSpPr>
        <p:spPr>
          <a:xfrm>
            <a:off x="720248" y="2103733"/>
            <a:ext cx="8064896" cy="702372"/>
          </a:xfrm>
          <a:prstGeom prst="rect">
            <a:avLst/>
          </a:prstGeom>
          <a:noFill/>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Para un solo canal que transmita en el modo serie, la expresión, al ser m = 1, quedará simplificada de la siguiente manera: </a:t>
            </a:r>
            <a:endParaRPr lang="es-AR" sz="1800" dirty="0">
              <a:effectLst/>
              <a:latin typeface="Arial" panose="020B0604020202020204" pitchFamily="34" charset="0"/>
              <a:ea typeface="Calibri" panose="020F0502020204030204" pitchFamily="34" charset="0"/>
            </a:endParaRPr>
          </a:p>
        </p:txBody>
      </p:sp>
      <p:sp>
        <p:nvSpPr>
          <p:cNvPr id="11" name="CuadroTexto 10">
            <a:extLst>
              <a:ext uri="{FF2B5EF4-FFF2-40B4-BE49-F238E27FC236}">
                <a16:creationId xmlns:a16="http://schemas.microsoft.com/office/drawing/2014/main" id="{9CC3B3AF-74F2-6EEB-0572-E1EDD44121B2}"/>
              </a:ext>
            </a:extLst>
          </p:cNvPr>
          <p:cNvSpPr txBox="1"/>
          <p:nvPr/>
        </p:nvSpPr>
        <p:spPr>
          <a:xfrm>
            <a:off x="2286000" y="2860663"/>
            <a:ext cx="4572000" cy="383310"/>
          </a:xfrm>
          <a:prstGeom prst="rect">
            <a:avLst/>
          </a:prstGeom>
          <a:noFill/>
        </p:spPr>
        <p:txBody>
          <a:bodyPr wrap="square">
            <a:spAutoFit/>
          </a:bodyPr>
          <a:lstStyle/>
          <a:p>
            <a:pPr algn="ctr">
              <a:lnSpc>
                <a:spcPct val="115000"/>
              </a:lnSpc>
              <a:spcAft>
                <a:spcPts val="800"/>
              </a:spcAft>
            </a:pPr>
            <a:r>
              <a:rPr lang="es-ES_tradnl" sz="1800" b="1" dirty="0" err="1">
                <a:effectLst/>
                <a:latin typeface="Arial" panose="020B0604020202020204" pitchFamily="34" charset="0"/>
                <a:ea typeface="Calibri" panose="020F0502020204030204" pitchFamily="34" charset="0"/>
              </a:rPr>
              <a:t>Vt</a:t>
            </a:r>
            <a:r>
              <a:rPr lang="es-ES_tradnl" sz="1800" b="1" dirty="0">
                <a:effectLst/>
                <a:latin typeface="Arial" panose="020B0604020202020204" pitchFamily="34" charset="0"/>
                <a:ea typeface="Calibri" panose="020F0502020204030204" pitchFamily="34" charset="0"/>
              </a:rPr>
              <a:t> = 1/</a:t>
            </a:r>
            <a:r>
              <a:rPr lang="es-ES_tradnl" sz="1800" b="1" dirty="0">
                <a:effectLst/>
                <a:latin typeface="Arial" panose="020B0604020202020204" pitchFamily="34" charset="0"/>
                <a:ea typeface="Calibri" panose="020F0502020204030204" pitchFamily="34" charset="0"/>
                <a:sym typeface="Symbol" panose="05050102010706020507" pitchFamily="18" charset="2"/>
              </a:rPr>
              <a:t></a:t>
            </a:r>
            <a:r>
              <a:rPr lang="es-ES_tradnl" sz="1800" b="1" dirty="0">
                <a:effectLst/>
                <a:latin typeface="Arial" panose="020B0604020202020204" pitchFamily="34" charset="0"/>
                <a:ea typeface="Calibri" panose="020F0502020204030204" pitchFamily="34" charset="0"/>
              </a:rPr>
              <a:t> log </a:t>
            </a:r>
            <a:r>
              <a:rPr lang="es-ES_tradnl" sz="1800" b="1" baseline="-25000" dirty="0">
                <a:effectLst/>
                <a:latin typeface="Arial" panose="020B0604020202020204" pitchFamily="34" charset="0"/>
                <a:ea typeface="Calibri" panose="020F0502020204030204" pitchFamily="34" charset="0"/>
              </a:rPr>
              <a:t>2</a:t>
            </a:r>
            <a:r>
              <a:rPr lang="es-ES_tradnl" sz="1800" b="1" dirty="0">
                <a:effectLst/>
                <a:latin typeface="Arial" panose="020B0604020202020204" pitchFamily="34" charset="0"/>
                <a:ea typeface="Calibri" panose="020F0502020204030204" pitchFamily="34" charset="0"/>
              </a:rPr>
              <a:t> N = [bps]</a:t>
            </a:r>
            <a:endParaRPr lang="es-AR" sz="1800" dirty="0">
              <a:effectLst/>
              <a:latin typeface="Arial" panose="020B060402020202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917FCA05-5539-3D8F-373F-BFF700FC3DBC}"/>
              </a:ext>
            </a:extLst>
          </p:cNvPr>
          <p:cNvSpPr txBox="1"/>
          <p:nvPr/>
        </p:nvSpPr>
        <p:spPr>
          <a:xfrm>
            <a:off x="810597" y="4088554"/>
            <a:ext cx="7884198" cy="646331"/>
          </a:xfrm>
          <a:prstGeom prst="rect">
            <a:avLst/>
          </a:prstGeom>
          <a:noFill/>
        </p:spPr>
        <p:txBody>
          <a:bodyPr wrap="square">
            <a:spAutoFit/>
          </a:bodyPr>
          <a:lstStyle/>
          <a:p>
            <a:r>
              <a:rPr lang="es-ES" sz="1800" dirty="0">
                <a:effectLst/>
                <a:latin typeface="Arial" panose="020B0604020202020204" pitchFamily="34" charset="0"/>
                <a:ea typeface="Calibri" panose="020F0502020204030204" pitchFamily="34" charset="0"/>
                <a:cs typeface="Arial" panose="020B0604020202020204" pitchFamily="34" charset="0"/>
              </a:rPr>
              <a:t>En el caso de que la modulación sea binaria, es decir, N = 2, la expresión se podrá simplificar aún más y quedará como se muestra, ya que 𝐥𝐨𝐠</a:t>
            </a:r>
            <a:r>
              <a:rPr lang="es-ES" sz="1800" baseline="-25000" dirty="0">
                <a:effectLst/>
                <a:latin typeface="Arial" panose="020B0604020202020204" pitchFamily="34" charset="0"/>
                <a:ea typeface="Calibri" panose="020F0502020204030204" pitchFamily="34" charset="0"/>
                <a:cs typeface="Arial" panose="020B0604020202020204" pitchFamily="34" charset="0"/>
              </a:rPr>
              <a:t>𝟐</a:t>
            </a:r>
            <a:r>
              <a:rPr lang="es-ES" sz="1800" dirty="0">
                <a:effectLst/>
                <a:latin typeface="Arial" panose="020B0604020202020204" pitchFamily="34" charset="0"/>
                <a:ea typeface="Calibri" panose="020F0502020204030204" pitchFamily="34" charset="0"/>
                <a:cs typeface="Arial" panose="020B0604020202020204" pitchFamily="34" charset="0"/>
              </a:rPr>
              <a:t> 𝟐 = 𝟏 </a:t>
            </a:r>
            <a:endParaRPr lang="es-AR"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5B08407B-9FD5-45F5-4620-B12326248D4E}"/>
              </a:ext>
            </a:extLst>
          </p:cNvPr>
          <p:cNvSpPr txBox="1"/>
          <p:nvPr/>
        </p:nvSpPr>
        <p:spPr>
          <a:xfrm>
            <a:off x="2177986" y="4779813"/>
            <a:ext cx="4572000" cy="383310"/>
          </a:xfrm>
          <a:prstGeom prst="rect">
            <a:avLst/>
          </a:prstGeom>
          <a:noFill/>
        </p:spPr>
        <p:txBody>
          <a:bodyPr wrap="square">
            <a:spAutoFit/>
          </a:bodyPr>
          <a:lstStyle/>
          <a:p>
            <a:pPr algn="ctr">
              <a:lnSpc>
                <a:spcPct val="115000"/>
              </a:lnSpc>
              <a:spcAft>
                <a:spcPts val="800"/>
              </a:spcAft>
            </a:pPr>
            <a:r>
              <a:rPr lang="es-ES_tradnl" sz="1800" b="1" dirty="0" err="1">
                <a:effectLst/>
                <a:latin typeface="Arial" panose="020B0604020202020204" pitchFamily="34" charset="0"/>
                <a:ea typeface="Calibri" panose="020F0502020204030204" pitchFamily="34" charset="0"/>
              </a:rPr>
              <a:t>Vt</a:t>
            </a:r>
            <a:r>
              <a:rPr lang="es-ES_tradnl" sz="1800" b="1" dirty="0">
                <a:effectLst/>
                <a:latin typeface="Arial" panose="020B0604020202020204" pitchFamily="34" charset="0"/>
                <a:ea typeface="Calibri" panose="020F0502020204030204" pitchFamily="34" charset="0"/>
              </a:rPr>
              <a:t> = 1/</a:t>
            </a:r>
            <a:r>
              <a:rPr lang="es-ES_tradnl" sz="1800" b="1" dirty="0">
                <a:effectLst/>
                <a:latin typeface="Arial" panose="020B0604020202020204" pitchFamily="34" charset="0"/>
                <a:ea typeface="Calibri" panose="020F0502020204030204" pitchFamily="34" charset="0"/>
                <a:sym typeface="Symbol" panose="05050102010706020507" pitchFamily="18" charset="2"/>
              </a:rPr>
              <a:t></a:t>
            </a:r>
            <a:r>
              <a:rPr lang="es-ES_tradnl" sz="1800" b="1" dirty="0">
                <a:effectLst/>
                <a:latin typeface="Arial" panose="020B0604020202020204" pitchFamily="34" charset="0"/>
                <a:ea typeface="Calibri" panose="020F0502020204030204" pitchFamily="34" charset="0"/>
              </a:rPr>
              <a:t> . 1</a:t>
            </a:r>
            <a:endParaRPr lang="es-AR"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8675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323526" y="1089215"/>
            <a:ext cx="8280919" cy="702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AR" sz="2000" b="1" kern="100" dirty="0">
                <a:effectLst/>
                <a:latin typeface="Arial" panose="020B0604020202020204" pitchFamily="34" charset="0"/>
                <a:ea typeface="Calibri" panose="020F0502020204030204" pitchFamily="34" charset="0"/>
              </a:rPr>
              <a:t>Relación entre la velocidad binaria o de transmisión y la velocidad de modulación </a:t>
            </a:r>
          </a:p>
          <a:p>
            <a:pPr marL="0" indent="0" algn="just">
              <a:spcBef>
                <a:spcPts val="600"/>
              </a:spcBef>
              <a:spcAft>
                <a:spcPts val="600"/>
              </a:spcAft>
              <a:buNone/>
            </a:pPr>
            <a:r>
              <a:rPr lang="es-AR" sz="2000" b="1" kern="100" dirty="0">
                <a:latin typeface="Arial" panose="020B0604020202020204" pitchFamily="34" charset="0"/>
                <a:ea typeface="Calibri" panose="020F0502020204030204" pitchFamily="34" charset="0"/>
                <a:cs typeface="Arial" panose="020B0604020202020204" pitchFamily="34" charset="0"/>
              </a:rPr>
              <a:t> </a:t>
            </a:r>
          </a:p>
          <a:p>
            <a:pPr marL="0" indent="0" algn="just">
              <a:spcBef>
                <a:spcPts val="600"/>
              </a:spcBef>
              <a:spcAft>
                <a:spcPts val="600"/>
              </a:spcAft>
              <a:buNone/>
            </a:pP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28750" y="413128"/>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información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CuadroTexto 6">
            <a:extLst>
              <a:ext uri="{FF2B5EF4-FFF2-40B4-BE49-F238E27FC236}">
                <a16:creationId xmlns:a16="http://schemas.microsoft.com/office/drawing/2014/main" id="{570E8A41-7BB0-3EE6-8B9A-EBE64F6BBBE7}"/>
              </a:ext>
            </a:extLst>
          </p:cNvPr>
          <p:cNvSpPr txBox="1"/>
          <p:nvPr/>
        </p:nvSpPr>
        <p:spPr>
          <a:xfrm>
            <a:off x="755576" y="1967607"/>
            <a:ext cx="8064896" cy="1226105"/>
          </a:xfrm>
          <a:prstGeom prst="rect">
            <a:avLst/>
          </a:prstGeom>
          <a:noFill/>
        </p:spPr>
        <p:txBody>
          <a:bodyPr wrap="square">
            <a:spAutoFit/>
          </a:bodyPr>
          <a:lstStyle/>
          <a:p>
            <a:pPr algn="just">
              <a:lnSpc>
                <a:spcPct val="115000"/>
              </a:lnSpc>
              <a:spcAft>
                <a:spcPts val="800"/>
              </a:spcAft>
            </a:pPr>
            <a:r>
              <a:rPr lang="es-ES" sz="1800" dirty="0">
                <a:effectLst/>
                <a:latin typeface="Arial" panose="020B0604020202020204" pitchFamily="34" charset="0"/>
                <a:ea typeface="Calibri" panose="020F0502020204030204" pitchFamily="34" charset="0"/>
                <a:cs typeface="Arial" panose="020B0604020202020204" pitchFamily="34" charset="0"/>
              </a:rPr>
              <a:t>recordemos que:  </a:t>
            </a:r>
          </a:p>
          <a:p>
            <a:pPr>
              <a:lnSpc>
                <a:spcPct val="115000"/>
              </a:lnSpc>
              <a:spcAft>
                <a:spcPts val="800"/>
              </a:spcAft>
            </a:pP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b="1" dirty="0" err="1">
                <a:effectLst/>
                <a:latin typeface="Arial" panose="020B0604020202020204" pitchFamily="34" charset="0"/>
                <a:ea typeface="Calibri" panose="020F0502020204030204" pitchFamily="34" charset="0"/>
                <a:cs typeface="Arial" panose="020B0604020202020204" pitchFamily="34" charset="0"/>
              </a:rPr>
              <a:t>Vm</a:t>
            </a:r>
            <a:r>
              <a:rPr lang="es-ES" sz="1800" b="1" dirty="0">
                <a:effectLst/>
                <a:latin typeface="Arial" panose="020B0604020202020204" pitchFamily="34" charset="0"/>
                <a:ea typeface="Calibri" panose="020F0502020204030204" pitchFamily="34" charset="0"/>
                <a:cs typeface="Arial" panose="020B0604020202020204" pitchFamily="34" charset="0"/>
              </a:rPr>
              <a:t> = 1/</a:t>
            </a:r>
            <a:r>
              <a:rPr lang="es-ES" sz="1800" b="1"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a:t>
            </a:r>
            <a:r>
              <a:rPr lang="es-ES" sz="18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y  </a:t>
            </a:r>
            <a:r>
              <a:rPr lang="es-ES_tradnl" sz="1800" b="1" dirty="0">
                <a:effectLst/>
                <a:latin typeface="Arial" panose="020B0604020202020204" pitchFamily="34" charset="0"/>
                <a:ea typeface="Calibri" panose="020F0502020204030204" pitchFamily="34" charset="0"/>
              </a:rPr>
              <a:t>   </a:t>
            </a:r>
            <a:r>
              <a:rPr lang="es-ES_tradnl" sz="1800" b="1" dirty="0" err="1">
                <a:effectLst/>
                <a:latin typeface="Arial" panose="020B0604020202020204" pitchFamily="34" charset="0"/>
                <a:ea typeface="Calibri" panose="020F0502020204030204" pitchFamily="34" charset="0"/>
              </a:rPr>
              <a:t>Vt</a:t>
            </a:r>
            <a:r>
              <a:rPr lang="es-ES_tradnl" sz="1800" b="1" dirty="0">
                <a:effectLst/>
                <a:latin typeface="Arial" panose="020B0604020202020204" pitchFamily="34" charset="0"/>
                <a:ea typeface="Calibri" panose="020F0502020204030204" pitchFamily="34" charset="0"/>
              </a:rPr>
              <a:t> = 1/</a:t>
            </a:r>
            <a:r>
              <a:rPr lang="es-ES_tradnl" sz="1800" b="1" dirty="0">
                <a:effectLst/>
                <a:latin typeface="Arial" panose="020B0604020202020204" pitchFamily="34" charset="0"/>
                <a:ea typeface="Calibri" panose="020F0502020204030204" pitchFamily="34" charset="0"/>
                <a:sym typeface="Symbol" panose="05050102010706020507" pitchFamily="18" charset="2"/>
              </a:rPr>
              <a:t></a:t>
            </a:r>
            <a:r>
              <a:rPr lang="es-ES_tradnl" sz="1800" b="1" dirty="0">
                <a:effectLst/>
                <a:latin typeface="Arial" panose="020B0604020202020204" pitchFamily="34" charset="0"/>
                <a:ea typeface="Calibri" panose="020F0502020204030204" pitchFamily="34" charset="0"/>
              </a:rPr>
              <a:t> . 1   entonces  </a:t>
            </a:r>
            <a:r>
              <a:rPr lang="es-ES_tradnl" sz="1800" b="1" dirty="0" err="1">
                <a:effectLst/>
                <a:latin typeface="Arial" panose="020B0604020202020204" pitchFamily="34" charset="0"/>
                <a:ea typeface="Calibri" panose="020F0502020204030204" pitchFamily="34" charset="0"/>
              </a:rPr>
              <a:t>Vt</a:t>
            </a:r>
            <a:r>
              <a:rPr lang="es-ES_tradnl" sz="1800" b="1" dirty="0">
                <a:effectLst/>
                <a:latin typeface="Arial" panose="020B0604020202020204" pitchFamily="34" charset="0"/>
                <a:ea typeface="Calibri" panose="020F0502020204030204" pitchFamily="34" charset="0"/>
              </a:rPr>
              <a:t> = </a:t>
            </a:r>
            <a:r>
              <a:rPr lang="es-ES_tradnl" sz="1800" b="1" dirty="0" err="1">
                <a:effectLst/>
                <a:latin typeface="Arial" panose="020B0604020202020204" pitchFamily="34" charset="0"/>
                <a:ea typeface="Calibri" panose="020F0502020204030204" pitchFamily="34" charset="0"/>
              </a:rPr>
              <a:t>Vm</a:t>
            </a:r>
            <a:r>
              <a:rPr lang="es-ES_tradnl" sz="1800" b="1" dirty="0">
                <a:effectLst/>
                <a:latin typeface="Arial" panose="020B0604020202020204" pitchFamily="34" charset="0"/>
                <a:ea typeface="Calibri" panose="020F0502020204030204" pitchFamily="34" charset="0"/>
              </a:rPr>
              <a:t>  (2canales)</a:t>
            </a:r>
            <a:endParaRPr lang="es-AR" sz="1800" dirty="0">
              <a:effectLst/>
              <a:latin typeface="Arial" panose="020B0604020202020204" pitchFamily="34" charset="0"/>
              <a:ea typeface="Calibri" panose="020F0502020204030204" pitchFamily="34" charset="0"/>
            </a:endParaRPr>
          </a:p>
          <a:p>
            <a:pPr>
              <a:lnSpc>
                <a:spcPct val="115000"/>
              </a:lnSpc>
              <a:spcAft>
                <a:spcPts val="800"/>
              </a:spcAft>
            </a:pPr>
            <a:endParaRPr lang="es-AR"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184566B9-0570-EBCE-3775-4F5804B99ECD}"/>
              </a:ext>
            </a:extLst>
          </p:cNvPr>
          <p:cNvSpPr txBox="1"/>
          <p:nvPr/>
        </p:nvSpPr>
        <p:spPr>
          <a:xfrm>
            <a:off x="755576" y="3168312"/>
            <a:ext cx="7848869" cy="2386935"/>
          </a:xfrm>
          <a:prstGeom prst="rect">
            <a:avLst/>
          </a:prstGeom>
          <a:noFill/>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Para el caso de modulaciones de cuatro, ocho y dieciséis estados significativos, resultan, de acuerdo con la expresión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Vt</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 1/</a:t>
            </a:r>
            <a:r>
              <a:rPr lang="es-ES" sz="18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log </a:t>
            </a:r>
            <a:r>
              <a:rPr lang="es-ES" sz="1800" b="1"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N)</a:t>
            </a:r>
            <a:r>
              <a:rPr lang="es-ES_tradnl" sz="1800" dirty="0">
                <a:effectLst/>
                <a:latin typeface="Arial" panose="020B0604020202020204" pitchFamily="34" charset="0"/>
                <a:ea typeface="Calibri" panose="020F0502020204030204" pitchFamily="34" charset="0"/>
              </a:rPr>
              <a:t>:</a:t>
            </a:r>
            <a:endParaRPr lang="es-AR" sz="1800" dirty="0">
              <a:effectLst/>
              <a:latin typeface="Arial" panose="020B0604020202020204" pitchFamily="34" charset="0"/>
              <a:ea typeface="Calibri" panose="020F0502020204030204" pitchFamily="34" charset="0"/>
            </a:endParaRPr>
          </a:p>
          <a:p>
            <a:pPr algn="ctr">
              <a:lnSpc>
                <a:spcPct val="115000"/>
              </a:lnSpc>
              <a:spcAft>
                <a:spcPts val="800"/>
              </a:spcAft>
            </a:pPr>
            <a:r>
              <a:rPr lang="es-ES_tradnl" sz="1800" dirty="0">
                <a:effectLst/>
                <a:latin typeface="Arial" panose="020B0604020202020204" pitchFamily="34" charset="0"/>
                <a:ea typeface="Calibri" panose="020F0502020204030204" pitchFamily="34" charset="0"/>
              </a:rPr>
              <a:t>log</a:t>
            </a:r>
            <a:r>
              <a:rPr lang="es-ES_tradnl" sz="1800" baseline="-25000" dirty="0">
                <a:effectLst/>
                <a:latin typeface="Arial" panose="020B0604020202020204" pitchFamily="34" charset="0"/>
                <a:ea typeface="Calibri" panose="020F0502020204030204" pitchFamily="34" charset="0"/>
              </a:rPr>
              <a:t>2</a:t>
            </a:r>
            <a:r>
              <a:rPr lang="es-ES_tradnl" sz="1800" dirty="0">
                <a:effectLst/>
                <a:latin typeface="Arial" panose="020B0604020202020204" pitchFamily="34" charset="0"/>
                <a:ea typeface="Calibri" panose="020F0502020204030204" pitchFamily="34" charset="0"/>
              </a:rPr>
              <a:t> 4 = 2; log</a:t>
            </a:r>
            <a:r>
              <a:rPr lang="es-ES_tradnl" sz="1800" baseline="-25000" dirty="0">
                <a:effectLst/>
                <a:latin typeface="Arial" panose="020B0604020202020204" pitchFamily="34" charset="0"/>
                <a:ea typeface="Calibri" panose="020F0502020204030204" pitchFamily="34" charset="0"/>
              </a:rPr>
              <a:t>2</a:t>
            </a:r>
            <a:r>
              <a:rPr lang="es-ES_tradnl" sz="1800" dirty="0">
                <a:effectLst/>
                <a:latin typeface="Arial" panose="020B0604020202020204" pitchFamily="34" charset="0"/>
                <a:ea typeface="Calibri" panose="020F0502020204030204" pitchFamily="34" charset="0"/>
              </a:rPr>
              <a:t> 8 = 3; log</a:t>
            </a:r>
            <a:r>
              <a:rPr lang="es-ES_tradnl" sz="1800" baseline="-25000" dirty="0">
                <a:effectLst/>
                <a:latin typeface="Arial" panose="020B0604020202020204" pitchFamily="34" charset="0"/>
                <a:ea typeface="Calibri" panose="020F0502020204030204" pitchFamily="34" charset="0"/>
              </a:rPr>
              <a:t>2</a:t>
            </a:r>
            <a:r>
              <a:rPr lang="es-ES_tradnl" sz="1800" dirty="0">
                <a:effectLst/>
                <a:latin typeface="Arial" panose="020B0604020202020204" pitchFamily="34" charset="0"/>
                <a:ea typeface="Calibri" panose="020F0502020204030204" pitchFamily="34" charset="0"/>
              </a:rPr>
              <a:t> 16 = 4</a:t>
            </a:r>
          </a:p>
          <a:p>
            <a:pPr>
              <a:lnSpc>
                <a:spcPct val="115000"/>
              </a:lnSpc>
              <a:spcAft>
                <a:spcPts val="800"/>
              </a:spcAft>
            </a:pPr>
            <a:r>
              <a:rPr lang="es-ES_tradnl" dirty="0">
                <a:latin typeface="Arial" panose="020B0604020202020204" pitchFamily="34" charset="0"/>
                <a:ea typeface="Calibri" panose="020F0502020204030204" pitchFamily="34" charset="0"/>
              </a:rPr>
              <a:t>Entonces resulta: </a:t>
            </a:r>
          </a:p>
          <a:p>
            <a:pPr algn="ctr">
              <a:lnSpc>
                <a:spcPct val="115000"/>
              </a:lnSpc>
              <a:spcAft>
                <a:spcPts val="800"/>
              </a:spcAft>
            </a:pPr>
            <a:r>
              <a:rPr lang="es-ES_tradnl" sz="1800" b="1" dirty="0" err="1">
                <a:effectLst/>
                <a:latin typeface="Arial" panose="020B0604020202020204" pitchFamily="34" charset="0"/>
                <a:ea typeface="Calibri" panose="020F0502020204030204" pitchFamily="34" charset="0"/>
              </a:rPr>
              <a:t>Vt</a:t>
            </a:r>
            <a:r>
              <a:rPr lang="es-ES_tradnl" sz="1800" b="1" dirty="0">
                <a:effectLst/>
                <a:latin typeface="Arial" panose="020B0604020202020204" pitchFamily="34" charset="0"/>
                <a:ea typeface="Calibri" panose="020F0502020204030204" pitchFamily="34" charset="0"/>
              </a:rPr>
              <a:t> = 2 </a:t>
            </a:r>
            <a:r>
              <a:rPr lang="es-ES_tradnl" sz="1800" b="1" dirty="0" err="1">
                <a:effectLst/>
                <a:latin typeface="Arial" panose="020B0604020202020204" pitchFamily="34" charset="0"/>
                <a:ea typeface="Calibri" panose="020F0502020204030204" pitchFamily="34" charset="0"/>
              </a:rPr>
              <a:t>Vm</a:t>
            </a:r>
            <a:r>
              <a:rPr lang="es-ES_tradnl" sz="1800" b="1" dirty="0">
                <a:effectLst/>
                <a:latin typeface="Arial" panose="020B0604020202020204" pitchFamily="34" charset="0"/>
                <a:ea typeface="Calibri" panose="020F0502020204030204" pitchFamily="34" charset="0"/>
              </a:rPr>
              <a:t>        </a:t>
            </a:r>
            <a:r>
              <a:rPr lang="es-ES_tradnl" sz="1800" b="1" dirty="0" err="1">
                <a:effectLst/>
                <a:latin typeface="Arial" panose="020B0604020202020204" pitchFamily="34" charset="0"/>
                <a:ea typeface="Calibri" panose="020F0502020204030204" pitchFamily="34" charset="0"/>
              </a:rPr>
              <a:t>Vt</a:t>
            </a:r>
            <a:r>
              <a:rPr lang="es-ES_tradnl" sz="1800" b="1" dirty="0">
                <a:effectLst/>
                <a:latin typeface="Arial" panose="020B0604020202020204" pitchFamily="34" charset="0"/>
                <a:ea typeface="Calibri" panose="020F0502020204030204" pitchFamily="34" charset="0"/>
              </a:rPr>
              <a:t> = 3 </a:t>
            </a:r>
            <a:r>
              <a:rPr lang="es-ES_tradnl" sz="1800" b="1" dirty="0" err="1">
                <a:effectLst/>
                <a:latin typeface="Arial" panose="020B0604020202020204" pitchFamily="34" charset="0"/>
                <a:ea typeface="Calibri" panose="020F0502020204030204" pitchFamily="34" charset="0"/>
              </a:rPr>
              <a:t>Vm</a:t>
            </a:r>
            <a:r>
              <a:rPr lang="es-ES_tradnl" sz="1800" b="1" dirty="0">
                <a:effectLst/>
                <a:latin typeface="Arial" panose="020B0604020202020204" pitchFamily="34" charset="0"/>
                <a:ea typeface="Calibri" panose="020F0502020204030204" pitchFamily="34" charset="0"/>
              </a:rPr>
              <a:t>         </a:t>
            </a:r>
            <a:r>
              <a:rPr lang="es-ES_tradnl" sz="1800" b="1" dirty="0" err="1">
                <a:effectLst/>
                <a:latin typeface="Arial" panose="020B0604020202020204" pitchFamily="34" charset="0"/>
                <a:ea typeface="Calibri" panose="020F0502020204030204" pitchFamily="34" charset="0"/>
              </a:rPr>
              <a:t>Vt</a:t>
            </a:r>
            <a:r>
              <a:rPr lang="es-ES_tradnl" sz="1800" b="1" dirty="0">
                <a:effectLst/>
                <a:latin typeface="Arial" panose="020B0604020202020204" pitchFamily="34" charset="0"/>
                <a:ea typeface="Calibri" panose="020F0502020204030204" pitchFamily="34" charset="0"/>
              </a:rPr>
              <a:t> = 4 </a:t>
            </a:r>
            <a:r>
              <a:rPr lang="es-ES_tradnl" sz="1800" b="1" dirty="0" err="1">
                <a:effectLst/>
                <a:latin typeface="Arial" panose="020B0604020202020204" pitchFamily="34" charset="0"/>
                <a:ea typeface="Calibri" panose="020F0502020204030204" pitchFamily="34" charset="0"/>
              </a:rPr>
              <a:t>Vm</a:t>
            </a:r>
            <a:endParaRPr lang="es-AR" sz="1800" b="1" dirty="0">
              <a:effectLst/>
              <a:latin typeface="Arial" panose="020B0604020202020204" pitchFamily="34" charset="0"/>
              <a:ea typeface="Calibri" panose="020F0502020204030204" pitchFamily="34" charset="0"/>
            </a:endParaRPr>
          </a:p>
          <a:p>
            <a:pPr>
              <a:lnSpc>
                <a:spcPct val="115000"/>
              </a:lnSpc>
              <a:spcAft>
                <a:spcPts val="800"/>
              </a:spcAft>
            </a:pPr>
            <a:endParaRPr lang="es-AR" sz="1800" dirty="0">
              <a:effectLst/>
              <a:latin typeface="Arial" panose="020B0604020202020204" pitchFamily="34" charset="0"/>
              <a:ea typeface="Calibri" panose="020F0502020204030204" pitchFamily="34" charset="0"/>
            </a:endParaRPr>
          </a:p>
        </p:txBody>
      </p:sp>
      <p:sp>
        <p:nvSpPr>
          <p:cNvPr id="8" name="CuadroTexto 7">
            <a:extLst>
              <a:ext uri="{FF2B5EF4-FFF2-40B4-BE49-F238E27FC236}">
                <a16:creationId xmlns:a16="http://schemas.microsoft.com/office/drawing/2014/main" id="{C544F203-8F80-C829-9DC7-754F98CFE80D}"/>
              </a:ext>
            </a:extLst>
          </p:cNvPr>
          <p:cNvSpPr txBox="1"/>
          <p:nvPr/>
        </p:nvSpPr>
        <p:spPr>
          <a:xfrm>
            <a:off x="647564" y="5385094"/>
            <a:ext cx="8280919" cy="1339469"/>
          </a:xfrm>
          <a:prstGeom prst="rect">
            <a:avLst/>
          </a:prstGeom>
          <a:noFill/>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A partir de estas expresiones se deduce que al aumentar el número de estados significativos de la señal (cuatro, ocho y dieciséis niveles respectivamente), es posible duplicar, triplicar o cuadruplicar la velocidad binaria o de transmisión sin aumentar la velocidad de modulación. </a:t>
            </a:r>
            <a:endParaRPr lang="es-AR"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9963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323526" y="1089215"/>
            <a:ext cx="8280919" cy="702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AR" sz="2000" b="1" kern="100" dirty="0">
                <a:effectLst/>
                <a:latin typeface="Arial" panose="020B0604020202020204" pitchFamily="34" charset="0"/>
                <a:ea typeface="Calibri" panose="020F0502020204030204" pitchFamily="34" charset="0"/>
              </a:rPr>
              <a:t>Relación entre la velocidad binaria o de transmisión y la velocidad de modulación </a:t>
            </a:r>
          </a:p>
          <a:p>
            <a:pPr marL="0" indent="0" algn="just">
              <a:spcBef>
                <a:spcPts val="600"/>
              </a:spcBef>
              <a:spcAft>
                <a:spcPts val="600"/>
              </a:spcAft>
              <a:buNone/>
            </a:pPr>
            <a:r>
              <a:rPr lang="es-AR" sz="2000" b="1" kern="100" dirty="0">
                <a:latin typeface="Arial" panose="020B0604020202020204" pitchFamily="34" charset="0"/>
                <a:ea typeface="Calibri" panose="020F0502020204030204" pitchFamily="34" charset="0"/>
                <a:cs typeface="Arial" panose="020B0604020202020204" pitchFamily="34" charset="0"/>
              </a:rPr>
              <a:t> </a:t>
            </a:r>
          </a:p>
          <a:p>
            <a:pPr marL="0" indent="0" algn="just">
              <a:spcBef>
                <a:spcPts val="600"/>
              </a:spcBef>
              <a:spcAft>
                <a:spcPts val="600"/>
              </a:spcAft>
              <a:buNone/>
            </a:pP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28750" y="413128"/>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información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CuadroTexto 6">
            <a:extLst>
              <a:ext uri="{FF2B5EF4-FFF2-40B4-BE49-F238E27FC236}">
                <a16:creationId xmlns:a16="http://schemas.microsoft.com/office/drawing/2014/main" id="{570E8A41-7BB0-3EE6-8B9A-EBE64F6BBBE7}"/>
              </a:ext>
            </a:extLst>
          </p:cNvPr>
          <p:cNvSpPr txBox="1"/>
          <p:nvPr/>
        </p:nvSpPr>
        <p:spPr>
          <a:xfrm>
            <a:off x="755576" y="1967607"/>
            <a:ext cx="8064896" cy="2602892"/>
          </a:xfrm>
          <a:prstGeom prst="rect">
            <a:avLst/>
          </a:prstGeom>
          <a:noFill/>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Resumiendo, los dos procedimientos clásicos para aumentar la velocidad binaria o de transmisión son:</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Symbol" panose="05050102010706020507" pitchFamily="18" charset="2"/>
              <a:buChar char=""/>
            </a:pPr>
            <a:r>
              <a:rPr lang="es-ES_tradnl" sz="1800" dirty="0">
                <a:effectLst/>
                <a:latin typeface="Arial" panose="020B0604020202020204" pitchFamily="34" charset="0"/>
                <a:ea typeface="Calibri" panose="020F0502020204030204" pitchFamily="34" charset="0"/>
              </a:rPr>
              <a:t>Aumentar el número de niveles significativos de la señal sin alterar la velocidad de modulación.</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Symbol" panose="05050102010706020507" pitchFamily="18" charset="2"/>
              <a:buChar char=""/>
            </a:pPr>
            <a:r>
              <a:rPr lang="es-ES_tradnl" sz="1800" dirty="0">
                <a:effectLst/>
                <a:latin typeface="Arial" panose="020B0604020202020204" pitchFamily="34" charset="0"/>
                <a:ea typeface="Calibri" panose="020F0502020204030204" pitchFamily="34" charset="0"/>
              </a:rPr>
              <a:t>Disminuir el ancho de pulso de la señal, sin alterar el número de niveles que puede tomar la señal.</a:t>
            </a:r>
            <a:endParaRPr lang="es-AR" sz="1800" dirty="0">
              <a:effectLst/>
              <a:latin typeface="Arial" panose="020B0604020202020204" pitchFamily="34" charset="0"/>
              <a:ea typeface="Calibri" panose="020F0502020204030204" pitchFamily="34" charset="0"/>
            </a:endParaRPr>
          </a:p>
          <a:p>
            <a:pPr>
              <a:lnSpc>
                <a:spcPct val="115000"/>
              </a:lnSpc>
              <a:spcAft>
                <a:spcPts val="800"/>
              </a:spcAft>
            </a:pPr>
            <a:endParaRPr lang="es-AR"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92CDAC1-0838-A37E-B539-E3A165BBE9B6}"/>
              </a:ext>
            </a:extLst>
          </p:cNvPr>
          <p:cNvSpPr txBox="1"/>
          <p:nvPr/>
        </p:nvSpPr>
        <p:spPr>
          <a:xfrm>
            <a:off x="1043609" y="4293096"/>
            <a:ext cx="7776864" cy="2386935"/>
          </a:xfrm>
          <a:prstGeom prst="rect">
            <a:avLst/>
          </a:prstGeom>
          <a:noFill/>
        </p:spPr>
        <p:txBody>
          <a:bodyPr wrap="square">
            <a:spAutoFit/>
          </a:bodyPr>
          <a:lstStyle/>
          <a:p>
            <a:pPr algn="just">
              <a:lnSpc>
                <a:spcPct val="115000"/>
              </a:lnSpc>
              <a:spcAft>
                <a:spcPts val="800"/>
              </a:spcAft>
            </a:pPr>
            <a:r>
              <a:rPr lang="es-ES_tradnl" dirty="0">
                <a:latin typeface="Arial" panose="020B0604020202020204" pitchFamily="34" charset="0"/>
                <a:ea typeface="Calibri" panose="020F0502020204030204" pitchFamily="34" charset="0"/>
              </a:rPr>
              <a:t>recordemos</a:t>
            </a:r>
            <a:r>
              <a:rPr lang="es-ES_tradnl" sz="1800" dirty="0">
                <a:effectLst/>
                <a:latin typeface="Arial" panose="020B0604020202020204" pitchFamily="34" charset="0"/>
                <a:ea typeface="Calibri" panose="020F0502020204030204" pitchFamily="34" charset="0"/>
              </a:rPr>
              <a:t> </a:t>
            </a:r>
            <a:endParaRPr lang="es-AR" sz="1800" dirty="0">
              <a:effectLst/>
              <a:latin typeface="Arial" panose="020B0604020202020204" pitchFamily="34" charset="0"/>
              <a:ea typeface="Calibri" panose="020F0502020204030204" pitchFamily="34" charset="0"/>
            </a:endParaRPr>
          </a:p>
          <a:p>
            <a:pPr algn="ctr">
              <a:lnSpc>
                <a:spcPct val="115000"/>
              </a:lnSpc>
              <a:spcAft>
                <a:spcPts val="800"/>
              </a:spcAft>
            </a:pPr>
            <a:r>
              <a:rPr lang="es-ES_tradnl" sz="1800" dirty="0" err="1">
                <a:effectLst/>
                <a:latin typeface="Arial" panose="020B0604020202020204" pitchFamily="34" charset="0"/>
                <a:ea typeface="Calibri" panose="020F0502020204030204" pitchFamily="34" charset="0"/>
              </a:rPr>
              <a:t>Vt</a:t>
            </a:r>
            <a:r>
              <a:rPr lang="es-ES_tradnl" sz="1800" dirty="0">
                <a:effectLst/>
                <a:latin typeface="Arial" panose="020B0604020202020204" pitchFamily="34" charset="0"/>
                <a:ea typeface="Calibri" panose="020F0502020204030204" pitchFamily="34" charset="0"/>
              </a:rPr>
              <a:t> = 1/</a:t>
            </a:r>
            <a:r>
              <a:rPr lang="es-ES_tradnl" sz="1800" dirty="0">
                <a:effectLst/>
                <a:latin typeface="Arial" panose="020B0604020202020204" pitchFamily="34" charset="0"/>
                <a:ea typeface="Calibri" panose="020F0502020204030204" pitchFamily="34" charset="0"/>
                <a:sym typeface="Symbol" panose="05050102010706020507" pitchFamily="18" charset="2"/>
              </a:rPr>
              <a:t></a:t>
            </a:r>
            <a:r>
              <a:rPr lang="es-ES_tradnl" sz="1800" dirty="0">
                <a:effectLst/>
                <a:latin typeface="Arial" panose="020B0604020202020204" pitchFamily="34" charset="0"/>
                <a:ea typeface="Calibri" panose="020F0502020204030204" pitchFamily="34" charset="0"/>
              </a:rPr>
              <a:t> . log</a:t>
            </a:r>
            <a:r>
              <a:rPr lang="es-ES_tradnl" sz="1800" baseline="-25000" dirty="0">
                <a:effectLst/>
                <a:latin typeface="Arial" panose="020B0604020202020204" pitchFamily="34" charset="0"/>
                <a:ea typeface="Calibri" panose="020F0502020204030204" pitchFamily="34" charset="0"/>
              </a:rPr>
              <a:t>2</a:t>
            </a:r>
            <a:r>
              <a:rPr lang="es-ES_tradnl" sz="1800" dirty="0">
                <a:effectLst/>
                <a:latin typeface="Arial" panose="020B0604020202020204" pitchFamily="34" charset="0"/>
                <a:ea typeface="Calibri" panose="020F0502020204030204" pitchFamily="34" charset="0"/>
              </a:rPr>
              <a:t> N</a:t>
            </a:r>
            <a:endParaRPr lang="es-AR" sz="1800" dirty="0">
              <a:effectLst/>
              <a:latin typeface="Arial" panose="020B0604020202020204" pitchFamily="34" charset="0"/>
              <a:ea typeface="Calibri" panose="020F0502020204030204" pitchFamily="34" charset="0"/>
            </a:endParaRPr>
          </a:p>
          <a:p>
            <a:pPr algn="l">
              <a:lnSpc>
                <a:spcPct val="115000"/>
              </a:lnSpc>
              <a:spcAft>
                <a:spcPts val="800"/>
              </a:spcAft>
            </a:pPr>
            <a:r>
              <a:rPr lang="es-ES_tradnl" sz="1800" dirty="0">
                <a:effectLst/>
                <a:latin typeface="Arial" panose="020B0604020202020204" pitchFamily="34" charset="0"/>
                <a:ea typeface="Calibri" panose="020F0502020204030204" pitchFamily="34" charset="0"/>
              </a:rPr>
              <a:t>Donde                              N = número de niveles de una señal.</a:t>
            </a:r>
          </a:p>
          <a:p>
            <a:pPr algn="l">
              <a:lnSpc>
                <a:spcPct val="115000"/>
              </a:lnSpc>
              <a:spcAft>
                <a:spcPts val="800"/>
              </a:spcAft>
            </a:pPr>
            <a:endParaRPr lang="es-AR" sz="1800" dirty="0">
              <a:effectLst/>
              <a:latin typeface="Arial" panose="020B0604020202020204" pitchFamily="34" charset="0"/>
              <a:ea typeface="Calibri" panose="020F0502020204030204" pitchFamily="34" charset="0"/>
            </a:endParaRPr>
          </a:p>
          <a:p>
            <a:pPr algn="l">
              <a:lnSpc>
                <a:spcPct val="115000"/>
              </a:lnSpc>
              <a:spcAft>
                <a:spcPts val="800"/>
              </a:spcAft>
            </a:pPr>
            <a:r>
              <a:rPr lang="es-ES_tradnl" sz="1800" b="1" dirty="0">
                <a:effectLst/>
                <a:latin typeface="Arial" panose="020B0604020202020204" pitchFamily="34" charset="0"/>
                <a:ea typeface="Calibri" panose="020F0502020204030204" pitchFamily="34" charset="0"/>
              </a:rPr>
              <a:t>Se denomina transmisión multinivel a aquélla en la que el número de niveles que puede tomar la señal es mayor que 2</a:t>
            </a:r>
            <a:endParaRPr lang="es-AR"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87577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191882" y="860938"/>
            <a:ext cx="8280919" cy="702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s-AR" sz="2000" b="1" kern="100" dirty="0">
                <a:effectLst/>
                <a:latin typeface="Arial" panose="020B0604020202020204" pitchFamily="34" charset="0"/>
                <a:ea typeface="Calibri" panose="020F0502020204030204" pitchFamily="34" charset="0"/>
              </a:rPr>
              <a:t>Transmisión Multinivel</a:t>
            </a:r>
          </a:p>
          <a:p>
            <a:pPr marL="0" indent="0" algn="just">
              <a:spcBef>
                <a:spcPts val="600"/>
              </a:spcBef>
              <a:spcAft>
                <a:spcPts val="600"/>
              </a:spcAft>
              <a:buNone/>
            </a:pPr>
            <a:r>
              <a:rPr lang="es-AR" sz="2000" b="1" kern="100" dirty="0">
                <a:latin typeface="Arial" panose="020B0604020202020204" pitchFamily="34" charset="0"/>
                <a:ea typeface="Calibri" panose="020F0502020204030204" pitchFamily="34" charset="0"/>
                <a:cs typeface="Arial" panose="020B0604020202020204" pitchFamily="34" charset="0"/>
              </a:rPr>
              <a:t> </a:t>
            </a:r>
          </a:p>
          <a:p>
            <a:pPr marL="0" indent="0" algn="just">
              <a:spcBef>
                <a:spcPts val="600"/>
              </a:spcBef>
              <a:spcAft>
                <a:spcPts val="600"/>
              </a:spcAft>
              <a:buNone/>
            </a:pP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19348" y="323081"/>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información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1027" name="Picture 3">
            <a:extLst>
              <a:ext uri="{FF2B5EF4-FFF2-40B4-BE49-F238E27FC236}">
                <a16:creationId xmlns:a16="http://schemas.microsoft.com/office/drawing/2014/main" id="{849CE68E-3A94-9EF1-7624-AE824773A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0" t="74751" r="39140" b="19989"/>
          <a:stretch>
            <a:fillRect/>
          </a:stretch>
        </p:blipFill>
        <p:spPr bwMode="auto">
          <a:xfrm>
            <a:off x="5508104" y="2805931"/>
            <a:ext cx="3423771" cy="3715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312799F-6568-63D6-43AE-8AF617D92E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99" t="28610" r="36028" b="65771"/>
          <a:stretch/>
        </p:blipFill>
        <p:spPr bwMode="auto">
          <a:xfrm>
            <a:off x="3059832" y="3858747"/>
            <a:ext cx="5108885" cy="51997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
            <a:extLst>
              <a:ext uri="{FF2B5EF4-FFF2-40B4-BE49-F238E27FC236}">
                <a16:creationId xmlns:a16="http://schemas.microsoft.com/office/drawing/2014/main" id="{5E94FDE8-08FB-B6D1-7BAA-AF44CA3F7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281" t="41252" r="24976" b="24973"/>
          <a:stretch>
            <a:fillRect/>
          </a:stretch>
        </p:blipFill>
        <p:spPr bwMode="auto">
          <a:xfrm>
            <a:off x="2601228" y="4854327"/>
            <a:ext cx="5363678" cy="20036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17BEBF38-9011-0F5D-2D5F-6C8B8EAA41AB}"/>
              </a:ext>
            </a:extLst>
          </p:cNvPr>
          <p:cNvSpPr>
            <a:spLocks noChangeArrowheads="1"/>
          </p:cNvSpPr>
          <p:nvPr/>
        </p:nvSpPr>
        <p:spPr bwMode="auto">
          <a:xfrm>
            <a:off x="431540" y="1591493"/>
            <a:ext cx="846094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AR"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Dado que una transmisión de datos binaria es el número de veces que una señal cambia de nivel, veremos cómo enviamos dos unidades de información (bits) mediante un solo cambio de nivel (baudio), es decir un solo pulso.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altLang="es-AR"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AR"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Transmitiremos la cadena digital: 100011100101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7194CF9C-01DD-0B6A-BB06-29CBE1B582D8}"/>
              </a:ext>
            </a:extLst>
          </p:cNvPr>
          <p:cNvSpPr>
            <a:spLocks noChangeArrowheads="1"/>
          </p:cNvSpPr>
          <p:nvPr/>
        </p:nvSpPr>
        <p:spPr bwMode="auto">
          <a:xfrm>
            <a:off x="443529" y="3249753"/>
            <a:ext cx="848834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AR"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Como se puede observar, al tomar de dos en dos las señales binarias, que sólo pueden ser ceros (0) o unos (1), solamente hay cuatro combinaciones posibles, a saber:</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88CB0B45-ABE4-C145-F65D-BD8CA321D005}"/>
              </a:ext>
            </a:extLst>
          </p:cNvPr>
          <p:cNvSpPr>
            <a:spLocks noChangeArrowheads="1"/>
          </p:cNvSpPr>
          <p:nvPr/>
        </p:nvSpPr>
        <p:spPr bwMode="auto">
          <a:xfrm>
            <a:off x="431540" y="4396962"/>
            <a:ext cx="79560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AR"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Si a estos pares de bits le asignamos distintos niveles de señal, tendremos:</a:t>
            </a:r>
            <a:r>
              <a:rPr kumimoji="0" lang="es-ES_tradnl" altLang="es-A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AR" altLang="es-A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6231B0EB-65F2-F85F-9158-111ACF5B717F}"/>
              </a:ext>
            </a:extLst>
          </p:cNvPr>
          <p:cNvSpPr>
            <a:spLocks noChangeArrowheads="1"/>
          </p:cNvSpPr>
          <p:nvPr/>
        </p:nvSpPr>
        <p:spPr bwMode="auto">
          <a:xfrm>
            <a:off x="251520" y="48543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4" name="CuadroTexto 13">
            <a:extLst>
              <a:ext uri="{FF2B5EF4-FFF2-40B4-BE49-F238E27FC236}">
                <a16:creationId xmlns:a16="http://schemas.microsoft.com/office/drawing/2014/main" id="{87A0E41B-D74A-A9B0-8DCF-F4CB7217A670}"/>
              </a:ext>
            </a:extLst>
          </p:cNvPr>
          <p:cNvSpPr txBox="1"/>
          <p:nvPr/>
        </p:nvSpPr>
        <p:spPr>
          <a:xfrm>
            <a:off x="251520" y="1279007"/>
            <a:ext cx="4699416" cy="369332"/>
          </a:xfrm>
          <a:prstGeom prst="rect">
            <a:avLst/>
          </a:prstGeom>
          <a:noFill/>
        </p:spPr>
        <p:txBody>
          <a:bodyPr wrap="square">
            <a:spAutoFit/>
          </a:bodyPr>
          <a:lstStyle/>
          <a:p>
            <a:pPr marL="0" indent="0" algn="just">
              <a:spcBef>
                <a:spcPts val="600"/>
              </a:spcBef>
              <a:spcAft>
                <a:spcPts val="600"/>
              </a:spcAft>
              <a:buNone/>
            </a:pPr>
            <a:r>
              <a:rPr lang="es-ES" sz="1800" b="1" dirty="0" err="1">
                <a:effectLst/>
                <a:latin typeface="Arial" panose="020B0604020202020204" pitchFamily="34" charset="0"/>
                <a:ea typeface="Calibri" panose="020F0502020204030204" pitchFamily="34" charset="0"/>
                <a:cs typeface="Arial" panose="020B0604020202020204" pitchFamily="34" charset="0"/>
              </a:rPr>
              <a:t>Dibits</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4258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107504" y="823147"/>
            <a:ext cx="3257468" cy="500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s-AR" sz="2000" b="1" kern="100" dirty="0">
                <a:effectLst/>
                <a:latin typeface="Arial" panose="020B0604020202020204" pitchFamily="34" charset="0"/>
                <a:ea typeface="Calibri" panose="020F0502020204030204" pitchFamily="34" charset="0"/>
              </a:rPr>
              <a:t>Transmisión Multinivel</a:t>
            </a:r>
            <a:endParaRPr lang="es-AR" sz="2000" b="1" kern="10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600"/>
              </a:spcBef>
              <a:spcAft>
                <a:spcPts val="600"/>
              </a:spcAft>
              <a:buNone/>
            </a:pP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19348" y="323081"/>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información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2" name="Rectangle 7">
            <a:extLst>
              <a:ext uri="{FF2B5EF4-FFF2-40B4-BE49-F238E27FC236}">
                <a16:creationId xmlns:a16="http://schemas.microsoft.com/office/drawing/2014/main" id="{6231B0EB-65F2-F85F-9158-111ACF5B717F}"/>
              </a:ext>
            </a:extLst>
          </p:cNvPr>
          <p:cNvSpPr>
            <a:spLocks noChangeArrowheads="1"/>
          </p:cNvSpPr>
          <p:nvPr/>
        </p:nvSpPr>
        <p:spPr bwMode="auto">
          <a:xfrm>
            <a:off x="251520" y="48543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4" name="CuadroTexto 13">
            <a:extLst>
              <a:ext uri="{FF2B5EF4-FFF2-40B4-BE49-F238E27FC236}">
                <a16:creationId xmlns:a16="http://schemas.microsoft.com/office/drawing/2014/main" id="{87A0E41B-D74A-A9B0-8DCF-F4CB7217A670}"/>
              </a:ext>
            </a:extLst>
          </p:cNvPr>
          <p:cNvSpPr txBox="1"/>
          <p:nvPr/>
        </p:nvSpPr>
        <p:spPr>
          <a:xfrm>
            <a:off x="251520" y="1279007"/>
            <a:ext cx="4699416" cy="400110"/>
          </a:xfrm>
          <a:prstGeom prst="rect">
            <a:avLst/>
          </a:prstGeom>
          <a:noFill/>
        </p:spPr>
        <p:txBody>
          <a:bodyPr wrap="square">
            <a:spAutoFit/>
          </a:bodyPr>
          <a:lstStyle/>
          <a:p>
            <a:pPr marL="0" indent="0" algn="just">
              <a:spcBef>
                <a:spcPts val="600"/>
              </a:spcBef>
              <a:spcAft>
                <a:spcPts val="600"/>
              </a:spcAft>
              <a:buNone/>
            </a:pPr>
            <a:r>
              <a:rPr lang="es-ES" sz="2000" b="1" dirty="0" err="1">
                <a:effectLst/>
                <a:latin typeface="Arial" panose="020B0604020202020204" pitchFamily="34" charset="0"/>
                <a:ea typeface="Calibri" panose="020F0502020204030204" pitchFamily="34" charset="0"/>
                <a:cs typeface="Arial" panose="020B0604020202020204" pitchFamily="34" charset="0"/>
              </a:rPr>
              <a:t>Tribits</a:t>
            </a:r>
            <a:r>
              <a:rPr lang="es-ES" sz="2000" b="1" dirty="0">
                <a:effectLst/>
                <a:latin typeface="Arial" panose="020B0604020202020204" pitchFamily="34" charset="0"/>
                <a:ea typeface="Calibri" panose="020F0502020204030204" pitchFamily="34" charset="0"/>
                <a:cs typeface="Arial" panose="020B0604020202020204" pitchFamily="34" charset="0"/>
              </a:rPr>
              <a:t> y </a:t>
            </a:r>
            <a:r>
              <a:rPr lang="es-ES" sz="2000" b="1" dirty="0" err="1">
                <a:effectLst/>
                <a:latin typeface="Arial" panose="020B0604020202020204" pitchFamily="34" charset="0"/>
                <a:ea typeface="Calibri" panose="020F0502020204030204" pitchFamily="34" charset="0"/>
                <a:cs typeface="Arial" panose="020B0604020202020204" pitchFamily="34" charset="0"/>
              </a:rPr>
              <a:t>Cuatribis</a:t>
            </a:r>
            <a:r>
              <a:rPr lang="es-ES" sz="2000" b="1" dirty="0">
                <a:effectLst/>
                <a:latin typeface="Arial" panose="020B0604020202020204" pitchFamily="34" charset="0"/>
                <a:ea typeface="Calibri" panose="020F0502020204030204" pitchFamily="34" charset="0"/>
                <a:cs typeface="Arial" panose="020B0604020202020204" pitchFamily="34" charset="0"/>
              </a:rPr>
              <a:t>: </a:t>
            </a:r>
          </a:p>
        </p:txBody>
      </p:sp>
      <p:sp>
        <p:nvSpPr>
          <p:cNvPr id="3" name="CuadroTexto 2">
            <a:extLst>
              <a:ext uri="{FF2B5EF4-FFF2-40B4-BE49-F238E27FC236}">
                <a16:creationId xmlns:a16="http://schemas.microsoft.com/office/drawing/2014/main" id="{88F765C3-ACDD-3BB5-43E0-FB7F025F5E7D}"/>
              </a:ext>
            </a:extLst>
          </p:cNvPr>
          <p:cNvSpPr txBox="1"/>
          <p:nvPr/>
        </p:nvSpPr>
        <p:spPr>
          <a:xfrm>
            <a:off x="183741" y="1835709"/>
            <a:ext cx="4392488" cy="804964"/>
          </a:xfrm>
          <a:prstGeom prst="rect">
            <a:avLst/>
          </a:prstGeom>
          <a:noFill/>
        </p:spPr>
        <p:txBody>
          <a:bodyPr wrap="square">
            <a:spAutoFit/>
          </a:bodyPr>
          <a:lstStyle/>
          <a:p>
            <a:pPr marL="457200">
              <a:lnSpc>
                <a:spcPct val="115000"/>
              </a:lnSpc>
              <a:spcAft>
                <a:spcPts val="800"/>
              </a:spcAft>
            </a:pPr>
            <a:r>
              <a:rPr lang="es-ES_tradnl" sz="1800" dirty="0">
                <a:effectLst/>
                <a:latin typeface="Arial" panose="020B0604020202020204" pitchFamily="34" charset="0"/>
                <a:ea typeface="Calibri" panose="020F0502020204030204" pitchFamily="34" charset="0"/>
              </a:rPr>
              <a:t>Recordemos </a:t>
            </a:r>
            <a:r>
              <a:rPr lang="es-ES_tradnl" dirty="0">
                <a:latin typeface="Arial" panose="020B0604020202020204" pitchFamily="34" charset="0"/>
                <a:ea typeface="Calibri" panose="020F0502020204030204" pitchFamily="34" charset="0"/>
              </a:rPr>
              <a:t>que:</a:t>
            </a:r>
          </a:p>
          <a:p>
            <a:pPr marL="457200">
              <a:lnSpc>
                <a:spcPct val="115000"/>
              </a:lnSpc>
              <a:spcAft>
                <a:spcPts val="800"/>
              </a:spcAft>
            </a:pPr>
            <a:r>
              <a:rPr lang="es-ES_tradnl" dirty="0">
                <a:latin typeface="Arial" panose="020B0604020202020204" pitchFamily="34" charset="0"/>
                <a:ea typeface="Calibri" panose="020F0502020204030204" pitchFamily="34" charset="0"/>
              </a:rPr>
              <a:t>                            </a:t>
            </a:r>
            <a:r>
              <a:rPr lang="es-ES_tradnl" sz="1800" b="1" dirty="0">
                <a:effectLst/>
                <a:latin typeface="Arial" panose="020B0604020202020204" pitchFamily="34" charset="0"/>
                <a:ea typeface="Calibri" panose="020F0502020204030204" pitchFamily="34" charset="0"/>
              </a:rPr>
              <a:t>N = 2</a:t>
            </a:r>
            <a:r>
              <a:rPr lang="es-ES_tradnl" sz="1800" b="1" baseline="30000" dirty="0">
                <a:effectLst/>
                <a:latin typeface="Arial" panose="020B0604020202020204" pitchFamily="34" charset="0"/>
                <a:ea typeface="Calibri" panose="020F0502020204030204" pitchFamily="34" charset="0"/>
              </a:rPr>
              <a:t>n</a:t>
            </a:r>
            <a:endParaRPr lang="es-AR" sz="1800" dirty="0">
              <a:effectLst/>
              <a:latin typeface="Arial" panose="020B0604020202020204" pitchFamily="34" charset="0"/>
              <a:ea typeface="Calibri" panose="020F0502020204030204" pitchFamily="34" charset="0"/>
            </a:endParaRPr>
          </a:p>
        </p:txBody>
      </p:sp>
      <p:sp>
        <p:nvSpPr>
          <p:cNvPr id="6" name="CuadroTexto 5">
            <a:extLst>
              <a:ext uri="{FF2B5EF4-FFF2-40B4-BE49-F238E27FC236}">
                <a16:creationId xmlns:a16="http://schemas.microsoft.com/office/drawing/2014/main" id="{EFFCD84D-EB69-8171-DB2D-AC2B2A1A2EDE}"/>
              </a:ext>
            </a:extLst>
          </p:cNvPr>
          <p:cNvSpPr txBox="1"/>
          <p:nvPr/>
        </p:nvSpPr>
        <p:spPr>
          <a:xfrm>
            <a:off x="3380147" y="1835709"/>
            <a:ext cx="5580112" cy="804964"/>
          </a:xfrm>
          <a:prstGeom prst="rect">
            <a:avLst/>
          </a:prstGeom>
          <a:noFill/>
        </p:spPr>
        <p:txBody>
          <a:bodyPr wrap="square">
            <a:spAutoFit/>
          </a:bodyPr>
          <a:lstStyle/>
          <a:p>
            <a:pPr marL="457200">
              <a:lnSpc>
                <a:spcPct val="115000"/>
              </a:lnSpc>
              <a:spcAft>
                <a:spcPts val="800"/>
              </a:spcAft>
            </a:pPr>
            <a:r>
              <a:rPr lang="es-ES_tradnl" sz="1800" dirty="0">
                <a:effectLst/>
                <a:latin typeface="Arial" panose="020B0604020202020204" pitchFamily="34" charset="0"/>
                <a:ea typeface="Calibri" panose="020F0502020204030204" pitchFamily="34" charset="0"/>
              </a:rPr>
              <a:t>Donde:   N = número de niveles a transmitir.</a:t>
            </a:r>
            <a:endParaRPr lang="es-AR" sz="1800" dirty="0">
              <a:effectLst/>
              <a:latin typeface="Arial" panose="020B0604020202020204" pitchFamily="34" charset="0"/>
              <a:ea typeface="Calibri" panose="020F0502020204030204" pitchFamily="34" charset="0"/>
            </a:endParaRPr>
          </a:p>
          <a:p>
            <a:pPr marL="457200" algn="ctr">
              <a:lnSpc>
                <a:spcPct val="115000"/>
              </a:lnSpc>
              <a:spcAft>
                <a:spcPts val="800"/>
              </a:spcAft>
            </a:pPr>
            <a:r>
              <a:rPr lang="es-ES_tradnl" sz="1800" dirty="0">
                <a:effectLst/>
                <a:latin typeface="Arial" panose="020B0604020202020204" pitchFamily="34" charset="0"/>
                <a:ea typeface="Calibri" panose="020F0502020204030204" pitchFamily="34" charset="0"/>
              </a:rPr>
              <a:t>          n = Número de bits por pulso transmitido.</a:t>
            </a:r>
            <a:endParaRPr lang="es-AR" sz="1800" dirty="0">
              <a:effectLst/>
              <a:latin typeface="Arial" panose="020B0604020202020204" pitchFamily="34" charset="0"/>
              <a:ea typeface="Calibri" panose="020F0502020204030204" pitchFamily="34" charset="0"/>
            </a:endParaRPr>
          </a:p>
        </p:txBody>
      </p:sp>
      <p:sp>
        <p:nvSpPr>
          <p:cNvPr id="7" name="Rectangle 2">
            <a:extLst>
              <a:ext uri="{FF2B5EF4-FFF2-40B4-BE49-F238E27FC236}">
                <a16:creationId xmlns:a16="http://schemas.microsoft.com/office/drawing/2014/main" id="{882CA125-B6F3-A158-99C4-F37CE8C562E7}"/>
              </a:ext>
            </a:extLst>
          </p:cNvPr>
          <p:cNvSpPr>
            <a:spLocks noChangeArrowheads="1"/>
          </p:cNvSpPr>
          <p:nvPr/>
        </p:nvSpPr>
        <p:spPr bwMode="auto">
          <a:xfrm>
            <a:off x="-324544" y="2364887"/>
            <a:ext cx="7560840" cy="173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29" tIns="899829" rIns="539580" bIns="5395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AR"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Para n = 3, se necesitarán 8 niveles y se obtendrán </a:t>
            </a:r>
            <a:r>
              <a:rPr kumimoji="0" lang="es-ES_tradnl" altLang="es-AR"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tríbits</a:t>
            </a:r>
            <a:r>
              <a:rPr kumimoji="0" lang="es-ES_tradnl" altLang="es-AR"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pic>
        <p:nvPicPr>
          <p:cNvPr id="2049" name="Imagen 1">
            <a:extLst>
              <a:ext uri="{FF2B5EF4-FFF2-40B4-BE49-F238E27FC236}">
                <a16:creationId xmlns:a16="http://schemas.microsoft.com/office/drawing/2014/main" id="{AC266CE6-3F1B-8576-42CF-5D13A876A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81" t="29623" r="24197" b="15559"/>
          <a:stretch>
            <a:fillRect/>
          </a:stretch>
        </p:blipFill>
        <p:spPr bwMode="auto">
          <a:xfrm>
            <a:off x="2195736" y="3653235"/>
            <a:ext cx="4219871" cy="25242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B38727B6-E4BD-00BC-0FFF-37479B257FFC}"/>
              </a:ext>
            </a:extLst>
          </p:cNvPr>
          <p:cNvSpPr>
            <a:spLocks noChangeArrowheads="1"/>
          </p:cNvSpPr>
          <p:nvPr/>
        </p:nvSpPr>
        <p:spPr bwMode="auto">
          <a:xfrm>
            <a:off x="827584" y="5978146"/>
            <a:ext cx="6500497"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s-ES_tradnl" altLang="es-A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s-AR" altLang="es-A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AR"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Para n = 4, se necesitarán 16 niveles y se obtendrá </a:t>
            </a:r>
            <a:r>
              <a:rPr kumimoji="0" lang="es-ES_tradnl" altLang="es-AR"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cuadribits</a:t>
            </a:r>
            <a:endParaRPr kumimoji="0" lang="es-ES_tradnl" altLang="es-A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62221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Props1.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3.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TM10001115[[fn=Paquete]]</Template>
  <TotalTime>8580</TotalTime>
  <Words>2176</Words>
  <Application>Microsoft Office PowerPoint</Application>
  <PresentationFormat>Presentación en pantalla (4:3)</PresentationFormat>
  <Paragraphs>176</Paragraphs>
  <Slides>21</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Symbol</vt:lpstr>
      <vt:lpstr>Wingdings</vt:lpstr>
      <vt:lpstr>Tema de Office</vt:lpstr>
      <vt:lpstr>Teoría de la Información y la Comunicación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Usuario</cp:lastModifiedBy>
  <cp:revision>61</cp:revision>
  <dcterms:created xsi:type="dcterms:W3CDTF">2011-08-28T12:11:05Z</dcterms:created>
  <dcterms:modified xsi:type="dcterms:W3CDTF">2023-05-17T16:51:58Z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