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91" r:id="rId5"/>
    <p:sldId id="304" r:id="rId6"/>
    <p:sldId id="301" r:id="rId7"/>
    <p:sldId id="278" r:id="rId8"/>
    <p:sldId id="295" r:id="rId9"/>
    <p:sldId id="297" r:id="rId10"/>
    <p:sldId id="298" r:id="rId11"/>
    <p:sldId id="279" r:id="rId12"/>
    <p:sldId id="296" r:id="rId13"/>
    <p:sldId id="287" r:id="rId14"/>
    <p:sldId id="303" r:id="rId15"/>
    <p:sldId id="293" r:id="rId16"/>
    <p:sldId id="271" r:id="rId17"/>
    <p:sldId id="263" r:id="rId18"/>
    <p:sldId id="299" r:id="rId19"/>
    <p:sldId id="286" r:id="rId20"/>
    <p:sldId id="300" r:id="rId21"/>
    <p:sldId id="302" r:id="rId22"/>
    <p:sldId id="288" r:id="rId23"/>
    <p:sldId id="261" r:id="rId24"/>
    <p:sldId id="262" r:id="rId25"/>
    <p:sldId id="266" r:id="rId26"/>
    <p:sldId id="305" r:id="rId27"/>
    <p:sldId id="265" r:id="rId28"/>
    <p:sldId id="269" r:id="rId29"/>
    <p:sldId id="26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5EEDB9-75BB-4721-910E-2F9B55DA2E66}" v="1" dt="2024-04-10T20:16:36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a Melisa Martín" userId="e2aa469fef82df31" providerId="LiveId" clId="{8F5EEDB9-75BB-4721-910E-2F9B55DA2E66}"/>
    <pc:docChg chg="undo custSel modSld">
      <pc:chgData name="Claudia Melisa Martín" userId="e2aa469fef82df31" providerId="LiveId" clId="{8F5EEDB9-75BB-4721-910E-2F9B55DA2E66}" dt="2024-04-10T20:17:30.610" v="43" actId="1076"/>
      <pc:docMkLst>
        <pc:docMk/>
      </pc:docMkLst>
      <pc:sldChg chg="addSp delSp modSp mod delAnim">
        <pc:chgData name="Claudia Melisa Martín" userId="e2aa469fef82df31" providerId="LiveId" clId="{8F5EEDB9-75BB-4721-910E-2F9B55DA2E66}" dt="2024-04-10T20:17:30.610" v="43" actId="1076"/>
        <pc:sldMkLst>
          <pc:docMk/>
          <pc:sldMk cId="557229132" sldId="256"/>
        </pc:sldMkLst>
        <pc:spChg chg="del">
          <ac:chgData name="Claudia Melisa Martín" userId="e2aa469fef82df31" providerId="LiveId" clId="{8F5EEDB9-75BB-4721-910E-2F9B55DA2E66}" dt="2024-04-10T20:16:49.271" v="2" actId="478"/>
          <ac:spMkLst>
            <pc:docMk/>
            <pc:sldMk cId="557229132" sldId="256"/>
            <ac:spMk id="2" creationId="{F0EA4C74-FC42-7CFD-9240-ECDFC4CA7785}"/>
          </ac:spMkLst>
        </pc:spChg>
        <pc:spChg chg="add mod">
          <ac:chgData name="Claudia Melisa Martín" userId="e2aa469fef82df31" providerId="LiveId" clId="{8F5EEDB9-75BB-4721-910E-2F9B55DA2E66}" dt="2024-04-10T20:17:30.610" v="43" actId="1076"/>
          <ac:spMkLst>
            <pc:docMk/>
            <pc:sldMk cId="557229132" sldId="256"/>
            <ac:spMk id="5" creationId="{04C113FC-0A97-D90F-29F8-00B27EAE2774}"/>
          </ac:spMkLst>
        </pc:spChg>
        <pc:picChg chg="mod">
          <ac:chgData name="Claudia Melisa Martín" userId="e2aa469fef82df31" providerId="LiveId" clId="{8F5EEDB9-75BB-4721-910E-2F9B55DA2E66}" dt="2024-04-10T20:17:25.773" v="42" actId="1076"/>
          <ac:picMkLst>
            <pc:docMk/>
            <pc:sldMk cId="557229132" sldId="256"/>
            <ac:picMk id="3" creationId="{A778801C-E2DA-81F6-E3DF-7B9511EB9EC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41123-F6D2-4C82-8DDF-7E568AFA41D1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561F7C-34EB-4E73-8F31-05FC94DE0DB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79264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61F7C-34EB-4E73-8F31-05FC94DE0DBB}" type="slidenum">
              <a:rPr lang="es-AR" smtClean="0"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0202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61F7C-34EB-4E73-8F31-05FC94DE0DBB}" type="slidenum">
              <a:rPr lang="es-AR" smtClean="0"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8893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020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6424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4666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1321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2110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73775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097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996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1161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797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415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95062-BFF9-4D90-8E75-55EE8912080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FD3D9-0386-4C41-AA79-464863E4B9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91761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johnenglander.net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A0D4B533-1B5E-7D9E-0F76-B44C8A99CA44}"/>
              </a:ext>
            </a:extLst>
          </p:cNvPr>
          <p:cNvSpPr txBox="1"/>
          <p:nvPr/>
        </p:nvSpPr>
        <p:spPr>
          <a:xfrm>
            <a:off x="5276850" y="4772883"/>
            <a:ext cx="64960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MX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 panose="02040604050505020304" pitchFamily="18" charset="0"/>
                <a:ea typeface="+mj-ea"/>
                <a:cs typeface="+mj-cs"/>
              </a:rPr>
              <a:t>HIPÓTESIS </a:t>
            </a:r>
          </a:p>
          <a:p>
            <a:pPr algn="ctr"/>
            <a:r>
              <a:rPr kumimoji="0" lang="es-MX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 panose="02040604050505020304" pitchFamily="18" charset="0"/>
                <a:ea typeface="+mj-ea"/>
                <a:cs typeface="+mj-cs"/>
              </a:rPr>
              <a:t>DE LOS REFUGIOS PLEISTOCÉNICOS</a:t>
            </a:r>
            <a:endParaRPr lang="es-AR" sz="4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778801C-E2DA-81F6-E3DF-7B9511EB9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341650"/>
            <a:ext cx="3649317" cy="502445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AA24CEA-F39F-4715-ED2E-8E77D0EC0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850" y="341650"/>
            <a:ext cx="6115050" cy="4267200"/>
          </a:xfrm>
          <a:prstGeom prst="rect">
            <a:avLst/>
          </a:prstGeom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id="{04C113FC-0A97-D90F-29F8-00B27EAE2774}"/>
              </a:ext>
            </a:extLst>
          </p:cNvPr>
          <p:cNvSpPr txBox="1"/>
          <p:nvPr/>
        </p:nvSpPr>
        <p:spPr>
          <a:xfrm>
            <a:off x="1037177" y="5511546"/>
            <a:ext cx="2413161" cy="1200329"/>
          </a:xfrm>
          <a:prstGeom prst="rect">
            <a:avLst/>
          </a:prstGeom>
          <a:solidFill>
            <a:srgbClr val="CCCCFF">
              <a:alpha val="27000"/>
            </a:srgbClr>
          </a:solidFill>
        </p:spPr>
        <p:txBody>
          <a:bodyPr wrap="non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b="1" dirty="0"/>
              <a:t>BIOGEOGRAFÍA 2024</a:t>
            </a:r>
          </a:p>
          <a:p>
            <a:r>
              <a:rPr lang="es-AR" dirty="0"/>
              <a:t>Dra. Gabriela </a:t>
            </a:r>
            <a:r>
              <a:rPr lang="es-AR" dirty="0" err="1"/>
              <a:t>Entrocassi</a:t>
            </a:r>
            <a:endParaRPr lang="es-AR" dirty="0"/>
          </a:p>
          <a:p>
            <a:r>
              <a:rPr lang="es-AR" dirty="0"/>
              <a:t>Dra. Claudia Martín</a:t>
            </a:r>
          </a:p>
          <a:p>
            <a:r>
              <a:rPr lang="es-AR" dirty="0"/>
              <a:t>Lic. Soledad Villalba</a:t>
            </a:r>
          </a:p>
        </p:txBody>
      </p:sp>
    </p:spTree>
    <p:extLst>
      <p:ext uri="{BB962C8B-B14F-4D97-AF65-F5344CB8AC3E}">
        <p14:creationId xmlns:p14="http://schemas.microsoft.com/office/powerpoint/2010/main" val="55722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B7FDFE7-7018-012D-8237-A2DC8EED4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85" y="333969"/>
            <a:ext cx="9290900" cy="619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62F0F0-15CF-0C7F-BB87-1F7C73946EE2}"/>
              </a:ext>
            </a:extLst>
          </p:cNvPr>
          <p:cNvSpPr txBox="1"/>
          <p:nvPr/>
        </p:nvSpPr>
        <p:spPr>
          <a:xfrm>
            <a:off x="1384263" y="449876"/>
            <a:ext cx="9290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 i="0" dirty="0">
                <a:solidFill>
                  <a:schemeClr val="bg1"/>
                </a:solidFill>
                <a:effectLst/>
                <a:latin typeface="+mn-lt"/>
              </a:rPr>
              <a:t>Las áreas externas  a tales “refugios” experimentaron  una importante  reducción de las precipitaciones y aumento en la duración de la estación seca, como consecuencia de ello, el bosque lluvioso fue reemplazado por sabanas y bosques secos.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09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0375AE-20FF-1FBF-2EE3-5BF210F18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105" y="352926"/>
            <a:ext cx="10551695" cy="5743074"/>
          </a:xfrm>
        </p:spPr>
        <p:txBody>
          <a:bodyPr>
            <a:noAutofit/>
          </a:bodyPr>
          <a:lstStyle/>
          <a:p>
            <a:r>
              <a:rPr lang="es-MX" sz="2800" b="0" i="0" dirty="0" err="1">
                <a:effectLst/>
                <a:latin typeface="+mn-lt"/>
              </a:rPr>
              <a:t>Haffer</a:t>
            </a:r>
            <a:r>
              <a:rPr lang="es-MX" sz="2800" b="0" i="0" dirty="0">
                <a:effectLst/>
                <a:latin typeface="+mn-lt"/>
              </a:rPr>
              <a:t> argumentó :</a:t>
            </a:r>
            <a:br>
              <a:rPr lang="es-MX" sz="2800" b="0" i="0" dirty="0">
                <a:effectLst/>
                <a:latin typeface="+mn-lt"/>
              </a:rPr>
            </a:br>
            <a:br>
              <a:rPr lang="es-MX" sz="2800" b="0" i="0" dirty="0">
                <a:effectLst/>
                <a:latin typeface="+mn-lt"/>
              </a:rPr>
            </a:br>
            <a:r>
              <a:rPr lang="es-MX" sz="2800" b="0" i="0" dirty="0">
                <a:effectLst/>
                <a:latin typeface="+mn-lt"/>
              </a:rPr>
              <a:t>-Que las áreas secas que rodeaban a las islas del bosque eran las que proporcionaban el aislamiento genético que se requería para la especiación. </a:t>
            </a:r>
            <a:br>
              <a:rPr lang="es-MX" sz="2800" b="0" i="0" dirty="0">
                <a:effectLst/>
                <a:latin typeface="+mn-lt"/>
              </a:rPr>
            </a:br>
            <a:br>
              <a:rPr lang="es-MX" sz="2800" dirty="0">
                <a:latin typeface="+mn-lt"/>
              </a:rPr>
            </a:br>
            <a:r>
              <a:rPr lang="es-MX" sz="2800" dirty="0">
                <a:latin typeface="+mn-lt"/>
              </a:rPr>
              <a:t>- Q</a:t>
            </a:r>
            <a:r>
              <a:rPr lang="es-MX" sz="2800" b="0" i="0" dirty="0">
                <a:effectLst/>
                <a:latin typeface="+mn-lt"/>
              </a:rPr>
              <a:t>ue las áreas montañosas serían más húmedas, </a:t>
            </a:r>
            <a:r>
              <a:rPr lang="es-MX" sz="2800" dirty="0">
                <a:latin typeface="+mn-lt"/>
              </a:rPr>
              <a:t>al  constituir reservorios  ambientales de</a:t>
            </a:r>
            <a:r>
              <a:rPr lang="es-MX" sz="2800" b="0" i="0" dirty="0">
                <a:effectLst/>
                <a:latin typeface="+mn-lt"/>
              </a:rPr>
              <a:t> lluvia, y que </a:t>
            </a:r>
            <a:r>
              <a:rPr lang="es-MX" sz="2800" dirty="0">
                <a:latin typeface="+mn-lt"/>
              </a:rPr>
              <a:t>dichas áreas </a:t>
            </a:r>
            <a:r>
              <a:rPr lang="es-MX" sz="2800" b="0" i="0" dirty="0">
                <a:effectLst/>
                <a:latin typeface="+mn-lt"/>
              </a:rPr>
              <a:t>permanecieron lo suficientemente húmedas  como para soportar el bosque perennifolio.</a:t>
            </a:r>
            <a:br>
              <a:rPr lang="es-MX" sz="2800" b="0" i="0" dirty="0">
                <a:effectLst/>
                <a:latin typeface="+mn-lt"/>
              </a:rPr>
            </a:br>
            <a:br>
              <a:rPr lang="es-MX" sz="2800" b="0" i="0" dirty="0">
                <a:effectLst/>
                <a:latin typeface="+mn-lt"/>
              </a:rPr>
            </a:br>
            <a:r>
              <a:rPr lang="es-MX" sz="2800" b="0" i="0" dirty="0">
                <a:effectLst/>
                <a:latin typeface="+mn-lt"/>
              </a:rPr>
              <a:t>- Estos lugares más húmedos habrían formado “refugios “aislados de bosques. En estos refugios, las poblaciones  de diferentes organismos</a:t>
            </a:r>
            <a:r>
              <a:rPr lang="es-MX" sz="2800" dirty="0">
                <a:latin typeface="+mn-lt"/>
              </a:rPr>
              <a:t> quedaron </a:t>
            </a:r>
            <a:r>
              <a:rPr lang="es-MX" sz="2800" b="0" i="0" dirty="0">
                <a:effectLst/>
                <a:latin typeface="+mn-lt"/>
              </a:rPr>
              <a:t>aisladas de otras poblaciones y se sometieron a especiación. </a:t>
            </a:r>
            <a:br>
              <a:rPr lang="es-MX" sz="2800" b="0" i="0" dirty="0">
                <a:effectLst/>
                <a:latin typeface="+mn-lt"/>
              </a:rPr>
            </a:br>
            <a:endParaRPr lang="es-A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947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D93A43C-388C-2ECF-6F23-3DBAB682B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67" y="162760"/>
            <a:ext cx="9642249" cy="65324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EA00450-F35B-76E1-D9AE-29A652BF8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8445" y="4811178"/>
            <a:ext cx="1959426" cy="181246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17C6B9-6E96-7427-B773-7D05D5DB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470858"/>
            <a:ext cx="11926529" cy="1575965"/>
          </a:xfrm>
        </p:spPr>
        <p:txBody>
          <a:bodyPr>
            <a:noAutofit/>
          </a:bodyPr>
          <a:lstStyle/>
          <a:p>
            <a:r>
              <a:rPr lang="es-MX" sz="2400" b="1" i="0" dirty="0">
                <a:solidFill>
                  <a:schemeClr val="bg1"/>
                </a:solidFill>
                <a:effectLst/>
                <a:latin typeface="+mn-lt"/>
              </a:rPr>
              <a:t> </a:t>
            </a:r>
            <a:br>
              <a:rPr lang="es-MX" sz="2400" b="1" i="0" dirty="0">
                <a:solidFill>
                  <a:schemeClr val="bg1"/>
                </a:solidFill>
                <a:effectLst/>
                <a:latin typeface="+mn-lt"/>
              </a:rPr>
            </a:br>
            <a:br>
              <a:rPr lang="es-MX" sz="2800" b="1" dirty="0">
                <a:latin typeface="+mn-lt"/>
              </a:rPr>
            </a:br>
            <a:endParaRPr lang="es-AR" sz="2800" b="1" dirty="0">
              <a:latin typeface="+mn-l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2345501-9379-095D-1645-861359637BDA}"/>
              </a:ext>
            </a:extLst>
          </p:cNvPr>
          <p:cNvSpPr txBox="1"/>
          <p:nvPr/>
        </p:nvSpPr>
        <p:spPr>
          <a:xfrm>
            <a:off x="122067" y="327082"/>
            <a:ext cx="103656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i="0" dirty="0">
                <a:effectLst/>
                <a:latin typeface="+mn-lt"/>
              </a:rPr>
              <a:t>- Durante la Edad del Hielo Pleistocénica  hubieron  eventos de especiación como consecuencia del cambio climático </a:t>
            </a:r>
            <a:br>
              <a:rPr lang="es-MX" sz="2400" b="1" i="0" dirty="0">
                <a:effectLst/>
                <a:latin typeface="+mn-lt"/>
              </a:rPr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6225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0B95D46-4BBA-F6B4-2869-5B9B825D7F57}"/>
              </a:ext>
            </a:extLst>
          </p:cNvPr>
          <p:cNvSpPr txBox="1"/>
          <p:nvPr/>
        </p:nvSpPr>
        <p:spPr>
          <a:xfrm>
            <a:off x="1416423" y="1030503"/>
            <a:ext cx="935915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800" b="0" i="0" dirty="0">
                <a:effectLst/>
              </a:rPr>
              <a:t>- Los” refugios” separados de bosque húmedo podrían haber funcionado como una </a:t>
            </a:r>
            <a:r>
              <a:rPr lang="es-MX" sz="2800" b="0" i="0" dirty="0">
                <a:solidFill>
                  <a:srgbClr val="FFFF00"/>
                </a:solidFill>
                <a:effectLst/>
              </a:rPr>
              <a:t>“bomba de especiación”</a:t>
            </a:r>
            <a:r>
              <a:rPr lang="es-MX" sz="2800" b="0" i="0" dirty="0">
                <a:effectLst/>
              </a:rPr>
              <a:t>, a través de un mecanismo de aislamiento. </a:t>
            </a:r>
          </a:p>
          <a:p>
            <a:pPr algn="l">
              <a:buFont typeface="+mj-lt"/>
              <a:buAutoNum type="arabicPeriod" startAt="12"/>
            </a:pPr>
            <a:endParaRPr lang="es-MX" sz="2800" dirty="0"/>
          </a:p>
          <a:p>
            <a:pPr algn="l"/>
            <a:r>
              <a:rPr lang="es-MX" sz="2800" b="0" i="0" dirty="0">
                <a:effectLst/>
              </a:rPr>
              <a:t>- Durante los períodos secos, las especies estarían confinadas a refugios ampliamente separados. Si los períodos secos duraron entre 50 a 100 mil años o más, el tiempo fue suficiente como para permitir la evolución de nuevas especies de poblaciones hermanas aisladas.</a:t>
            </a:r>
          </a:p>
          <a:p>
            <a:pPr algn="l">
              <a:buFont typeface="+mj-lt"/>
              <a:buAutoNum type="arabicPeriod" startAt="12"/>
            </a:pP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62222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35FDF7A-47A5-78A7-34E2-D688D66E7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742" y="269310"/>
            <a:ext cx="9390515" cy="625789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E8A16B-13A9-5565-6F59-CD5D4479B209}"/>
              </a:ext>
            </a:extLst>
          </p:cNvPr>
          <p:cNvSpPr txBox="1"/>
          <p:nvPr/>
        </p:nvSpPr>
        <p:spPr>
          <a:xfrm>
            <a:off x="7518748" y="6308995"/>
            <a:ext cx="3065745" cy="279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200" dirty="0"/>
              <a:t>https://www.nationalgeographic.com.es/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061EFC-3B9C-0180-843C-8A90457D2952}"/>
              </a:ext>
            </a:extLst>
          </p:cNvPr>
          <p:cNvSpPr txBox="1"/>
          <p:nvPr/>
        </p:nvSpPr>
        <p:spPr>
          <a:xfrm>
            <a:off x="1591805" y="330793"/>
            <a:ext cx="90083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000" b="1" i="0" dirty="0">
                <a:solidFill>
                  <a:srgbClr val="002060"/>
                </a:solidFill>
                <a:effectLst/>
              </a:rPr>
              <a:t>- Cuando las condiciones de humedad retornaron, los parches de bosques se expandieron,  conectaron y formaron amplias extensiones boscosas que cubrieron la mayoría de la cuenca amazónica. </a:t>
            </a:r>
          </a:p>
        </p:txBody>
      </p:sp>
    </p:spTree>
    <p:extLst>
      <p:ext uri="{BB962C8B-B14F-4D97-AF65-F5344CB8AC3E}">
        <p14:creationId xmlns:p14="http://schemas.microsoft.com/office/powerpoint/2010/main" val="1348576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01B768-C404-5A6A-4465-5BDC014AF1F9}"/>
              </a:ext>
            </a:extLst>
          </p:cNvPr>
          <p:cNvSpPr txBox="1"/>
          <p:nvPr/>
        </p:nvSpPr>
        <p:spPr>
          <a:xfrm>
            <a:off x="587477" y="1103764"/>
            <a:ext cx="1101704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i="0" dirty="0">
                <a:effectLst/>
                <a:latin typeface="+mn-lt"/>
              </a:rPr>
              <a:t>- Para que se produjera la especiación, las poblaciones debieron estar espacialmente separadas en algún momento del pasado. </a:t>
            </a:r>
          </a:p>
          <a:p>
            <a:br>
              <a:rPr lang="es-MX" sz="3200" b="1" i="0" dirty="0">
                <a:effectLst/>
                <a:latin typeface="+mn-lt"/>
              </a:rPr>
            </a:br>
            <a:r>
              <a:rPr lang="es-MX" sz="3200" dirty="0"/>
              <a:t>- Por lo tanto, la fragmentación del hábitat y del centro de origen de diversas especies boscosas y no boscosas, condujo a la diferenciación de subespecies y especies en “refugios” durante períodos de aislamiento geográfico.</a:t>
            </a:r>
            <a:br>
              <a:rPr lang="es-MX" sz="3200" b="1" i="0" dirty="0">
                <a:effectLst/>
                <a:latin typeface="+mn-lt"/>
              </a:rPr>
            </a:br>
            <a:br>
              <a:rPr lang="es-MX" sz="3200" b="1" i="0" dirty="0">
                <a:effectLst/>
                <a:latin typeface="+mn-lt"/>
              </a:rPr>
            </a:b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30824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D76318-8231-56D8-2D93-DAB02BC06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3" y="702129"/>
            <a:ext cx="10515600" cy="4686299"/>
          </a:xfrm>
        </p:spPr>
        <p:txBody>
          <a:bodyPr>
            <a:normAutofit/>
          </a:bodyPr>
          <a:lstStyle/>
          <a:p>
            <a:pPr marL="457200" indent="-457200"/>
            <a:r>
              <a:rPr lang="es-MX" sz="3200" b="1" i="0" dirty="0">
                <a:effectLst/>
                <a:latin typeface="+mn-lt"/>
              </a:rPr>
              <a:t>     -La </a:t>
            </a:r>
            <a:r>
              <a:rPr lang="es-MX" sz="3200" b="1" i="1" dirty="0" err="1">
                <a:effectLst/>
                <a:latin typeface="+mn-lt"/>
              </a:rPr>
              <a:t>alopatría</a:t>
            </a:r>
            <a:r>
              <a:rPr lang="es-MX" sz="3200" b="1" i="0" dirty="0">
                <a:effectLst/>
                <a:latin typeface="+mn-lt"/>
              </a:rPr>
              <a:t> espacial </a:t>
            </a:r>
            <a:r>
              <a:rPr lang="es-MX" sz="3200" b="1" dirty="0">
                <a:latin typeface="+mn-lt"/>
              </a:rPr>
              <a:t>produjo esta</a:t>
            </a:r>
            <a:r>
              <a:rPr lang="es-MX" sz="3200" b="1" i="0" dirty="0">
                <a:effectLst/>
                <a:latin typeface="+mn-lt"/>
              </a:rPr>
              <a:t> especiación. </a:t>
            </a:r>
            <a:br>
              <a:rPr lang="es-MX" sz="3200" b="1" dirty="0">
                <a:latin typeface="+mn-lt"/>
              </a:rPr>
            </a:br>
            <a:br>
              <a:rPr lang="es-MX" sz="3200" b="1" dirty="0">
                <a:latin typeface="+mn-lt"/>
              </a:rPr>
            </a:br>
            <a:r>
              <a:rPr lang="es-MX" sz="3200" b="1" dirty="0">
                <a:latin typeface="+mn-lt"/>
              </a:rPr>
              <a:t>- Y en esos “refugios” se originó un mayor número de poblaciones aisladas y, por lo tanto, de especies nuevas.</a:t>
            </a:r>
            <a:endParaRPr lang="es-AR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236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2A1F2B-C0B0-CAEB-C151-E5B6F536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8375"/>
            <a:ext cx="10515600" cy="5701249"/>
          </a:xfrm>
        </p:spPr>
        <p:txBody>
          <a:bodyPr>
            <a:noAutofit/>
          </a:bodyPr>
          <a:lstStyle/>
          <a:p>
            <a:r>
              <a:rPr lang="es-MX" sz="3200" dirty="0">
                <a:latin typeface="+mn-lt"/>
              </a:rPr>
              <a:t>- Las poblaciones </a:t>
            </a:r>
            <a:r>
              <a:rPr lang="es-MX" sz="3200" dirty="0" err="1">
                <a:latin typeface="+mn-lt"/>
              </a:rPr>
              <a:t>estenoicas</a:t>
            </a:r>
            <a:r>
              <a:rPr lang="es-MX" sz="3200" dirty="0">
                <a:latin typeface="+mn-lt"/>
              </a:rPr>
              <a:t> de vegetales y animales, que quedaron aisladas en los refugios boscosos y no boscosos durante las fases climáticas adversas:</a:t>
            </a:r>
            <a:br>
              <a:rPr lang="es-MX" sz="3200" dirty="0">
                <a:latin typeface="+mn-lt"/>
              </a:rPr>
            </a:br>
            <a:r>
              <a:rPr lang="es-MX" sz="3200" dirty="0">
                <a:latin typeface="+mn-lt"/>
              </a:rPr>
              <a:t> </a:t>
            </a:r>
            <a:br>
              <a:rPr lang="es-MX" sz="3200" dirty="0">
                <a:latin typeface="+mn-lt"/>
              </a:rPr>
            </a:br>
            <a:r>
              <a:rPr lang="es-MX" sz="3200" dirty="0">
                <a:latin typeface="+mn-lt"/>
              </a:rPr>
              <a:t>-se extinguieron.</a:t>
            </a:r>
            <a:br>
              <a:rPr lang="es-MX" sz="3200" dirty="0">
                <a:latin typeface="+mn-lt"/>
              </a:rPr>
            </a:br>
            <a:br>
              <a:rPr lang="es-MX" sz="3200" dirty="0">
                <a:latin typeface="+mn-lt"/>
              </a:rPr>
            </a:br>
            <a:r>
              <a:rPr lang="es-MX" sz="3200" dirty="0">
                <a:latin typeface="+mn-lt"/>
              </a:rPr>
              <a:t> -o sobrevivieron sin mucha alteración. </a:t>
            </a:r>
            <a:br>
              <a:rPr lang="es-MX" sz="3200" dirty="0">
                <a:latin typeface="+mn-lt"/>
              </a:rPr>
            </a:br>
            <a:br>
              <a:rPr lang="es-MX" sz="3200" dirty="0">
                <a:latin typeface="+mn-lt"/>
              </a:rPr>
            </a:br>
            <a:r>
              <a:rPr lang="es-MX" sz="3200" dirty="0">
                <a:latin typeface="+mn-lt"/>
              </a:rPr>
              <a:t> - o bien se diferenciaron en subespecies o especies, antes de entrar en contacto secundario, principalmente en áreas entre los refugios con poblaciones de la misma especie.</a:t>
            </a:r>
            <a:endParaRPr lang="es-A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13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3E27294-5A04-404A-ECFA-6FCC1FC4ED40}"/>
              </a:ext>
            </a:extLst>
          </p:cNvPr>
          <p:cNvSpPr txBox="1"/>
          <p:nvPr/>
        </p:nvSpPr>
        <p:spPr>
          <a:xfrm>
            <a:off x="529389" y="1012954"/>
            <a:ext cx="1113322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Tx/>
              <a:buChar char="-"/>
            </a:pPr>
            <a:r>
              <a:rPr lang="es-AR" sz="2800" b="0" i="0" dirty="0">
                <a:effectLst/>
              </a:rPr>
              <a:t>Con base en la propuesta de sequía pleistocénica, </a:t>
            </a:r>
            <a:r>
              <a:rPr lang="es-AR" sz="2800" b="0" i="0" dirty="0" err="1">
                <a:effectLst/>
              </a:rPr>
              <a:t>Haffer</a:t>
            </a:r>
            <a:r>
              <a:rPr lang="es-AR" sz="2800" b="0" i="0" dirty="0">
                <a:effectLst/>
              </a:rPr>
              <a:t> eliminó el 25% de la precipitación anual actual en toda la Amazonia.</a:t>
            </a:r>
          </a:p>
          <a:p>
            <a:pPr marL="342900" indent="-342900" algn="l">
              <a:buFontTx/>
              <a:buChar char="-"/>
            </a:pPr>
            <a:endParaRPr lang="es-AR" sz="2800" dirty="0"/>
          </a:p>
          <a:p>
            <a:pPr marL="342900" indent="-342900" algn="l">
              <a:buFontTx/>
              <a:buChar char="-"/>
            </a:pPr>
            <a:r>
              <a:rPr lang="es-AR" sz="2800" b="0" i="0" dirty="0">
                <a:effectLst/>
              </a:rPr>
              <a:t>Luego, revisó dónde quedarían </a:t>
            </a:r>
            <a:r>
              <a:rPr lang="es-AR" sz="2800" dirty="0"/>
              <a:t>las áreas con precipitaciones superiores a</a:t>
            </a:r>
            <a:r>
              <a:rPr lang="es-AR" sz="2800" b="0" i="0" dirty="0">
                <a:effectLst/>
              </a:rPr>
              <a:t> 1500 mm anuales, indicando así las áreas boscosas húmedas durante el Pleistoceno. </a:t>
            </a:r>
          </a:p>
          <a:p>
            <a:pPr marL="342900" indent="-342900" algn="l">
              <a:buFontTx/>
              <a:buChar char="-"/>
            </a:pPr>
            <a:endParaRPr lang="es-AR" sz="2800" dirty="0"/>
          </a:p>
          <a:p>
            <a:pPr marL="342900" indent="-342900" algn="l">
              <a:buFontTx/>
              <a:buChar char="-"/>
            </a:pPr>
            <a:r>
              <a:rPr lang="es-AR" sz="2800" b="0" i="0" dirty="0">
                <a:effectLst/>
              </a:rPr>
              <a:t>Esto mostró a los bosques húmedos como parches o “refugios” dentro de una matriz de vegetación abierta.</a:t>
            </a:r>
          </a:p>
          <a:p>
            <a:br>
              <a:rPr lang="es-AR" sz="2800" dirty="0"/>
            </a:b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122451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306C91A-4E39-6B23-B8F1-5EEB61B9A3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653"/>
          <a:stretch/>
        </p:blipFill>
        <p:spPr>
          <a:xfrm>
            <a:off x="263006" y="401053"/>
            <a:ext cx="11665987" cy="580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3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97EE428E-28B4-4FAD-4362-0DEE787BD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157" y="480219"/>
            <a:ext cx="10983686" cy="1325563"/>
          </a:xfrm>
        </p:spPr>
        <p:txBody>
          <a:bodyPr>
            <a:normAutofit/>
          </a:bodyPr>
          <a:lstStyle/>
          <a:p>
            <a:r>
              <a:rPr lang="es-MX" sz="2800" b="1" dirty="0">
                <a:latin typeface="+mn-lt"/>
              </a:rPr>
              <a:t>¿PORQUÉ LOS BOSQUES NEOTROPICALES TIENEN ELEVADA DIVERSIDAD?</a:t>
            </a:r>
            <a:endParaRPr lang="es-AR" sz="2800" b="1" dirty="0">
              <a:latin typeface="+mn-lt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4540B33-5A9F-987C-63E0-A986A4E87170}"/>
              </a:ext>
            </a:extLst>
          </p:cNvPr>
          <p:cNvSpPr txBox="1">
            <a:spLocks/>
          </p:cNvSpPr>
          <p:nvPr/>
        </p:nvSpPr>
        <p:spPr>
          <a:xfrm>
            <a:off x="488256" y="1805781"/>
            <a:ext cx="11215488" cy="45719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s-MX" b="1" dirty="0"/>
              <a:t>Hasta  finales 1960 se creía que en el siguiente paradigma:</a:t>
            </a:r>
          </a:p>
          <a:p>
            <a:pPr>
              <a:lnSpc>
                <a:spcPct val="150000"/>
              </a:lnSpc>
            </a:pPr>
            <a:r>
              <a:rPr lang="es-MX" b="1" dirty="0"/>
              <a:t>La elevada diversidad  y especialización de nichos ecológicos de los bosques tropicales se debía a la estabilidad ambiental en la que evolucionaban, </a:t>
            </a:r>
          </a:p>
          <a:p>
            <a:pPr>
              <a:lnSpc>
                <a:spcPct val="150000"/>
              </a:lnSpc>
            </a:pPr>
            <a:r>
              <a:rPr lang="es-MX" b="1" dirty="0"/>
              <a:t>es decir,</a:t>
            </a:r>
          </a:p>
          <a:p>
            <a:pPr>
              <a:lnSpc>
                <a:spcPct val="150000"/>
              </a:lnSpc>
            </a:pPr>
            <a:r>
              <a:rPr lang="es-MX" b="1" dirty="0"/>
              <a:t> sin variaciones climáticas ni geológicas importantes </a:t>
            </a:r>
          </a:p>
          <a:p>
            <a:pPr>
              <a:lnSpc>
                <a:spcPct val="150000"/>
              </a:lnSpc>
            </a:pPr>
            <a:r>
              <a:rPr lang="es-MX" b="1" dirty="0"/>
              <a:t>y casi sin extinciones.  </a:t>
            </a:r>
          </a:p>
          <a:p>
            <a:pPr>
              <a:lnSpc>
                <a:spcPct val="150000"/>
              </a:lnSpc>
            </a:pPr>
            <a:r>
              <a:rPr lang="es-MX" b="1" dirty="0"/>
              <a:t>Creándose un ambiente tropical estable. </a:t>
            </a:r>
          </a:p>
          <a:p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13263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5B73E915-F502-B98F-FA7C-C9C00768BB00}"/>
              </a:ext>
            </a:extLst>
          </p:cNvPr>
          <p:cNvSpPr txBox="1"/>
          <p:nvPr/>
        </p:nvSpPr>
        <p:spPr>
          <a:xfrm>
            <a:off x="398745" y="1538344"/>
            <a:ext cx="113945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dirty="0"/>
              <a:t>Establece que los  actuales  fragmentos  de  los  </a:t>
            </a:r>
          </a:p>
          <a:p>
            <a:pPr algn="ctr"/>
            <a:r>
              <a:rPr lang="es-MX" sz="2800" dirty="0"/>
              <a:t>BSEN  son  remanentes  de  una  distribución  continua  que habría tenido su </a:t>
            </a:r>
          </a:p>
          <a:p>
            <a:pPr algn="ctr"/>
            <a:r>
              <a:rPr lang="es-MX" sz="2800" dirty="0"/>
              <a:t>máxima expresión en esa época geológica.</a:t>
            </a:r>
            <a:endParaRPr lang="es-AR" sz="2800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23DB7CA1-F785-AEE9-83E2-C56977FC6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38" y="114604"/>
            <a:ext cx="11695525" cy="1325563"/>
          </a:xfrm>
        </p:spPr>
        <p:txBody>
          <a:bodyPr>
            <a:normAutofit/>
          </a:bodyPr>
          <a:lstStyle/>
          <a:p>
            <a:pPr algn="ctr"/>
            <a:r>
              <a:rPr lang="es-MX" sz="2400" dirty="0">
                <a:latin typeface="+mn-lt"/>
              </a:rPr>
              <a:t>TEORÍA DEL ARCO PLEISTOCÉNICO DE BOSQUES SECOS ESTACIONALES DE SUDAMÉRICA (BSEN) (Prado y Gibbs, 1993)</a:t>
            </a:r>
            <a:endParaRPr lang="es-AR" sz="2400" dirty="0">
              <a:latin typeface="+mn-l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448EE22-58DB-4915-3ED2-BF64AEF2E863}"/>
              </a:ext>
            </a:extLst>
          </p:cNvPr>
          <p:cNvSpPr txBox="1"/>
          <p:nvPr/>
        </p:nvSpPr>
        <p:spPr>
          <a:xfrm>
            <a:off x="455112" y="3429000"/>
            <a:ext cx="1139451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dirty="0"/>
              <a:t>La  distribución actual, disyunta y  fragmentaria, de los BSEN de Sudamérica </a:t>
            </a:r>
          </a:p>
          <a:p>
            <a:pPr algn="ctr"/>
            <a:r>
              <a:rPr lang="es-MX" sz="2800" dirty="0"/>
              <a:t>podría  ser  un  remanente  de  una  formación  continua  de  bosques  </a:t>
            </a:r>
          </a:p>
          <a:p>
            <a:pPr algn="ctr"/>
            <a:r>
              <a:rPr lang="es-MX" sz="2800" dirty="0"/>
              <a:t>semejantes  a  los  actuales,  que tuvo una máxima  extensión  durante  el  </a:t>
            </a:r>
          </a:p>
          <a:p>
            <a:pPr algn="ctr"/>
            <a:r>
              <a:rPr lang="es-MX" sz="2800" dirty="0"/>
              <a:t>Pleistoceno. La  Teoría  del  Arco  Pleistocénico podría explicar la especiación alopátrica de especies leñosas de  los  BSEN,  por  la  </a:t>
            </a:r>
          </a:p>
          <a:p>
            <a:pPr algn="ctr"/>
            <a:r>
              <a:rPr lang="es-MX" sz="2800" dirty="0"/>
              <a:t>fragmentación  del  bosque  ancestral  similar. 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3500076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FDD4510-2D9A-4124-2CE1-9605CAC5694A}"/>
              </a:ext>
            </a:extLst>
          </p:cNvPr>
          <p:cNvSpPr txBox="1"/>
          <p:nvPr/>
        </p:nvSpPr>
        <p:spPr>
          <a:xfrm>
            <a:off x="4822828" y="6213095"/>
            <a:ext cx="22543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/>
              <a:t>Prado  &amp;  Gibbs  1993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753770-D583-4226-DE9E-0B9E961D5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193" y="275573"/>
            <a:ext cx="8387614" cy="593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F2A0F9-EE45-21E6-1384-6A7AB8286E2E}"/>
              </a:ext>
            </a:extLst>
          </p:cNvPr>
          <p:cNvSpPr txBox="1"/>
          <p:nvPr/>
        </p:nvSpPr>
        <p:spPr>
          <a:xfrm>
            <a:off x="352926" y="577516"/>
            <a:ext cx="11486147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800" dirty="0"/>
              <a:t>           Evidencias que apoyan la Hipótesis de los refugios pleistocénicos:</a:t>
            </a:r>
          </a:p>
          <a:p>
            <a:pPr algn="l"/>
            <a:endParaRPr lang="es-MX" sz="2800" dirty="0"/>
          </a:p>
          <a:p>
            <a:pPr marL="457200" indent="-457200" algn="l">
              <a:buFontTx/>
              <a:buChar char="-"/>
            </a:pPr>
            <a:r>
              <a:rPr lang="es-MX" sz="2800" b="0" i="0" dirty="0" err="1">
                <a:effectLst/>
              </a:rPr>
              <a:t>Haffer</a:t>
            </a:r>
            <a:r>
              <a:rPr lang="es-MX" sz="2800" b="0" i="0" dirty="0">
                <a:effectLst/>
              </a:rPr>
              <a:t> proporcionó mapas que mostraron la distribución de tucanes y otras aves diferentes pero estrechamente emparentadas. La distribución de estas aves coincidió con las regiones de los refugios postulados por él. </a:t>
            </a:r>
          </a:p>
          <a:p>
            <a:pPr algn="l">
              <a:buFont typeface="+mj-lt"/>
              <a:buAutoNum type="arabicPeriod" startAt="13"/>
            </a:pPr>
            <a:endParaRPr lang="es-MX" sz="2800" dirty="0"/>
          </a:p>
          <a:p>
            <a:pPr marL="457200" indent="-457200" algn="l">
              <a:buFontTx/>
              <a:buChar char="-"/>
            </a:pPr>
            <a:r>
              <a:rPr lang="es-MX" sz="2800" b="0" i="0" dirty="0">
                <a:effectLst/>
              </a:rPr>
              <a:t>Además, pudo documentar la ocurrencia de algunas zonas de </a:t>
            </a:r>
            <a:r>
              <a:rPr lang="es-MX" sz="2800" b="0" i="0" dirty="0" err="1">
                <a:effectLst/>
              </a:rPr>
              <a:t>hibridización</a:t>
            </a:r>
            <a:r>
              <a:rPr lang="es-MX" sz="2800" b="0" i="0" dirty="0">
                <a:effectLst/>
              </a:rPr>
              <a:t> justo donde se podría esperar que existieran. </a:t>
            </a:r>
          </a:p>
          <a:p>
            <a:pPr marL="457200" indent="-457200" algn="l">
              <a:buFontTx/>
              <a:buChar char="-"/>
            </a:pPr>
            <a:endParaRPr lang="es-MX" sz="2800" dirty="0"/>
          </a:p>
          <a:p>
            <a:pPr marL="457200" indent="-457200" algn="l">
              <a:buFontTx/>
              <a:buChar char="-"/>
            </a:pPr>
            <a:r>
              <a:rPr lang="es-MX" sz="2800" b="0" i="0" dirty="0">
                <a:effectLst/>
              </a:rPr>
              <a:t>Otros autores han reportado que también en otros grupos de organismos (plantas, mariposas y lagartijas) se pueden observar parches de endemismo dentro de la Amazonia. Este patrón se interpreta como un soporte para la teoría de refugios pleistocénicos.</a:t>
            </a:r>
          </a:p>
        </p:txBody>
      </p:sp>
    </p:spTree>
    <p:extLst>
      <p:ext uri="{BB962C8B-B14F-4D97-AF65-F5344CB8AC3E}">
        <p14:creationId xmlns:p14="http://schemas.microsoft.com/office/powerpoint/2010/main" val="343722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F2EBEB-7F2D-08E6-4FF7-26D2FBD78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9725"/>
            <a:ext cx="10515600" cy="295614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s-MX" sz="3600" dirty="0">
                <a:latin typeface="+mn-lt"/>
              </a:rPr>
              <a:t> El origen de la elevada diversidad de especies en los trópicos, probablemente está ligada a los </a:t>
            </a:r>
            <a:r>
              <a:rPr lang="es-MX" sz="3600" b="1" dirty="0">
                <a:latin typeface="+mn-lt"/>
              </a:rPr>
              <a:t>ciclos de disturbios</a:t>
            </a:r>
            <a:r>
              <a:rPr lang="es-MX" sz="3600" dirty="0">
                <a:latin typeface="+mn-lt"/>
              </a:rPr>
              <a:t> (oscilaciones climáticas) causados por los </a:t>
            </a:r>
            <a:r>
              <a:rPr lang="es-MX" sz="3600" b="1" dirty="0">
                <a:solidFill>
                  <a:srgbClr val="FFFF00"/>
                </a:solidFill>
                <a:latin typeface="+mn-lt"/>
              </a:rPr>
              <a:t>Ciclos de </a:t>
            </a:r>
            <a:r>
              <a:rPr lang="es-MX" sz="3600" b="1" dirty="0" err="1">
                <a:solidFill>
                  <a:srgbClr val="FFFF00"/>
                </a:solidFill>
                <a:latin typeface="+mn-lt"/>
              </a:rPr>
              <a:t>Milankovitch</a:t>
            </a:r>
            <a:r>
              <a:rPr lang="es-MX" sz="3600" dirty="0">
                <a:latin typeface="+mn-lt"/>
              </a:rPr>
              <a:t> a través de la historia de la Tierra </a:t>
            </a:r>
            <a:endParaRPr lang="es-AR" sz="3600" dirty="0">
              <a:latin typeface="+mn-lt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C6FE321-521C-F174-21B2-77F40B92540B}"/>
              </a:ext>
            </a:extLst>
          </p:cNvPr>
          <p:cNvSpPr txBox="1"/>
          <p:nvPr/>
        </p:nvSpPr>
        <p:spPr>
          <a:xfrm>
            <a:off x="1313667" y="4161153"/>
            <a:ext cx="956466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200" b="1" dirty="0"/>
              <a:t>La ocurrencia de estos ciclos fue la </a:t>
            </a:r>
            <a:r>
              <a:rPr lang="es-MX" sz="3200" b="1" dirty="0">
                <a:solidFill>
                  <a:srgbClr val="FFFF00"/>
                </a:solidFill>
              </a:rPr>
              <a:t>causa principal de las glaciaciones,</a:t>
            </a:r>
            <a:r>
              <a:rPr lang="es-MX" sz="3200" b="1" dirty="0"/>
              <a:t> debido a que provocaron variaciones sobre la insolación recibida por la Tierra.</a:t>
            </a:r>
            <a:br>
              <a:rPr lang="es-MX" sz="3200" b="1" dirty="0"/>
            </a:b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158220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C00B3-088F-C9C5-D5FD-1186A58DA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9657"/>
            <a:ext cx="10515600" cy="4833255"/>
          </a:xfrm>
        </p:spPr>
        <p:txBody>
          <a:bodyPr>
            <a:noAutofit/>
          </a:bodyPr>
          <a:lstStyle/>
          <a:p>
            <a:r>
              <a:rPr lang="es-MX" sz="3200" dirty="0">
                <a:latin typeface="+mn-lt"/>
              </a:rPr>
              <a:t>Estos ciclos fueron los causantes de:</a:t>
            </a:r>
            <a:br>
              <a:rPr lang="es-MX" sz="3200" dirty="0">
                <a:latin typeface="+mn-lt"/>
              </a:rPr>
            </a:br>
            <a:br>
              <a:rPr lang="es-MX" sz="3200" dirty="0">
                <a:latin typeface="+mn-lt"/>
              </a:rPr>
            </a:br>
            <a:r>
              <a:rPr lang="es-MX" sz="3200" dirty="0">
                <a:latin typeface="+mn-lt"/>
              </a:rPr>
              <a:t>- Fluctuaciones de temperatura durante el Pleistoceno en las montañas tropicales. Éstas condujeron a alternancia de ciclos de disyunción-continuidad de los centros de origen de las especies.</a:t>
            </a:r>
            <a:br>
              <a:rPr lang="es-MX" sz="3200" dirty="0">
                <a:latin typeface="+mn-lt"/>
              </a:rPr>
            </a:br>
            <a:br>
              <a:rPr lang="es-MX" sz="3200" dirty="0">
                <a:latin typeface="+mn-lt"/>
              </a:rPr>
            </a:br>
            <a:r>
              <a:rPr lang="es-MX" sz="3200" dirty="0">
                <a:latin typeface="+mn-lt"/>
              </a:rPr>
              <a:t>- Fluctuaciones en el nivel del mar en regiones costeras de los continentes. Éstas condujeron a la separación temporal y a la reunión de ciertas islas y sus faunas.</a:t>
            </a:r>
            <a:endParaRPr lang="es-A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115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FAF11D-6826-1324-EE1D-16A72BCF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341"/>
            <a:ext cx="10515600" cy="6117318"/>
          </a:xfrm>
        </p:spPr>
        <p:txBody>
          <a:bodyPr>
            <a:noAutofit/>
          </a:bodyPr>
          <a:lstStyle/>
          <a:p>
            <a:r>
              <a:rPr lang="es-MX" sz="2800" dirty="0">
                <a:latin typeface="+mn-lt"/>
              </a:rPr>
              <a:t>Los </a:t>
            </a:r>
            <a:r>
              <a:rPr lang="es-MX" sz="2800" dirty="0">
                <a:solidFill>
                  <a:srgbClr val="FFFF00"/>
                </a:solidFill>
                <a:latin typeface="+mn-lt"/>
              </a:rPr>
              <a:t>Ciclos de </a:t>
            </a:r>
            <a:r>
              <a:rPr lang="es-MX" sz="2800" dirty="0" err="1">
                <a:solidFill>
                  <a:srgbClr val="FFFF00"/>
                </a:solidFill>
                <a:latin typeface="+mn-lt"/>
              </a:rPr>
              <a:t>Milankovitch</a:t>
            </a:r>
            <a:r>
              <a:rPr lang="es-MX" sz="28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s-MX" sz="2800" dirty="0">
                <a:latin typeface="+mn-lt"/>
              </a:rPr>
              <a:t>se deben a procesos </a:t>
            </a:r>
            <a:r>
              <a:rPr lang="es-MX" sz="2800" dirty="0" err="1">
                <a:latin typeface="+mn-lt"/>
              </a:rPr>
              <a:t>extraplanetarios</a:t>
            </a:r>
            <a:r>
              <a:rPr lang="es-MX" sz="2800" dirty="0">
                <a:latin typeface="+mn-lt"/>
              </a:rPr>
              <a:t> de aproximadamente 20.000, 44.000, 100.000 y 400.000 años.</a:t>
            </a:r>
            <a:br>
              <a:rPr lang="es-MX" sz="2800" dirty="0">
                <a:latin typeface="+mn-lt"/>
              </a:rPr>
            </a:br>
            <a:br>
              <a:rPr lang="es-MX" sz="2800" dirty="0">
                <a:latin typeface="+mn-lt"/>
              </a:rPr>
            </a:br>
            <a:r>
              <a:rPr lang="es-MX" sz="2800" dirty="0">
                <a:latin typeface="+mn-lt"/>
              </a:rPr>
              <a:t>-Son producidos por: </a:t>
            </a:r>
            <a:br>
              <a:rPr lang="es-MX" sz="2800" dirty="0">
                <a:latin typeface="+mn-lt"/>
              </a:rPr>
            </a:br>
            <a:br>
              <a:rPr lang="es-MX" sz="2800" dirty="0">
                <a:latin typeface="+mn-lt"/>
              </a:rPr>
            </a:br>
            <a:r>
              <a:rPr lang="es-MX" sz="2800" dirty="0">
                <a:latin typeface="+mn-lt"/>
              </a:rPr>
              <a:t>3- </a:t>
            </a:r>
            <a:r>
              <a:rPr lang="es-MX" sz="2800" b="1" dirty="0">
                <a:latin typeface="+mn-lt"/>
              </a:rPr>
              <a:t>Ciclos de excentricidad</a:t>
            </a:r>
            <a:r>
              <a:rPr lang="es-MX" sz="2800" dirty="0">
                <a:latin typeface="+mn-lt"/>
              </a:rPr>
              <a:t>: variación en la forma de la órbita de la Tierra alrededor del Sol (cada 95.000, 123.000 y 413.000 años). </a:t>
            </a:r>
            <a:br>
              <a:rPr lang="es-MX" sz="2800" dirty="0">
                <a:latin typeface="+mn-lt"/>
              </a:rPr>
            </a:br>
            <a:br>
              <a:rPr lang="es-MX" sz="2800" dirty="0">
                <a:latin typeface="+mn-lt"/>
              </a:rPr>
            </a:br>
            <a:br>
              <a:rPr lang="es-MX" sz="2800" dirty="0">
                <a:latin typeface="+mn-lt"/>
              </a:rPr>
            </a:br>
            <a:r>
              <a:rPr lang="es-MX" sz="2800" b="1" dirty="0">
                <a:latin typeface="+mn-lt"/>
              </a:rPr>
              <a:t>2- Ciclos de oblicuidad: </a:t>
            </a:r>
            <a:r>
              <a:rPr lang="es-MX" sz="2800" dirty="0">
                <a:latin typeface="+mn-lt"/>
              </a:rPr>
              <a:t>aumento y disminución del ángulo inclinación de la Tierra (de </a:t>
            </a:r>
            <a:r>
              <a:rPr lang="es-AR" sz="2800" dirty="0">
                <a:latin typeface="+mn-lt"/>
              </a:rPr>
              <a:t>22,1° y 24,5°)</a:t>
            </a:r>
            <a:r>
              <a:rPr lang="es-MX" sz="2800" dirty="0">
                <a:latin typeface="+mn-lt"/>
              </a:rPr>
              <a:t> (cada 41.000 y 54.000 años).</a:t>
            </a:r>
            <a:br>
              <a:rPr lang="es-MX" sz="2800" dirty="0">
                <a:latin typeface="+mn-lt"/>
              </a:rPr>
            </a:br>
            <a:br>
              <a:rPr lang="es-MX" sz="2800" dirty="0">
                <a:latin typeface="+mn-lt"/>
              </a:rPr>
            </a:br>
            <a:r>
              <a:rPr lang="es-MX" sz="2800" dirty="0">
                <a:latin typeface="+mn-lt"/>
              </a:rPr>
              <a:t>1- </a:t>
            </a:r>
            <a:r>
              <a:rPr lang="es-MX" sz="2800" b="1" dirty="0">
                <a:latin typeface="+mn-lt"/>
              </a:rPr>
              <a:t>Ciclos de precesión</a:t>
            </a:r>
            <a:r>
              <a:rPr lang="es-MX" sz="2800" dirty="0">
                <a:latin typeface="+mn-lt"/>
              </a:rPr>
              <a:t>: el eje de rotación invierte su posición (cada 19.000 y 23.000 años).</a:t>
            </a:r>
            <a:endParaRPr lang="es-A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725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0AA9CC6-9E61-4F1E-D3D6-1D0C90A3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89" t="35243" r="31473" b="10849"/>
          <a:stretch/>
        </p:blipFill>
        <p:spPr>
          <a:xfrm>
            <a:off x="624079" y="1039660"/>
            <a:ext cx="10943842" cy="539871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1D319A1-7858-C367-9E74-15A4C5FC7A05}"/>
              </a:ext>
            </a:extLst>
          </p:cNvPr>
          <p:cNvSpPr txBox="1"/>
          <p:nvPr/>
        </p:nvSpPr>
        <p:spPr>
          <a:xfrm>
            <a:off x="9731813" y="6161379"/>
            <a:ext cx="18361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200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Noto Naskh Arabic"/>
              </a:rPr>
              <a:t> </a:t>
            </a:r>
            <a:r>
              <a:rPr lang="es-AR" sz="1200" b="0" i="0" u="none" strike="noStrike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Noto Naskh Arabic"/>
                <a:hlinkClick r:id="rId3"/>
              </a:rPr>
              <a:t>https://johnenglander.net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271421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66A48-073C-79AF-5ACF-4DA25C3B5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8843"/>
            <a:ext cx="10515600" cy="53720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MX" sz="3200" dirty="0">
                <a:latin typeface="+mn-lt"/>
              </a:rPr>
              <a:t>- Estos ciclos han operado continuamente durante la historia de la Tierra (aunque se dio a conocer en los últimos años) y no sólo durante la época glaciar de los últimos dos millones de años (Período Cuaternario). </a:t>
            </a:r>
            <a:endParaRPr lang="es-A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938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B4A73B-6700-E2EC-2BBA-CED3370A0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611" y="481264"/>
            <a:ext cx="10696073" cy="502518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MX" sz="3200" dirty="0">
                <a:latin typeface="+mn-lt"/>
              </a:rPr>
              <a:t>Por lo tanto, se puede asumir que durante las oscilaciones climáticas del Cenozoico (Terciario y Cuaternario) generadas por los ciclos de </a:t>
            </a:r>
            <a:r>
              <a:rPr lang="es-MX" sz="3200" dirty="0" err="1">
                <a:latin typeface="+mn-lt"/>
              </a:rPr>
              <a:t>Milankovitch</a:t>
            </a:r>
            <a:r>
              <a:rPr lang="es-MX" sz="3200" dirty="0">
                <a:latin typeface="+mn-lt"/>
              </a:rPr>
              <a:t>,  las selvas en las latitudes templadas y tropicales sobrevivieron a fases secas en áreas remanentes (fragmentos boscosos o “refugios”) y se </a:t>
            </a:r>
            <a:r>
              <a:rPr lang="es-MX" sz="3200" dirty="0" err="1">
                <a:latin typeface="+mn-lt"/>
              </a:rPr>
              <a:t>reexpandieron</a:t>
            </a:r>
            <a:r>
              <a:rPr lang="es-MX" sz="3200" dirty="0">
                <a:latin typeface="+mn-lt"/>
              </a:rPr>
              <a:t> durante los períodos húmedos, mientras que la vegetación no boscosa abierta y seca ocupaba  menor extensión.</a:t>
            </a:r>
            <a:endParaRPr lang="es-A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117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850BFC-C59E-F9ED-E40E-6E7167420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779" y="1070811"/>
            <a:ext cx="10618442" cy="4716378"/>
          </a:xfrm>
        </p:spPr>
        <p:txBody>
          <a:bodyPr>
            <a:normAutofit/>
          </a:bodyPr>
          <a:lstStyle/>
          <a:p>
            <a:pPr algn="ctr"/>
            <a:r>
              <a:rPr lang="es-MX" sz="3200" dirty="0">
                <a:latin typeface="+mn-lt"/>
              </a:rPr>
              <a:t>- En un principio, la Hipótesis de los Refugios fue  aplicada a la biotas tropicales y templadas que existieron </a:t>
            </a:r>
            <a:br>
              <a:rPr lang="es-MX" sz="3200" dirty="0">
                <a:latin typeface="+mn-lt"/>
              </a:rPr>
            </a:br>
            <a:r>
              <a:rPr lang="es-MX" sz="3200" dirty="0">
                <a:latin typeface="+mn-lt"/>
              </a:rPr>
              <a:t>durante el  Pleistoceno. </a:t>
            </a:r>
            <a:br>
              <a:rPr lang="es-MX" sz="3200" dirty="0">
                <a:latin typeface="+mn-lt"/>
              </a:rPr>
            </a:br>
            <a:br>
              <a:rPr lang="es-MX" sz="3200" dirty="0">
                <a:latin typeface="+mn-lt"/>
              </a:rPr>
            </a:br>
            <a:br>
              <a:rPr lang="es-MX" sz="3200" dirty="0">
                <a:latin typeface="+mn-lt"/>
              </a:rPr>
            </a:br>
            <a:r>
              <a:rPr lang="es-MX" sz="3200" dirty="0">
                <a:latin typeface="+mn-lt"/>
              </a:rPr>
              <a:t>-No obstante, con el reconocimiento de que los Ciclos de </a:t>
            </a:r>
            <a:r>
              <a:rPr lang="es-MX" sz="3200" dirty="0" err="1">
                <a:latin typeface="+mn-lt"/>
              </a:rPr>
              <a:t>Milankovitch</a:t>
            </a:r>
            <a:r>
              <a:rPr lang="es-MX" sz="3200" dirty="0">
                <a:latin typeface="+mn-lt"/>
              </a:rPr>
              <a:t> influenciaron el clima durante la mayor parte de la historia de la Tierra, la hipótesis  es aplicable a la diferenciación biótica, especialmente terrestre, </a:t>
            </a:r>
            <a:br>
              <a:rPr lang="es-MX" sz="3200" dirty="0">
                <a:latin typeface="+mn-lt"/>
              </a:rPr>
            </a:br>
            <a:r>
              <a:rPr lang="es-MX" sz="3200" dirty="0">
                <a:latin typeface="+mn-lt"/>
              </a:rPr>
              <a:t>durante el Terciario y la Era Mesozoica.</a:t>
            </a:r>
            <a:endParaRPr lang="es-A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7055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ED41AF-D161-1230-FA9C-856FDF2A9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44" y="269110"/>
            <a:ext cx="4000500" cy="1396775"/>
          </a:xfrm>
        </p:spPr>
        <p:txBody>
          <a:bodyPr/>
          <a:lstStyle/>
          <a:p>
            <a:r>
              <a:rPr lang="es-MX" dirty="0">
                <a:latin typeface="+mn-lt"/>
              </a:rPr>
              <a:t>HASTA QUE……</a:t>
            </a:r>
            <a:endParaRPr lang="es-AR" dirty="0">
              <a:latin typeface="+mn-lt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EC43572-B80F-1BA3-CE53-98F21BBE580B}"/>
              </a:ext>
            </a:extLst>
          </p:cNvPr>
          <p:cNvSpPr txBox="1">
            <a:spLocks/>
          </p:cNvSpPr>
          <p:nvPr/>
        </p:nvSpPr>
        <p:spPr>
          <a:xfrm>
            <a:off x="620484" y="1236899"/>
            <a:ext cx="10689772" cy="1518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+mn-lt"/>
              </a:rPr>
              <a:t>LLEGÓ HAFFER EN 1969</a:t>
            </a:r>
            <a:endParaRPr lang="es-AR" dirty="0">
              <a:latin typeface="+mn-lt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813D7890-AA37-BAAC-97BA-0E01B304A494}"/>
              </a:ext>
            </a:extLst>
          </p:cNvPr>
          <p:cNvSpPr txBox="1">
            <a:spLocks/>
          </p:cNvSpPr>
          <p:nvPr/>
        </p:nvSpPr>
        <p:spPr>
          <a:xfrm>
            <a:off x="930729" y="3024859"/>
            <a:ext cx="10689772" cy="2596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60000"/>
              </a:lnSpc>
            </a:pPr>
            <a:r>
              <a:rPr lang="es-MX" sz="3200" b="1" dirty="0">
                <a:latin typeface="+mn-lt"/>
              </a:rPr>
              <a:t>Quien para explicar la elevada riqueza de especies y de endemismos de los bosques amazónicos planteó su famosa “HIPÓTESIS DE LOS REFUGIOS” para América tropical.</a:t>
            </a:r>
            <a:endParaRPr lang="es-AR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41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38899-7266-C2DB-1E47-6843D496B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733" y="358717"/>
            <a:ext cx="11486534" cy="579782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MX" sz="3200" dirty="0"/>
              <a:t>Entonces, </a:t>
            </a:r>
            <a:r>
              <a:rPr lang="es-MX" sz="3200" dirty="0" err="1"/>
              <a:t>Haffer</a:t>
            </a:r>
            <a:r>
              <a:rPr lang="es-MX" sz="3200" dirty="0"/>
              <a:t> postuló su hipótesis para:</a:t>
            </a: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r>
              <a:rPr lang="es-MX" sz="3200" dirty="0"/>
              <a:t>- Un </a:t>
            </a:r>
            <a:r>
              <a:rPr lang="es-MX" sz="3200" dirty="0">
                <a:solidFill>
                  <a:srgbClr val="FFFF00"/>
                </a:solidFill>
              </a:rPr>
              <a:t>espacio</a:t>
            </a:r>
            <a:r>
              <a:rPr lang="es-MX" sz="3200" dirty="0"/>
              <a:t> geográfico: la Amazonia.</a:t>
            </a:r>
            <a:br>
              <a:rPr lang="es-MX" sz="3200" dirty="0"/>
            </a:br>
            <a:br>
              <a:rPr lang="es-MX" sz="3200" dirty="0"/>
            </a:br>
            <a:r>
              <a:rPr lang="es-MX" sz="3200" dirty="0"/>
              <a:t>- Una </a:t>
            </a:r>
            <a:r>
              <a:rPr lang="es-MX" sz="3200" dirty="0">
                <a:solidFill>
                  <a:srgbClr val="FFFF00"/>
                </a:solidFill>
              </a:rPr>
              <a:t>época geológica</a:t>
            </a:r>
            <a:r>
              <a:rPr lang="es-MX" sz="3200" dirty="0"/>
              <a:t>: el Pleistoceno</a:t>
            </a:r>
            <a:br>
              <a:rPr lang="es-MX" sz="3200" dirty="0"/>
            </a:br>
            <a:br>
              <a:rPr lang="es-MX" sz="3200" dirty="0"/>
            </a:br>
            <a:r>
              <a:rPr lang="es-MX" sz="3200" dirty="0"/>
              <a:t>-Un </a:t>
            </a:r>
            <a:r>
              <a:rPr lang="es-MX" sz="3200" dirty="0">
                <a:solidFill>
                  <a:srgbClr val="FFFF00"/>
                </a:solidFill>
              </a:rPr>
              <a:t>tipo de vegetación</a:t>
            </a:r>
            <a:r>
              <a:rPr lang="es-MX" sz="3200" dirty="0"/>
              <a:t>: Bosques tropicales húmedos.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92465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6ECECFF-74C0-1935-5BAA-9A5C3A7B7D2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9119" y="269505"/>
            <a:ext cx="11233760" cy="631899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46C84C8-1B2E-6415-D78D-ED26DE28B2C1}"/>
              </a:ext>
            </a:extLst>
          </p:cNvPr>
          <p:cNvSpPr txBox="1"/>
          <p:nvPr/>
        </p:nvSpPr>
        <p:spPr>
          <a:xfrm>
            <a:off x="3722318" y="401453"/>
            <a:ext cx="43193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GLACIACIONES PLEISTOCÉNICAS</a:t>
            </a:r>
            <a:endParaRPr lang="es-AR" sz="2400" b="1" dirty="0">
              <a:solidFill>
                <a:srgbClr val="00206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C86C365-50F8-D912-C14B-04CD648E8671}"/>
              </a:ext>
            </a:extLst>
          </p:cNvPr>
          <p:cNvSpPr txBox="1"/>
          <p:nvPr/>
        </p:nvSpPr>
        <p:spPr>
          <a:xfrm>
            <a:off x="777656" y="1964353"/>
            <a:ext cx="1108553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s-MX" sz="2400" b="1" dirty="0">
                <a:solidFill>
                  <a:srgbClr val="002060"/>
                </a:solidFill>
              </a:rPr>
              <a:t>Durante el Cuaternario (últimos 2,56 millones de años) se pueden distinguir más de 20 cambios de períodos fríos y períodos cálidos. La mayoría (casi un 90%) de los últimos 830.000 años  fueron más fríos que en la actualidad. </a:t>
            </a:r>
          </a:p>
          <a:p>
            <a:pPr marL="285750" indent="-285750">
              <a:buFontTx/>
              <a:buChar char="-"/>
            </a:pPr>
            <a:endParaRPr lang="es-MX" sz="2400" b="1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s-MX" sz="2400" b="1" dirty="0">
                <a:solidFill>
                  <a:srgbClr val="002060"/>
                </a:solidFill>
              </a:rPr>
              <a:t>Períodos cálidos, como el que disfrutamos hoy día, son más bien la excepción en la historia de la Tierra .</a:t>
            </a:r>
          </a:p>
          <a:p>
            <a:pPr marL="285750" indent="-285750">
              <a:buFontTx/>
              <a:buChar char="-"/>
            </a:pPr>
            <a:endParaRPr lang="es-MX" sz="2400" b="1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s-MX" sz="2400" b="1" dirty="0">
                <a:solidFill>
                  <a:srgbClr val="002060"/>
                </a:solidFill>
              </a:rPr>
              <a:t>El Pleistoceno comenzó hace 2,56 millones años y finalizó hace 11.000 años aproximadamente.</a:t>
            </a:r>
          </a:p>
          <a:p>
            <a:pPr marL="285750" indent="-285750">
              <a:buFontTx/>
              <a:buChar char="-"/>
            </a:pPr>
            <a:endParaRPr lang="es-MX" sz="2400" b="1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s-MX" sz="2400" b="1" dirty="0">
                <a:solidFill>
                  <a:srgbClr val="002060"/>
                </a:solidFill>
              </a:rPr>
              <a:t>El Último Período Glacial del Pleistoceno (UPG) o última </a:t>
            </a:r>
            <a:r>
              <a:rPr lang="es-MX" sz="2400" b="1" dirty="0">
                <a:solidFill>
                  <a:srgbClr val="FFFF00"/>
                </a:solidFill>
              </a:rPr>
              <a:t>EDAD DE HIELO </a:t>
            </a:r>
          </a:p>
          <a:p>
            <a:r>
              <a:rPr lang="es-MX" sz="2400" b="1" dirty="0">
                <a:solidFill>
                  <a:srgbClr val="FFFF00"/>
                </a:solidFill>
              </a:rPr>
              <a:t>    (Glaciación de </a:t>
            </a:r>
            <a:r>
              <a:rPr lang="es-MX" sz="2400" b="1" dirty="0" err="1">
                <a:solidFill>
                  <a:srgbClr val="FFFF00"/>
                </a:solidFill>
              </a:rPr>
              <a:t>Würm</a:t>
            </a:r>
            <a:r>
              <a:rPr lang="es-MX" sz="2400" b="1" dirty="0">
                <a:solidFill>
                  <a:srgbClr val="FFFF00"/>
                </a:solidFill>
              </a:rPr>
              <a:t>) comenzó hace 110.000 años y finalizó hace 11.000 años. </a:t>
            </a:r>
            <a:endParaRPr lang="es-AR" sz="2400" b="1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3405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26A5CFF-4B74-09B0-4E5C-D968B8F34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24" y="1047750"/>
            <a:ext cx="10731152" cy="5365576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6FCD1F4A-4207-49E5-3845-16EB0BAF8B70}"/>
              </a:ext>
            </a:extLst>
          </p:cNvPr>
          <p:cNvSpPr txBox="1">
            <a:spLocks/>
          </p:cNvSpPr>
          <p:nvPr/>
        </p:nvSpPr>
        <p:spPr>
          <a:xfrm>
            <a:off x="1" y="244092"/>
            <a:ext cx="12191999" cy="6137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 dirty="0">
                <a:latin typeface="+mn-lt"/>
              </a:rPr>
              <a:t> Reconstrucción paleogeográfica global del Último Máximo Glacial UMG (hace 21.000 años)</a:t>
            </a:r>
            <a:b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es-MX" sz="2800" b="1" dirty="0">
                <a:latin typeface="+mn-lt"/>
              </a:rPr>
            </a:br>
            <a:endParaRPr lang="es-AR" sz="2800" b="1" dirty="0">
              <a:latin typeface="+mn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97E7DB-CACE-B9B6-35F2-B5FF75290F75}"/>
              </a:ext>
            </a:extLst>
          </p:cNvPr>
          <p:cNvSpPr txBox="1"/>
          <p:nvPr/>
        </p:nvSpPr>
        <p:spPr>
          <a:xfrm>
            <a:off x="6709776" y="6388049"/>
            <a:ext cx="49571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100" dirty="0"/>
              <a:t>https://geologicalmanblog.wordpress.com/2016/10/19/glaciaciones-cuaternario/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5DAEA66-E15A-311D-192A-DB2268CE9553}"/>
              </a:ext>
            </a:extLst>
          </p:cNvPr>
          <p:cNvSpPr/>
          <p:nvPr/>
        </p:nvSpPr>
        <p:spPr>
          <a:xfrm>
            <a:off x="3895595" y="3541734"/>
            <a:ext cx="764088" cy="779746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ln>
                <a:solidFill>
                  <a:srgbClr val="FFFF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99646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D93A43C-388C-2ECF-6F23-3DBAB682B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67" y="162760"/>
            <a:ext cx="9642249" cy="65324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EA00450-F35B-76E1-D9AE-29A652BF8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8445" y="4811178"/>
            <a:ext cx="1959426" cy="181246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17C6B9-6E96-7427-B773-7D05D5DB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2" y="234353"/>
            <a:ext cx="11358682" cy="1575965"/>
          </a:xfrm>
        </p:spPr>
        <p:txBody>
          <a:bodyPr>
            <a:noAutofit/>
          </a:bodyPr>
          <a:lstStyle/>
          <a:p>
            <a:pPr algn="ctr"/>
            <a:r>
              <a:rPr lang="es-MX" sz="2000" b="1" i="0" dirty="0">
                <a:solidFill>
                  <a:schemeClr val="bg1"/>
                </a:solidFill>
                <a:effectLst/>
                <a:latin typeface="+mn-lt"/>
              </a:rPr>
              <a:t> </a:t>
            </a:r>
            <a:br>
              <a:rPr lang="es-MX" sz="2000" b="1" i="0" dirty="0">
                <a:solidFill>
                  <a:schemeClr val="bg1"/>
                </a:solidFill>
                <a:effectLst/>
                <a:latin typeface="+mn-lt"/>
              </a:rPr>
            </a:br>
            <a:br>
              <a:rPr lang="es-MX" sz="2000" b="1" i="0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es-MX" sz="2000" b="1" i="0" dirty="0" err="1">
                <a:effectLst/>
                <a:latin typeface="+mn-lt"/>
              </a:rPr>
              <a:t>Haffer</a:t>
            </a:r>
            <a:r>
              <a:rPr lang="es-MX" sz="2000" b="1" i="0" dirty="0">
                <a:effectLst/>
                <a:latin typeface="+mn-lt"/>
              </a:rPr>
              <a:t> postuló:</a:t>
            </a:r>
            <a:br>
              <a:rPr lang="es-MX" sz="2000" b="1" i="0" dirty="0">
                <a:effectLst/>
                <a:latin typeface="+mn-lt"/>
              </a:rPr>
            </a:br>
            <a:br>
              <a:rPr lang="es-MX" sz="2000" b="1" i="0" dirty="0">
                <a:effectLst/>
                <a:latin typeface="+mn-lt"/>
              </a:rPr>
            </a:b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Que los bosques amazónicos sufrieron varias fragmentaciones durante el Pleistoceno, como consecuencia de la alternancia de períodos secos y húmedos provocados por las glaciaciones (fríos y secos) y períodos interglaciares (cálidos y húmedos).</a:t>
            </a:r>
            <a:b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es-MX" sz="2000" b="1" dirty="0">
                <a:latin typeface="+mn-lt"/>
              </a:rPr>
            </a:br>
            <a:endParaRPr lang="es-AR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839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D93A43C-388C-2ECF-6F23-3DBAB682B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67" y="162760"/>
            <a:ext cx="9642249" cy="65324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EA00450-F35B-76E1-D9AE-29A652BF8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8445" y="4811178"/>
            <a:ext cx="1959426" cy="181246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8809320-44E3-2FB1-7F7C-8433AB44663F}"/>
              </a:ext>
            </a:extLst>
          </p:cNvPr>
          <p:cNvSpPr txBox="1"/>
          <p:nvPr/>
        </p:nvSpPr>
        <p:spPr>
          <a:xfrm>
            <a:off x="234129" y="162760"/>
            <a:ext cx="1195787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Tx/>
              <a:buChar char="-"/>
            </a:pP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Durante esta época geológica, el clima se tornó seco (disminuyeron las precipitaciones) </a:t>
            </a:r>
          </a:p>
          <a:p>
            <a:pPr algn="ctr"/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los </a:t>
            </a:r>
            <a:r>
              <a:rPr lang="es-MX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bosques húmedos quedaron reducidos a “refugios aislados” </a:t>
            </a: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(fragmentos de hábitats aislados), mientras que se produjo la </a:t>
            </a:r>
            <a:r>
              <a:rPr lang="es-MX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expansión de los bosques secos y de las sabanas </a:t>
            </a: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(“</a:t>
            </a:r>
            <a:r>
              <a:rPr lang="es-MX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sabanización</a:t>
            </a:r>
            <a:r>
              <a:rPr lang="es-MX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”)</a:t>
            </a:r>
            <a:br>
              <a:rPr lang="es-MX" sz="2000" b="1" i="0" dirty="0">
                <a:effectLst/>
              </a:rPr>
            </a:br>
            <a:endParaRPr lang="es-MX" sz="2000" b="1" i="0" dirty="0">
              <a:effectLst/>
            </a:endParaRPr>
          </a:p>
          <a:p>
            <a:pPr marL="342900" indent="-342900" algn="ctr">
              <a:buFontTx/>
              <a:buChar char="-"/>
            </a:pPr>
            <a:endParaRPr lang="es-MX" sz="2000" b="1" dirty="0"/>
          </a:p>
          <a:p>
            <a:pPr marL="342900" indent="-342900" algn="ctr">
              <a:buFontTx/>
              <a:buChar char="-"/>
            </a:pPr>
            <a:endParaRPr lang="es-MX" sz="2000" b="1" i="0" dirty="0">
              <a:effectLst/>
            </a:endParaRPr>
          </a:p>
          <a:p>
            <a:pPr marL="342900" indent="-342900" algn="ctr">
              <a:buFontTx/>
              <a:buChar char="-"/>
            </a:pPr>
            <a:endParaRPr lang="es-MX" sz="2000" b="1" dirty="0"/>
          </a:p>
          <a:p>
            <a:pPr marL="342900" indent="-342900" algn="ctr">
              <a:buFontTx/>
              <a:buChar char="-"/>
            </a:pPr>
            <a:endParaRPr lang="es-MX" sz="2000" b="1" i="0" dirty="0">
              <a:effectLst/>
            </a:endParaRPr>
          </a:p>
          <a:p>
            <a:pPr marL="342900" indent="-342900" algn="ctr">
              <a:buFontTx/>
              <a:buChar char="-"/>
            </a:pPr>
            <a:endParaRPr lang="es-MX" sz="2000" b="1" dirty="0"/>
          </a:p>
          <a:p>
            <a:pPr marL="342900" indent="-342900" algn="ctr">
              <a:buFontTx/>
              <a:buChar char="-"/>
            </a:pPr>
            <a:endParaRPr lang="es-MX" sz="2000" b="1" i="0" dirty="0">
              <a:effectLst/>
            </a:endParaRPr>
          </a:p>
          <a:p>
            <a:pPr marL="342900" indent="-342900" algn="ctr">
              <a:buFontTx/>
              <a:buChar char="-"/>
            </a:pPr>
            <a:endParaRPr lang="es-MX" sz="2000" b="1" dirty="0"/>
          </a:p>
          <a:p>
            <a:pPr marL="342900" indent="-342900" algn="ctr">
              <a:buFontTx/>
              <a:buChar char="-"/>
            </a:pPr>
            <a:endParaRPr lang="es-MX" sz="2000" b="1" i="0" dirty="0">
              <a:effectLst/>
            </a:endParaRPr>
          </a:p>
          <a:p>
            <a:pPr marL="342900" indent="-342900" algn="ctr">
              <a:buFontTx/>
              <a:buChar char="-"/>
            </a:pPr>
            <a:br>
              <a:rPr lang="es-MX" sz="2000" b="1" i="0" dirty="0">
                <a:effectLst/>
              </a:rPr>
            </a:br>
            <a:endParaRPr lang="es-MX" sz="20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9923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E68A615-2BDC-DE6A-8067-CD6EFA1FA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612942"/>
            <a:ext cx="8801100" cy="58674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17B2F99-3AF4-D484-D674-7565F3CC8F65}"/>
              </a:ext>
            </a:extLst>
          </p:cNvPr>
          <p:cNvSpPr txBox="1"/>
          <p:nvPr/>
        </p:nvSpPr>
        <p:spPr>
          <a:xfrm>
            <a:off x="8759994" y="6480342"/>
            <a:ext cx="18871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200" dirty="0"/>
              <a:t>https://www.wwf.org.co/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DFB05E9-D546-EBDF-0CE2-EFFF2DC230B4}"/>
              </a:ext>
            </a:extLst>
          </p:cNvPr>
          <p:cNvSpPr txBox="1"/>
          <p:nvPr/>
        </p:nvSpPr>
        <p:spPr>
          <a:xfrm>
            <a:off x="887328" y="151277"/>
            <a:ext cx="10417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/>
              <a:t>“Refugios” donde el bosque tropical sobrevivió a las condiciones climáticas secas 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5562494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611</TotalTime>
  <Words>1596</Words>
  <Application>Microsoft Office PowerPoint</Application>
  <PresentationFormat>Panorámica</PresentationFormat>
  <Paragraphs>88</Paragraphs>
  <Slides>29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Century</vt:lpstr>
      <vt:lpstr>Noto Naskh Arabic</vt:lpstr>
      <vt:lpstr>Tema de Office</vt:lpstr>
      <vt:lpstr>Presentación de PowerPoint</vt:lpstr>
      <vt:lpstr>¿PORQUÉ LOS BOSQUES NEOTROPICALES TIENEN ELEVADA DIVERSIDAD?</vt:lpstr>
      <vt:lpstr>HASTA QUE……</vt:lpstr>
      <vt:lpstr>Entonces, Haffer postuló su hipótesis para:   - Un espacio geográfico: la Amazonia.  - Una época geológica: el Pleistoceno  -Un tipo de vegetación: Bosques tropicales húmedos.</vt:lpstr>
      <vt:lpstr>Presentación de PowerPoint</vt:lpstr>
      <vt:lpstr>Presentación de PowerPoint</vt:lpstr>
      <vt:lpstr>   Haffer postuló:  - Que los bosques amazónicos sufrieron varias fragmentaciones durante el Pleistoceno, como consecuencia de la alternancia de períodos secos y húmedos provocados por las glaciaciones (fríos y secos) y períodos interglaciares (cálidos y húmedos).  </vt:lpstr>
      <vt:lpstr>Presentación de PowerPoint</vt:lpstr>
      <vt:lpstr>Presentación de PowerPoint</vt:lpstr>
      <vt:lpstr>Presentación de PowerPoint</vt:lpstr>
      <vt:lpstr>Haffer argumentó :  -Que las áreas secas que rodeaban a las islas del bosque eran las que proporcionaban el aislamiento genético que se requería para la especiación.   - Que las áreas montañosas serían más húmedas, al  constituir reservorios  ambientales de lluvia, y que dichas áreas permanecieron lo suficientemente húmedas  como para soportar el bosque perennifolio.  - Estos lugares más húmedos habrían formado “refugios “aislados de bosques. En estos refugios, las poblaciones  de diferentes organismos quedaron aisladas de otras poblaciones y se sometieron a especiación.  </vt:lpstr>
      <vt:lpstr>   </vt:lpstr>
      <vt:lpstr>Presentación de PowerPoint</vt:lpstr>
      <vt:lpstr>Presentación de PowerPoint</vt:lpstr>
      <vt:lpstr>Presentación de PowerPoint</vt:lpstr>
      <vt:lpstr>     -La alopatría espacial produjo esta especiación.   - Y en esos “refugios” se originó un mayor número de poblaciones aisladas y, por lo tanto, de especies nuevas.</vt:lpstr>
      <vt:lpstr>- Las poblaciones estenoicas de vegetales y animales, que quedaron aisladas en los refugios boscosos y no boscosos durante las fases climáticas adversas:   -se extinguieron.   -o sobrevivieron sin mucha alteración.    - o bien se diferenciaron en subespecies o especies, antes de entrar en contacto secundario, principalmente en áreas entre los refugios con poblaciones de la misma especie.</vt:lpstr>
      <vt:lpstr>Presentación de PowerPoint</vt:lpstr>
      <vt:lpstr>Presentación de PowerPoint</vt:lpstr>
      <vt:lpstr>TEORÍA DEL ARCO PLEISTOCÉNICO DE BOSQUES SECOS ESTACIONALES DE SUDAMÉRICA (BSEN) (Prado y Gibbs, 1993)</vt:lpstr>
      <vt:lpstr>Presentación de PowerPoint</vt:lpstr>
      <vt:lpstr>Presentación de PowerPoint</vt:lpstr>
      <vt:lpstr> El origen de la elevada diversidad de especies en los trópicos, probablemente está ligada a los ciclos de disturbios (oscilaciones climáticas) causados por los Ciclos de Milankovitch a través de la historia de la Tierra </vt:lpstr>
      <vt:lpstr>Estos ciclos fueron los causantes de:  - Fluctuaciones de temperatura durante el Pleistoceno en las montañas tropicales. Éstas condujeron a alternancia de ciclos de disyunción-continuidad de los centros de origen de las especies.  - Fluctuaciones en el nivel del mar en regiones costeras de los continentes. Éstas condujeron a la separación temporal y a la reunión de ciertas islas y sus faunas.</vt:lpstr>
      <vt:lpstr>Los Ciclos de Milankovitch se deben a procesos extraplanetarios de aproximadamente 20.000, 44.000, 100.000 y 400.000 años.  -Son producidos por:   3- Ciclos de excentricidad: variación en la forma de la órbita de la Tierra alrededor del Sol (cada 95.000, 123.000 y 413.000 años).    2- Ciclos de oblicuidad: aumento y disminución del ángulo inclinación de la Tierra (de 22,1° y 24,5°) (cada 41.000 y 54.000 años).  1- Ciclos de precesión: el eje de rotación invierte su posición (cada 19.000 y 23.000 años).</vt:lpstr>
      <vt:lpstr>Presentación de PowerPoint</vt:lpstr>
      <vt:lpstr>- Estos ciclos han operado continuamente durante la historia de la Tierra (aunque se dio a conocer en los últimos años) y no sólo durante la época glaciar de los últimos dos millones de años (Período Cuaternario). </vt:lpstr>
      <vt:lpstr>Por lo tanto, se puede asumir que durante las oscilaciones climáticas del Cenozoico (Terciario y Cuaternario) generadas por los ciclos de Milankovitch,  las selvas en las latitudes templadas y tropicales sobrevivieron a fases secas en áreas remanentes (fragmentos boscosos o “refugios”) y se reexpandieron durante los períodos húmedos, mientras que la vegetación no boscosa abierta y seca ocupaba  menor extensión.</vt:lpstr>
      <vt:lpstr>- En un principio, la Hipótesis de los Refugios fue  aplicada a la biotas tropicales y templadas que existieron  durante el  Pleistoceno.    -No obstante, con el reconocimiento de que los Ciclos de Milankovitch influenciaron el clima durante la mayor parte de la historia de la Tierra, la hipótesis  es aplicable a la diferenciación biótica, especialmente terrestre,  durante el Terciario y la Era Mesozoica.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Gabi Entrocassi</dc:creator>
  <cp:lastModifiedBy>Claudia Melisa Martín</cp:lastModifiedBy>
  <cp:revision>94</cp:revision>
  <dcterms:created xsi:type="dcterms:W3CDTF">2024-03-30T22:27:23Z</dcterms:created>
  <dcterms:modified xsi:type="dcterms:W3CDTF">2024-04-10T20:17:33Z</dcterms:modified>
</cp:coreProperties>
</file>