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6" r:id="rId4"/>
  </p:sldMasterIdLst>
  <p:notesMasterIdLst>
    <p:notesMasterId r:id="rId48"/>
  </p:notesMasterIdLst>
  <p:handoutMasterIdLst>
    <p:handoutMasterId r:id="rId49"/>
  </p:handoutMasterIdLst>
  <p:sldIdLst>
    <p:sldId id="422" r:id="rId5"/>
    <p:sldId id="433" r:id="rId6"/>
    <p:sldId id="455" r:id="rId7"/>
    <p:sldId id="435" r:id="rId8"/>
    <p:sldId id="438" r:id="rId9"/>
    <p:sldId id="437" r:id="rId10"/>
    <p:sldId id="439" r:id="rId11"/>
    <p:sldId id="440" r:id="rId12"/>
    <p:sldId id="441" r:id="rId13"/>
    <p:sldId id="442" r:id="rId14"/>
    <p:sldId id="443" r:id="rId15"/>
    <p:sldId id="444" r:id="rId16"/>
    <p:sldId id="448" r:id="rId17"/>
    <p:sldId id="449" r:id="rId18"/>
    <p:sldId id="450" r:id="rId19"/>
    <p:sldId id="451" r:id="rId20"/>
    <p:sldId id="456" r:id="rId21"/>
    <p:sldId id="457" r:id="rId22"/>
    <p:sldId id="459" r:id="rId23"/>
    <p:sldId id="460" r:id="rId24"/>
    <p:sldId id="461" r:id="rId25"/>
    <p:sldId id="462" r:id="rId26"/>
    <p:sldId id="467" r:id="rId27"/>
    <p:sldId id="468" r:id="rId28"/>
    <p:sldId id="469" r:id="rId29"/>
    <p:sldId id="470" r:id="rId30"/>
    <p:sldId id="471" r:id="rId31"/>
    <p:sldId id="472" r:id="rId32"/>
    <p:sldId id="484" r:id="rId33"/>
    <p:sldId id="485" r:id="rId34"/>
    <p:sldId id="474" r:id="rId35"/>
    <p:sldId id="475" r:id="rId36"/>
    <p:sldId id="476" r:id="rId37"/>
    <p:sldId id="477" r:id="rId38"/>
    <p:sldId id="488" r:id="rId39"/>
    <p:sldId id="489" r:id="rId40"/>
    <p:sldId id="490" r:id="rId41"/>
    <p:sldId id="491" r:id="rId42"/>
    <p:sldId id="482" r:id="rId43"/>
    <p:sldId id="483" r:id="rId44"/>
    <p:sldId id="492" r:id="rId45"/>
    <p:sldId id="486" r:id="rId46"/>
    <p:sldId id="48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86380" autoAdjust="0"/>
  </p:normalViewPr>
  <p:slideViewPr>
    <p:cSldViewPr>
      <p:cViewPr varScale="1">
        <p:scale>
          <a:sx n="59" d="100"/>
          <a:sy n="59" d="100"/>
        </p:scale>
        <p:origin x="1836" y="6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12/09/2022</a:t>
            </a:fld>
            <a:endParaRPr lang="es-ES" dirty="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AR"/>
              <a:pPr/>
              <a:t>12/9/2022</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extLst>
      <p:ext uri="{BB962C8B-B14F-4D97-AF65-F5344CB8AC3E}">
        <p14:creationId xmlns:p14="http://schemas.microsoft.com/office/powerpoint/2010/main" val="144055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extLst>
      <p:ext uri="{BB962C8B-B14F-4D97-AF65-F5344CB8AC3E}">
        <p14:creationId xmlns:p14="http://schemas.microsoft.com/office/powerpoint/2010/main" val="171202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extLst>
      <p:ext uri="{BB962C8B-B14F-4D97-AF65-F5344CB8AC3E}">
        <p14:creationId xmlns:p14="http://schemas.microsoft.com/office/powerpoint/2010/main" val="2309897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extLst>
      <p:ext uri="{BB962C8B-B14F-4D97-AF65-F5344CB8AC3E}">
        <p14:creationId xmlns:p14="http://schemas.microsoft.com/office/powerpoint/2010/main" val="1266504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extLst>
      <p:ext uri="{BB962C8B-B14F-4D97-AF65-F5344CB8AC3E}">
        <p14:creationId xmlns:p14="http://schemas.microsoft.com/office/powerpoint/2010/main" val="130115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extLst>
      <p:ext uri="{BB962C8B-B14F-4D97-AF65-F5344CB8AC3E}">
        <p14:creationId xmlns:p14="http://schemas.microsoft.com/office/powerpoint/2010/main" val="117000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extLst>
      <p:ext uri="{BB962C8B-B14F-4D97-AF65-F5344CB8AC3E}">
        <p14:creationId xmlns:p14="http://schemas.microsoft.com/office/powerpoint/2010/main" val="175130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24</a:t>
            </a:fld>
            <a:endParaRPr lang="es-ES" dirty="0"/>
          </a:p>
        </p:txBody>
      </p:sp>
    </p:spTree>
    <p:extLst>
      <p:ext uri="{BB962C8B-B14F-4D97-AF65-F5344CB8AC3E}">
        <p14:creationId xmlns:p14="http://schemas.microsoft.com/office/powerpoint/2010/main" val="2274683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25</a:t>
            </a:fld>
            <a:endParaRPr lang="es-ES" dirty="0"/>
          </a:p>
        </p:txBody>
      </p:sp>
    </p:spTree>
    <p:extLst>
      <p:ext uri="{BB962C8B-B14F-4D97-AF65-F5344CB8AC3E}">
        <p14:creationId xmlns:p14="http://schemas.microsoft.com/office/powerpoint/2010/main" val="3532900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26</a:t>
            </a:fld>
            <a:endParaRPr lang="es-ES" dirty="0"/>
          </a:p>
        </p:txBody>
      </p:sp>
    </p:spTree>
    <p:extLst>
      <p:ext uri="{BB962C8B-B14F-4D97-AF65-F5344CB8AC3E}">
        <p14:creationId xmlns:p14="http://schemas.microsoft.com/office/powerpoint/2010/main" val="1327898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27</a:t>
            </a:fld>
            <a:endParaRPr lang="es-ES" dirty="0"/>
          </a:p>
        </p:txBody>
      </p:sp>
    </p:spTree>
    <p:extLst>
      <p:ext uri="{BB962C8B-B14F-4D97-AF65-F5344CB8AC3E}">
        <p14:creationId xmlns:p14="http://schemas.microsoft.com/office/powerpoint/2010/main" val="1649402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28</a:t>
            </a:fld>
            <a:endParaRPr lang="es-ES" dirty="0"/>
          </a:p>
        </p:txBody>
      </p:sp>
    </p:spTree>
    <p:extLst>
      <p:ext uri="{BB962C8B-B14F-4D97-AF65-F5344CB8AC3E}">
        <p14:creationId xmlns:p14="http://schemas.microsoft.com/office/powerpoint/2010/main" val="2552835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29</a:t>
            </a:fld>
            <a:endParaRPr lang="es-ES" dirty="0"/>
          </a:p>
        </p:txBody>
      </p:sp>
    </p:spTree>
    <p:extLst>
      <p:ext uri="{BB962C8B-B14F-4D97-AF65-F5344CB8AC3E}">
        <p14:creationId xmlns:p14="http://schemas.microsoft.com/office/powerpoint/2010/main" val="105863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30</a:t>
            </a:fld>
            <a:endParaRPr lang="es-ES" dirty="0"/>
          </a:p>
        </p:txBody>
      </p:sp>
    </p:spTree>
    <p:extLst>
      <p:ext uri="{BB962C8B-B14F-4D97-AF65-F5344CB8AC3E}">
        <p14:creationId xmlns:p14="http://schemas.microsoft.com/office/powerpoint/2010/main" val="2655428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32</a:t>
            </a:fld>
            <a:endParaRPr lang="es-ES" dirty="0"/>
          </a:p>
        </p:txBody>
      </p:sp>
    </p:spTree>
    <p:extLst>
      <p:ext uri="{BB962C8B-B14F-4D97-AF65-F5344CB8AC3E}">
        <p14:creationId xmlns:p14="http://schemas.microsoft.com/office/powerpoint/2010/main" val="328949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33</a:t>
            </a:fld>
            <a:endParaRPr lang="es-ES" dirty="0"/>
          </a:p>
        </p:txBody>
      </p:sp>
    </p:spTree>
    <p:extLst>
      <p:ext uri="{BB962C8B-B14F-4D97-AF65-F5344CB8AC3E}">
        <p14:creationId xmlns:p14="http://schemas.microsoft.com/office/powerpoint/2010/main" val="490701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34</a:t>
            </a:fld>
            <a:endParaRPr lang="es-ES" dirty="0"/>
          </a:p>
        </p:txBody>
      </p:sp>
    </p:spTree>
    <p:extLst>
      <p:ext uri="{BB962C8B-B14F-4D97-AF65-F5344CB8AC3E}">
        <p14:creationId xmlns:p14="http://schemas.microsoft.com/office/powerpoint/2010/main" val="3003080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35</a:t>
            </a:fld>
            <a:endParaRPr lang="es-ES" dirty="0"/>
          </a:p>
        </p:txBody>
      </p:sp>
    </p:spTree>
    <p:extLst>
      <p:ext uri="{BB962C8B-B14F-4D97-AF65-F5344CB8AC3E}">
        <p14:creationId xmlns:p14="http://schemas.microsoft.com/office/powerpoint/2010/main" val="145568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36</a:t>
            </a:fld>
            <a:endParaRPr lang="es-ES" dirty="0"/>
          </a:p>
        </p:txBody>
      </p:sp>
    </p:spTree>
    <p:extLst>
      <p:ext uri="{BB962C8B-B14F-4D97-AF65-F5344CB8AC3E}">
        <p14:creationId xmlns:p14="http://schemas.microsoft.com/office/powerpoint/2010/main" val="2157095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37</a:t>
            </a:fld>
            <a:endParaRPr lang="es-ES" dirty="0"/>
          </a:p>
        </p:txBody>
      </p:sp>
    </p:spTree>
    <p:extLst>
      <p:ext uri="{BB962C8B-B14F-4D97-AF65-F5344CB8AC3E}">
        <p14:creationId xmlns:p14="http://schemas.microsoft.com/office/powerpoint/2010/main" val="3340868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38</a:t>
            </a:fld>
            <a:endParaRPr lang="es-ES" dirty="0"/>
          </a:p>
        </p:txBody>
      </p:sp>
    </p:spTree>
    <p:extLst>
      <p:ext uri="{BB962C8B-B14F-4D97-AF65-F5344CB8AC3E}">
        <p14:creationId xmlns:p14="http://schemas.microsoft.com/office/powerpoint/2010/main" val="58609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5C14FD69-4A85-4715-A222-ABB225B63BC6}" type="datetimeFigureOut">
              <a:rPr lang="es-ES" smtClean="0"/>
              <a:pPr/>
              <a:t>12/09/2022</a:t>
            </a:fld>
            <a:endParaRPr lang="es-E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pPr algn="r"/>
            <a:fld id="{D4C49B74-5DB2-4B03-B1D2-7F6A3C51C318}" type="slidenum">
              <a:rPr lang="es-ES" smtClean="0"/>
              <a:pPr algn="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12/09/2022</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12/09/2022</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4"/>
          </p:nvPr>
        </p:nvSpPr>
        <p:spPr/>
        <p:txBody>
          <a:bodyPr rtlCol="0"/>
          <a:lstStyle/>
          <a:p>
            <a:fld id="{5C14FD69-4A85-4715-A222-ABB225B63BC6}" type="datetimeFigureOut">
              <a:rPr lang="es-ES" smtClean="0"/>
              <a:pPr/>
              <a:t>12/09/2022</a:t>
            </a:fld>
            <a:endParaRPr lang="es-ES" sz="1000" dirty="0"/>
          </a:p>
        </p:txBody>
      </p:sp>
      <p:sp>
        <p:nvSpPr>
          <p:cNvPr id="9" name="8 Marcador de número de diapositiva"/>
          <p:cNvSpPr>
            <a:spLocks noGrp="1"/>
          </p:cNvSpPr>
          <p:nvPr>
            <p:ph type="sldNum" sz="quarter" idx="15"/>
          </p:nvPr>
        </p:nvSpPr>
        <p:spPr/>
        <p:txBody>
          <a:bodyPr rtlCol="0"/>
          <a:lstStyle/>
          <a:p>
            <a:pPr algn="r"/>
            <a:fld id="{D4C49B74-5DB2-4B03-B1D2-7F6A3C51C318}" type="slidenum">
              <a:rPr lang="es-ES" smtClean="0"/>
              <a:pPr algn="r"/>
              <a:t>‹Nº›</a:t>
            </a:fld>
            <a:endParaRPr lang="es-ES" sz="1000" dirty="0"/>
          </a:p>
        </p:txBody>
      </p:sp>
      <p:sp>
        <p:nvSpPr>
          <p:cNvPr id="10" name="9 Marcador de pie de página"/>
          <p:cNvSpPr>
            <a:spLocks noGrp="1"/>
          </p:cNvSpPr>
          <p:nvPr>
            <p:ph type="ftr" sz="quarter" idx="16"/>
          </p:nvPr>
        </p:nvSpPr>
        <p:spPr/>
        <p:txBody>
          <a:bodyPr rtlCol="0"/>
          <a:lstStyle/>
          <a:p>
            <a:pPr algn="ctr"/>
            <a:endParaRPr lang="es-ES" sz="1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5C14FD69-4A85-4715-A222-ABB225B63BC6}" type="datetimeFigureOut">
              <a:rPr lang="es-ES" smtClean="0"/>
              <a:pPr/>
              <a:t>12/09/2022</a:t>
            </a:fld>
            <a:endParaRPr lang="es-ES" sz="1000"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pPr algn="ctr"/>
            <a:endParaRPr lang="es-ES" sz="1000"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pPr algn="r"/>
            <a:fld id="{D4C49B74-5DB2-4B03-B1D2-7F6A3C51C318}" type="slidenum">
              <a:rPr lang="es-ES" smtClean="0"/>
              <a:pPr algn="r"/>
              <a:t>‹Nº›</a:t>
            </a:fld>
            <a:endParaRPr lang="es-E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C14FD69-4A85-4715-A222-ABB225B63BC6}" type="datetimeFigureOut">
              <a:rPr lang="es-ES" smtClean="0"/>
              <a:pPr/>
              <a:t>12/09/2022</a:t>
            </a:fld>
            <a:endParaRPr lang="es-ES" sz="1000" dirty="0"/>
          </a:p>
        </p:txBody>
      </p:sp>
      <p:sp>
        <p:nvSpPr>
          <p:cNvPr id="6" name="5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a:t>Haga clic para modificar el estilo de título del patrón</a:t>
            </a:r>
            <a:endParaRPr kumimoji="0" lang="en-US"/>
          </a:p>
        </p:txBody>
      </p:sp>
      <p:sp>
        <p:nvSpPr>
          <p:cNvPr id="7" name="6 Marcador de fecha"/>
          <p:cNvSpPr>
            <a:spLocks noGrp="1"/>
          </p:cNvSpPr>
          <p:nvPr>
            <p:ph type="dt" sz="half" idx="10"/>
          </p:nvPr>
        </p:nvSpPr>
        <p:spPr/>
        <p:txBody>
          <a:bodyPr/>
          <a:lstStyle/>
          <a:p>
            <a:fld id="{5C14FD69-4A85-4715-A222-ABB225B63BC6}" type="datetimeFigureOut">
              <a:rPr lang="es-ES" smtClean="0"/>
              <a:pPr/>
              <a:t>12/09/2022</a:t>
            </a:fld>
            <a:endParaRPr lang="es-ES" sz="1000" dirty="0"/>
          </a:p>
        </p:txBody>
      </p:sp>
      <p:sp>
        <p:nvSpPr>
          <p:cNvPr id="8" name="7 Marcador de pie de página"/>
          <p:cNvSpPr>
            <a:spLocks noGrp="1"/>
          </p:cNvSpPr>
          <p:nvPr>
            <p:ph type="ftr" sz="quarter" idx="11"/>
          </p:nvPr>
        </p:nvSpPr>
        <p:spPr/>
        <p:txBody>
          <a:bodyPr/>
          <a:lstStyle/>
          <a:p>
            <a:pPr algn="ctr"/>
            <a:endParaRPr lang="es-ES" sz="1000" dirty="0"/>
          </a:p>
        </p:txBody>
      </p:sp>
      <p:sp>
        <p:nvSpPr>
          <p:cNvPr id="9" name="8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5C14FD69-4A85-4715-A222-ABB225B63BC6}" type="datetimeFigureOut">
              <a:rPr lang="es-ES" smtClean="0"/>
              <a:pPr/>
              <a:t>12/09/2022</a:t>
            </a:fld>
            <a:endParaRPr lang="es-ES" sz="1000" dirty="0"/>
          </a:p>
        </p:txBody>
      </p:sp>
      <p:sp>
        <p:nvSpPr>
          <p:cNvPr id="7" name="6 Marcador de número de diapositiva"/>
          <p:cNvSpPr>
            <a:spLocks noGrp="1"/>
          </p:cNvSpPr>
          <p:nvPr>
            <p:ph type="sldNum" sz="quarter" idx="11"/>
          </p:nvPr>
        </p:nvSpPr>
        <p:spPr/>
        <p:txBody>
          <a:bodyPr rtlCol="0"/>
          <a:lstStyle/>
          <a:p>
            <a:pPr algn="r"/>
            <a:fld id="{D4C49B74-5DB2-4B03-B1D2-7F6A3C51C318}" type="slidenum">
              <a:rPr lang="es-ES" smtClean="0"/>
              <a:pPr algn="r"/>
              <a:t>‹Nº›</a:t>
            </a:fld>
            <a:endParaRPr lang="es-ES" sz="1000" dirty="0"/>
          </a:p>
        </p:txBody>
      </p:sp>
      <p:sp>
        <p:nvSpPr>
          <p:cNvPr id="8" name="7 Marcador de pie de página"/>
          <p:cNvSpPr>
            <a:spLocks noGrp="1"/>
          </p:cNvSpPr>
          <p:nvPr>
            <p:ph type="ftr" sz="quarter" idx="12"/>
          </p:nvPr>
        </p:nvSpPr>
        <p:spPr/>
        <p:txBody>
          <a:bodyPr rtlCol="0"/>
          <a:lstStyle/>
          <a:p>
            <a:pPr algn="ctr"/>
            <a:endParaRPr lang="es-E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14FD69-4A85-4715-A222-ABB225B63BC6}" type="datetimeFigureOut">
              <a:rPr lang="es-ES" smtClean="0"/>
              <a:pPr/>
              <a:t>12/09/2022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4"/>
          </p:nvPr>
        </p:nvSpPr>
        <p:spPr/>
        <p:txBody>
          <a:bodyPr rtlCol="0"/>
          <a:lstStyle/>
          <a:p>
            <a:fld id="{5C14FD69-4A85-4715-A222-ABB225B63BC6}" type="datetimeFigureOut">
              <a:rPr lang="es-ES" smtClean="0"/>
              <a:pPr/>
              <a:t>12/09/2022</a:t>
            </a:fld>
            <a:endParaRPr lang="es-ES" sz="1000" dirty="0"/>
          </a:p>
        </p:txBody>
      </p:sp>
      <p:sp>
        <p:nvSpPr>
          <p:cNvPr id="22" name="21 Marcador de número de diapositiva"/>
          <p:cNvSpPr>
            <a:spLocks noGrp="1"/>
          </p:cNvSpPr>
          <p:nvPr>
            <p:ph type="sldNum" sz="quarter" idx="15"/>
          </p:nvPr>
        </p:nvSpPr>
        <p:spPr/>
        <p:txBody>
          <a:bodyPr rtlCol="0"/>
          <a:lstStyle/>
          <a:p>
            <a:pPr algn="r"/>
            <a:fld id="{D4C49B74-5DB2-4B03-B1D2-7F6A3C51C318}" type="slidenum">
              <a:rPr lang="es-ES" smtClean="0"/>
              <a:pPr algn="r"/>
              <a:t>‹Nº›</a:t>
            </a:fld>
            <a:endParaRPr lang="es-ES" sz="1000" dirty="0"/>
          </a:p>
        </p:txBody>
      </p:sp>
      <p:sp>
        <p:nvSpPr>
          <p:cNvPr id="23" name="22 Marcador de pie de página"/>
          <p:cNvSpPr>
            <a:spLocks noGrp="1"/>
          </p:cNvSpPr>
          <p:nvPr>
            <p:ph type="ftr" sz="quarter" idx="16"/>
          </p:nvPr>
        </p:nvSpPr>
        <p:spPr/>
        <p:txBody>
          <a:bodyPr rtlCol="0"/>
          <a:lstStyle/>
          <a:p>
            <a:pPr algn="ctr"/>
            <a:endParaRPr lang="es-ES" sz="1000"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5C14FD69-4A85-4715-A222-ABB225B63BC6}" type="datetimeFigureOut">
              <a:rPr lang="es-ES" smtClean="0"/>
              <a:pPr/>
              <a:t>12/09/2022</a:t>
            </a:fld>
            <a:endParaRPr lang="es-ES" sz="1000" dirty="0"/>
          </a:p>
        </p:txBody>
      </p:sp>
      <p:sp>
        <p:nvSpPr>
          <p:cNvPr id="18" name="17 Marcador de número de diapositiva"/>
          <p:cNvSpPr>
            <a:spLocks noGrp="1"/>
          </p:cNvSpPr>
          <p:nvPr>
            <p:ph type="sldNum" sz="quarter" idx="11"/>
          </p:nvPr>
        </p:nvSpPr>
        <p:spPr/>
        <p:txBody>
          <a:bodyPr rtlCol="0"/>
          <a:lstStyle/>
          <a:p>
            <a:pPr algn="r"/>
            <a:fld id="{D4C49B74-5DB2-4B03-B1D2-7F6A3C51C318}" type="slidenum">
              <a:rPr lang="es-ES" smtClean="0"/>
              <a:pPr algn="r"/>
              <a:t>‹Nº›</a:t>
            </a:fld>
            <a:endParaRPr lang="es-ES" sz="1000" dirty="0"/>
          </a:p>
        </p:txBody>
      </p:sp>
      <p:sp>
        <p:nvSpPr>
          <p:cNvPr id="21" name="20 Marcador de pie de página"/>
          <p:cNvSpPr>
            <a:spLocks noGrp="1"/>
          </p:cNvSpPr>
          <p:nvPr>
            <p:ph type="ftr" sz="quarter" idx="12"/>
          </p:nvPr>
        </p:nvSpPr>
        <p:spPr/>
        <p:txBody>
          <a:bodyPr rtlCol="0"/>
          <a:lstStyle/>
          <a:p>
            <a:pPr algn="ctr"/>
            <a:endParaRPr lang="es-E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14FD69-4A85-4715-A222-ABB225B63BC6}" type="datetimeFigureOut">
              <a:rPr lang="es-ES" smtClean="0"/>
              <a:pPr/>
              <a:t>12/09/2022</a:t>
            </a:fld>
            <a:endParaRPr lang="es-ES" sz="1000"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ctr"/>
            <a:endParaRPr lang="es-ES" sz="1000"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r"/>
            <a:fld id="{D4C49B74-5DB2-4B03-B1D2-7F6A3C51C318}" type="slidenum">
              <a:rPr lang="es-ES" smtClean="0"/>
              <a:pPr algn="r"/>
              <a:t>‹Nº›</a:t>
            </a:fld>
            <a:endParaRPr lang="es-ES" sz="1000"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4348" y="1714488"/>
            <a:ext cx="7577814" cy="1470025"/>
          </a:xfrm>
        </p:spPr>
        <p:txBody>
          <a:bodyPr/>
          <a:lstStyle/>
          <a:p>
            <a:pPr algn="ctr"/>
            <a:r>
              <a:rPr b="1">
                <a:latin typeface="Arial" pitchFamily="34" charset="0"/>
                <a:cs typeface="Arial" pitchFamily="34" charset="0"/>
              </a:rPr>
              <a:t>Tecnologias de la Informacion y de la Comunicacion</a:t>
            </a:r>
          </a:p>
        </p:txBody>
      </p:sp>
      <p:sp>
        <p:nvSpPr>
          <p:cNvPr id="2" name="Subtitle 1"/>
          <p:cNvSpPr>
            <a:spLocks noGrp="1"/>
          </p:cNvSpPr>
          <p:nvPr>
            <p:ph type="subTitle" idx="1"/>
          </p:nvPr>
        </p:nvSpPr>
        <p:spPr>
          <a:xfrm>
            <a:off x="1357290" y="3571876"/>
            <a:ext cx="6194066" cy="925223"/>
          </a:xfrm>
        </p:spPr>
        <p:txBody>
          <a:bodyPr>
            <a:normAutofit/>
          </a:bodyPr>
          <a:lstStyle/>
          <a:p>
            <a:pPr algn="ctr"/>
            <a:r>
              <a:rPr b="1">
                <a:latin typeface="Arial" pitchFamily="34" charset="0"/>
                <a:cs typeface="Arial" pitchFamily="34" charset="0"/>
              </a:rPr>
              <a:t>Introducción al Software de los Sistemas de Computación</a:t>
            </a:r>
            <a:r>
              <a:rPr b="1"/>
              <a:t>.</a:t>
            </a:r>
            <a:endParaRPr>
              <a:latin typeface="Arial" pitchFamily="34" charset="0"/>
              <a:cs typeface="Arial" pitchFamily="34" charset="0"/>
            </a:endParaRPr>
          </a:p>
        </p:txBody>
      </p:sp>
      <p:sp>
        <p:nvSpPr>
          <p:cNvPr id="4" name="Subtitle 1"/>
          <p:cNvSpPr txBox="1">
            <a:spLocks/>
          </p:cNvSpPr>
          <p:nvPr/>
        </p:nvSpPr>
        <p:spPr>
          <a:xfrm>
            <a:off x="1214414" y="5286388"/>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Ing. María Aparicio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357188"/>
            <a:ext cx="6143625" cy="500062"/>
          </a:xfrm>
        </p:spPr>
        <p:txBody>
          <a:bodyPr>
            <a:normAutofit/>
          </a:bodyPr>
          <a:lstStyle/>
          <a:p>
            <a:pPr algn="ctr"/>
            <a:r>
              <a:rPr sz="2400">
                <a:latin typeface="Arial" pitchFamily="34" charset="0"/>
                <a:cs typeface="Arial" pitchFamily="34" charset="0"/>
              </a:rPr>
              <a:t>Conceptos Basicos de las Base de Datos</a:t>
            </a:r>
          </a:p>
        </p:txBody>
      </p:sp>
      <p:sp>
        <p:nvSpPr>
          <p:cNvPr id="24577" name="Rectangle 1"/>
          <p:cNvSpPr>
            <a:spLocks noChangeArrowheads="1"/>
          </p:cNvSpPr>
          <p:nvPr/>
        </p:nvSpPr>
        <p:spPr bwMode="auto">
          <a:xfrm>
            <a:off x="428596" y="785795"/>
            <a:ext cx="8429684" cy="54630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_tradnl" dirty="0">
                <a:latin typeface="Arial" pitchFamily="34" charset="0"/>
                <a:cs typeface="Arial" pitchFamily="34" charset="0"/>
              </a:rPr>
              <a:t>Ejemplos de </a:t>
            </a:r>
            <a:r>
              <a:rPr lang="es-ES_tradnl" dirty="0" err="1">
                <a:latin typeface="Arial" pitchFamily="34" charset="0"/>
                <a:cs typeface="Arial" pitchFamily="34" charset="0"/>
              </a:rPr>
              <a:t>superclaves</a:t>
            </a:r>
            <a:r>
              <a:rPr lang="es-ES_tradnl" dirty="0">
                <a:latin typeface="Arial" pitchFamily="34" charset="0"/>
                <a:cs typeface="Arial" pitchFamily="34" charset="0"/>
              </a:rPr>
              <a:t> (en la entidad Alumno)</a:t>
            </a:r>
            <a:endParaRPr lang="es-ES" dirty="0">
              <a:latin typeface="Arial" pitchFamily="34" charset="0"/>
              <a:cs typeface="Arial" pitchFamily="34" charset="0"/>
            </a:endParaRPr>
          </a:p>
          <a:p>
            <a:pPr lvl="2" algn="just"/>
            <a:r>
              <a:rPr lang="es-ES_tradnl" dirty="0">
                <a:latin typeface="Arial" pitchFamily="34" charset="0"/>
                <a:cs typeface="Arial" pitchFamily="34" charset="0"/>
              </a:rPr>
              <a:t>DNI     </a:t>
            </a:r>
            <a:endParaRPr lang="es-ES" dirty="0">
              <a:latin typeface="Arial" pitchFamily="34" charset="0"/>
              <a:cs typeface="Arial" pitchFamily="34" charset="0"/>
            </a:endParaRPr>
          </a:p>
          <a:p>
            <a:pPr lvl="2" algn="just"/>
            <a:r>
              <a:rPr lang="es-ES_tradnl" dirty="0">
                <a:latin typeface="Arial" pitchFamily="34" charset="0"/>
                <a:cs typeface="Arial" pitchFamily="34" charset="0"/>
              </a:rPr>
              <a:t>Apellido y nombre</a:t>
            </a:r>
            <a:endParaRPr lang="es-ES" dirty="0">
              <a:latin typeface="Arial" pitchFamily="34" charset="0"/>
              <a:cs typeface="Arial" pitchFamily="34" charset="0"/>
            </a:endParaRPr>
          </a:p>
          <a:p>
            <a:pPr lvl="2" algn="just"/>
            <a:r>
              <a:rPr lang="es-ES_tradnl" dirty="0">
                <a:latin typeface="Arial" pitchFamily="34" charset="0"/>
                <a:cs typeface="Arial" pitchFamily="34" charset="0"/>
              </a:rPr>
              <a:t>DNI + Apellido y nombre</a:t>
            </a:r>
            <a:endParaRPr lang="es-ES" dirty="0">
              <a:latin typeface="Arial" pitchFamily="34" charset="0"/>
              <a:cs typeface="Arial" pitchFamily="34" charset="0"/>
            </a:endParaRPr>
          </a:p>
          <a:p>
            <a:pPr lvl="2" algn="just"/>
            <a:r>
              <a:rPr lang="es-ES_tradnl" dirty="0">
                <a:latin typeface="Arial" pitchFamily="34" charset="0"/>
                <a:cs typeface="Arial" pitchFamily="34" charset="0"/>
              </a:rPr>
              <a:t>DNI + Apellido y nombre + fecha de nacimiento …</a:t>
            </a:r>
          </a:p>
          <a:p>
            <a:pPr lvl="0" algn="just"/>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Las claves candidatas serían todas aquellas que no permitan encontrar un </a:t>
            </a:r>
            <a:r>
              <a:rPr lang="es-ES_tradnl" dirty="0" err="1">
                <a:latin typeface="Arial" pitchFamily="34" charset="0"/>
                <a:cs typeface="Arial" pitchFamily="34" charset="0"/>
              </a:rPr>
              <a:t>subconiunto</a:t>
            </a:r>
            <a:r>
              <a:rPr lang="es-ES_tradnl" dirty="0">
                <a:latin typeface="Arial" pitchFamily="34" charset="0"/>
                <a:cs typeface="Arial" pitchFamily="34" charset="0"/>
              </a:rPr>
              <a:t> que pueda ser a su vez </a:t>
            </a:r>
            <a:r>
              <a:rPr lang="es-ES_tradnl" dirty="0" err="1">
                <a:latin typeface="Arial" pitchFamily="34" charset="0"/>
                <a:cs typeface="Arial" pitchFamily="34" charset="0"/>
              </a:rPr>
              <a:t>superclave</a:t>
            </a:r>
            <a:r>
              <a:rPr lang="es-ES_tradnl" dirty="0">
                <a:latin typeface="Arial" pitchFamily="34" charset="0"/>
                <a:cs typeface="Arial" pitchFamily="34" charset="0"/>
              </a:rPr>
              <a:t>:</a:t>
            </a:r>
            <a:endParaRPr lang="es-ES" dirty="0">
              <a:latin typeface="Arial" pitchFamily="34" charset="0"/>
              <a:cs typeface="Arial" pitchFamily="34" charset="0"/>
            </a:endParaRPr>
          </a:p>
          <a:p>
            <a:pPr lvl="2" algn="just"/>
            <a:r>
              <a:rPr lang="es-ES_tradnl" dirty="0">
                <a:latin typeface="Arial" pitchFamily="34" charset="0"/>
                <a:cs typeface="Arial" pitchFamily="34" charset="0"/>
              </a:rPr>
              <a:t>DNI</a:t>
            </a:r>
            <a:endParaRPr lang="es-ES" dirty="0">
              <a:latin typeface="Arial" pitchFamily="34" charset="0"/>
              <a:cs typeface="Arial" pitchFamily="34" charset="0"/>
            </a:endParaRPr>
          </a:p>
          <a:p>
            <a:pPr lvl="2" algn="just"/>
            <a:r>
              <a:rPr lang="es-ES_tradnl" dirty="0">
                <a:latin typeface="Arial" pitchFamily="34" charset="0"/>
                <a:cs typeface="Arial" pitchFamily="34" charset="0"/>
              </a:rPr>
              <a:t>Apellido y nombre</a:t>
            </a:r>
          </a:p>
          <a:p>
            <a:pPr lvl="0" algn="just"/>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Entre estas claves candidatos, se debe escoger DNI, ya que podría haber dos alumnos con el mismo apellido y nombre. Entonces DNI es la clave primaria o principal.</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La entidad ALUMNO tiene un atributo código de materia que cursa. En la entidad MATERIA el código de la materia es la clave primaria o principal. Por lo tanto, en la entidad ALUMNO el atributo código de materia que cursa es una clave foránea, ya que relaciona a esta entidad con la entidad MATERIA.</a:t>
            </a:r>
            <a:endParaRPr lang="es-ES"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357188"/>
            <a:ext cx="6143625" cy="500062"/>
          </a:xfrm>
        </p:spPr>
        <p:txBody>
          <a:bodyPr>
            <a:normAutofit/>
          </a:bodyPr>
          <a:lstStyle/>
          <a:p>
            <a:pPr algn="ctr"/>
            <a:r>
              <a:rPr sz="2400">
                <a:latin typeface="Arial" pitchFamily="34" charset="0"/>
                <a:cs typeface="Arial" pitchFamily="34" charset="0"/>
              </a:rPr>
              <a:t>Conceptos Basicos de las Base de Datos</a:t>
            </a:r>
          </a:p>
        </p:txBody>
      </p:sp>
      <p:sp>
        <p:nvSpPr>
          <p:cNvPr id="24577" name="Rectangle 1"/>
          <p:cNvSpPr>
            <a:spLocks noChangeArrowheads="1"/>
          </p:cNvSpPr>
          <p:nvPr/>
        </p:nvSpPr>
        <p:spPr bwMode="auto">
          <a:xfrm>
            <a:off x="428596" y="785795"/>
            <a:ext cx="842968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latin typeface="Arial" pitchFamily="34" charset="0"/>
                <a:cs typeface="Arial" pitchFamily="34" charset="0"/>
              </a:rPr>
              <a:t>Grado: </a:t>
            </a:r>
          </a:p>
          <a:p>
            <a:pPr algn="just">
              <a:spcBef>
                <a:spcPts val="600"/>
              </a:spcBef>
              <a:spcAft>
                <a:spcPts val="600"/>
              </a:spcAft>
            </a:pPr>
            <a:r>
              <a:rPr lang="es-ES_tradnl" dirty="0">
                <a:latin typeface="Arial" pitchFamily="34" charset="0"/>
                <a:cs typeface="Arial" pitchFamily="34" charset="0"/>
              </a:rPr>
              <a:t>El grado de una relación representa la participación en la relación de cada una de las entidades afectadas. El grado siempre se evalúa de a dos entidades. Existen tres tipos posibles.</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1:1 (una a una):</a:t>
            </a:r>
            <a:r>
              <a:rPr lang="es-ES_tradnl" dirty="0">
                <a:latin typeface="Arial" pitchFamily="34" charset="0"/>
                <a:cs typeface="Arial" pitchFamily="34" charset="0"/>
              </a:rPr>
              <a:t> a cada registro de una entidad le corresponde no mas de un registro de la otra y viceversa. Es biunívoca.</a:t>
            </a:r>
            <a:endParaRPr lang="es-ES" dirty="0">
              <a:latin typeface="Arial" pitchFamily="34" charset="0"/>
              <a:cs typeface="Arial" pitchFamily="34" charset="0"/>
            </a:endParaRPr>
          </a:p>
        </p:txBody>
      </p:sp>
      <p:pic>
        <p:nvPicPr>
          <p:cNvPr id="34818" name="Picture 2"/>
          <p:cNvPicPr>
            <a:picLocks noChangeAspect="1" noChangeArrowheads="1"/>
          </p:cNvPicPr>
          <p:nvPr/>
        </p:nvPicPr>
        <p:blipFill>
          <a:blip r:embed="rId3" cstate="print"/>
          <a:srcRect/>
          <a:stretch>
            <a:fillRect/>
          </a:stretch>
        </p:blipFill>
        <p:spPr bwMode="auto">
          <a:xfrm>
            <a:off x="1928794" y="2928934"/>
            <a:ext cx="5219700" cy="685800"/>
          </a:xfrm>
          <a:prstGeom prst="rect">
            <a:avLst/>
          </a:prstGeom>
          <a:noFill/>
          <a:ln w="9525">
            <a:noFill/>
            <a:miter lim="800000"/>
            <a:headEnd/>
            <a:tailEnd/>
          </a:ln>
        </p:spPr>
      </p:pic>
      <p:sp>
        <p:nvSpPr>
          <p:cNvPr id="11" name="10 Rectángulo"/>
          <p:cNvSpPr/>
          <p:nvPr/>
        </p:nvSpPr>
        <p:spPr>
          <a:xfrm>
            <a:off x="428596" y="3857628"/>
            <a:ext cx="8286808" cy="923330"/>
          </a:xfrm>
          <a:prstGeom prst="rect">
            <a:avLst/>
          </a:prstGeom>
        </p:spPr>
        <p:txBody>
          <a:bodyPr wrap="square">
            <a:spAutoFit/>
          </a:bodyPr>
          <a:lstStyle/>
          <a:p>
            <a:pPr algn="just">
              <a:spcBef>
                <a:spcPts val="600"/>
              </a:spcBef>
              <a:spcAft>
                <a:spcPts val="600"/>
              </a:spcAft>
            </a:pPr>
            <a:r>
              <a:rPr lang="es-ES_tradnl" b="1" dirty="0">
                <a:latin typeface="Arial" pitchFamily="34" charset="0"/>
                <a:cs typeface="Arial" pitchFamily="34" charset="0"/>
              </a:rPr>
              <a:t>1:N (una a muchas):</a:t>
            </a:r>
            <a:r>
              <a:rPr lang="es-ES_tradnl" dirty="0">
                <a:latin typeface="Arial" pitchFamily="34" charset="0"/>
                <a:cs typeface="Arial" pitchFamily="34" charset="0"/>
              </a:rPr>
              <a:t> a cada registro de la primera entidad le pueden corresponder varios registros de la segunda, y a cada registro de la segunda le corresponde no mas de uno de la primera.</a:t>
            </a:r>
            <a:endParaRPr lang="es-ES" dirty="0">
              <a:latin typeface="Arial" pitchFamily="34" charset="0"/>
              <a:cs typeface="Arial" pitchFamily="34" charset="0"/>
            </a:endParaRPr>
          </a:p>
        </p:txBody>
      </p:sp>
      <p:pic>
        <p:nvPicPr>
          <p:cNvPr id="34819" name="Picture 3"/>
          <p:cNvPicPr>
            <a:picLocks noChangeAspect="1" noChangeArrowheads="1"/>
          </p:cNvPicPr>
          <p:nvPr/>
        </p:nvPicPr>
        <p:blipFill>
          <a:blip r:embed="rId4" cstate="print"/>
          <a:srcRect/>
          <a:stretch>
            <a:fillRect/>
          </a:stretch>
        </p:blipFill>
        <p:spPr bwMode="auto">
          <a:xfrm>
            <a:off x="2000232" y="5072074"/>
            <a:ext cx="5267325" cy="7334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357188"/>
            <a:ext cx="6143625" cy="500062"/>
          </a:xfrm>
        </p:spPr>
        <p:txBody>
          <a:bodyPr>
            <a:normAutofit/>
          </a:bodyPr>
          <a:lstStyle/>
          <a:p>
            <a:pPr algn="ctr"/>
            <a:r>
              <a:rPr sz="2400" dirty="0" err="1">
                <a:latin typeface="Arial" pitchFamily="34" charset="0"/>
                <a:cs typeface="Arial" pitchFamily="34" charset="0"/>
              </a:rPr>
              <a:t>Conceptos</a:t>
            </a:r>
            <a:r>
              <a:rPr sz="2400" dirty="0">
                <a:latin typeface="Arial" pitchFamily="34" charset="0"/>
                <a:cs typeface="Arial" pitchFamily="34" charset="0"/>
              </a:rPr>
              <a:t> </a:t>
            </a:r>
            <a:r>
              <a:rPr sz="2400" dirty="0" err="1">
                <a:latin typeface="Arial" pitchFamily="34" charset="0"/>
                <a:cs typeface="Arial" pitchFamily="34" charset="0"/>
              </a:rPr>
              <a:t>Basicos</a:t>
            </a:r>
            <a:r>
              <a:rPr sz="2400" dirty="0">
                <a:latin typeface="Arial" pitchFamily="34" charset="0"/>
                <a:cs typeface="Arial" pitchFamily="34" charset="0"/>
              </a:rPr>
              <a:t> de las Base de </a:t>
            </a:r>
            <a:r>
              <a:rPr sz="2400" dirty="0" err="1">
                <a:latin typeface="Arial" pitchFamily="34" charset="0"/>
                <a:cs typeface="Arial" pitchFamily="34" charset="0"/>
              </a:rPr>
              <a:t>Datos</a:t>
            </a:r>
            <a:endParaRPr sz="2400" dirty="0">
              <a:latin typeface="Arial" pitchFamily="34" charset="0"/>
              <a:cs typeface="Arial" pitchFamily="34" charset="0"/>
            </a:endParaRPr>
          </a:p>
        </p:txBody>
      </p:sp>
      <p:sp>
        <p:nvSpPr>
          <p:cNvPr id="24577" name="Rectangle 1"/>
          <p:cNvSpPr>
            <a:spLocks noChangeArrowheads="1"/>
          </p:cNvSpPr>
          <p:nvPr/>
        </p:nvSpPr>
        <p:spPr bwMode="auto">
          <a:xfrm>
            <a:off x="428596" y="1160931"/>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latin typeface="Arial" pitchFamily="34" charset="0"/>
                <a:cs typeface="Arial" pitchFamily="34" charset="0"/>
              </a:rPr>
              <a:t>N:N (muchas a muchas): </a:t>
            </a:r>
            <a:r>
              <a:rPr lang="es-ES" dirty="0">
                <a:latin typeface="Arial" pitchFamily="34" charset="0"/>
                <a:cs typeface="Arial" pitchFamily="34" charset="0"/>
              </a:rPr>
              <a:t> a cada registro de la primera entidad le pueden corresponder varios registros de la segunda y viceversa.</a:t>
            </a:r>
            <a:r>
              <a:rPr lang="es-ES" b="1" dirty="0">
                <a:latin typeface="Arial" pitchFamily="34" charset="0"/>
                <a:cs typeface="Arial" pitchFamily="34" charset="0"/>
              </a:rPr>
              <a:t>   </a:t>
            </a:r>
          </a:p>
        </p:txBody>
      </p:sp>
      <p:pic>
        <p:nvPicPr>
          <p:cNvPr id="35842" name="Picture 2"/>
          <p:cNvPicPr>
            <a:picLocks noChangeAspect="1" noChangeArrowheads="1"/>
          </p:cNvPicPr>
          <p:nvPr/>
        </p:nvPicPr>
        <p:blipFill>
          <a:blip r:embed="rId3" cstate="print"/>
          <a:srcRect/>
          <a:stretch>
            <a:fillRect/>
          </a:stretch>
        </p:blipFill>
        <p:spPr bwMode="auto">
          <a:xfrm>
            <a:off x="1681160" y="2110944"/>
            <a:ext cx="5210175" cy="781050"/>
          </a:xfrm>
          <a:prstGeom prst="rect">
            <a:avLst/>
          </a:prstGeom>
          <a:noFill/>
          <a:ln w="9525">
            <a:noFill/>
            <a:miter lim="800000"/>
            <a:headEnd/>
            <a:tailEnd/>
          </a:ln>
        </p:spPr>
      </p:pic>
      <p:sp>
        <p:nvSpPr>
          <p:cNvPr id="35843" name="Rectangle 3"/>
          <p:cNvSpPr>
            <a:spLocks noChangeArrowheads="1"/>
          </p:cNvSpPr>
          <p:nvPr/>
        </p:nvSpPr>
        <p:spPr bwMode="auto">
          <a:xfrm>
            <a:off x="428596" y="3320588"/>
            <a:ext cx="8286808"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Cardinalidad</a:t>
            </a:r>
            <a:endParaRPr kumimoji="0" lang="es-ES_tradnl"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La </a:t>
            </a:r>
            <a:r>
              <a:rPr kumimoji="0" lang="es-ES_tradnl"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cardinalidad</a:t>
            </a: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 de una base de datos es el número de entidades que se relacionan entre si en la base de datos. </a:t>
            </a: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En el ejemplo de la base de datos de la FI - </a:t>
            </a:r>
            <a:r>
              <a:rPr kumimoji="0" lang="es-ES_tradnl"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UNJu</a:t>
            </a: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 la </a:t>
            </a:r>
            <a:r>
              <a:rPr kumimoji="0" lang="es-ES_tradnl"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cardinalidad</a:t>
            </a: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 es tres, ya que la entidad PROFESOR se relaciona con ALUMNO (el profesor dicta clase a alumnos), con MATERIA (el profesor dicta una materia) y con AULA (el profesor dicta clase en un aula).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3048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357188"/>
            <a:ext cx="4286250" cy="500062"/>
          </a:xfrm>
        </p:spPr>
        <p:txBody>
          <a:bodyPr>
            <a:normAutofit/>
          </a:bodyPr>
          <a:lstStyle/>
          <a:p>
            <a:pPr algn="ctr"/>
            <a:r>
              <a:rPr sz="2400">
                <a:latin typeface="Arial" pitchFamily="34" charset="0"/>
                <a:cs typeface="Arial" pitchFamily="34" charset="0"/>
              </a:rPr>
              <a:t>Tipos de Base de Datos</a:t>
            </a:r>
          </a:p>
        </p:txBody>
      </p:sp>
      <p:sp>
        <p:nvSpPr>
          <p:cNvPr id="61441" name="Rectangle 1"/>
          <p:cNvSpPr>
            <a:spLocks noChangeArrowheads="1"/>
          </p:cNvSpPr>
          <p:nvPr/>
        </p:nvSpPr>
        <p:spPr bwMode="auto">
          <a:xfrm>
            <a:off x="357158" y="1000108"/>
            <a:ext cx="821537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ts val="600"/>
              </a:spcBef>
              <a:spcAft>
                <a:spcPts val="600"/>
              </a:spcAft>
              <a:buClrTx/>
              <a:buSzTx/>
              <a:buFontTx/>
              <a:buNone/>
              <a:tabLst/>
            </a:pPr>
            <a:r>
              <a:rPr kumimoji="0" lang="es-ES_tradnl" b="1" i="0" u="none" strike="noStrike" cap="none" normalizeH="0" baseline="0" dirty="0">
                <a:ln>
                  <a:noFill/>
                </a:ln>
                <a:solidFill>
                  <a:schemeClr val="tx1"/>
                </a:solidFill>
                <a:effectLst/>
                <a:latin typeface="Arial" pitchFamily="34" charset="0"/>
                <a:ea typeface="Times New Roman" pitchFamily="18" charset="0"/>
                <a:cs typeface="Arial" pitchFamily="34" charset="0"/>
              </a:rPr>
              <a:t>Bases de datos jerárquicas</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En este tipo de base de datos sólo se pueden crear estructuras jerárquicas (estructuras en árbol). Están formadas por una colección de registros unidos a través de relaciones que pueden ser de uno a uno o de uno a muchos, aunque no se pueden definir relaciones de muchos a muchos. Las relaciones se implementan físicamente utilizando punteros.</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Las bases de datos jerárquicas son especialmente útiles en el caso de aplicaciones que manejan un gran volumen de información y datos muy compartidos, permitiendo crear estructuras estables y de gran rendimiento.</a:t>
            </a:r>
          </a:p>
          <a:p>
            <a:pPr marL="0" marR="0" lvl="0" algn="just" defTabSz="914400" rtl="0" eaLnBrk="0" fontAlgn="base" latinLnBrk="0" hangingPunct="0">
              <a:lnSpc>
                <a:spcPct val="100000"/>
              </a:lnSpc>
              <a:spcBef>
                <a:spcPts val="600"/>
              </a:spcBef>
              <a:spcAft>
                <a:spcPts val="600"/>
              </a:spcAft>
              <a:buClrTx/>
              <a:buSzTx/>
              <a:buFontTx/>
              <a:buNone/>
              <a:tabLst/>
            </a:pP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1" i="0" u="none" strike="noStrike" cap="none" normalizeH="0" baseline="0" dirty="0">
                <a:ln>
                  <a:noFill/>
                </a:ln>
                <a:solidFill>
                  <a:schemeClr val="tx1"/>
                </a:solidFill>
                <a:effectLst/>
                <a:latin typeface="Arial" pitchFamily="34" charset="0"/>
                <a:ea typeface="Times New Roman" pitchFamily="18" charset="0"/>
                <a:cs typeface="Arial" pitchFamily="34" charset="0"/>
              </a:rPr>
              <a:t>Bases de datos en red</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Estas bases son muy parecidas a las jerárquicas. Se permite cualquier tipo de relaciones, pero se distingue entre las de red simple (no permiten relaciones de muchos a muchos u es la más común) y las de red complejas. Cualquier sistema puede ser representado en este tipo de base de datos.</a:t>
            </a:r>
            <a:endParaRPr kumimoji="0" lang="es-ES"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3048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357188"/>
            <a:ext cx="4286250" cy="500062"/>
          </a:xfrm>
        </p:spPr>
        <p:txBody>
          <a:bodyPr>
            <a:normAutofit/>
          </a:bodyPr>
          <a:lstStyle/>
          <a:p>
            <a:pPr algn="ctr"/>
            <a:r>
              <a:rPr sz="2400">
                <a:latin typeface="Arial" pitchFamily="34" charset="0"/>
                <a:cs typeface="Arial" pitchFamily="34" charset="0"/>
              </a:rPr>
              <a:t>Tipos de Base de Datos</a:t>
            </a:r>
          </a:p>
        </p:txBody>
      </p:sp>
      <p:sp>
        <p:nvSpPr>
          <p:cNvPr id="61441" name="Rectangle 1"/>
          <p:cNvSpPr>
            <a:spLocks noChangeArrowheads="1"/>
          </p:cNvSpPr>
          <p:nvPr/>
        </p:nvSpPr>
        <p:spPr bwMode="auto">
          <a:xfrm>
            <a:off x="357158" y="785794"/>
            <a:ext cx="821537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1" i="0" u="none" strike="noStrike" cap="none" normalizeH="0" baseline="0" dirty="0">
                <a:ln>
                  <a:noFill/>
                </a:ln>
                <a:solidFill>
                  <a:schemeClr val="tx1"/>
                </a:solidFill>
                <a:effectLst/>
                <a:latin typeface="Arial" pitchFamily="34" charset="0"/>
                <a:ea typeface="Times New Roman" pitchFamily="18" charset="0"/>
                <a:cs typeface="Arial" pitchFamily="34" charset="0"/>
              </a:rPr>
              <a:t>Bases de datos Relaciónales</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Una base de datos relaciona! está formada por tablas. Una tabla es una estructura bidimensional formada por una sucesión de registros. Si se imponen ciertas restricciones, se las puede tratar como relaciones matemáticas (de allí el nombre relacionales).</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Una tabla es como el usuario ve sus datos. Se divide horizontalmente en filas y verticalmente en columnas. Una fila representa un registro (comúnmente llamado </a:t>
            </a:r>
            <a:r>
              <a:rPr kumimoji="0" lang="es-ES_tradnl"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tupla</a:t>
            </a: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 los cuales contienen toda la información necesaria sobre la entidad de la tabla. Cada columna contiene información referente a un único campo o atributo.</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Se define como clave a un atributo o conjunto de atributos que identifican a luía tupia de forma univoca y sin redundancia.</a:t>
            </a: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El modelo relacional es uno de los más utilizados en el diseño y gestión de base de datos</a:t>
            </a: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Ejemplos comerciales de este tipo de base de datos es Oracle. </a:t>
            </a:r>
            <a:r>
              <a:rPr kumimoji="0" lang="es-ES_tradnl"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MySQL</a:t>
            </a: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s-ES_tradnl"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SQLServer</a:t>
            </a: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 Access, etc.</a:t>
            </a:r>
            <a:endParaRPr kumimoji="0" lang="es-ES"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3048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357188"/>
            <a:ext cx="4286250" cy="500062"/>
          </a:xfrm>
        </p:spPr>
        <p:txBody>
          <a:bodyPr>
            <a:normAutofit/>
          </a:bodyPr>
          <a:lstStyle/>
          <a:p>
            <a:pPr algn="ctr"/>
            <a:r>
              <a:rPr sz="2400">
                <a:latin typeface="Arial" pitchFamily="34" charset="0"/>
                <a:cs typeface="Arial" pitchFamily="34" charset="0"/>
              </a:rPr>
              <a:t>Tipos de Base de Datos</a:t>
            </a:r>
          </a:p>
        </p:txBody>
      </p:sp>
      <p:sp>
        <p:nvSpPr>
          <p:cNvPr id="61441" name="Rectangle 1"/>
          <p:cNvSpPr>
            <a:spLocks noChangeArrowheads="1"/>
          </p:cNvSpPr>
          <p:nvPr/>
        </p:nvSpPr>
        <p:spPr bwMode="auto">
          <a:xfrm>
            <a:off x="357158" y="785794"/>
            <a:ext cx="821537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1" i="0" u="none" strike="noStrike" cap="none" normalizeH="0" baseline="0" dirty="0">
                <a:ln>
                  <a:noFill/>
                </a:ln>
                <a:solidFill>
                  <a:schemeClr val="tx1"/>
                </a:solidFill>
                <a:effectLst/>
                <a:latin typeface="Arial" pitchFamily="34" charset="0"/>
                <a:ea typeface="Times New Roman" pitchFamily="18" charset="0"/>
                <a:cs typeface="Arial" pitchFamily="34" charset="0"/>
              </a:rPr>
              <a:t>Bases de Datos Distribuidas</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Está basado en el modelo relacional. Los datos se almacenan en varias computadoras (llamadas también sitios) conectadas a través de Internet (o una red privada de área amplia). Éstos pueden estar fragmentados y cada fragmento almacenado en un sitio o duplicadas en cada sitio:</a:t>
            </a:r>
            <a:endParaRPr kumimoji="0" lang="es-ES_tradnl" b="0" i="0" u="none" strike="noStrike" cap="none" normalizeH="0" baseline="0" dirty="0">
              <a:ln>
                <a:noFill/>
              </a:ln>
              <a:solidFill>
                <a:schemeClr val="tx1"/>
              </a:solidFill>
              <a:effectLst/>
              <a:latin typeface="Arial" pitchFamily="34" charset="0"/>
              <a:cs typeface="Arial" pitchFamily="34" charset="0"/>
            </a:endParaRPr>
          </a:p>
        </p:txBody>
      </p:sp>
      <p:pic>
        <p:nvPicPr>
          <p:cNvPr id="67586" name="Picture 2"/>
          <p:cNvPicPr>
            <a:picLocks noChangeAspect="1" noChangeArrowheads="1"/>
          </p:cNvPicPr>
          <p:nvPr/>
        </p:nvPicPr>
        <p:blipFill>
          <a:blip r:embed="rId3" cstate="print"/>
          <a:srcRect/>
          <a:stretch>
            <a:fillRect/>
          </a:stretch>
        </p:blipFill>
        <p:spPr bwMode="auto">
          <a:xfrm>
            <a:off x="985974" y="2428868"/>
            <a:ext cx="7037756" cy="40005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3048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357188"/>
            <a:ext cx="4286250" cy="500062"/>
          </a:xfrm>
        </p:spPr>
        <p:txBody>
          <a:bodyPr>
            <a:normAutofit/>
          </a:bodyPr>
          <a:lstStyle/>
          <a:p>
            <a:pPr algn="ctr"/>
            <a:r>
              <a:rPr sz="2400">
                <a:latin typeface="Arial" pitchFamily="34" charset="0"/>
                <a:cs typeface="Arial" pitchFamily="34" charset="0"/>
              </a:rPr>
              <a:t>Tipos de Base de Datos</a:t>
            </a:r>
          </a:p>
        </p:txBody>
      </p:sp>
      <p:sp>
        <p:nvSpPr>
          <p:cNvPr id="61441" name="Rectangle 1"/>
          <p:cNvSpPr>
            <a:spLocks noChangeArrowheads="1"/>
          </p:cNvSpPr>
          <p:nvPr/>
        </p:nvSpPr>
        <p:spPr bwMode="auto">
          <a:xfrm>
            <a:off x="357158" y="785794"/>
            <a:ext cx="821537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kumimoji="0" lang="es-ES_tradnl" b="1" i="0" u="none" strike="noStrike" cap="none" normalizeH="0" baseline="0" dirty="0">
                <a:ln>
                  <a:noFill/>
                </a:ln>
                <a:solidFill>
                  <a:schemeClr val="tx1"/>
                </a:solidFill>
                <a:effectLst/>
                <a:latin typeface="Arial" pitchFamily="34" charset="0"/>
                <a:ea typeface="Times New Roman" pitchFamily="18" charset="0"/>
                <a:cs typeface="Arial" pitchFamily="34" charset="0"/>
              </a:rPr>
              <a:t>Bases </a:t>
            </a:r>
            <a:r>
              <a:rPr lang="es-ES_tradnl" b="1" dirty="0">
                <a:latin typeface="Arial" pitchFamily="34" charset="0"/>
                <a:cs typeface="Arial" pitchFamily="34" charset="0"/>
              </a:rPr>
              <a:t>datos Orientadas a objetos</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Las bases de datos relacionales tienen como unidad de dato mas pequeña la intersección de una </a:t>
            </a:r>
            <a:r>
              <a:rPr lang="es-ES_tradnl" dirty="0" err="1">
                <a:latin typeface="Arial" pitchFamily="34" charset="0"/>
                <a:cs typeface="Arial" pitchFamily="34" charset="0"/>
              </a:rPr>
              <a:t>tupla</a:t>
            </a:r>
            <a:r>
              <a:rPr lang="es-ES_tradnl" dirty="0">
                <a:latin typeface="Arial" pitchFamily="34" charset="0"/>
                <a:cs typeface="Arial" pitchFamily="34" charset="0"/>
              </a:rPr>
              <a:t> y un atributo, sobre esto basan la vista específica de sus datos pero actualmente diversas aplicaciones necesitan realizar búsquedas viendo los datos como una estructura, por ejemplo un registro compuesto de campos. Las bases de datos orientadas a objetos permiten que las aplicaciones accedan a los datos estructurados tratando de mantener las ventajas del modelo relacional.</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En una base de datos orientada a objetos se definen los objetos y sus relaciones, donde cada objeto puede tener atributos que pueden expresarse como campos.</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Por ejemplo, en una organización, se puede definir tipos de objetos tales como empleados, secciones, clientes. La clase empleados puede definir los atributos de un objeto empleado (apellido y nombre. D.N.I., salario, etc.) y como se puede tener acceso a los mismos. El objeto departamento puede definir los atributos del departamento y como puede accederse a ellos. Asimismo, la base de datos puede crear una relación entre un objeto empleado y un objeto departamento (un empleado trabaja en un departamento).</a:t>
            </a:r>
            <a:endParaRPr kumimoji="0" lang="es-ES_tradnl"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428625"/>
            <a:ext cx="4000500" cy="500063"/>
          </a:xfrm>
        </p:spPr>
        <p:txBody>
          <a:bodyPr>
            <a:normAutofit/>
          </a:bodyPr>
          <a:lstStyle/>
          <a:p>
            <a:pPr algn="ctr"/>
            <a:r>
              <a:rPr sz="2400">
                <a:latin typeface="Arial" pitchFamily="34" charset="0"/>
                <a:cs typeface="Arial" pitchFamily="34" charset="0"/>
              </a:rPr>
              <a:t>Sistemas Operativos</a:t>
            </a: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571472" y="4929198"/>
            <a:ext cx="81439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_tradnl" dirty="0">
                <a:latin typeface="Arial" pitchFamily="34" charset="0"/>
                <a:cs typeface="Arial" pitchFamily="34" charset="0"/>
              </a:rPr>
              <a:t>Un Sistema Operativo es un conjunto de programas que controlan el funcionamiento del hardware ocultando sus detalles al usuario, permitiéndole así trabajar con el computador de una manera más fácil </a:t>
            </a:r>
            <a:r>
              <a:rPr lang="es-ES_tradnl" i="1" dirty="0">
                <a:latin typeface="Arial" pitchFamily="34" charset="0"/>
                <a:cs typeface="Arial" pitchFamily="34" charset="0"/>
              </a:rPr>
              <a:t>y </a:t>
            </a:r>
            <a:r>
              <a:rPr lang="es-ES_tradnl" dirty="0">
                <a:latin typeface="Arial" pitchFamily="34" charset="0"/>
                <a:cs typeface="Arial" pitchFamily="34" charset="0"/>
              </a:rPr>
              <a:t>segura.</a:t>
            </a:r>
            <a:endParaRPr lang="es-ES" dirty="0">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23" name="AutoShape 15"/>
          <p:cNvSpPr>
            <a:spLocks noChangeArrowheads="1"/>
          </p:cNvSpPr>
          <p:nvPr/>
        </p:nvSpPr>
        <p:spPr bwMode="auto">
          <a:xfrm>
            <a:off x="714348" y="2516172"/>
            <a:ext cx="1719972" cy="677069"/>
          </a:xfrm>
          <a:prstGeom prst="roundRect">
            <a:avLst>
              <a:gd name="adj" fmla="val 16667"/>
            </a:avLst>
          </a:prstGeom>
          <a:gradFill rotWithShape="0">
            <a:gsLst>
              <a:gs pos="0">
                <a:srgbClr val="95B3D7"/>
              </a:gs>
              <a:gs pos="50000">
                <a:srgbClr val="4F81BD"/>
              </a:gs>
              <a:gs pos="100000">
                <a:srgbClr val="95B3D7"/>
              </a:gs>
            </a:gsLst>
            <a:lin ang="5400000" scaled="1"/>
          </a:gradFill>
          <a:ln w="12700" algn="ctr">
            <a:solidFill>
              <a:srgbClr val="4F81BD"/>
            </a:solidFill>
            <a:round/>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0" u="none" strike="noStrike" cap="none" normalizeH="0" baseline="0" dirty="0">
                <a:ln>
                  <a:noFill/>
                </a:ln>
                <a:solidFill>
                  <a:schemeClr val="tx1"/>
                </a:solidFill>
                <a:effectLst/>
                <a:latin typeface="Calibri" pitchFamily="34" charset="0"/>
                <a:cs typeface="Arial" pitchFamily="34" charset="0"/>
              </a:rPr>
              <a:t>Usuario</a:t>
            </a:r>
            <a:endParaRPr kumimoji="0" lang="es-ES" b="0" i="0" u="none" strike="noStrike" cap="none" normalizeH="0" baseline="0" dirty="0">
              <a:ln>
                <a:noFill/>
              </a:ln>
              <a:solidFill>
                <a:schemeClr val="tx1"/>
              </a:solidFill>
              <a:effectLst/>
              <a:latin typeface="Arial" pitchFamily="34" charset="0"/>
              <a:cs typeface="Arial" pitchFamily="34" charset="0"/>
            </a:endParaRPr>
          </a:p>
        </p:txBody>
      </p:sp>
      <p:sp>
        <p:nvSpPr>
          <p:cNvPr id="68624" name="AutoShape 16"/>
          <p:cNvSpPr>
            <a:spLocks noChangeArrowheads="1"/>
          </p:cNvSpPr>
          <p:nvPr/>
        </p:nvSpPr>
        <p:spPr bwMode="auto">
          <a:xfrm>
            <a:off x="2811076" y="2657131"/>
            <a:ext cx="982841" cy="363953"/>
          </a:xfrm>
          <a:prstGeom prst="rightArrow">
            <a:avLst>
              <a:gd name="adj1" fmla="val 50000"/>
              <a:gd name="adj2" fmla="val 71429"/>
            </a:avLst>
          </a:prstGeom>
          <a:gradFill rotWithShape="0">
            <a:gsLst>
              <a:gs pos="0">
                <a:srgbClr val="FABF8F"/>
              </a:gs>
              <a:gs pos="50000">
                <a:srgbClr val="F79646"/>
              </a:gs>
              <a:gs pos="100000">
                <a:srgbClr val="FABF8F"/>
              </a:gs>
            </a:gsLst>
            <a:lin ang="5400000" scaled="1"/>
          </a:gradFill>
          <a:ln w="12700" algn="ctr">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es-ES"/>
          </a:p>
        </p:txBody>
      </p:sp>
      <p:sp>
        <p:nvSpPr>
          <p:cNvPr id="68625" name="Oval 17"/>
          <p:cNvSpPr>
            <a:spLocks noChangeArrowheads="1"/>
          </p:cNvSpPr>
          <p:nvPr/>
        </p:nvSpPr>
        <p:spPr bwMode="auto">
          <a:xfrm>
            <a:off x="4000500" y="1390227"/>
            <a:ext cx="4422786" cy="2928958"/>
          </a:xfrm>
          <a:prstGeom prst="ellipse">
            <a:avLst/>
          </a:prstGeom>
          <a:gradFill rotWithShape="0">
            <a:gsLst>
              <a:gs pos="0">
                <a:srgbClr val="B2A1C7"/>
              </a:gs>
              <a:gs pos="50000">
                <a:srgbClr val="8064A2"/>
              </a:gs>
              <a:gs pos="100000">
                <a:srgbClr val="B2A1C7"/>
              </a:gs>
            </a:gsLst>
            <a:lin ang="5400000" scaled="1"/>
          </a:gradFill>
          <a:ln w="12700" algn="ctr">
            <a:solidFill>
              <a:srgbClr val="8064A2"/>
            </a:solidFill>
            <a:round/>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0" u="none" strike="noStrike" cap="none" normalizeH="0" baseline="0" dirty="0">
                <a:ln>
                  <a:noFill/>
                </a:ln>
                <a:solidFill>
                  <a:schemeClr val="tx1"/>
                </a:solidFill>
                <a:effectLst/>
                <a:latin typeface="Calibri" pitchFamily="34" charset="0"/>
                <a:cs typeface="Arial" pitchFamily="34" charset="0"/>
              </a:rPr>
              <a:t>Software de aplicación</a:t>
            </a:r>
            <a:endParaRPr kumimoji="0" lang="es-ES" b="0" i="0" u="none" strike="noStrike" cap="none" normalizeH="0" baseline="0" dirty="0">
              <a:ln>
                <a:noFill/>
              </a:ln>
              <a:solidFill>
                <a:schemeClr val="tx1"/>
              </a:solidFill>
              <a:effectLst/>
              <a:latin typeface="Arial" pitchFamily="34" charset="0"/>
              <a:cs typeface="Arial" pitchFamily="34" charset="0"/>
            </a:endParaRPr>
          </a:p>
        </p:txBody>
      </p:sp>
      <p:sp>
        <p:nvSpPr>
          <p:cNvPr id="68626" name="Oval 18"/>
          <p:cNvSpPr>
            <a:spLocks noChangeArrowheads="1"/>
          </p:cNvSpPr>
          <p:nvPr/>
        </p:nvSpPr>
        <p:spPr bwMode="auto">
          <a:xfrm>
            <a:off x="4643438" y="2143116"/>
            <a:ext cx="3014047" cy="2027740"/>
          </a:xfrm>
          <a:prstGeom prst="ellipse">
            <a:avLst/>
          </a:prstGeom>
          <a:gradFill rotWithShape="0">
            <a:gsLst>
              <a:gs pos="0">
                <a:srgbClr val="D99594"/>
              </a:gs>
              <a:gs pos="50000">
                <a:srgbClr val="C0504D"/>
              </a:gs>
              <a:gs pos="100000">
                <a:srgbClr val="D99594"/>
              </a:gs>
            </a:gsLst>
            <a:lin ang="5400000" scaled="1"/>
          </a:gradFill>
          <a:ln w="12700" algn="ctr">
            <a:solidFill>
              <a:srgbClr val="C0504D"/>
            </a:solidFill>
            <a:round/>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7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7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s-ES" sz="700" dirty="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7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0" u="none" strike="noStrike" cap="none" normalizeH="0" baseline="0" dirty="0">
                <a:ln>
                  <a:noFill/>
                </a:ln>
                <a:solidFill>
                  <a:schemeClr val="tx1"/>
                </a:solidFill>
                <a:effectLst/>
                <a:latin typeface="Calibri" pitchFamily="34" charset="0"/>
                <a:cs typeface="Arial" pitchFamily="34" charset="0"/>
              </a:rPr>
              <a:t>Sistema Operativo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68627" name="Oval 19"/>
          <p:cNvSpPr>
            <a:spLocks noChangeArrowheads="1"/>
          </p:cNvSpPr>
          <p:nvPr/>
        </p:nvSpPr>
        <p:spPr bwMode="auto">
          <a:xfrm>
            <a:off x="5143504" y="2428868"/>
            <a:ext cx="2063967" cy="831893"/>
          </a:xfrm>
          <a:prstGeom prst="ellipse">
            <a:avLst/>
          </a:prstGeom>
          <a:solidFill>
            <a:srgbClr val="4BACC6"/>
          </a:solidFill>
          <a:ln w="38100" algn="ctr">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0" u="none" strike="noStrike" cap="none" normalizeH="0" baseline="0" dirty="0">
                <a:ln>
                  <a:noFill/>
                </a:ln>
                <a:solidFill>
                  <a:schemeClr val="tx1"/>
                </a:solidFill>
                <a:effectLst/>
                <a:latin typeface="Calibri" pitchFamily="34" charset="0"/>
                <a:cs typeface="Arial" pitchFamily="34" charset="0"/>
              </a:rPr>
              <a:t>Hardware</a:t>
            </a:r>
            <a:endParaRPr kumimoji="0" lang="es-ES"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3886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428625"/>
            <a:ext cx="3429000" cy="571500"/>
          </a:xfrm>
        </p:spPr>
        <p:txBody>
          <a:bodyPr>
            <a:normAutofit/>
          </a:bodyPr>
          <a:lstStyle/>
          <a:p>
            <a:pPr algn="ctr"/>
            <a:r>
              <a:rPr sz="2400">
                <a:latin typeface="Arial" pitchFamily="34" charset="0"/>
                <a:cs typeface="Arial" pitchFamily="34" charset="0"/>
              </a:rPr>
              <a:t>Sistemas Operativos</a:t>
            </a:r>
          </a:p>
        </p:txBody>
      </p:sp>
      <p:pic>
        <p:nvPicPr>
          <p:cNvPr id="84994" name="Picture 2" descr="http://www.juan-caballero.es/cursos/int-inf/imgs/arranque.jpg"/>
          <p:cNvPicPr>
            <a:picLocks noChangeAspect="1" noChangeArrowheads="1"/>
          </p:cNvPicPr>
          <p:nvPr/>
        </p:nvPicPr>
        <p:blipFill>
          <a:blip r:embed="rId3" cstate="print"/>
          <a:srcRect/>
          <a:stretch>
            <a:fillRect/>
          </a:stretch>
        </p:blipFill>
        <p:spPr bwMode="auto">
          <a:xfrm>
            <a:off x="1391273" y="857232"/>
            <a:ext cx="5895372" cy="4143404"/>
          </a:xfrm>
          <a:prstGeom prst="rect">
            <a:avLst/>
          </a:prstGeom>
          <a:noFill/>
        </p:spPr>
      </p:pic>
      <p:sp>
        <p:nvSpPr>
          <p:cNvPr id="11" name="10 Rectángulo"/>
          <p:cNvSpPr/>
          <p:nvPr/>
        </p:nvSpPr>
        <p:spPr>
          <a:xfrm>
            <a:off x="357158" y="5000636"/>
            <a:ext cx="8501122" cy="1477328"/>
          </a:xfrm>
          <a:prstGeom prst="rect">
            <a:avLst/>
          </a:prstGeom>
        </p:spPr>
        <p:txBody>
          <a:bodyPr wrap="square">
            <a:spAutoFit/>
          </a:bodyPr>
          <a:lstStyle/>
          <a:p>
            <a:pPr algn="just"/>
            <a:r>
              <a:rPr lang="es-ES" dirty="0">
                <a:latin typeface="Arial" pitchFamily="34" charset="0"/>
                <a:cs typeface="Arial" pitchFamily="34" charset="0"/>
              </a:rPr>
              <a:t>El ordenador moderno típico arranca en aproximadamente un minuto (del cual, 15 segundos son empleados por los cargadores de arranque preliminares, y el resto por el cargador del sistema operativo), mientras que los grandes servidores pueden necesitar varios minutos para arrancar y comenzar todos los servicios; para asegurar una alta disponibilidad, ofrecen unos servicios antes que otros.</a:t>
            </a:r>
          </a:p>
        </p:txBody>
      </p:sp>
    </p:spTree>
    <p:extLst>
      <p:ext uri="{BB962C8B-B14F-4D97-AF65-F5344CB8AC3E}">
        <p14:creationId xmlns:p14="http://schemas.microsoft.com/office/powerpoint/2010/main" val="2014980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642938"/>
            <a:ext cx="6858000" cy="571500"/>
          </a:xfrm>
        </p:spPr>
        <p:txBody>
          <a:bodyPr>
            <a:normAutofit fontScale="92500"/>
          </a:bodyPr>
          <a:lstStyle/>
          <a:p>
            <a:pPr algn="ctr"/>
            <a:r>
              <a:rPr sz="2400">
                <a:latin typeface="Arial" pitchFamily="34" charset="0"/>
                <a:cs typeface="Arial" pitchFamily="34" charset="0"/>
              </a:rPr>
              <a:t>Caracteristicas deseables de un Sistema Operativo</a:t>
            </a:r>
          </a:p>
        </p:txBody>
      </p:sp>
      <p:sp>
        <p:nvSpPr>
          <p:cNvPr id="11" name="10 Rectángulo"/>
          <p:cNvSpPr/>
          <p:nvPr/>
        </p:nvSpPr>
        <p:spPr>
          <a:xfrm>
            <a:off x="857224" y="1357298"/>
            <a:ext cx="7572428" cy="4462760"/>
          </a:xfrm>
          <a:prstGeom prst="rect">
            <a:avLst/>
          </a:prstGeom>
        </p:spPr>
        <p:txBody>
          <a:bodyPr wrap="square">
            <a:spAutoFit/>
          </a:bodyPr>
          <a:lstStyle/>
          <a:p>
            <a:pPr algn="just">
              <a:spcBef>
                <a:spcPts val="600"/>
              </a:spcBef>
              <a:spcAft>
                <a:spcPts val="600"/>
              </a:spcAft>
            </a:pPr>
            <a:r>
              <a:rPr lang="es-ES" b="1" dirty="0">
                <a:latin typeface="Arial" pitchFamily="34" charset="0"/>
                <a:cs typeface="Arial" pitchFamily="34" charset="0"/>
              </a:rPr>
              <a:t>Eficiencia: </a:t>
            </a:r>
            <a:r>
              <a:rPr lang="es-ES" dirty="0">
                <a:latin typeface="Arial" pitchFamily="34" charset="0"/>
                <a:cs typeface="Arial" pitchFamily="34" charset="0"/>
              </a:rPr>
              <a:t>Debe realizar sus funciones de una manera rápida.</a:t>
            </a:r>
          </a:p>
          <a:p>
            <a:pPr algn="just">
              <a:spcBef>
                <a:spcPts val="600"/>
              </a:spcBef>
              <a:spcAft>
                <a:spcPts val="600"/>
              </a:spcAft>
            </a:pPr>
            <a:r>
              <a:rPr lang="es-ES" b="1" dirty="0">
                <a:latin typeface="Arial" pitchFamily="34" charset="0"/>
                <a:cs typeface="Arial" pitchFamily="34" charset="0"/>
              </a:rPr>
              <a:t>Facilidad de Mantenimiento: </a:t>
            </a:r>
            <a:r>
              <a:rPr lang="es-ES" dirty="0">
                <a:latin typeface="Arial" pitchFamily="34" charset="0"/>
                <a:cs typeface="Arial" pitchFamily="34" charset="0"/>
              </a:rPr>
              <a:t>Debe permitir ser actualizado en forma sencilla, para lo cual debe estar bien estructurado y legible.</a:t>
            </a:r>
          </a:p>
          <a:p>
            <a:pPr algn="just">
              <a:spcBef>
                <a:spcPts val="600"/>
              </a:spcBef>
              <a:spcAft>
                <a:spcPts val="600"/>
              </a:spcAft>
            </a:pPr>
            <a:r>
              <a:rPr lang="es-ES" b="1" dirty="0">
                <a:latin typeface="Arial" pitchFamily="34" charset="0"/>
                <a:cs typeface="Arial" pitchFamily="34" charset="0"/>
              </a:rPr>
              <a:t>Tamaño pequeño:</a:t>
            </a:r>
            <a:r>
              <a:rPr lang="es-ES" dirty="0">
                <a:latin typeface="Arial" pitchFamily="34" charset="0"/>
                <a:cs typeface="Arial" pitchFamily="34" charset="0"/>
              </a:rPr>
              <a:t> Un SO pequeño ocupa menos espacio en memoria, minimizando errores.</a:t>
            </a:r>
          </a:p>
          <a:p>
            <a:pPr algn="just">
              <a:spcBef>
                <a:spcPts val="600"/>
              </a:spcBef>
              <a:spcAft>
                <a:spcPts val="600"/>
              </a:spcAft>
            </a:pPr>
            <a:r>
              <a:rPr lang="es-ES" b="1" dirty="0">
                <a:latin typeface="Arial" pitchFamily="34" charset="0"/>
                <a:cs typeface="Arial" pitchFamily="34" charset="0"/>
              </a:rPr>
              <a:t>Fiabilidad:</a:t>
            </a:r>
            <a:r>
              <a:rPr lang="es-ES" dirty="0">
                <a:latin typeface="Arial" pitchFamily="34" charset="0"/>
                <a:cs typeface="Arial" pitchFamily="34" charset="0"/>
              </a:rPr>
              <a:t> Debe ser fiable, un fallo en el puede ocasionar la inutilización del computador.</a:t>
            </a:r>
          </a:p>
          <a:p>
            <a:pPr algn="just">
              <a:spcBef>
                <a:spcPts val="600"/>
              </a:spcBef>
              <a:spcAft>
                <a:spcPts val="600"/>
              </a:spcAft>
            </a:pPr>
            <a:r>
              <a:rPr lang="es-ES" b="1" dirty="0">
                <a:latin typeface="Arial" pitchFamily="34" charset="0"/>
                <a:cs typeface="Arial" pitchFamily="34" charset="0"/>
              </a:rPr>
              <a:t>Conveniencia</a:t>
            </a:r>
            <a:r>
              <a:rPr lang="es-ES" dirty="0">
                <a:latin typeface="Arial" pitchFamily="34" charset="0"/>
                <a:cs typeface="Arial" pitchFamily="34" charset="0"/>
              </a:rPr>
              <a:t>. Un Sistema Operativo hace más conveniente el uso de una computadora.</a:t>
            </a:r>
          </a:p>
          <a:p>
            <a:pPr algn="just">
              <a:spcBef>
                <a:spcPts val="600"/>
              </a:spcBef>
              <a:spcAft>
                <a:spcPts val="600"/>
              </a:spcAft>
            </a:pPr>
            <a:r>
              <a:rPr lang="es-ES" b="1" dirty="0">
                <a:latin typeface="Arial" pitchFamily="34" charset="0"/>
                <a:cs typeface="Arial" pitchFamily="34" charset="0"/>
              </a:rPr>
              <a:t>Encargado de administrar el hardware. </a:t>
            </a:r>
            <a:r>
              <a:rPr lang="es-ES" dirty="0">
                <a:latin typeface="Arial" pitchFamily="34" charset="0"/>
                <a:cs typeface="Arial" pitchFamily="34" charset="0"/>
              </a:rPr>
              <a:t>El Sistema Operativo se encarga de manejar de una mejor manera los recursos de la computadora en cuanto a hardware se refiere, esto es, asignar a cada proceso una parte del procesador para poder compartir los recursos.</a:t>
            </a:r>
          </a:p>
        </p:txBody>
      </p:sp>
    </p:spTree>
    <p:extLst>
      <p:ext uri="{BB962C8B-B14F-4D97-AF65-F5344CB8AC3E}">
        <p14:creationId xmlns:p14="http://schemas.microsoft.com/office/powerpoint/2010/main" val="312128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500063"/>
            <a:ext cx="2500313" cy="500062"/>
          </a:xfrm>
        </p:spPr>
        <p:txBody>
          <a:bodyPr>
            <a:normAutofit/>
          </a:bodyPr>
          <a:lstStyle/>
          <a:p>
            <a:pPr algn="ctr"/>
            <a:r>
              <a:rPr sz="2400">
                <a:latin typeface="Arial" pitchFamily="34" charset="0"/>
                <a:cs typeface="Arial" pitchFamily="34" charset="0"/>
              </a:rPr>
              <a:t>Archivos</a:t>
            </a:r>
          </a:p>
        </p:txBody>
      </p:sp>
      <p:sp>
        <p:nvSpPr>
          <p:cNvPr id="24577" name="Rectangle 1"/>
          <p:cNvSpPr>
            <a:spLocks noChangeArrowheads="1"/>
          </p:cNvSpPr>
          <p:nvPr/>
        </p:nvSpPr>
        <p:spPr bwMode="auto">
          <a:xfrm>
            <a:off x="500034" y="917658"/>
            <a:ext cx="821537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Desventajas en el uso de archivos</a:t>
            </a:r>
          </a:p>
          <a:p>
            <a:pPr algn="just">
              <a:spcBef>
                <a:spcPts val="600"/>
              </a:spcBef>
              <a:spcAft>
                <a:spcPts val="600"/>
              </a:spcAft>
            </a:pPr>
            <a:r>
              <a:rPr lang="es-ES_tradnl" b="1" dirty="0">
                <a:latin typeface="Arial" pitchFamily="34" charset="0"/>
                <a:cs typeface="Arial" pitchFamily="34" charset="0"/>
              </a:rPr>
              <a:t>Actualización de la Información: </a:t>
            </a:r>
            <a:r>
              <a:rPr lang="es-ES_tradnl" dirty="0">
                <a:latin typeface="Arial" pitchFamily="34" charset="0"/>
                <a:cs typeface="Arial" pitchFamily="34" charset="0"/>
              </a:rPr>
              <a:t>La actualización puede resultar costosa cuando se tiene información total o parcialmente duplicada en archivos diferentes. Esto conduce a inconsistencia de datos</a:t>
            </a:r>
          </a:p>
          <a:p>
            <a:pPr algn="just">
              <a:spcBef>
                <a:spcPts val="600"/>
              </a:spcBef>
              <a:spcAft>
                <a:spcPts val="600"/>
              </a:spcAft>
            </a:pPr>
            <a:r>
              <a:rPr lang="es-ES_tradnl" b="1" dirty="0">
                <a:latin typeface="Arial" pitchFamily="34" charset="0"/>
                <a:cs typeface="Arial" pitchFamily="34" charset="0"/>
              </a:rPr>
              <a:t>Redundancia: </a:t>
            </a:r>
            <a:r>
              <a:rPr lang="es-ES_tradnl" dirty="0">
                <a:latin typeface="Arial" pitchFamily="34" charset="0"/>
                <a:cs typeface="Arial" pitchFamily="34" charset="0"/>
              </a:rPr>
              <a:t>Consiste en tener datos que no aportan información, porque pueden ser deducidos de otros.</a:t>
            </a:r>
          </a:p>
          <a:p>
            <a:pPr algn="just">
              <a:spcBef>
                <a:spcPts val="600"/>
              </a:spcBef>
              <a:spcAft>
                <a:spcPts val="600"/>
              </a:spcAft>
            </a:pPr>
            <a:r>
              <a:rPr lang="es-ES_tradnl" b="1" dirty="0">
                <a:latin typeface="Arial" pitchFamily="34" charset="0"/>
                <a:cs typeface="Arial" pitchFamily="34" charset="0"/>
              </a:rPr>
              <a:t>Rigidez en la búsqueda: </a:t>
            </a:r>
            <a:r>
              <a:rPr lang="es-ES_tradnl" dirty="0">
                <a:latin typeface="Arial" pitchFamily="34" charset="0"/>
                <a:cs typeface="Arial" pitchFamily="34" charset="0"/>
              </a:rPr>
              <a:t>No siempre el modo de acceso que tiene el archivo es el más eficiente, no pudiendo cambiarse.</a:t>
            </a:r>
          </a:p>
          <a:p>
            <a:pPr algn="just">
              <a:spcBef>
                <a:spcPts val="600"/>
              </a:spcBef>
              <a:spcAft>
                <a:spcPts val="600"/>
              </a:spcAft>
            </a:pPr>
            <a:r>
              <a:rPr lang="es-ES_tradnl" b="1" dirty="0">
                <a:latin typeface="Arial" pitchFamily="34" charset="0"/>
                <a:cs typeface="Arial" pitchFamily="34" charset="0"/>
              </a:rPr>
              <a:t>Dependencia con los programas: </a:t>
            </a:r>
            <a:r>
              <a:rPr lang="es-ES_tradnl" dirty="0">
                <a:latin typeface="Arial" pitchFamily="34" charset="0"/>
                <a:cs typeface="Arial" pitchFamily="34" charset="0"/>
              </a:rPr>
              <a:t>Cualquier cambio en la estructura del archivo implica una modificación de los programas que lo tratan.</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Confidencialidad y seguridad: </a:t>
            </a:r>
            <a:r>
              <a:rPr lang="es-ES_tradnl" dirty="0">
                <a:latin typeface="Arial" pitchFamily="34" charset="0"/>
                <a:cs typeface="Arial" pitchFamily="34" charset="0"/>
              </a:rPr>
              <a:t>La confidencialidad consiste en evitar el acceso a determinados usuarios. La seguridad consiste en que los datos no puedan ser modificados por usuarios no autorizados. Ambas cosas deben hacerse por programa.</a:t>
            </a:r>
            <a:endParaRPr lang="es-ES" dirty="0">
              <a:latin typeface="Arial" pitchFamily="34" charset="0"/>
              <a:cs typeface="Arial" pitchFamily="34" charset="0"/>
            </a:endParaRPr>
          </a:p>
          <a:p>
            <a:pPr algn="just">
              <a:spcBef>
                <a:spcPts val="600"/>
              </a:spcBef>
              <a:spcAft>
                <a:spcPts val="600"/>
              </a:spcAft>
            </a:pP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00063"/>
            <a:ext cx="6858000" cy="571500"/>
          </a:xfrm>
        </p:spPr>
        <p:txBody>
          <a:bodyPr>
            <a:normAutofit fontScale="92500"/>
          </a:bodyPr>
          <a:lstStyle/>
          <a:p>
            <a:pPr algn="ctr"/>
            <a:r>
              <a:rPr sz="2400">
                <a:latin typeface="Arial" pitchFamily="34" charset="0"/>
                <a:cs typeface="Arial" pitchFamily="34" charset="0"/>
              </a:rPr>
              <a:t>Caracteristicas deseables de un Sistema Operativo</a:t>
            </a:r>
          </a:p>
        </p:txBody>
      </p:sp>
      <p:sp>
        <p:nvSpPr>
          <p:cNvPr id="11" name="10 Rectángulo"/>
          <p:cNvSpPr/>
          <p:nvPr/>
        </p:nvSpPr>
        <p:spPr>
          <a:xfrm>
            <a:off x="642910" y="1142984"/>
            <a:ext cx="8001056" cy="3046988"/>
          </a:xfrm>
          <a:prstGeom prst="rect">
            <a:avLst/>
          </a:prstGeom>
        </p:spPr>
        <p:txBody>
          <a:bodyPr wrap="square">
            <a:spAutoFit/>
          </a:bodyPr>
          <a:lstStyle/>
          <a:p>
            <a:pPr algn="just">
              <a:spcBef>
                <a:spcPts val="600"/>
              </a:spcBef>
              <a:spcAft>
                <a:spcPts val="600"/>
              </a:spcAft>
            </a:pPr>
            <a:r>
              <a:rPr lang="es-ES" b="1" dirty="0">
                <a:latin typeface="Arial" pitchFamily="34" charset="0"/>
                <a:cs typeface="Arial" pitchFamily="34" charset="0"/>
              </a:rPr>
              <a:t>Relacionar dispositivos (gestionar a través del </a:t>
            </a:r>
            <a:r>
              <a:rPr lang="es-ES" b="1" dirty="0" err="1">
                <a:latin typeface="Arial" pitchFamily="34" charset="0"/>
                <a:cs typeface="Arial" pitchFamily="34" charset="0"/>
              </a:rPr>
              <a:t>kernel</a:t>
            </a:r>
            <a:r>
              <a:rPr lang="es-ES" b="1" dirty="0">
                <a:latin typeface="Arial" pitchFamily="34" charset="0"/>
                <a:cs typeface="Arial" pitchFamily="34" charset="0"/>
              </a:rPr>
              <a:t>). </a:t>
            </a:r>
            <a:r>
              <a:rPr lang="es-ES" dirty="0">
                <a:latin typeface="Arial" pitchFamily="34" charset="0"/>
                <a:cs typeface="Arial" pitchFamily="34" charset="0"/>
              </a:rPr>
              <a:t>El Sistema Operativo se debe encargar de comunicar a los dispositivos periféricos, cuando el usuario así lo requiera.</a:t>
            </a:r>
          </a:p>
          <a:p>
            <a:pPr algn="just">
              <a:spcBef>
                <a:spcPts val="600"/>
              </a:spcBef>
              <a:spcAft>
                <a:spcPts val="600"/>
              </a:spcAft>
            </a:pPr>
            <a:r>
              <a:rPr lang="es-ES" b="1" dirty="0">
                <a:latin typeface="Arial" pitchFamily="34" charset="0"/>
                <a:cs typeface="Arial" pitchFamily="34" charset="0"/>
              </a:rPr>
              <a:t>Organizar datos </a:t>
            </a:r>
            <a:r>
              <a:rPr lang="es-ES" dirty="0">
                <a:latin typeface="Arial" pitchFamily="34" charset="0"/>
                <a:cs typeface="Arial" pitchFamily="34" charset="0"/>
              </a:rPr>
              <a:t>para acceso rápido y seguro.</a:t>
            </a:r>
          </a:p>
          <a:p>
            <a:pPr algn="just">
              <a:spcBef>
                <a:spcPts val="600"/>
              </a:spcBef>
              <a:spcAft>
                <a:spcPts val="600"/>
              </a:spcAft>
            </a:pPr>
            <a:r>
              <a:rPr lang="es-ES" b="1" dirty="0">
                <a:latin typeface="Arial" pitchFamily="34" charset="0"/>
                <a:cs typeface="Arial" pitchFamily="34" charset="0"/>
              </a:rPr>
              <a:t>Manejar las comunicaciones en red</a:t>
            </a:r>
            <a:r>
              <a:rPr lang="es-ES" dirty="0">
                <a:latin typeface="Arial" pitchFamily="34" charset="0"/>
                <a:cs typeface="Arial" pitchFamily="34" charset="0"/>
              </a:rPr>
              <a:t>. El Sistema Operativo permite al usuario manejar con alta facilidad todo lo referente a la instalación y uso de las redes de computadoras.</a:t>
            </a:r>
          </a:p>
          <a:p>
            <a:pPr algn="just">
              <a:spcBef>
                <a:spcPts val="600"/>
              </a:spcBef>
              <a:spcAft>
                <a:spcPts val="600"/>
              </a:spcAft>
            </a:pPr>
            <a:r>
              <a:rPr lang="es-ES" b="1" dirty="0">
                <a:latin typeface="Arial" pitchFamily="34" charset="0"/>
                <a:cs typeface="Arial" pitchFamily="34" charset="0"/>
              </a:rPr>
              <a:t>Facilitar las entradas y salidas</a:t>
            </a:r>
            <a:r>
              <a:rPr lang="es-ES" dirty="0">
                <a:latin typeface="Arial" pitchFamily="34" charset="0"/>
                <a:cs typeface="Arial" pitchFamily="34" charset="0"/>
              </a:rPr>
              <a:t>. Un Sistema Operativo debe facilitar el acceso y manejo de los dispositivos de Entrada/Salida de la computadora.</a:t>
            </a:r>
          </a:p>
        </p:txBody>
      </p:sp>
    </p:spTree>
    <p:extLst>
      <p:ext uri="{BB962C8B-B14F-4D97-AF65-F5344CB8AC3E}">
        <p14:creationId xmlns:p14="http://schemas.microsoft.com/office/powerpoint/2010/main" val="1917638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00063"/>
            <a:ext cx="5357813" cy="571500"/>
          </a:xfrm>
        </p:spPr>
        <p:txBody>
          <a:bodyPr>
            <a:normAutofit/>
          </a:bodyPr>
          <a:lstStyle/>
          <a:p>
            <a:pPr algn="ctr"/>
            <a:r>
              <a:rPr sz="2400">
                <a:latin typeface="Arial" pitchFamily="34" charset="0"/>
                <a:cs typeface="Arial" pitchFamily="34" charset="0"/>
              </a:rPr>
              <a:t>Modulos del Sistema Operativo</a:t>
            </a:r>
          </a:p>
        </p:txBody>
      </p:sp>
      <p:sp>
        <p:nvSpPr>
          <p:cNvPr id="40963" name="Rectangle 3"/>
          <p:cNvSpPr>
            <a:spLocks noChangeArrowheads="1"/>
          </p:cNvSpPr>
          <p:nvPr/>
        </p:nvSpPr>
        <p:spPr bwMode="auto">
          <a:xfrm>
            <a:off x="428596" y="3857628"/>
            <a:ext cx="835824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Las funciones principales del SO son controladas por el núcleo, pero la interfaz de usuario es controlada y establecida por el entorno (</a:t>
            </a:r>
            <a:r>
              <a:rPr lang="es-ES_tradnl" dirty="0" err="1">
                <a:latin typeface="Arial" pitchFamily="34" charset="0"/>
                <a:cs typeface="Arial" pitchFamily="34" charset="0"/>
              </a:rPr>
              <a:t>shell</a:t>
            </a:r>
            <a:r>
              <a:rPr lang="es-ES_tradnl" dirty="0">
                <a:latin typeface="Arial" pitchFamily="34" charset="0"/>
                <a:cs typeface="Arial" pitchFamily="34" charset="0"/>
              </a:rPr>
              <a:t>) o intérprete de órdenes.</a:t>
            </a:r>
          </a:p>
          <a:p>
            <a:pPr algn="just">
              <a:spcBef>
                <a:spcPts val="600"/>
              </a:spcBef>
              <a:spcAft>
                <a:spcPts val="600"/>
              </a:spcAft>
            </a:pPr>
            <a:r>
              <a:rPr lang="es-ES_tradnl" dirty="0">
                <a:latin typeface="Arial" pitchFamily="34" charset="0"/>
                <a:cs typeface="Arial" pitchFamily="34" charset="0"/>
              </a:rPr>
              <a:t>Programa independiente del sistema operativo que acepta solicitudes de los usuarios (procesos) y las interpreta para el resto del SO.</a:t>
            </a:r>
          </a:p>
          <a:p>
            <a:pPr algn="just">
              <a:spcBef>
                <a:spcPts val="600"/>
              </a:spcBef>
              <a:spcAft>
                <a:spcPts val="600"/>
              </a:spcAft>
            </a:pPr>
            <a:r>
              <a:rPr lang="es-ES_tradnl" dirty="0">
                <a:latin typeface="Arial" pitchFamily="34" charset="0"/>
                <a:cs typeface="Arial" pitchFamily="34" charset="0"/>
              </a:rPr>
              <a:t>Muchas </a:t>
            </a:r>
            <a:r>
              <a:rPr lang="es-ES_tradnl" dirty="0" err="1">
                <a:latin typeface="Arial" pitchFamily="34" charset="0"/>
                <a:cs typeface="Arial" pitchFamily="34" charset="0"/>
              </a:rPr>
              <a:t>shells</a:t>
            </a:r>
            <a:r>
              <a:rPr lang="es-ES_tradnl" dirty="0">
                <a:latin typeface="Arial" pitchFamily="34" charset="0"/>
                <a:cs typeface="Arial" pitchFamily="34" charset="0"/>
              </a:rPr>
              <a:t> diferentes pueden usar el </a:t>
            </a:r>
            <a:r>
              <a:rPr lang="es-ES_tradnl" dirty="0" err="1">
                <a:latin typeface="Arial" pitchFamily="34" charset="0"/>
                <a:cs typeface="Arial" pitchFamily="34" charset="0"/>
              </a:rPr>
              <a:t>Kernel</a:t>
            </a:r>
            <a:r>
              <a:rPr lang="es-ES_tradnl" dirty="0">
                <a:latin typeface="Arial" pitchFamily="34" charset="0"/>
                <a:cs typeface="Arial" pitchFamily="34" charset="0"/>
              </a:rPr>
              <a:t> de un mismo SO.</a:t>
            </a:r>
            <a:endParaRPr lang="es-ES" dirty="0">
              <a:latin typeface="Arial" pitchFamily="34" charset="0"/>
              <a:cs typeface="Arial" pitchFamily="34" charset="0"/>
            </a:endParaRPr>
          </a:p>
        </p:txBody>
      </p:sp>
      <p:pic>
        <p:nvPicPr>
          <p:cNvPr id="50178" name="Picture 2" descr="http://lh4.ggpht.com/zenkius/SKscY2E9VnI/AAAAAAAAAM4/g415UVtqZ6k/Capas.png"/>
          <p:cNvPicPr>
            <a:picLocks noChangeAspect="1" noChangeArrowheads="1"/>
          </p:cNvPicPr>
          <p:nvPr/>
        </p:nvPicPr>
        <p:blipFill>
          <a:blip r:embed="rId3" cstate="print"/>
          <a:srcRect/>
          <a:stretch>
            <a:fillRect/>
          </a:stretch>
        </p:blipFill>
        <p:spPr bwMode="auto">
          <a:xfrm>
            <a:off x="2000232" y="1214422"/>
            <a:ext cx="4735648" cy="2500330"/>
          </a:xfrm>
          <a:prstGeom prst="rect">
            <a:avLst/>
          </a:prstGeom>
          <a:noFill/>
        </p:spPr>
      </p:pic>
    </p:spTree>
    <p:extLst>
      <p:ext uri="{BB962C8B-B14F-4D97-AF65-F5344CB8AC3E}">
        <p14:creationId xmlns:p14="http://schemas.microsoft.com/office/powerpoint/2010/main" val="21968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00063"/>
            <a:ext cx="5357813" cy="571500"/>
          </a:xfrm>
        </p:spPr>
        <p:txBody>
          <a:bodyPr>
            <a:normAutofit/>
          </a:bodyPr>
          <a:lstStyle/>
          <a:p>
            <a:pPr algn="ctr"/>
            <a:r>
              <a:rPr sz="2400">
                <a:latin typeface="Arial" pitchFamily="34" charset="0"/>
                <a:cs typeface="Arial" pitchFamily="34" charset="0"/>
              </a:rPr>
              <a:t>Administracion del hardware</a:t>
            </a:r>
          </a:p>
        </p:txBody>
      </p:sp>
      <p:sp>
        <p:nvSpPr>
          <p:cNvPr id="53249" name="Rectangle 1"/>
          <p:cNvSpPr>
            <a:spLocks noChangeArrowheads="1"/>
          </p:cNvSpPr>
          <p:nvPr/>
        </p:nvSpPr>
        <p:spPr bwMode="auto">
          <a:xfrm>
            <a:off x="357158" y="1214422"/>
            <a:ext cx="821537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ts val="600"/>
              </a:spcBef>
              <a:spcAft>
                <a:spcPts val="600"/>
              </a:spcAft>
              <a:buClrTx/>
              <a:buSzTx/>
              <a:buFontTx/>
              <a:buNone/>
              <a:tabLst>
                <a:tab pos="1743075" algn="l"/>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Programa: conjunto de instrucciones, escritas por un programador y almacenadas en memoria masiva.</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tab pos="1743075" algn="l"/>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Proceso: es un programa en ejecución, que se ha iniciado pero no se ha terminado. Puede estar en uno de los siguientes estados durante su existencia:</a:t>
            </a:r>
            <a:endParaRPr kumimoji="0" lang="es-ES" b="0" i="0" u="none" strike="noStrike" cap="none" normalizeH="0" baseline="0" dirty="0">
              <a:ln>
                <a:noFill/>
              </a:ln>
              <a:solidFill>
                <a:schemeClr val="tx1"/>
              </a:solidFill>
              <a:effectLst/>
              <a:latin typeface="Arial" pitchFamily="34" charset="0"/>
              <a:cs typeface="Arial" pitchFamily="34" charset="0"/>
            </a:endParaRPr>
          </a:p>
          <a:p>
            <a:pPr lvl="1" algn="just" eaLnBrk="0" fontAlgn="base" hangingPunct="0">
              <a:spcBef>
                <a:spcPts val="600"/>
              </a:spcBef>
              <a:spcAft>
                <a:spcPts val="600"/>
              </a:spcAft>
              <a:buFont typeface="Wingdings" pitchFamily="2" charset="2"/>
              <a:buChar char="ü"/>
              <a:tabLst>
                <a:tab pos="1743075" algn="l"/>
              </a:tabLst>
            </a:pPr>
            <a:r>
              <a:rPr kumimoji="0" lang="es-ES_tradnl" b="1" i="0" u="none" strike="noStrike" cap="none" normalizeH="0" baseline="0" dirty="0">
                <a:ln>
                  <a:noFill/>
                </a:ln>
                <a:solidFill>
                  <a:schemeClr val="tx1"/>
                </a:solidFill>
                <a:effectLst/>
                <a:latin typeface="Arial" pitchFamily="34" charset="0"/>
                <a:ea typeface="Times New Roman" pitchFamily="18" charset="0"/>
                <a:cs typeface="Arial" pitchFamily="34" charset="0"/>
              </a:rPr>
              <a:t>Estado ejecutable:</a:t>
            </a:r>
            <a:r>
              <a:rPr kumimoji="0" lang="es-ES_tradnl"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el proceso reside en memoria principal y está preparado para continuar su ejecución.</a:t>
            </a:r>
            <a:endParaRPr kumimoji="0" lang="es-ES" b="0" i="0" u="none" strike="noStrike" cap="none" normalizeH="0" baseline="0" dirty="0">
              <a:ln>
                <a:noFill/>
              </a:ln>
              <a:solidFill>
                <a:schemeClr val="tx1"/>
              </a:solidFill>
              <a:effectLst/>
              <a:latin typeface="Arial" pitchFamily="34" charset="0"/>
              <a:cs typeface="Arial" pitchFamily="34" charset="0"/>
            </a:endParaRPr>
          </a:p>
          <a:p>
            <a:pPr lvl="1" algn="just" eaLnBrk="0" fontAlgn="base" hangingPunct="0">
              <a:spcBef>
                <a:spcPts val="600"/>
              </a:spcBef>
              <a:spcAft>
                <a:spcPts val="600"/>
              </a:spcAft>
              <a:buFont typeface="Wingdings" pitchFamily="2" charset="2"/>
              <a:buChar char="ü"/>
              <a:tabLst>
                <a:tab pos="1743075" algn="l"/>
              </a:tabLst>
            </a:pPr>
            <a:r>
              <a:rPr kumimoji="0" lang="es-ES_tradnl" b="1" i="0" u="none" strike="noStrike" cap="none" normalizeH="0" baseline="0" dirty="0">
                <a:ln>
                  <a:noFill/>
                </a:ln>
                <a:solidFill>
                  <a:schemeClr val="tx1"/>
                </a:solidFill>
                <a:effectLst/>
                <a:latin typeface="Arial" pitchFamily="34" charset="0"/>
                <a:ea typeface="Times New Roman" pitchFamily="18" charset="0"/>
                <a:cs typeface="Arial" pitchFamily="34" charset="0"/>
              </a:rPr>
              <a:t>Estado de ejecución:</a:t>
            </a:r>
            <a:r>
              <a:rPr kumimoji="0" lang="es-ES_tradnl"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está siendo atendido por el procesador.</a:t>
            </a:r>
            <a:endParaRPr kumimoji="0" lang="es-ES" b="0" i="0" u="none" strike="noStrike" cap="none" normalizeH="0" baseline="0" dirty="0">
              <a:ln>
                <a:noFill/>
              </a:ln>
              <a:solidFill>
                <a:schemeClr val="tx1"/>
              </a:solidFill>
              <a:effectLst/>
              <a:latin typeface="Arial" pitchFamily="34" charset="0"/>
              <a:cs typeface="Arial" pitchFamily="34" charset="0"/>
            </a:endParaRPr>
          </a:p>
          <a:p>
            <a:pPr lvl="1" algn="just" eaLnBrk="0" fontAlgn="base" hangingPunct="0">
              <a:spcBef>
                <a:spcPts val="600"/>
              </a:spcBef>
              <a:spcAft>
                <a:spcPts val="600"/>
              </a:spcAft>
              <a:buFont typeface="Wingdings" pitchFamily="2" charset="2"/>
              <a:buChar char="ü"/>
              <a:tabLst>
                <a:tab pos="1743075" algn="l"/>
              </a:tabLst>
            </a:pPr>
            <a:r>
              <a:rPr kumimoji="0" lang="es-ES_tradnl" b="1" i="1" u="none" strike="noStrike" cap="none" normalizeH="0" baseline="0" dirty="0">
                <a:ln>
                  <a:noFill/>
                </a:ln>
                <a:solidFill>
                  <a:schemeClr val="tx1"/>
                </a:solidFill>
                <a:effectLst/>
                <a:latin typeface="Arial" pitchFamily="34" charset="0"/>
                <a:ea typeface="Times New Roman" pitchFamily="18" charset="0"/>
                <a:cs typeface="Arial" pitchFamily="34" charset="0"/>
              </a:rPr>
              <a:t>Estado bloqueado:</a:t>
            </a:r>
            <a:r>
              <a:rPr kumimoji="0" lang="es-ES_tradnl"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tiene operaciones de E/S pendientes o en espera de algún recurso que no está disponible.</a:t>
            </a:r>
            <a:endParaRPr lang="es-ES_tradnl" dirty="0">
              <a:latin typeface="Arial" pitchFamily="34" charset="0"/>
              <a:ea typeface="Times New Roman" pitchFamily="18" charset="0"/>
              <a:cs typeface="Arial" pitchFamily="34" charset="0"/>
            </a:endParaRPr>
          </a:p>
          <a:p>
            <a:pPr algn="just" eaLnBrk="0" fontAlgn="base" hangingPunct="0">
              <a:spcBef>
                <a:spcPts val="600"/>
              </a:spcBef>
              <a:spcAft>
                <a:spcPts val="600"/>
              </a:spcAft>
              <a:tabLst>
                <a:tab pos="1743075" algn="l"/>
              </a:tabLst>
            </a:pPr>
            <a:r>
              <a:rPr lang="es-ES_tradnl" dirty="0">
                <a:latin typeface="Arial" pitchFamily="34" charset="0"/>
                <a:cs typeface="Arial" pitchFamily="34" charset="0"/>
              </a:rPr>
              <a:t>Los programas, durante su ejecución, necesitan utilizar determinados recursos de hardware, como ser la memoria, monitor, unidades de disco, etc. </a:t>
            </a:r>
          </a:p>
          <a:p>
            <a:pPr algn="just" eaLnBrk="0" fontAlgn="base" hangingPunct="0">
              <a:spcBef>
                <a:spcPts val="600"/>
              </a:spcBef>
              <a:spcAft>
                <a:spcPts val="600"/>
              </a:spcAft>
              <a:tabLst>
                <a:tab pos="1743075" algn="l"/>
              </a:tabLst>
            </a:pPr>
            <a:r>
              <a:rPr lang="es-ES_tradnl" dirty="0">
                <a:latin typeface="Arial" pitchFamily="34" charset="0"/>
                <a:cs typeface="Arial" pitchFamily="34" charset="0"/>
              </a:rPr>
              <a:t>El SO realiza la gestión y administración de los mismos.</a:t>
            </a:r>
            <a:endPar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30437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71500"/>
            <a:ext cx="5286375" cy="571500"/>
          </a:xfrm>
        </p:spPr>
        <p:txBody>
          <a:bodyPr>
            <a:normAutofit/>
          </a:bodyPr>
          <a:lstStyle/>
          <a:p>
            <a:pPr algn="ctr"/>
            <a:r>
              <a:rPr sz="2400">
                <a:latin typeface="Arial" pitchFamily="34" charset="0"/>
                <a:cs typeface="Arial" pitchFamily="34" charset="0"/>
              </a:rPr>
              <a:t>Tipos de Sistemas Operativos</a:t>
            </a:r>
          </a:p>
        </p:txBody>
      </p:sp>
      <p:pic>
        <p:nvPicPr>
          <p:cNvPr id="66562" name="Picture 2" descr="http://www.monografias.com/trabajos12/hisis/Image691.gif"/>
          <p:cNvPicPr>
            <a:picLocks noChangeAspect="1" noChangeArrowheads="1"/>
          </p:cNvPicPr>
          <p:nvPr/>
        </p:nvPicPr>
        <p:blipFill>
          <a:blip r:embed="rId3" cstate="print"/>
          <a:srcRect/>
          <a:stretch>
            <a:fillRect/>
          </a:stretch>
        </p:blipFill>
        <p:spPr bwMode="auto">
          <a:xfrm>
            <a:off x="1285852" y="1043269"/>
            <a:ext cx="5857916" cy="5351417"/>
          </a:xfrm>
          <a:prstGeom prst="rect">
            <a:avLst/>
          </a:prstGeom>
          <a:noFill/>
        </p:spPr>
      </p:pic>
    </p:spTree>
    <p:extLst>
      <p:ext uri="{BB962C8B-B14F-4D97-AF65-F5344CB8AC3E}">
        <p14:creationId xmlns:p14="http://schemas.microsoft.com/office/powerpoint/2010/main" val="186012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71500"/>
            <a:ext cx="5286375" cy="571500"/>
          </a:xfrm>
        </p:spPr>
        <p:txBody>
          <a:bodyPr>
            <a:normAutofit/>
          </a:bodyPr>
          <a:lstStyle/>
          <a:p>
            <a:pPr algn="ctr"/>
            <a:r>
              <a:rPr sz="2400">
                <a:latin typeface="Arial" pitchFamily="34" charset="0"/>
                <a:cs typeface="Arial" pitchFamily="34" charset="0"/>
              </a:rPr>
              <a:t>Tipos de Sistemas Operativos</a:t>
            </a:r>
          </a:p>
        </p:txBody>
      </p:sp>
      <p:sp>
        <p:nvSpPr>
          <p:cNvPr id="53249" name="Rectangle 1"/>
          <p:cNvSpPr>
            <a:spLocks noChangeArrowheads="1"/>
          </p:cNvSpPr>
          <p:nvPr/>
        </p:nvSpPr>
        <p:spPr bwMode="auto">
          <a:xfrm>
            <a:off x="500034" y="1214422"/>
            <a:ext cx="814393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err="1">
                <a:latin typeface="Arial" pitchFamily="34" charset="0"/>
                <a:cs typeface="Arial" pitchFamily="34" charset="0"/>
              </a:rPr>
              <a:t>Monotarea</a:t>
            </a:r>
            <a:r>
              <a:rPr lang="es-ES_tradnl" b="1" dirty="0">
                <a:latin typeface="Arial" pitchFamily="34" charset="0"/>
                <a:cs typeface="Arial" pitchFamily="34" charset="0"/>
              </a:rPr>
              <a:t> o Serie: </a:t>
            </a:r>
            <a:r>
              <a:rPr lang="es-ES_tradnl" dirty="0">
                <a:latin typeface="Arial" pitchFamily="34" charset="0"/>
                <a:cs typeface="Arial" pitchFamily="34" charset="0"/>
              </a:rPr>
              <a:t>En los primeros sistemas operativos, si no finalizaba la ejecución de un programa no empezaba a ejecutarse otro. El rendimiento alcanzado con estos SO era muy bajo, debido a la existencia de tiempos en los cuales el procesador no realizaba ningún trabajo útil (por ejemplo, mientras se realizaban E/S).</a:t>
            </a:r>
          </a:p>
          <a:p>
            <a:pPr algn="just">
              <a:spcBef>
                <a:spcPts val="600"/>
              </a:spcBef>
              <a:spcAft>
                <a:spcPts val="600"/>
              </a:spcAft>
            </a:pP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Multitarea o </a:t>
            </a:r>
            <a:r>
              <a:rPr lang="es-ES_tradnl" b="1" dirty="0" err="1">
                <a:latin typeface="Arial" pitchFamily="34" charset="0"/>
                <a:cs typeface="Arial" pitchFamily="34" charset="0"/>
              </a:rPr>
              <a:t>Multiprogramados</a:t>
            </a:r>
            <a:r>
              <a:rPr lang="es-ES_tradnl" b="1" dirty="0">
                <a:latin typeface="Arial" pitchFamily="34" charset="0"/>
                <a:cs typeface="Arial" pitchFamily="34" charset="0"/>
              </a:rPr>
              <a:t>:</a:t>
            </a:r>
            <a:r>
              <a:rPr lang="es-ES_tradnl" dirty="0">
                <a:latin typeface="Arial" pitchFamily="34" charset="0"/>
                <a:cs typeface="Arial" pitchFamily="34" charset="0"/>
              </a:rPr>
              <a:t> Son capaces de ejecutar más de un programa al mismo tiempo. Son los más usados en la actualidad.</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Dependiendo como gestiona el procesador podemos clasificarlos en:</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a:latin typeface="Arial" pitchFamily="34" charset="0"/>
                <a:cs typeface="Arial" pitchFamily="34" charset="0"/>
              </a:rPr>
              <a:t>Cooperativa.</a:t>
            </a:r>
            <a:r>
              <a:rPr lang="es-ES_tradnl" dirty="0">
                <a:latin typeface="Arial" pitchFamily="34" charset="0"/>
                <a:cs typeface="Arial" pitchFamily="34" charset="0"/>
              </a:rPr>
              <a:t> Existe una cooperación entre el SO y los programas de aplicación. </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a:latin typeface="Arial" pitchFamily="34" charset="0"/>
                <a:cs typeface="Arial" pitchFamily="34" charset="0"/>
              </a:rPr>
              <a:t>Con asignación de prioridades</a:t>
            </a:r>
            <a:r>
              <a:rPr lang="es-ES_tradnl" dirty="0">
                <a:latin typeface="Arial" pitchFamily="34" charset="0"/>
                <a:cs typeface="Arial" pitchFamily="34" charset="0"/>
              </a:rPr>
              <a:t>. El SO mantiene una lista con los procesos que intervienen en cada momento, con sus prioridades. </a:t>
            </a:r>
            <a:endParaRPr lang="es-ES" dirty="0">
              <a:latin typeface="Arial" pitchFamily="34" charset="0"/>
              <a:cs typeface="Arial" pitchFamily="34" charset="0"/>
            </a:endParaRPr>
          </a:p>
        </p:txBody>
      </p:sp>
    </p:spTree>
    <p:extLst>
      <p:ext uri="{BB962C8B-B14F-4D97-AF65-F5344CB8AC3E}">
        <p14:creationId xmlns:p14="http://schemas.microsoft.com/office/powerpoint/2010/main" val="310955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00063"/>
            <a:ext cx="5286375" cy="571500"/>
          </a:xfrm>
        </p:spPr>
        <p:txBody>
          <a:bodyPr>
            <a:normAutofit/>
          </a:bodyPr>
          <a:lstStyle/>
          <a:p>
            <a:pPr algn="ctr"/>
            <a:r>
              <a:rPr sz="2400">
                <a:latin typeface="Arial" pitchFamily="34" charset="0"/>
                <a:cs typeface="Arial" pitchFamily="34" charset="0"/>
              </a:rPr>
              <a:t>Tipos de Sistemas Operativos</a:t>
            </a:r>
          </a:p>
        </p:txBody>
      </p:sp>
      <p:sp>
        <p:nvSpPr>
          <p:cNvPr id="53249" name="Rectangle 1"/>
          <p:cNvSpPr>
            <a:spLocks noChangeArrowheads="1"/>
          </p:cNvSpPr>
          <p:nvPr/>
        </p:nvSpPr>
        <p:spPr bwMode="auto">
          <a:xfrm>
            <a:off x="500034" y="1071546"/>
            <a:ext cx="814393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_tradnl" b="1" dirty="0" err="1">
                <a:latin typeface="Arial" pitchFamily="34" charset="0"/>
                <a:cs typeface="Arial" pitchFamily="34" charset="0"/>
              </a:rPr>
              <a:t>Monousuario</a:t>
            </a:r>
            <a:r>
              <a:rPr lang="es-ES_tradnl" b="1" dirty="0">
                <a:latin typeface="Arial" pitchFamily="34" charset="0"/>
                <a:cs typeface="Arial" pitchFamily="34" charset="0"/>
              </a:rPr>
              <a:t>: </a:t>
            </a:r>
            <a:r>
              <a:rPr lang="es-ES_tradnl" dirty="0">
                <a:latin typeface="Arial" pitchFamily="34" charset="0"/>
                <a:cs typeface="Arial" pitchFamily="34" charset="0"/>
              </a:rPr>
              <a:t>Simples, permiten la conexión de un único usuario en un instante dado, por lo cual no necesitan realizar la gestión y control de varios usuarios. Pueden ser </a:t>
            </a:r>
            <a:r>
              <a:rPr lang="es-ES_tradnl" dirty="0" err="1">
                <a:latin typeface="Arial" pitchFamily="34" charset="0"/>
                <a:cs typeface="Arial" pitchFamily="34" charset="0"/>
              </a:rPr>
              <a:t>monotarea</a:t>
            </a:r>
            <a:r>
              <a:rPr lang="es-ES_tradnl" dirty="0">
                <a:latin typeface="Arial" pitchFamily="34" charset="0"/>
                <a:cs typeface="Arial" pitchFamily="34" charset="0"/>
              </a:rPr>
              <a:t> o multitarea.</a:t>
            </a:r>
            <a:endParaRPr lang="es-ES" dirty="0">
              <a:latin typeface="Arial" pitchFamily="34" charset="0"/>
              <a:cs typeface="Arial" pitchFamily="34" charset="0"/>
            </a:endParaRPr>
          </a:p>
          <a:p>
            <a:r>
              <a:rPr lang="es-ES_tradnl" b="1" dirty="0">
                <a:latin typeface="Arial" pitchFamily="34" charset="0"/>
                <a:cs typeface="Arial" pitchFamily="34" charset="0"/>
              </a:rPr>
              <a:t> </a:t>
            </a:r>
            <a:endParaRPr lang="es-ES" dirty="0">
              <a:latin typeface="Arial" pitchFamily="34" charset="0"/>
              <a:cs typeface="Arial" pitchFamily="34" charset="0"/>
            </a:endParaRPr>
          </a:p>
          <a:p>
            <a:pPr algn="just"/>
            <a:r>
              <a:rPr lang="es-ES_tradnl" b="1" dirty="0">
                <a:latin typeface="Arial" pitchFamily="34" charset="0"/>
                <a:cs typeface="Arial" pitchFamily="34" charset="0"/>
              </a:rPr>
              <a:t>Multiusuario:</a:t>
            </a:r>
            <a:r>
              <a:rPr lang="es-ES_tradnl" dirty="0">
                <a:latin typeface="Arial" pitchFamily="34" charset="0"/>
                <a:cs typeface="Arial" pitchFamily="34" charset="0"/>
              </a:rPr>
              <a:t> Más de un usuario accede al computador al mismo tiempo. El SO debe ser también multitarea y establecer mecanismos de identificación, autentificación y control de los distintos usuarios. Además cada usuario puede ejecutar varios programas simultáneamente. </a:t>
            </a:r>
            <a:r>
              <a:rPr lang="es-ES_tradnl" b="1" dirty="0">
                <a:latin typeface="Arial" pitchFamily="34" charset="0"/>
                <a:cs typeface="Arial" pitchFamily="34" charset="0"/>
              </a:rPr>
              <a:t> </a:t>
            </a:r>
            <a:endParaRPr lang="es-ES" dirty="0">
              <a:latin typeface="Arial" pitchFamily="34" charset="0"/>
              <a:cs typeface="Arial" pitchFamily="34" charset="0"/>
            </a:endParaRPr>
          </a:p>
        </p:txBody>
      </p:sp>
      <p:pic>
        <p:nvPicPr>
          <p:cNvPr id="64514" name="Picture 2" descr="http://4.bp.blogspot.com/-iNQYwnVxxj4/TayQlroJhCI/AAAAAAAAAB0/-dqjMVO0E4M/s1600/concep20%255B1%255D.jpg"/>
          <p:cNvPicPr>
            <a:picLocks noChangeAspect="1" noChangeArrowheads="1"/>
          </p:cNvPicPr>
          <p:nvPr/>
        </p:nvPicPr>
        <p:blipFill>
          <a:blip r:embed="rId3" cstate="print"/>
          <a:srcRect/>
          <a:stretch>
            <a:fillRect/>
          </a:stretch>
        </p:blipFill>
        <p:spPr bwMode="auto">
          <a:xfrm>
            <a:off x="2000232" y="3429000"/>
            <a:ext cx="4991100" cy="2790825"/>
          </a:xfrm>
          <a:prstGeom prst="rect">
            <a:avLst/>
          </a:prstGeom>
          <a:noFill/>
        </p:spPr>
      </p:pic>
    </p:spTree>
    <p:extLst>
      <p:ext uri="{BB962C8B-B14F-4D97-AF65-F5344CB8AC3E}">
        <p14:creationId xmlns:p14="http://schemas.microsoft.com/office/powerpoint/2010/main" val="249867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71500"/>
            <a:ext cx="5286375" cy="571500"/>
          </a:xfrm>
        </p:spPr>
        <p:txBody>
          <a:bodyPr>
            <a:normAutofit/>
          </a:bodyPr>
          <a:lstStyle/>
          <a:p>
            <a:pPr algn="ctr"/>
            <a:r>
              <a:rPr sz="2400">
                <a:latin typeface="Arial" pitchFamily="34" charset="0"/>
                <a:cs typeface="Arial" pitchFamily="34" charset="0"/>
              </a:rPr>
              <a:t>Tipos de Sistemas Operativos</a:t>
            </a:r>
          </a:p>
        </p:txBody>
      </p:sp>
      <p:sp>
        <p:nvSpPr>
          <p:cNvPr id="53249" name="Rectangle 1"/>
          <p:cNvSpPr>
            <a:spLocks noChangeArrowheads="1"/>
          </p:cNvSpPr>
          <p:nvPr/>
        </p:nvSpPr>
        <p:spPr bwMode="auto">
          <a:xfrm>
            <a:off x="571472" y="1071546"/>
            <a:ext cx="814393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_tradnl" b="1" dirty="0">
                <a:latin typeface="Arial" pitchFamily="34" charset="0"/>
                <a:cs typeface="Arial" pitchFamily="34" charset="0"/>
              </a:rPr>
              <a:t>Multiproceso:</a:t>
            </a:r>
            <a:r>
              <a:rPr lang="es-ES_tradnl" dirty="0">
                <a:latin typeface="Arial" pitchFamily="34" charset="0"/>
                <a:cs typeface="Arial" pitchFamily="34" charset="0"/>
              </a:rPr>
              <a:t> Dos o más procesadores interconectados trabajando simultáneamente, formando un único ordenador. Pueden ser:</a:t>
            </a:r>
            <a:endParaRPr lang="es-ES" dirty="0">
              <a:latin typeface="Arial" pitchFamily="34" charset="0"/>
              <a:cs typeface="Arial" pitchFamily="34" charset="0"/>
            </a:endParaRPr>
          </a:p>
          <a:p>
            <a:pPr lvl="2" algn="just">
              <a:buFont typeface="Wingdings" pitchFamily="2" charset="2"/>
              <a:buChar char="Ø"/>
            </a:pPr>
            <a:r>
              <a:rPr lang="es-ES_tradnl" b="1" i="1" dirty="0">
                <a:latin typeface="Arial" pitchFamily="34" charset="0"/>
                <a:cs typeface="Arial" pitchFamily="34" charset="0"/>
              </a:rPr>
              <a:t>Multiproceso asimétrico</a:t>
            </a:r>
            <a:r>
              <a:rPr lang="es-ES_tradnl" i="1" dirty="0">
                <a:latin typeface="Arial" pitchFamily="34" charset="0"/>
                <a:cs typeface="Arial" pitchFamily="34" charset="0"/>
              </a:rPr>
              <a:t>, </a:t>
            </a:r>
            <a:r>
              <a:rPr lang="es-ES_tradnl" dirty="0">
                <a:latin typeface="Arial" pitchFamily="34" charset="0"/>
                <a:cs typeface="Arial" pitchFamily="34" charset="0"/>
              </a:rPr>
              <a:t>un procesador principal controla el comportamiento global de todos los demás.</a:t>
            </a:r>
          </a:p>
          <a:p>
            <a:pPr lvl="2" algn="just"/>
            <a:endParaRPr lang="es-ES" dirty="0">
              <a:latin typeface="Arial" pitchFamily="34" charset="0"/>
              <a:cs typeface="Arial" pitchFamily="34" charset="0"/>
            </a:endParaRPr>
          </a:p>
          <a:p>
            <a:pPr lvl="2" algn="just">
              <a:buFont typeface="Wingdings" pitchFamily="2" charset="2"/>
              <a:buChar char="Ø"/>
            </a:pPr>
            <a:r>
              <a:rPr lang="es-ES_tradnl" b="1" dirty="0">
                <a:latin typeface="Arial" pitchFamily="34" charset="0"/>
                <a:cs typeface="Arial" pitchFamily="34" charset="0"/>
              </a:rPr>
              <a:t>Multiproceso simétrico.</a:t>
            </a:r>
            <a:r>
              <a:rPr lang="es-ES_tradnl" dirty="0">
                <a:latin typeface="Arial" pitchFamily="34" charset="0"/>
                <a:cs typeface="Arial" pitchFamily="34" charset="0"/>
              </a:rPr>
              <a:t> No existe un procesador controlador único Si se agregan procesadores se consigue aumentar linealmente la capacidad del sistema.</a:t>
            </a:r>
            <a:endParaRPr lang="es-ES" dirty="0">
              <a:latin typeface="Arial" pitchFamily="34" charset="0"/>
              <a:cs typeface="Arial" pitchFamily="34" charset="0"/>
            </a:endParaRPr>
          </a:p>
        </p:txBody>
      </p:sp>
      <p:pic>
        <p:nvPicPr>
          <p:cNvPr id="72706" name="Picture 2" descr="Sistemas operativos en tiempo real"/>
          <p:cNvPicPr>
            <a:picLocks noChangeAspect="1" noChangeArrowheads="1"/>
          </p:cNvPicPr>
          <p:nvPr/>
        </p:nvPicPr>
        <p:blipFill>
          <a:blip r:embed="rId3" cstate="print"/>
          <a:srcRect/>
          <a:stretch>
            <a:fillRect/>
          </a:stretch>
        </p:blipFill>
        <p:spPr bwMode="auto">
          <a:xfrm>
            <a:off x="2714612" y="3429001"/>
            <a:ext cx="5120184" cy="3071834"/>
          </a:xfrm>
          <a:prstGeom prst="rect">
            <a:avLst/>
          </a:prstGeom>
          <a:noFill/>
        </p:spPr>
      </p:pic>
    </p:spTree>
    <p:extLst>
      <p:ext uri="{BB962C8B-B14F-4D97-AF65-F5344CB8AC3E}">
        <p14:creationId xmlns:p14="http://schemas.microsoft.com/office/powerpoint/2010/main" val="97998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71500"/>
            <a:ext cx="5286375" cy="571500"/>
          </a:xfrm>
        </p:spPr>
        <p:txBody>
          <a:bodyPr>
            <a:normAutofit/>
          </a:bodyPr>
          <a:lstStyle/>
          <a:p>
            <a:pPr algn="ctr"/>
            <a:r>
              <a:rPr sz="2400">
                <a:latin typeface="Arial" pitchFamily="34" charset="0"/>
                <a:cs typeface="Arial" pitchFamily="34" charset="0"/>
              </a:rPr>
              <a:t>Tipos de Sistemas Operativos</a:t>
            </a:r>
          </a:p>
        </p:txBody>
      </p:sp>
      <p:sp>
        <p:nvSpPr>
          <p:cNvPr id="53249" name="Rectangle 1"/>
          <p:cNvSpPr>
            <a:spLocks noChangeArrowheads="1"/>
          </p:cNvSpPr>
          <p:nvPr/>
        </p:nvSpPr>
        <p:spPr bwMode="auto">
          <a:xfrm>
            <a:off x="500034" y="1071546"/>
            <a:ext cx="814393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_tradnl" b="1" dirty="0">
                <a:latin typeface="Arial" pitchFamily="34" charset="0"/>
                <a:cs typeface="Arial" pitchFamily="34" charset="0"/>
              </a:rPr>
              <a:t>En tiempo real:</a:t>
            </a:r>
            <a:r>
              <a:rPr lang="es-ES_tradnl" dirty="0">
                <a:latin typeface="Arial" pitchFamily="34" charset="0"/>
                <a:cs typeface="Arial" pitchFamily="34" charset="0"/>
              </a:rPr>
              <a:t> Para el control de aplicaciones en Tiempo Real (en las cuales el factor tiempo es crucial). </a:t>
            </a:r>
          </a:p>
          <a:p>
            <a:pPr algn="just"/>
            <a:endParaRPr lang="es-ES_tradnl" dirty="0">
              <a:latin typeface="Arial" pitchFamily="34" charset="0"/>
              <a:cs typeface="Arial" pitchFamily="34" charset="0"/>
            </a:endParaRPr>
          </a:p>
          <a:p>
            <a:pPr algn="just"/>
            <a:r>
              <a:rPr lang="es-ES_tradnl" dirty="0">
                <a:latin typeface="Arial" pitchFamily="34" charset="0"/>
                <a:cs typeface="Arial" pitchFamily="34" charset="0"/>
              </a:rPr>
              <a:t>Los SO en tiempo real deben ser capaces de responder a determinados eventos en plazos de tiempos previamente determinados. Muy usados en control industrial, control de vuelo, etc.</a:t>
            </a:r>
            <a:endParaRPr lang="es-ES" dirty="0">
              <a:latin typeface="Arial" pitchFamily="34" charset="0"/>
              <a:cs typeface="Arial" pitchFamily="34" charset="0"/>
            </a:endParaRPr>
          </a:p>
        </p:txBody>
      </p:sp>
      <p:pic>
        <p:nvPicPr>
          <p:cNvPr id="62468" name="Picture 4" descr="http://www.monografias.com/trabajos37/sistemas-tiempo-real/Image8741.gif"/>
          <p:cNvPicPr>
            <a:picLocks noChangeAspect="1" noChangeArrowheads="1"/>
          </p:cNvPicPr>
          <p:nvPr/>
        </p:nvPicPr>
        <p:blipFill>
          <a:blip r:embed="rId3" cstate="print"/>
          <a:srcRect/>
          <a:stretch>
            <a:fillRect/>
          </a:stretch>
        </p:blipFill>
        <p:spPr bwMode="auto">
          <a:xfrm>
            <a:off x="1113601" y="3071810"/>
            <a:ext cx="7426501" cy="2928958"/>
          </a:xfrm>
          <a:prstGeom prst="rect">
            <a:avLst/>
          </a:prstGeom>
          <a:noFill/>
        </p:spPr>
      </p:pic>
    </p:spTree>
    <p:extLst>
      <p:ext uri="{BB962C8B-B14F-4D97-AF65-F5344CB8AC3E}">
        <p14:creationId xmlns:p14="http://schemas.microsoft.com/office/powerpoint/2010/main" val="370470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71500"/>
            <a:ext cx="6429375" cy="571500"/>
          </a:xfrm>
        </p:spPr>
        <p:txBody>
          <a:bodyPr>
            <a:normAutofit/>
          </a:bodyPr>
          <a:lstStyle/>
          <a:p>
            <a:pPr algn="ctr"/>
            <a:r>
              <a:rPr sz="2400" dirty="0" err="1">
                <a:latin typeface="Arial" pitchFamily="34" charset="0"/>
                <a:cs typeface="Arial" pitchFamily="34" charset="0"/>
              </a:rPr>
              <a:t>Sistemas</a:t>
            </a:r>
            <a:r>
              <a:rPr sz="2400" dirty="0">
                <a:latin typeface="Arial" pitchFamily="34" charset="0"/>
                <a:cs typeface="Arial" pitchFamily="34" charset="0"/>
              </a:rPr>
              <a:t> </a:t>
            </a:r>
            <a:r>
              <a:rPr sz="2400" dirty="0" err="1">
                <a:latin typeface="Arial" pitchFamily="34" charset="0"/>
                <a:cs typeface="Arial" pitchFamily="34" charset="0"/>
              </a:rPr>
              <a:t>Operativos</a:t>
            </a:r>
            <a:r>
              <a:rPr sz="2400" dirty="0">
                <a:latin typeface="Arial" pitchFamily="34" charset="0"/>
                <a:cs typeface="Arial" pitchFamily="34" charset="0"/>
              </a:rPr>
              <a:t> mas </a:t>
            </a:r>
            <a:r>
              <a:rPr sz="2400" dirty="0" err="1">
                <a:latin typeface="Arial" pitchFamily="34" charset="0"/>
                <a:cs typeface="Arial" pitchFamily="34" charset="0"/>
              </a:rPr>
              <a:t>usados</a:t>
            </a:r>
            <a:r>
              <a:rPr sz="2400" dirty="0">
                <a:latin typeface="Arial" pitchFamily="34" charset="0"/>
                <a:cs typeface="Arial" pitchFamily="34" charset="0"/>
              </a:rPr>
              <a:t> (</a:t>
            </a:r>
            <a:r>
              <a:rPr lang="es-ES" dirty="0">
                <a:latin typeface="Arial" pitchFamily="34" charset="0"/>
                <a:cs typeface="Arial" pitchFamily="34" charset="0"/>
              </a:rPr>
              <a:t>2019</a:t>
            </a:r>
            <a:r>
              <a:rPr sz="2400" dirty="0">
                <a:latin typeface="Arial" pitchFamily="34" charset="0"/>
                <a:cs typeface="Arial" pitchFamily="34" charset="0"/>
              </a:rPr>
              <a:t>)</a:t>
            </a:r>
          </a:p>
        </p:txBody>
      </p:sp>
      <p:sp>
        <p:nvSpPr>
          <p:cNvPr id="2" name="AutoShape 2" descr="Uso de los diferentes sistemas operativos desde 200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2050" name="Picture 2" descr="Cuáles son los sistemas operativos más usados o utilizados en 2019? -  IT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33" y="1320996"/>
            <a:ext cx="8190125" cy="47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9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120587" y="605829"/>
            <a:ext cx="6429375" cy="571500"/>
          </a:xfrm>
        </p:spPr>
        <p:txBody>
          <a:bodyPr>
            <a:normAutofit fontScale="92500"/>
          </a:bodyPr>
          <a:lstStyle/>
          <a:p>
            <a:pPr algn="ctr"/>
            <a:r>
              <a:rPr sz="2400" dirty="0" err="1">
                <a:latin typeface="Arial" pitchFamily="34" charset="0"/>
                <a:cs typeface="Arial" pitchFamily="34" charset="0"/>
              </a:rPr>
              <a:t>Sistemas</a:t>
            </a:r>
            <a:r>
              <a:rPr sz="2400" dirty="0">
                <a:latin typeface="Arial" pitchFamily="34" charset="0"/>
                <a:cs typeface="Arial" pitchFamily="34" charset="0"/>
              </a:rPr>
              <a:t> </a:t>
            </a:r>
            <a:r>
              <a:rPr sz="2400" dirty="0" err="1">
                <a:latin typeface="Arial" pitchFamily="34" charset="0"/>
                <a:cs typeface="Arial" pitchFamily="34" charset="0"/>
              </a:rPr>
              <a:t>Operativos</a:t>
            </a:r>
            <a:r>
              <a:rPr sz="2400" dirty="0">
                <a:latin typeface="Arial" pitchFamily="34" charset="0"/>
                <a:cs typeface="Arial" pitchFamily="34" charset="0"/>
              </a:rPr>
              <a:t> mas </a:t>
            </a:r>
            <a:r>
              <a:rPr sz="2400" dirty="0" err="1">
                <a:latin typeface="Arial" pitchFamily="34" charset="0"/>
                <a:cs typeface="Arial" pitchFamily="34" charset="0"/>
              </a:rPr>
              <a:t>usados</a:t>
            </a:r>
            <a:r>
              <a:rPr sz="2400" dirty="0">
                <a:latin typeface="Arial" pitchFamily="34" charset="0"/>
                <a:cs typeface="Arial" pitchFamily="34" charset="0"/>
              </a:rPr>
              <a:t> (</a:t>
            </a:r>
            <a:r>
              <a:rPr lang="es-AR" sz="2400" dirty="0">
                <a:latin typeface="Arial" pitchFamily="34" charset="0"/>
                <a:cs typeface="Arial" pitchFamily="34" charset="0"/>
              </a:rPr>
              <a:t>enero 2020</a:t>
            </a:r>
            <a:r>
              <a:rPr sz="2400" dirty="0">
                <a:latin typeface="Arial" pitchFamily="34" charset="0"/>
                <a:cs typeface="Arial" pitchFamily="34" charset="0"/>
              </a:rPr>
              <a:t>)</a:t>
            </a:r>
          </a:p>
        </p:txBody>
      </p:sp>
      <p:sp>
        <p:nvSpPr>
          <p:cNvPr id="2" name="AutoShape 2" descr="Uso de los diferentes sistemas operativos desde 200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6" name="Picture 2" descr="https://i0.wp.com/www.golsystems.mx/wp-content/uploads/2020/01/Master_graficas-100120.jpg?resize=1024%2C680&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55" y="1124744"/>
            <a:ext cx="7867469" cy="522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6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99592" y="2420888"/>
            <a:ext cx="7577814" cy="1470025"/>
          </a:xfrm>
        </p:spPr>
        <p:txBody>
          <a:bodyPr/>
          <a:lstStyle/>
          <a:p>
            <a:pPr algn="ctr"/>
            <a:r>
              <a:rPr lang="es-ES" b="1" dirty="0">
                <a:latin typeface="Arial" pitchFamily="34" charset="0"/>
                <a:cs typeface="Arial" pitchFamily="34" charset="0"/>
              </a:rPr>
              <a:t>BASE DE DATOS</a:t>
            </a:r>
            <a:endParaRPr b="1"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71500"/>
            <a:ext cx="6429375" cy="571500"/>
          </a:xfrm>
        </p:spPr>
        <p:txBody>
          <a:bodyPr>
            <a:normAutofit/>
          </a:bodyPr>
          <a:lstStyle/>
          <a:p>
            <a:pPr algn="ctr"/>
            <a:r>
              <a:rPr sz="2400" dirty="0" err="1">
                <a:latin typeface="Arial" pitchFamily="34" charset="0"/>
                <a:cs typeface="Arial" pitchFamily="34" charset="0"/>
              </a:rPr>
              <a:t>Sistemas</a:t>
            </a:r>
            <a:r>
              <a:rPr sz="2400" dirty="0">
                <a:latin typeface="Arial" pitchFamily="34" charset="0"/>
                <a:cs typeface="Arial" pitchFamily="34" charset="0"/>
              </a:rPr>
              <a:t> </a:t>
            </a:r>
            <a:r>
              <a:rPr sz="2400" dirty="0" err="1">
                <a:latin typeface="Arial" pitchFamily="34" charset="0"/>
                <a:cs typeface="Arial" pitchFamily="34" charset="0"/>
              </a:rPr>
              <a:t>Operativos</a:t>
            </a:r>
            <a:r>
              <a:rPr sz="2400" dirty="0">
                <a:latin typeface="Arial" pitchFamily="34" charset="0"/>
                <a:cs typeface="Arial" pitchFamily="34" charset="0"/>
              </a:rPr>
              <a:t> mas </a:t>
            </a:r>
            <a:r>
              <a:rPr sz="2400" dirty="0" err="1">
                <a:latin typeface="Arial" pitchFamily="34" charset="0"/>
                <a:cs typeface="Arial" pitchFamily="34" charset="0"/>
              </a:rPr>
              <a:t>usados</a:t>
            </a:r>
            <a:r>
              <a:rPr sz="2400" dirty="0">
                <a:latin typeface="Arial" pitchFamily="34" charset="0"/>
                <a:cs typeface="Arial" pitchFamily="34" charset="0"/>
              </a:rPr>
              <a:t> (</a:t>
            </a:r>
            <a:r>
              <a:rPr lang="es-ES" dirty="0">
                <a:latin typeface="Arial" pitchFamily="34" charset="0"/>
                <a:cs typeface="Arial" pitchFamily="34" charset="0"/>
              </a:rPr>
              <a:t>2019</a:t>
            </a:r>
            <a:r>
              <a:rPr sz="2400" dirty="0">
                <a:latin typeface="Arial" pitchFamily="34" charset="0"/>
                <a:cs typeface="Arial" pitchFamily="34" charset="0"/>
              </a:rPr>
              <a:t>)</a:t>
            </a:r>
          </a:p>
        </p:txBody>
      </p:sp>
      <p:sp>
        <p:nvSpPr>
          <p:cNvPr id="2" name="AutoShape 2" descr="Uso de los diferentes sistemas operativos desde 200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Rectángulo 2"/>
          <p:cNvSpPr/>
          <p:nvPr/>
        </p:nvSpPr>
        <p:spPr>
          <a:xfrm>
            <a:off x="611560" y="1159818"/>
            <a:ext cx="8072065" cy="5324535"/>
          </a:xfrm>
          <a:prstGeom prst="rect">
            <a:avLst/>
          </a:prstGeom>
        </p:spPr>
        <p:txBody>
          <a:bodyPr wrap="square">
            <a:spAutoFit/>
          </a:bodyPr>
          <a:lstStyle/>
          <a:p>
            <a:pPr>
              <a:buFont typeface="Arial" panose="020B0604020202020204" pitchFamily="34" charset="0"/>
              <a:buChar char="•"/>
            </a:pPr>
            <a:r>
              <a:rPr lang="es-AR" sz="2000" dirty="0">
                <a:solidFill>
                  <a:srgbClr val="333333"/>
                </a:solidFill>
                <a:latin typeface="Arial" panose="020B0604020202020204" pitchFamily="34" charset="0"/>
                <a:cs typeface="Arial" panose="020B0604020202020204" pitchFamily="34" charset="0"/>
              </a:rPr>
              <a:t>Windows 10 versión </a:t>
            </a:r>
            <a:r>
              <a:rPr lang="es-AR" sz="2000" b="1" dirty="0">
                <a:solidFill>
                  <a:srgbClr val="333333"/>
                </a:solidFill>
                <a:latin typeface="Arial" panose="020B0604020202020204" pitchFamily="34" charset="0"/>
                <a:cs typeface="Arial" panose="020B0604020202020204" pitchFamily="34" charset="0"/>
              </a:rPr>
              <a:t>1507:</a:t>
            </a:r>
            <a:r>
              <a:rPr lang="es-AR" sz="2000" dirty="0">
                <a:solidFill>
                  <a:srgbClr val="333333"/>
                </a:solidFill>
                <a:latin typeface="Arial" panose="020B0604020202020204" pitchFamily="34" charset="0"/>
                <a:cs typeface="Arial" panose="020B0604020202020204" pitchFamily="34" charset="0"/>
              </a:rPr>
              <a:t> lanzamiento, el 29 de julio de 2015.</a:t>
            </a:r>
          </a:p>
          <a:p>
            <a:pPr>
              <a:buFont typeface="Arial" panose="020B0604020202020204" pitchFamily="34" charset="0"/>
              <a:buChar char="•"/>
            </a:pPr>
            <a:r>
              <a:rPr lang="es-AR" sz="2000" dirty="0">
                <a:solidFill>
                  <a:srgbClr val="333333"/>
                </a:solidFill>
                <a:latin typeface="Arial" panose="020B0604020202020204" pitchFamily="34" charset="0"/>
                <a:cs typeface="Arial" panose="020B0604020202020204" pitchFamily="34" charset="0"/>
              </a:rPr>
              <a:t>Windows 10 versión </a:t>
            </a:r>
            <a:r>
              <a:rPr lang="es-AR" sz="2000" b="1" dirty="0">
                <a:solidFill>
                  <a:srgbClr val="333333"/>
                </a:solidFill>
                <a:latin typeface="Arial" panose="020B0604020202020204" pitchFamily="34" charset="0"/>
                <a:cs typeface="Arial" panose="020B0604020202020204" pitchFamily="34" charset="0"/>
              </a:rPr>
              <a:t>1511</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November</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Update</a:t>
            </a:r>
            <a:r>
              <a:rPr lang="es-AR" sz="2000" dirty="0">
                <a:solidFill>
                  <a:srgbClr val="333333"/>
                </a:solidFill>
                <a:latin typeface="Arial" panose="020B0604020202020204" pitchFamily="34" charset="0"/>
                <a:cs typeface="Arial" panose="020B0604020202020204" pitchFamily="34" charset="0"/>
              </a:rPr>
              <a:t>»: lanzamiento, el 10 de noviembre de 2015.</a:t>
            </a:r>
          </a:p>
          <a:p>
            <a:pPr>
              <a:buFont typeface="Arial" panose="020B0604020202020204" pitchFamily="34" charset="0"/>
              <a:buChar char="•"/>
            </a:pPr>
            <a:r>
              <a:rPr lang="es-AR" sz="2000" dirty="0">
                <a:solidFill>
                  <a:srgbClr val="333333"/>
                </a:solidFill>
                <a:latin typeface="Arial" panose="020B0604020202020204" pitchFamily="34" charset="0"/>
                <a:cs typeface="Arial" panose="020B0604020202020204" pitchFamily="34" charset="0"/>
              </a:rPr>
              <a:t>Windows 10 versión </a:t>
            </a:r>
            <a:r>
              <a:rPr lang="es-AR" sz="2000" b="1" dirty="0">
                <a:solidFill>
                  <a:srgbClr val="333333"/>
                </a:solidFill>
                <a:latin typeface="Arial" panose="020B0604020202020204" pitchFamily="34" charset="0"/>
                <a:cs typeface="Arial" panose="020B0604020202020204" pitchFamily="34" charset="0"/>
              </a:rPr>
              <a:t>1607</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Anniversary</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Update</a:t>
            </a:r>
            <a:r>
              <a:rPr lang="es-AR" sz="2000" dirty="0">
                <a:solidFill>
                  <a:srgbClr val="333333"/>
                </a:solidFill>
                <a:latin typeface="Arial" panose="020B0604020202020204" pitchFamily="34" charset="0"/>
                <a:cs typeface="Arial" panose="020B0604020202020204" pitchFamily="34" charset="0"/>
              </a:rPr>
              <a:t>»: lanzamiento, el 2 de agosto de 2016.</a:t>
            </a:r>
          </a:p>
          <a:p>
            <a:pPr>
              <a:buFont typeface="Arial" panose="020B0604020202020204" pitchFamily="34" charset="0"/>
              <a:buChar char="•"/>
            </a:pPr>
            <a:r>
              <a:rPr lang="es-AR" sz="2000" dirty="0">
                <a:solidFill>
                  <a:srgbClr val="333333"/>
                </a:solidFill>
                <a:latin typeface="Arial" panose="020B0604020202020204" pitchFamily="34" charset="0"/>
                <a:cs typeface="Arial" panose="020B0604020202020204" pitchFamily="34" charset="0"/>
              </a:rPr>
              <a:t>Windows 10 versión </a:t>
            </a:r>
            <a:r>
              <a:rPr lang="es-AR" sz="2000" b="1" dirty="0">
                <a:solidFill>
                  <a:srgbClr val="333333"/>
                </a:solidFill>
                <a:latin typeface="Arial" panose="020B0604020202020204" pitchFamily="34" charset="0"/>
                <a:cs typeface="Arial" panose="020B0604020202020204" pitchFamily="34" charset="0"/>
              </a:rPr>
              <a:t>1703</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Creators</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Update</a:t>
            </a:r>
            <a:r>
              <a:rPr lang="es-AR" sz="2000" dirty="0">
                <a:solidFill>
                  <a:srgbClr val="333333"/>
                </a:solidFill>
                <a:latin typeface="Arial" panose="020B0604020202020204" pitchFamily="34" charset="0"/>
                <a:cs typeface="Arial" panose="020B0604020202020204" pitchFamily="34" charset="0"/>
              </a:rPr>
              <a:t>»: lanzamiento, el 5 de abril de 2017.</a:t>
            </a:r>
          </a:p>
          <a:p>
            <a:pPr>
              <a:buFont typeface="Arial" panose="020B0604020202020204" pitchFamily="34" charset="0"/>
              <a:buChar char="•"/>
            </a:pPr>
            <a:r>
              <a:rPr lang="es-AR" sz="2000" dirty="0">
                <a:solidFill>
                  <a:srgbClr val="333333"/>
                </a:solidFill>
                <a:latin typeface="Arial" panose="020B0604020202020204" pitchFamily="34" charset="0"/>
                <a:cs typeface="Arial" panose="020B0604020202020204" pitchFamily="34" charset="0"/>
              </a:rPr>
              <a:t>Windows 10 versión </a:t>
            </a:r>
            <a:r>
              <a:rPr lang="es-AR" sz="2000" b="1" dirty="0">
                <a:solidFill>
                  <a:srgbClr val="333333"/>
                </a:solidFill>
                <a:latin typeface="Arial" panose="020B0604020202020204" pitchFamily="34" charset="0"/>
                <a:cs typeface="Arial" panose="020B0604020202020204" pitchFamily="34" charset="0"/>
              </a:rPr>
              <a:t>1709</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Fall</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Creators</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Update</a:t>
            </a:r>
            <a:r>
              <a:rPr lang="es-AR" sz="2000" dirty="0">
                <a:solidFill>
                  <a:srgbClr val="333333"/>
                </a:solidFill>
                <a:latin typeface="Arial" panose="020B0604020202020204" pitchFamily="34" charset="0"/>
                <a:cs typeface="Arial" panose="020B0604020202020204" pitchFamily="34" charset="0"/>
              </a:rPr>
              <a:t>»: lanzamiento, el 17 de octubre de 2017.</a:t>
            </a:r>
          </a:p>
          <a:p>
            <a:pPr>
              <a:buFont typeface="Arial" panose="020B0604020202020204" pitchFamily="34" charset="0"/>
              <a:buChar char="•"/>
            </a:pPr>
            <a:r>
              <a:rPr lang="es-AR" sz="2000" dirty="0">
                <a:solidFill>
                  <a:srgbClr val="333333"/>
                </a:solidFill>
                <a:latin typeface="Arial" panose="020B0604020202020204" pitchFamily="34" charset="0"/>
                <a:cs typeface="Arial" panose="020B0604020202020204" pitchFamily="34" charset="0"/>
              </a:rPr>
              <a:t>Windows 10 versión </a:t>
            </a:r>
            <a:r>
              <a:rPr lang="es-AR" sz="2000" b="1" dirty="0">
                <a:solidFill>
                  <a:srgbClr val="333333"/>
                </a:solidFill>
                <a:latin typeface="Arial" panose="020B0604020202020204" pitchFamily="34" charset="0"/>
                <a:cs typeface="Arial" panose="020B0604020202020204" pitchFamily="34" charset="0"/>
              </a:rPr>
              <a:t>1803</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April</a:t>
            </a:r>
            <a:r>
              <a:rPr lang="es-AR" sz="2000" dirty="0">
                <a:solidFill>
                  <a:srgbClr val="333333"/>
                </a:solidFill>
                <a:latin typeface="Arial" panose="020B0604020202020204" pitchFamily="34" charset="0"/>
                <a:cs typeface="Arial" panose="020B0604020202020204" pitchFamily="34" charset="0"/>
              </a:rPr>
              <a:t> 2018 </a:t>
            </a:r>
            <a:r>
              <a:rPr lang="es-AR" sz="2000" dirty="0" err="1">
                <a:solidFill>
                  <a:srgbClr val="333333"/>
                </a:solidFill>
                <a:latin typeface="Arial" panose="020B0604020202020204" pitchFamily="34" charset="0"/>
                <a:cs typeface="Arial" panose="020B0604020202020204" pitchFamily="34" charset="0"/>
              </a:rPr>
              <a:t>Update</a:t>
            </a:r>
            <a:r>
              <a:rPr lang="es-AR" sz="2000" dirty="0">
                <a:solidFill>
                  <a:srgbClr val="333333"/>
                </a:solidFill>
                <a:latin typeface="Arial" panose="020B0604020202020204" pitchFamily="34" charset="0"/>
                <a:cs typeface="Arial" panose="020B0604020202020204" pitchFamily="34" charset="0"/>
              </a:rPr>
              <a:t>»: lanzamiento, el 30 de abril de 2018.</a:t>
            </a:r>
          </a:p>
          <a:p>
            <a:pPr>
              <a:buFont typeface="Arial" panose="020B0604020202020204" pitchFamily="34" charset="0"/>
              <a:buChar char="•"/>
            </a:pPr>
            <a:r>
              <a:rPr lang="es-AR" sz="2000" dirty="0">
                <a:solidFill>
                  <a:srgbClr val="333333"/>
                </a:solidFill>
                <a:latin typeface="Arial" panose="020B0604020202020204" pitchFamily="34" charset="0"/>
                <a:cs typeface="Arial" panose="020B0604020202020204" pitchFamily="34" charset="0"/>
              </a:rPr>
              <a:t>Windows 10 versión </a:t>
            </a:r>
            <a:r>
              <a:rPr lang="es-AR" sz="2000" b="1" dirty="0">
                <a:solidFill>
                  <a:srgbClr val="333333"/>
                </a:solidFill>
                <a:latin typeface="Arial" panose="020B0604020202020204" pitchFamily="34" charset="0"/>
                <a:cs typeface="Arial" panose="020B0604020202020204" pitchFamily="34" charset="0"/>
              </a:rPr>
              <a:t>1809</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October</a:t>
            </a:r>
            <a:r>
              <a:rPr lang="es-AR" sz="2000" dirty="0">
                <a:solidFill>
                  <a:srgbClr val="333333"/>
                </a:solidFill>
                <a:latin typeface="Arial" panose="020B0604020202020204" pitchFamily="34" charset="0"/>
                <a:cs typeface="Arial" panose="020B0604020202020204" pitchFamily="34" charset="0"/>
              </a:rPr>
              <a:t> 2018 </a:t>
            </a:r>
            <a:r>
              <a:rPr lang="es-AR" sz="2000" dirty="0" err="1">
                <a:solidFill>
                  <a:srgbClr val="333333"/>
                </a:solidFill>
                <a:latin typeface="Arial" panose="020B0604020202020204" pitchFamily="34" charset="0"/>
                <a:cs typeface="Arial" panose="020B0604020202020204" pitchFamily="34" charset="0"/>
              </a:rPr>
              <a:t>Update</a:t>
            </a:r>
            <a:r>
              <a:rPr lang="es-AR" sz="2000" dirty="0">
                <a:solidFill>
                  <a:srgbClr val="333333"/>
                </a:solidFill>
                <a:latin typeface="Arial" panose="020B0604020202020204" pitchFamily="34" charset="0"/>
                <a:cs typeface="Arial" panose="020B0604020202020204" pitchFamily="34" charset="0"/>
              </a:rPr>
              <a:t>»: lanzamiento, el 13 de noviembre de 2018.</a:t>
            </a:r>
          </a:p>
          <a:p>
            <a:pPr>
              <a:buFont typeface="Arial" panose="020B0604020202020204" pitchFamily="34" charset="0"/>
              <a:buChar char="•"/>
            </a:pPr>
            <a:r>
              <a:rPr lang="es-AR" sz="2000" dirty="0">
                <a:solidFill>
                  <a:srgbClr val="333333"/>
                </a:solidFill>
                <a:latin typeface="Arial" panose="020B0604020202020204" pitchFamily="34" charset="0"/>
                <a:cs typeface="Arial" panose="020B0604020202020204" pitchFamily="34" charset="0"/>
              </a:rPr>
              <a:t>Windows 10 versión </a:t>
            </a:r>
            <a:r>
              <a:rPr lang="es-AR" sz="2000" b="1" dirty="0">
                <a:solidFill>
                  <a:srgbClr val="333333"/>
                </a:solidFill>
                <a:latin typeface="Arial" panose="020B0604020202020204" pitchFamily="34" charset="0"/>
                <a:cs typeface="Arial" panose="020B0604020202020204" pitchFamily="34" charset="0"/>
              </a:rPr>
              <a:t>1903</a:t>
            </a:r>
            <a:r>
              <a:rPr lang="es-AR" sz="2000" dirty="0">
                <a:solidFill>
                  <a:srgbClr val="333333"/>
                </a:solidFill>
                <a:latin typeface="Arial" panose="020B0604020202020204" pitchFamily="34" charset="0"/>
                <a:cs typeface="Arial" panose="020B0604020202020204" pitchFamily="34" charset="0"/>
              </a:rPr>
              <a:t> «</a:t>
            </a:r>
            <a:r>
              <a:rPr lang="es-AR" sz="2000" dirty="0" err="1">
                <a:solidFill>
                  <a:srgbClr val="333333"/>
                </a:solidFill>
                <a:latin typeface="Arial" panose="020B0604020202020204" pitchFamily="34" charset="0"/>
                <a:cs typeface="Arial" panose="020B0604020202020204" pitchFamily="34" charset="0"/>
              </a:rPr>
              <a:t>May</a:t>
            </a:r>
            <a:r>
              <a:rPr lang="es-AR" sz="2000" dirty="0">
                <a:solidFill>
                  <a:srgbClr val="333333"/>
                </a:solidFill>
                <a:latin typeface="Arial" panose="020B0604020202020204" pitchFamily="34" charset="0"/>
                <a:cs typeface="Arial" panose="020B0604020202020204" pitchFamily="34" charset="0"/>
              </a:rPr>
              <a:t> 2019 </a:t>
            </a:r>
            <a:r>
              <a:rPr lang="es-AR" sz="2000" dirty="0" err="1">
                <a:solidFill>
                  <a:srgbClr val="333333"/>
                </a:solidFill>
                <a:latin typeface="Arial" panose="020B0604020202020204" pitchFamily="34" charset="0"/>
                <a:cs typeface="Arial" panose="020B0604020202020204" pitchFamily="34" charset="0"/>
              </a:rPr>
              <a:t>Update</a:t>
            </a:r>
            <a:r>
              <a:rPr lang="es-AR" sz="2000" dirty="0">
                <a:solidFill>
                  <a:srgbClr val="333333"/>
                </a:solidFill>
                <a:latin typeface="Arial" panose="020B0604020202020204" pitchFamily="34" charset="0"/>
                <a:cs typeface="Arial" panose="020B0604020202020204" pitchFamily="34" charset="0"/>
              </a:rPr>
              <a:t>»: lanzamiento, el 21 de mayo de 2019.</a:t>
            </a:r>
          </a:p>
          <a:p>
            <a:pPr>
              <a:buFont typeface="Arial" panose="020B0604020202020204" pitchFamily="34" charset="0"/>
              <a:buChar char="•"/>
            </a:pPr>
            <a:r>
              <a:rPr lang="es-AR" sz="2000" dirty="0">
                <a:solidFill>
                  <a:srgbClr val="333333"/>
                </a:solidFill>
                <a:latin typeface="Arial" panose="020B0604020202020204" pitchFamily="34" charset="0"/>
                <a:cs typeface="Arial" panose="020B0604020202020204" pitchFamily="34" charset="0"/>
              </a:rPr>
              <a:t>Windows 10 versión </a:t>
            </a:r>
            <a:r>
              <a:rPr lang="es-AR" sz="2000" b="1" dirty="0">
                <a:solidFill>
                  <a:srgbClr val="333333"/>
                </a:solidFill>
                <a:latin typeface="Arial" panose="020B0604020202020204" pitchFamily="34" charset="0"/>
                <a:cs typeface="Arial" panose="020B0604020202020204" pitchFamily="34" charset="0"/>
              </a:rPr>
              <a:t>1909</a:t>
            </a:r>
            <a:r>
              <a:rPr lang="es-AR" sz="2000" dirty="0">
                <a:solidFill>
                  <a:srgbClr val="333333"/>
                </a:solidFill>
                <a:latin typeface="Arial" panose="020B0604020202020204" pitchFamily="34" charset="0"/>
                <a:cs typeface="Arial" panose="020B0604020202020204" pitchFamily="34" charset="0"/>
              </a:rPr>
              <a:t> «Mar 2020 </a:t>
            </a:r>
            <a:r>
              <a:rPr lang="es-AR" sz="2000" dirty="0" err="1">
                <a:solidFill>
                  <a:srgbClr val="333333"/>
                </a:solidFill>
                <a:latin typeface="Arial" panose="020B0604020202020204" pitchFamily="34" charset="0"/>
                <a:cs typeface="Arial" panose="020B0604020202020204" pitchFamily="34" charset="0"/>
              </a:rPr>
              <a:t>Update</a:t>
            </a:r>
            <a:r>
              <a:rPr lang="es-AR" sz="2000" dirty="0">
                <a:solidFill>
                  <a:srgbClr val="333333"/>
                </a:solidFill>
                <a:latin typeface="Arial" panose="020B0604020202020204" pitchFamily="34" charset="0"/>
                <a:cs typeface="Arial" panose="020B0604020202020204" pitchFamily="34" charset="0"/>
              </a:rPr>
              <a:t>»: lanzamiento, el 10 de marzo de 2020.</a:t>
            </a:r>
            <a:endParaRPr lang="es-AR" sz="20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786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7584" y="2564904"/>
            <a:ext cx="7577814" cy="1470025"/>
          </a:xfrm>
        </p:spPr>
        <p:txBody>
          <a:bodyPr/>
          <a:lstStyle/>
          <a:p>
            <a:pPr algn="ctr"/>
            <a:r>
              <a:rPr lang="es-AR" dirty="0">
                <a:latin typeface="Arial" pitchFamily="34" charset="0"/>
                <a:cs typeface="Arial" pitchFamily="34" charset="0"/>
              </a:rPr>
              <a:t>Sistemas Operativos </a:t>
            </a:r>
            <a:r>
              <a:rPr lang="es-AR" dirty="0" err="1">
                <a:latin typeface="Arial" pitchFamily="34" charset="0"/>
                <a:cs typeface="Arial" pitchFamily="34" charset="0"/>
              </a:rPr>
              <a:t>Moviles</a:t>
            </a:r>
            <a:endParaRPr b="1" dirty="0">
              <a:latin typeface="Arial" pitchFamily="34" charset="0"/>
              <a:cs typeface="Arial" pitchFamily="34" charset="0"/>
            </a:endParaRPr>
          </a:p>
        </p:txBody>
      </p:sp>
    </p:spTree>
    <p:extLst>
      <p:ext uri="{BB962C8B-B14F-4D97-AF65-F5344CB8AC3E}">
        <p14:creationId xmlns:p14="http://schemas.microsoft.com/office/powerpoint/2010/main" val="4269623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48680"/>
            <a:ext cx="5673799" cy="571500"/>
          </a:xfrm>
        </p:spPr>
        <p:txBody>
          <a:bodyPr>
            <a:normAutofit/>
          </a:bodyPr>
          <a:lstStyle/>
          <a:p>
            <a:pPr algn="ctr"/>
            <a:r>
              <a:rPr sz="2400" dirty="0" err="1">
                <a:latin typeface="Arial" pitchFamily="34" charset="0"/>
                <a:cs typeface="Arial" pitchFamily="34" charset="0"/>
              </a:rPr>
              <a:t>Sistemas</a:t>
            </a:r>
            <a:r>
              <a:rPr sz="2400" dirty="0">
                <a:latin typeface="Arial" pitchFamily="34" charset="0"/>
                <a:cs typeface="Arial" pitchFamily="34" charset="0"/>
              </a:rPr>
              <a:t> </a:t>
            </a:r>
            <a:r>
              <a:rPr sz="2400" dirty="0" err="1">
                <a:latin typeface="Arial" pitchFamily="34" charset="0"/>
                <a:cs typeface="Arial" pitchFamily="34" charset="0"/>
              </a:rPr>
              <a:t>Operativos</a:t>
            </a:r>
            <a:r>
              <a:rPr sz="2400" dirty="0">
                <a:latin typeface="Arial" pitchFamily="34" charset="0"/>
                <a:cs typeface="Arial" pitchFamily="34" charset="0"/>
              </a:rPr>
              <a:t> </a:t>
            </a:r>
            <a:r>
              <a:rPr lang="es-AR" sz="2400" dirty="0" err="1">
                <a:latin typeface="Arial" pitchFamily="34" charset="0"/>
                <a:cs typeface="Arial" pitchFamily="34" charset="0"/>
              </a:rPr>
              <a:t>Moviles</a:t>
            </a:r>
            <a:endParaRPr sz="2400" dirty="0">
              <a:latin typeface="Arial" pitchFamily="34" charset="0"/>
              <a:cs typeface="Arial"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7" y="3645024"/>
            <a:ext cx="3800423" cy="2736304"/>
          </a:xfrm>
          <a:prstGeom prst="rect">
            <a:avLst/>
          </a:prstGeom>
          <a:effectLst>
            <a:outerShdw blurRad="50800" dist="50800" dir="5400000" algn="ctr" rotWithShape="0">
              <a:srgbClr val="000000">
                <a:alpha val="0"/>
              </a:srgbClr>
            </a:outerShdw>
          </a:effectLst>
        </p:spPr>
      </p:pic>
      <p:sp>
        <p:nvSpPr>
          <p:cNvPr id="12" name="Rectangle 1"/>
          <p:cNvSpPr>
            <a:spLocks noChangeArrowheads="1"/>
          </p:cNvSpPr>
          <p:nvPr/>
        </p:nvSpPr>
        <p:spPr bwMode="auto">
          <a:xfrm>
            <a:off x="323528" y="1089612"/>
            <a:ext cx="8143932"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AR" sz="2000" dirty="0">
                <a:latin typeface="Arial" pitchFamily="34" charset="0"/>
                <a:cs typeface="Arial" pitchFamily="34" charset="0"/>
              </a:rPr>
              <a:t>Un </a:t>
            </a:r>
            <a:r>
              <a:rPr lang="es-AR" sz="2000" b="1" dirty="0">
                <a:latin typeface="Arial" pitchFamily="34" charset="0"/>
                <a:cs typeface="Arial" pitchFamily="34" charset="0"/>
              </a:rPr>
              <a:t>sistema operativo móvil</a:t>
            </a:r>
            <a:r>
              <a:rPr lang="es-AR" sz="2000" dirty="0">
                <a:latin typeface="Arial" pitchFamily="34" charset="0"/>
                <a:cs typeface="Arial" pitchFamily="34" charset="0"/>
              </a:rPr>
              <a:t> o </a:t>
            </a:r>
            <a:r>
              <a:rPr lang="es-AR" sz="2000" b="1" dirty="0">
                <a:latin typeface="Arial" pitchFamily="34" charset="0"/>
                <a:cs typeface="Arial" pitchFamily="34" charset="0"/>
              </a:rPr>
              <a:t>SO móvil</a:t>
            </a:r>
            <a:r>
              <a:rPr lang="es-AR" sz="2000" dirty="0">
                <a:latin typeface="Arial" pitchFamily="34" charset="0"/>
                <a:cs typeface="Arial" pitchFamily="34" charset="0"/>
              </a:rPr>
              <a:t> es un sistema operativo que controla un dispositivo móvil al igual que las computadoras utilizan Windows o Linux entre otros. </a:t>
            </a:r>
          </a:p>
          <a:p>
            <a:pPr algn="just">
              <a:spcBef>
                <a:spcPts val="600"/>
              </a:spcBef>
              <a:spcAft>
                <a:spcPts val="600"/>
              </a:spcAft>
            </a:pPr>
            <a:r>
              <a:rPr lang="es-AR" sz="2000" dirty="0">
                <a:latin typeface="Arial" pitchFamily="34" charset="0"/>
                <a:cs typeface="Arial" pitchFamily="34" charset="0"/>
              </a:rPr>
              <a:t>Sin embargo, los sistemas operativos móviles son bastantes más simples y están más orientados a la conectividad inalámbrica, los formatos multimedia para móviles y las diferentes maneras de introducir información en ellos.</a:t>
            </a:r>
          </a:p>
        </p:txBody>
      </p:sp>
    </p:spTree>
    <p:extLst>
      <p:ext uri="{BB962C8B-B14F-4D97-AF65-F5344CB8AC3E}">
        <p14:creationId xmlns:p14="http://schemas.microsoft.com/office/powerpoint/2010/main" val="4045411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48680"/>
            <a:ext cx="6876256" cy="571500"/>
          </a:xfrm>
        </p:spPr>
        <p:txBody>
          <a:bodyPr>
            <a:normAutofit/>
          </a:bodyPr>
          <a:lstStyle/>
          <a:p>
            <a:pPr algn="ctr"/>
            <a:r>
              <a:rPr lang="es-AR" sz="2400" dirty="0">
                <a:latin typeface="Arial" pitchFamily="34" charset="0"/>
                <a:cs typeface="Arial" pitchFamily="34" charset="0"/>
              </a:rPr>
              <a:t>Capas de </a:t>
            </a:r>
            <a:r>
              <a:rPr sz="2400" dirty="0" err="1">
                <a:latin typeface="Arial" pitchFamily="34" charset="0"/>
                <a:cs typeface="Arial" pitchFamily="34" charset="0"/>
              </a:rPr>
              <a:t>Sistemas</a:t>
            </a:r>
            <a:r>
              <a:rPr sz="2400" dirty="0">
                <a:latin typeface="Arial" pitchFamily="34" charset="0"/>
                <a:cs typeface="Arial" pitchFamily="34" charset="0"/>
              </a:rPr>
              <a:t> </a:t>
            </a:r>
            <a:r>
              <a:rPr sz="2400" dirty="0" err="1">
                <a:latin typeface="Arial" pitchFamily="34" charset="0"/>
                <a:cs typeface="Arial" pitchFamily="34" charset="0"/>
              </a:rPr>
              <a:t>Operativos</a:t>
            </a:r>
            <a:r>
              <a:rPr sz="2400" dirty="0">
                <a:latin typeface="Arial" pitchFamily="34" charset="0"/>
                <a:cs typeface="Arial" pitchFamily="34" charset="0"/>
              </a:rPr>
              <a:t> </a:t>
            </a:r>
            <a:r>
              <a:rPr lang="es-AR" sz="2400" dirty="0" err="1">
                <a:latin typeface="Arial" pitchFamily="34" charset="0"/>
                <a:cs typeface="Arial" pitchFamily="34" charset="0"/>
              </a:rPr>
              <a:t>Moviles</a:t>
            </a:r>
            <a:endParaRPr sz="2400" dirty="0">
              <a:latin typeface="Arial" pitchFamily="34" charset="0"/>
              <a:cs typeface="Arial" pitchFamily="34" charset="0"/>
            </a:endParaRPr>
          </a:p>
        </p:txBody>
      </p:sp>
      <p:sp>
        <p:nvSpPr>
          <p:cNvPr id="12" name="Rectangle 1"/>
          <p:cNvSpPr>
            <a:spLocks noChangeArrowheads="1"/>
          </p:cNvSpPr>
          <p:nvPr/>
        </p:nvSpPr>
        <p:spPr bwMode="auto">
          <a:xfrm>
            <a:off x="323528" y="1397968"/>
            <a:ext cx="814393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AR" sz="2000" b="1" dirty="0" err="1">
                <a:latin typeface="Arial" pitchFamily="34" charset="0"/>
                <a:cs typeface="Arial" pitchFamily="34" charset="0"/>
              </a:rPr>
              <a:t>Kernel</a:t>
            </a:r>
            <a:endParaRPr lang="es-AR" sz="2000" dirty="0">
              <a:latin typeface="Arial" pitchFamily="34" charset="0"/>
              <a:cs typeface="Arial" pitchFamily="34" charset="0"/>
            </a:endParaRPr>
          </a:p>
          <a:p>
            <a:pPr algn="just"/>
            <a:r>
              <a:rPr lang="es-AR" sz="2000" dirty="0">
                <a:latin typeface="Arial" pitchFamily="34" charset="0"/>
                <a:cs typeface="Arial" pitchFamily="34" charset="0"/>
              </a:rPr>
              <a:t>El  </a:t>
            </a:r>
            <a:r>
              <a:rPr lang="es-AR" sz="2000" dirty="0" err="1">
                <a:latin typeface="Arial" pitchFamily="34" charset="0"/>
                <a:cs typeface="Arial" pitchFamily="34" charset="0"/>
              </a:rPr>
              <a:t>kernel</a:t>
            </a:r>
            <a:r>
              <a:rPr lang="es-AR" sz="2000" dirty="0">
                <a:latin typeface="Arial" pitchFamily="34" charset="0"/>
                <a:cs typeface="Arial" pitchFamily="34" charset="0"/>
              </a:rPr>
              <a:t>  proporciona el acceso a los distintos elementos del Hardware del dispositivo. Ofrece distintos servicios a las superiores como son los controladores o drivers para el hardware, la gestión de procesos, el sistema de archivos y el acceso y gestión de la memoria</a:t>
            </a:r>
          </a:p>
          <a:p>
            <a:pPr algn="just"/>
            <a:endParaRPr lang="es-AR" sz="2000" dirty="0">
              <a:latin typeface="Arial" pitchFamily="34" charset="0"/>
              <a:cs typeface="Arial" pitchFamily="34" charset="0"/>
            </a:endParaRPr>
          </a:p>
          <a:p>
            <a:pPr algn="just"/>
            <a:endParaRPr lang="es-AR" sz="2000" dirty="0">
              <a:latin typeface="Arial" pitchFamily="34" charset="0"/>
              <a:cs typeface="Arial" pitchFamily="34" charset="0"/>
            </a:endParaRPr>
          </a:p>
          <a:p>
            <a:pPr algn="just"/>
            <a:r>
              <a:rPr lang="es-AR" sz="2000" b="1" dirty="0">
                <a:latin typeface="Arial" pitchFamily="34" charset="0"/>
                <a:cs typeface="Arial" pitchFamily="34" charset="0"/>
              </a:rPr>
              <a:t>Middleware</a:t>
            </a:r>
            <a:endParaRPr lang="es-AR" sz="2000" dirty="0">
              <a:latin typeface="Arial" pitchFamily="34" charset="0"/>
              <a:cs typeface="Arial" pitchFamily="34" charset="0"/>
            </a:endParaRPr>
          </a:p>
          <a:p>
            <a:pPr algn="just"/>
            <a:r>
              <a:rPr lang="es-AR" sz="2000" dirty="0">
                <a:latin typeface="Arial" pitchFamily="34" charset="0"/>
                <a:cs typeface="Arial" pitchFamily="34" charset="0"/>
              </a:rPr>
              <a:t>El middleware es el conjunto de módulos que hacen posible la propia existencia de aplicaciones para móviles. </a:t>
            </a:r>
          </a:p>
          <a:p>
            <a:pPr algn="just"/>
            <a:r>
              <a:rPr lang="es-AR" sz="2000" dirty="0">
                <a:latin typeface="Arial" pitchFamily="34" charset="0"/>
                <a:cs typeface="Arial" pitchFamily="34" charset="0"/>
              </a:rPr>
              <a:t>Es totalmente transparente para el usuario y ofrece servicios claves como el motor de mensajería y comunicaciones, </a:t>
            </a:r>
            <a:r>
              <a:rPr lang="es-AR" sz="2000" dirty="0" err="1">
                <a:latin typeface="Arial" pitchFamily="34" charset="0"/>
                <a:cs typeface="Arial" pitchFamily="34" charset="0"/>
              </a:rPr>
              <a:t>codecs</a:t>
            </a:r>
            <a:r>
              <a:rPr lang="es-AR" sz="2000" dirty="0">
                <a:latin typeface="Arial" pitchFamily="34" charset="0"/>
                <a:cs typeface="Arial" pitchFamily="34" charset="0"/>
              </a:rPr>
              <a:t> multimedia, intérpretes de pagina web, gestión del dispositivo y seguridad.</a:t>
            </a:r>
          </a:p>
          <a:p>
            <a:pPr algn="just"/>
            <a:r>
              <a:rPr lang="es-AR" sz="2000" b="1" dirty="0">
                <a:latin typeface="Arial" pitchFamily="34" charset="0"/>
                <a:cs typeface="Arial" pitchFamily="34" charset="0"/>
              </a:rPr>
              <a:t> </a:t>
            </a:r>
            <a:endParaRPr lang="es-AR" sz="2000" dirty="0">
              <a:latin typeface="Arial" pitchFamily="34" charset="0"/>
              <a:cs typeface="Arial" pitchFamily="34" charset="0"/>
            </a:endParaRPr>
          </a:p>
        </p:txBody>
      </p:sp>
    </p:spTree>
    <p:extLst>
      <p:ext uri="{BB962C8B-B14F-4D97-AF65-F5344CB8AC3E}">
        <p14:creationId xmlns:p14="http://schemas.microsoft.com/office/powerpoint/2010/main" val="2809989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48680"/>
            <a:ext cx="6876256" cy="571500"/>
          </a:xfrm>
        </p:spPr>
        <p:txBody>
          <a:bodyPr>
            <a:normAutofit/>
          </a:bodyPr>
          <a:lstStyle/>
          <a:p>
            <a:pPr algn="ctr"/>
            <a:r>
              <a:rPr lang="es-AR" sz="2400" dirty="0">
                <a:latin typeface="Arial" pitchFamily="34" charset="0"/>
                <a:cs typeface="Arial" pitchFamily="34" charset="0"/>
              </a:rPr>
              <a:t>Capas de </a:t>
            </a:r>
            <a:r>
              <a:rPr sz="2400" dirty="0" err="1">
                <a:latin typeface="Arial" pitchFamily="34" charset="0"/>
                <a:cs typeface="Arial" pitchFamily="34" charset="0"/>
              </a:rPr>
              <a:t>Sistemas</a:t>
            </a:r>
            <a:r>
              <a:rPr sz="2400" dirty="0">
                <a:latin typeface="Arial" pitchFamily="34" charset="0"/>
                <a:cs typeface="Arial" pitchFamily="34" charset="0"/>
              </a:rPr>
              <a:t> </a:t>
            </a:r>
            <a:r>
              <a:rPr sz="2400" dirty="0" err="1">
                <a:latin typeface="Arial" pitchFamily="34" charset="0"/>
                <a:cs typeface="Arial" pitchFamily="34" charset="0"/>
              </a:rPr>
              <a:t>Operativos</a:t>
            </a:r>
            <a:r>
              <a:rPr sz="2400" dirty="0">
                <a:latin typeface="Arial" pitchFamily="34" charset="0"/>
                <a:cs typeface="Arial" pitchFamily="34" charset="0"/>
              </a:rPr>
              <a:t> </a:t>
            </a:r>
            <a:r>
              <a:rPr lang="es-AR" sz="2400" dirty="0" err="1">
                <a:latin typeface="Arial" pitchFamily="34" charset="0"/>
                <a:cs typeface="Arial" pitchFamily="34" charset="0"/>
              </a:rPr>
              <a:t>Moviles</a:t>
            </a:r>
            <a:endParaRPr sz="2400" dirty="0">
              <a:latin typeface="Arial" pitchFamily="34" charset="0"/>
              <a:cs typeface="Arial" pitchFamily="34" charset="0"/>
            </a:endParaRPr>
          </a:p>
        </p:txBody>
      </p:sp>
      <p:sp>
        <p:nvSpPr>
          <p:cNvPr id="12" name="Rectangle 1"/>
          <p:cNvSpPr>
            <a:spLocks noChangeArrowheads="1"/>
          </p:cNvSpPr>
          <p:nvPr/>
        </p:nvSpPr>
        <p:spPr bwMode="auto">
          <a:xfrm>
            <a:off x="539552" y="1124744"/>
            <a:ext cx="814393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AR" sz="2000" b="1" dirty="0"/>
              <a:t> </a:t>
            </a:r>
            <a:endParaRPr lang="es-AR" sz="2000" dirty="0"/>
          </a:p>
          <a:p>
            <a:pPr algn="just"/>
            <a:r>
              <a:rPr lang="es-AR" sz="2000" b="1" dirty="0">
                <a:latin typeface="Arial" pitchFamily="34" charset="0"/>
                <a:cs typeface="Arial" pitchFamily="34" charset="0"/>
              </a:rPr>
              <a:t>Entorno de ejecución de aplicaciones</a:t>
            </a:r>
            <a:endParaRPr lang="es-AR" sz="2000" dirty="0">
              <a:latin typeface="Arial" pitchFamily="34" charset="0"/>
              <a:cs typeface="Arial" pitchFamily="34" charset="0"/>
            </a:endParaRPr>
          </a:p>
          <a:p>
            <a:pPr algn="just"/>
            <a:r>
              <a:rPr lang="es-AR" sz="2000" dirty="0">
                <a:latin typeface="Arial" pitchFamily="34" charset="0"/>
                <a:cs typeface="Arial" pitchFamily="34" charset="0"/>
              </a:rPr>
              <a:t>El entorno de ejecución de aplicaciones consiste en un gestor de aplicaciones y un conjunto de interfaces programables abiertas y programables por parte de los desarrolladores para facilitar la creación de software</a:t>
            </a:r>
          </a:p>
          <a:p>
            <a:pPr algn="just"/>
            <a:r>
              <a:rPr lang="es-AR" sz="2000" b="1" dirty="0">
                <a:latin typeface="Arial" pitchFamily="34" charset="0"/>
                <a:cs typeface="Arial" pitchFamily="34" charset="0"/>
              </a:rPr>
              <a:t> </a:t>
            </a:r>
          </a:p>
          <a:p>
            <a:pPr algn="just"/>
            <a:endParaRPr lang="es-AR" sz="2000" dirty="0">
              <a:latin typeface="Arial" pitchFamily="34" charset="0"/>
              <a:cs typeface="Arial" pitchFamily="34" charset="0"/>
            </a:endParaRPr>
          </a:p>
          <a:p>
            <a:pPr algn="just"/>
            <a:r>
              <a:rPr lang="es-AR" sz="2000" b="1" dirty="0">
                <a:latin typeface="Arial" pitchFamily="34" charset="0"/>
                <a:cs typeface="Arial" pitchFamily="34" charset="0"/>
              </a:rPr>
              <a:t>Interfaz de usuario</a:t>
            </a:r>
            <a:endParaRPr lang="es-AR" sz="2000" dirty="0">
              <a:latin typeface="Arial" pitchFamily="34" charset="0"/>
              <a:cs typeface="Arial" pitchFamily="34" charset="0"/>
            </a:endParaRPr>
          </a:p>
          <a:p>
            <a:pPr algn="just"/>
            <a:r>
              <a:rPr lang="es-AR" sz="2000" dirty="0">
                <a:latin typeface="Arial" pitchFamily="34" charset="0"/>
                <a:cs typeface="Arial" pitchFamily="34" charset="0"/>
              </a:rPr>
              <a:t>Las Interfaces de usuario facilitan la interacción con el usuario y el diseño de la presentación visual de la aplicación. Los servicios que incluye son el de componentes gráficos (botones, pantallas, listas, etc.) y el del marco de interacción.</a:t>
            </a:r>
          </a:p>
          <a:p>
            <a:pPr algn="just"/>
            <a:r>
              <a:rPr lang="es-AR" sz="2000" dirty="0">
                <a:latin typeface="Arial" pitchFamily="34" charset="0"/>
                <a:cs typeface="Arial" pitchFamily="34" charset="0"/>
              </a:rPr>
              <a:t>Aparte de estas capas también existe una familia de aplicaciones nativas del teléfono que suelen incluir los menús, el marcador de números de teléfono etc.</a:t>
            </a:r>
          </a:p>
        </p:txBody>
      </p:sp>
    </p:spTree>
    <p:extLst>
      <p:ext uri="{BB962C8B-B14F-4D97-AF65-F5344CB8AC3E}">
        <p14:creationId xmlns:p14="http://schemas.microsoft.com/office/powerpoint/2010/main" val="674774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48680"/>
            <a:ext cx="6876256" cy="571500"/>
          </a:xfrm>
        </p:spPr>
        <p:txBody>
          <a:bodyPr>
            <a:normAutofit/>
          </a:bodyPr>
          <a:lstStyle/>
          <a:p>
            <a:pPr algn="ctr"/>
            <a:r>
              <a:rPr lang="es-AR" sz="2400" dirty="0" err="1">
                <a:latin typeface="Arial" pitchFamily="34" charset="0"/>
                <a:cs typeface="Arial" pitchFamily="34" charset="0"/>
              </a:rPr>
              <a:t>Evolucion</a:t>
            </a:r>
            <a:r>
              <a:rPr lang="es-AR" sz="2400" dirty="0">
                <a:latin typeface="Arial" pitchFamily="34" charset="0"/>
                <a:cs typeface="Arial" pitchFamily="34" charset="0"/>
              </a:rPr>
              <a:t> de los </a:t>
            </a:r>
            <a:r>
              <a:rPr sz="2400" dirty="0" err="1">
                <a:latin typeface="Arial" pitchFamily="34" charset="0"/>
                <a:cs typeface="Arial" pitchFamily="34" charset="0"/>
              </a:rPr>
              <a:t>Sistemas</a:t>
            </a:r>
            <a:r>
              <a:rPr sz="2400" dirty="0">
                <a:latin typeface="Arial" pitchFamily="34" charset="0"/>
                <a:cs typeface="Arial" pitchFamily="34" charset="0"/>
              </a:rPr>
              <a:t> </a:t>
            </a:r>
            <a:r>
              <a:rPr sz="2400" dirty="0" err="1">
                <a:latin typeface="Arial" pitchFamily="34" charset="0"/>
                <a:cs typeface="Arial" pitchFamily="34" charset="0"/>
              </a:rPr>
              <a:t>Operativos</a:t>
            </a:r>
            <a:r>
              <a:rPr sz="2400" dirty="0">
                <a:latin typeface="Arial" pitchFamily="34" charset="0"/>
                <a:cs typeface="Arial" pitchFamily="34" charset="0"/>
              </a:rPr>
              <a:t> </a:t>
            </a:r>
            <a:r>
              <a:rPr lang="es-AR" sz="2400" dirty="0" err="1">
                <a:latin typeface="Arial" pitchFamily="34" charset="0"/>
                <a:cs typeface="Arial" pitchFamily="34" charset="0"/>
              </a:rPr>
              <a:t>Moviles</a:t>
            </a:r>
            <a:endParaRPr sz="2400" dirty="0">
              <a:latin typeface="Arial" pitchFamily="34" charset="0"/>
              <a:cs typeface="Arial" pitchFamily="34" charset="0"/>
            </a:endParaRPr>
          </a:p>
        </p:txBody>
      </p:sp>
      <p:pic>
        <p:nvPicPr>
          <p:cNvPr id="1026" name="Picture 2" descr="http://2.bp.blogspot.com/-6fVwxC_ve5g/T1Y9Hpr844I/AAAAAAAAAYo/cksTCtXOmCQ/s1600/SO-MOVIL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670" t="4490" r="1670" b="67986"/>
          <a:stretch/>
        </p:blipFill>
        <p:spPr bwMode="auto">
          <a:xfrm>
            <a:off x="251520" y="1136556"/>
            <a:ext cx="8538639" cy="524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13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48680"/>
            <a:ext cx="6876256" cy="571500"/>
          </a:xfrm>
        </p:spPr>
        <p:txBody>
          <a:bodyPr>
            <a:normAutofit/>
          </a:bodyPr>
          <a:lstStyle/>
          <a:p>
            <a:pPr algn="ctr"/>
            <a:r>
              <a:rPr lang="es-AR" sz="2400" dirty="0" err="1">
                <a:latin typeface="Arial" pitchFamily="34" charset="0"/>
                <a:cs typeface="Arial" pitchFamily="34" charset="0"/>
              </a:rPr>
              <a:t>Evolucion</a:t>
            </a:r>
            <a:r>
              <a:rPr lang="es-AR" sz="2400" dirty="0">
                <a:latin typeface="Arial" pitchFamily="34" charset="0"/>
                <a:cs typeface="Arial" pitchFamily="34" charset="0"/>
              </a:rPr>
              <a:t> de los </a:t>
            </a:r>
            <a:r>
              <a:rPr sz="2400" dirty="0" err="1">
                <a:latin typeface="Arial" pitchFamily="34" charset="0"/>
                <a:cs typeface="Arial" pitchFamily="34" charset="0"/>
              </a:rPr>
              <a:t>Sistemas</a:t>
            </a:r>
            <a:r>
              <a:rPr sz="2400" dirty="0">
                <a:latin typeface="Arial" pitchFamily="34" charset="0"/>
                <a:cs typeface="Arial" pitchFamily="34" charset="0"/>
              </a:rPr>
              <a:t> </a:t>
            </a:r>
            <a:r>
              <a:rPr sz="2400" dirty="0" err="1">
                <a:latin typeface="Arial" pitchFamily="34" charset="0"/>
                <a:cs typeface="Arial" pitchFamily="34" charset="0"/>
              </a:rPr>
              <a:t>Operativos</a:t>
            </a:r>
            <a:r>
              <a:rPr sz="2400" dirty="0">
                <a:latin typeface="Arial" pitchFamily="34" charset="0"/>
                <a:cs typeface="Arial" pitchFamily="34" charset="0"/>
              </a:rPr>
              <a:t> </a:t>
            </a:r>
            <a:r>
              <a:rPr lang="es-AR" sz="2400" dirty="0" err="1">
                <a:latin typeface="Arial" pitchFamily="34" charset="0"/>
                <a:cs typeface="Arial" pitchFamily="34" charset="0"/>
              </a:rPr>
              <a:t>Moviles</a:t>
            </a:r>
            <a:endParaRPr sz="2400" dirty="0">
              <a:latin typeface="Arial" pitchFamily="34" charset="0"/>
              <a:cs typeface="Arial" pitchFamily="34" charset="0"/>
            </a:endParaRPr>
          </a:p>
        </p:txBody>
      </p:sp>
      <p:pic>
        <p:nvPicPr>
          <p:cNvPr id="2050" name="Picture 2" descr="http://2.bp.blogspot.com/-6fVwxC_ve5g/T1Y9Hpr844I/AAAAAAAAAYo/cksTCtXOmCQ/s1600/SO-MOVILES.jpg"/>
          <p:cNvPicPr>
            <a:picLocks noChangeAspect="1" noChangeArrowheads="1"/>
          </p:cNvPicPr>
          <p:nvPr/>
        </p:nvPicPr>
        <p:blipFill rotWithShape="1">
          <a:blip r:embed="rId3">
            <a:extLst>
              <a:ext uri="{28A0092B-C50C-407E-A947-70E740481C1C}">
                <a14:useLocalDpi xmlns:a14="http://schemas.microsoft.com/office/drawing/2010/main" val="0"/>
              </a:ext>
            </a:extLst>
          </a:blip>
          <a:srcRect t="31455" b="39390"/>
          <a:stretch/>
        </p:blipFill>
        <p:spPr bwMode="auto">
          <a:xfrm>
            <a:off x="683568" y="1120180"/>
            <a:ext cx="7920880" cy="515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35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48680"/>
            <a:ext cx="6876256" cy="571500"/>
          </a:xfrm>
        </p:spPr>
        <p:txBody>
          <a:bodyPr>
            <a:normAutofit/>
          </a:bodyPr>
          <a:lstStyle/>
          <a:p>
            <a:pPr algn="ctr"/>
            <a:r>
              <a:rPr lang="es-AR" sz="2400" dirty="0" err="1">
                <a:latin typeface="Arial" pitchFamily="34" charset="0"/>
                <a:cs typeface="Arial" pitchFamily="34" charset="0"/>
              </a:rPr>
              <a:t>Evolucion</a:t>
            </a:r>
            <a:r>
              <a:rPr lang="es-AR" sz="2400" dirty="0">
                <a:latin typeface="Arial" pitchFamily="34" charset="0"/>
                <a:cs typeface="Arial" pitchFamily="34" charset="0"/>
              </a:rPr>
              <a:t> de los </a:t>
            </a:r>
            <a:r>
              <a:rPr sz="2400" dirty="0" err="1">
                <a:latin typeface="Arial" pitchFamily="34" charset="0"/>
                <a:cs typeface="Arial" pitchFamily="34" charset="0"/>
              </a:rPr>
              <a:t>Sistemas</a:t>
            </a:r>
            <a:r>
              <a:rPr sz="2400" dirty="0">
                <a:latin typeface="Arial" pitchFamily="34" charset="0"/>
                <a:cs typeface="Arial" pitchFamily="34" charset="0"/>
              </a:rPr>
              <a:t> </a:t>
            </a:r>
            <a:r>
              <a:rPr sz="2400" dirty="0" err="1">
                <a:latin typeface="Arial" pitchFamily="34" charset="0"/>
                <a:cs typeface="Arial" pitchFamily="34" charset="0"/>
              </a:rPr>
              <a:t>Operativos</a:t>
            </a:r>
            <a:r>
              <a:rPr sz="2400" dirty="0">
                <a:latin typeface="Arial" pitchFamily="34" charset="0"/>
                <a:cs typeface="Arial" pitchFamily="34" charset="0"/>
              </a:rPr>
              <a:t> </a:t>
            </a:r>
            <a:r>
              <a:rPr lang="es-AR" sz="2400" dirty="0" err="1">
                <a:latin typeface="Arial" pitchFamily="34" charset="0"/>
                <a:cs typeface="Arial" pitchFamily="34" charset="0"/>
              </a:rPr>
              <a:t>Moviles</a:t>
            </a:r>
            <a:endParaRPr sz="2400" dirty="0">
              <a:latin typeface="Arial" pitchFamily="34" charset="0"/>
              <a:cs typeface="Arial" pitchFamily="34" charset="0"/>
            </a:endParaRPr>
          </a:p>
        </p:txBody>
      </p:sp>
      <p:pic>
        <p:nvPicPr>
          <p:cNvPr id="4098" name="Picture 2" descr="http://2.bp.blogspot.com/-6fVwxC_ve5g/T1Y9Hpr844I/AAAAAAAAAYo/cksTCtXOmCQ/s1600/SO-MOVILES.jpg"/>
          <p:cNvPicPr>
            <a:picLocks noChangeAspect="1" noChangeArrowheads="1"/>
          </p:cNvPicPr>
          <p:nvPr/>
        </p:nvPicPr>
        <p:blipFill rotWithShape="1">
          <a:blip r:embed="rId3">
            <a:extLst>
              <a:ext uri="{28A0092B-C50C-407E-A947-70E740481C1C}">
                <a14:useLocalDpi xmlns:a14="http://schemas.microsoft.com/office/drawing/2010/main" val="0"/>
              </a:ext>
            </a:extLst>
          </a:blip>
          <a:srcRect t="59539" b="15989"/>
          <a:stretch/>
        </p:blipFill>
        <p:spPr bwMode="auto">
          <a:xfrm>
            <a:off x="156886" y="1275357"/>
            <a:ext cx="8556154" cy="467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70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548680"/>
            <a:ext cx="6876256" cy="571500"/>
          </a:xfrm>
        </p:spPr>
        <p:txBody>
          <a:bodyPr>
            <a:normAutofit/>
          </a:bodyPr>
          <a:lstStyle/>
          <a:p>
            <a:pPr algn="ctr"/>
            <a:r>
              <a:rPr lang="es-AR" sz="2400" dirty="0" err="1">
                <a:latin typeface="Arial" pitchFamily="34" charset="0"/>
                <a:cs typeface="Arial" pitchFamily="34" charset="0"/>
              </a:rPr>
              <a:t>Evolucion</a:t>
            </a:r>
            <a:r>
              <a:rPr lang="es-AR" sz="2400" dirty="0">
                <a:latin typeface="Arial" pitchFamily="34" charset="0"/>
                <a:cs typeface="Arial" pitchFamily="34" charset="0"/>
              </a:rPr>
              <a:t> de los </a:t>
            </a:r>
            <a:r>
              <a:rPr sz="2400" dirty="0" err="1">
                <a:latin typeface="Arial" pitchFamily="34" charset="0"/>
                <a:cs typeface="Arial" pitchFamily="34" charset="0"/>
              </a:rPr>
              <a:t>Sistemas</a:t>
            </a:r>
            <a:r>
              <a:rPr sz="2400" dirty="0">
                <a:latin typeface="Arial" pitchFamily="34" charset="0"/>
                <a:cs typeface="Arial" pitchFamily="34" charset="0"/>
              </a:rPr>
              <a:t> </a:t>
            </a:r>
            <a:r>
              <a:rPr sz="2400" dirty="0" err="1">
                <a:latin typeface="Arial" pitchFamily="34" charset="0"/>
                <a:cs typeface="Arial" pitchFamily="34" charset="0"/>
              </a:rPr>
              <a:t>Operativos</a:t>
            </a:r>
            <a:r>
              <a:rPr sz="2400" dirty="0">
                <a:latin typeface="Arial" pitchFamily="34" charset="0"/>
                <a:cs typeface="Arial" pitchFamily="34" charset="0"/>
              </a:rPr>
              <a:t> </a:t>
            </a:r>
            <a:r>
              <a:rPr lang="es-AR" sz="2400" dirty="0" err="1">
                <a:latin typeface="Arial" pitchFamily="34" charset="0"/>
                <a:cs typeface="Arial" pitchFamily="34" charset="0"/>
              </a:rPr>
              <a:t>Moviles</a:t>
            </a:r>
            <a:endParaRPr sz="2400" dirty="0">
              <a:latin typeface="Arial" pitchFamily="34" charset="0"/>
              <a:cs typeface="Arial" pitchFamily="34" charset="0"/>
            </a:endParaRPr>
          </a:p>
        </p:txBody>
      </p:sp>
      <p:pic>
        <p:nvPicPr>
          <p:cNvPr id="5122" name="Picture 2" descr="http://2.bp.blogspot.com/-6fVwxC_ve5g/T1Y9Hpr844I/AAAAAAAAAYo/cksTCtXOmCQ/s1600/SO-MOVILES.jpg"/>
          <p:cNvPicPr>
            <a:picLocks noChangeAspect="1" noChangeArrowheads="1"/>
          </p:cNvPicPr>
          <p:nvPr/>
        </p:nvPicPr>
        <p:blipFill rotWithShape="1">
          <a:blip r:embed="rId3">
            <a:extLst>
              <a:ext uri="{28A0092B-C50C-407E-A947-70E740481C1C}">
                <a14:useLocalDpi xmlns:a14="http://schemas.microsoft.com/office/drawing/2010/main" val="0"/>
              </a:ext>
            </a:extLst>
          </a:blip>
          <a:srcRect t="83128"/>
          <a:stretch/>
        </p:blipFill>
        <p:spPr bwMode="auto">
          <a:xfrm>
            <a:off x="395536" y="1772816"/>
            <a:ext cx="8203893" cy="308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80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a:spLocks/>
          </p:cNvSpPr>
          <p:nvPr/>
        </p:nvSpPr>
        <p:spPr>
          <a:xfrm>
            <a:off x="-305" y="581053"/>
            <a:ext cx="6876256" cy="5715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s-ES" dirty="0">
                <a:latin typeface="Arial" pitchFamily="34" charset="0"/>
                <a:cs typeface="Arial" pitchFamily="34" charset="0"/>
              </a:rPr>
              <a:t>Uso de Sistemas Operativos </a:t>
            </a:r>
            <a:r>
              <a:rPr lang="es-ES" dirty="0" err="1">
                <a:latin typeface="Arial" pitchFamily="34" charset="0"/>
                <a:cs typeface="Arial" pitchFamily="34" charset="0"/>
              </a:rPr>
              <a:t>Moviles</a:t>
            </a:r>
            <a:r>
              <a:rPr lang="es-ES" dirty="0">
                <a:latin typeface="Arial" pitchFamily="34" charset="0"/>
                <a:cs typeface="Arial" pitchFamily="34" charset="0"/>
              </a:rPr>
              <a:t> (2021)</a:t>
            </a:r>
          </a:p>
        </p:txBody>
      </p:sp>
      <p:pic>
        <p:nvPicPr>
          <p:cNvPr id="1026" name="Picture 2">
            <a:extLst>
              <a:ext uri="{FF2B5EF4-FFF2-40B4-BE49-F238E27FC236}">
                <a16:creationId xmlns:a16="http://schemas.microsoft.com/office/drawing/2014/main" id="{8F63FA56-646B-0AC9-509D-8D0F652E5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1999489"/>
            <a:ext cx="8136904" cy="457842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08BF06C-3660-0389-9462-877757DC567E}"/>
              </a:ext>
            </a:extLst>
          </p:cNvPr>
          <p:cNvSpPr txBox="1"/>
          <p:nvPr/>
        </p:nvSpPr>
        <p:spPr>
          <a:xfrm>
            <a:off x="899592" y="1248480"/>
            <a:ext cx="7884876" cy="369332"/>
          </a:xfrm>
          <a:prstGeom prst="rect">
            <a:avLst/>
          </a:prstGeom>
          <a:noFill/>
        </p:spPr>
        <p:txBody>
          <a:bodyPr wrap="square">
            <a:spAutoFit/>
          </a:bodyPr>
          <a:lstStyle/>
          <a:p>
            <a:pPr algn="l" fontAlgn="base"/>
            <a:r>
              <a:rPr lang="es-ES" b="0" i="0" dirty="0">
                <a:effectLst/>
                <a:latin typeface="roboto" panose="02000000000000000000" pitchFamily="2" charset="0"/>
              </a:rPr>
              <a:t>Evolución del tiempo diario en Internet desde dispositivos móviles</a:t>
            </a:r>
          </a:p>
        </p:txBody>
      </p:sp>
    </p:spTree>
    <p:extLst>
      <p:ext uri="{BB962C8B-B14F-4D97-AF65-F5344CB8AC3E}">
        <p14:creationId xmlns:p14="http://schemas.microsoft.com/office/powerpoint/2010/main" val="19666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3048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592138"/>
            <a:ext cx="2500313" cy="500062"/>
          </a:xfrm>
        </p:spPr>
        <p:txBody>
          <a:bodyPr>
            <a:normAutofit/>
          </a:bodyPr>
          <a:lstStyle/>
          <a:p>
            <a:pPr algn="ctr"/>
            <a:r>
              <a:rPr sz="2400" dirty="0">
                <a:latin typeface="Arial" pitchFamily="34" charset="0"/>
                <a:cs typeface="Arial" pitchFamily="34" charset="0"/>
              </a:rPr>
              <a:t>Base de </a:t>
            </a:r>
            <a:r>
              <a:rPr sz="2400" dirty="0" err="1">
                <a:latin typeface="Arial" pitchFamily="34" charset="0"/>
                <a:cs typeface="Arial" pitchFamily="34" charset="0"/>
              </a:rPr>
              <a:t>Datos</a:t>
            </a:r>
            <a:endParaRPr sz="2400" dirty="0">
              <a:latin typeface="Arial" pitchFamily="34" charset="0"/>
              <a:cs typeface="Arial" pitchFamily="34" charset="0"/>
            </a:endParaRPr>
          </a:p>
        </p:txBody>
      </p:sp>
      <p:sp>
        <p:nvSpPr>
          <p:cNvPr id="24577" name="Rectangle 1"/>
          <p:cNvSpPr>
            <a:spLocks noChangeArrowheads="1"/>
          </p:cNvSpPr>
          <p:nvPr/>
        </p:nvSpPr>
        <p:spPr bwMode="auto">
          <a:xfrm>
            <a:off x="1043608" y="1268760"/>
            <a:ext cx="6984776"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Las bases de datos surgen como una alternativa válida a los sistemas de archivos, que facilita la manipulación de grandes cantidad de información, para hacerla segura y accesible a una variedad de usuarios para una variedad de propósitos.</a:t>
            </a:r>
          </a:p>
          <a:p>
            <a:pPr algn="just">
              <a:spcBef>
                <a:spcPts val="600"/>
              </a:spcBef>
              <a:spcAft>
                <a:spcPts val="600"/>
              </a:spcAft>
            </a:pPr>
            <a:endParaRPr lang="es-ES" dirty="0">
              <a:latin typeface="Arial" pitchFamily="34" charset="0"/>
              <a:cs typeface="Arial" pitchFamily="34" charset="0"/>
            </a:endParaRPr>
          </a:p>
          <a:p>
            <a:pPr algn="just">
              <a:spcBef>
                <a:spcPts val="600"/>
              </a:spcBef>
              <a:spcAft>
                <a:spcPts val="600"/>
              </a:spcAft>
            </a:pPr>
            <a:r>
              <a:rPr lang="es-ES_tradnl" sz="2400" i="1" dirty="0">
                <a:latin typeface="Arial" pitchFamily="34" charset="0"/>
                <a:cs typeface="Arial" pitchFamily="34" charset="0"/>
              </a:rPr>
              <a:t>Una base de datos es un sistema formado por un conjunto de datos organizados de tal manera que se controla el almacenamiento de datos redundantes, los datos resultan independientes de los programas que los usan y se pueden acceder a ellos de diversas formas</a:t>
            </a:r>
            <a:r>
              <a:rPr lang="es-ES_tradnl" i="1" dirty="0">
                <a:latin typeface="Arial" pitchFamily="34" charset="0"/>
                <a:cs typeface="Arial" pitchFamily="34" charset="0"/>
              </a:rPr>
              <a:t>.</a:t>
            </a:r>
            <a:endParaRPr lang="es-ES"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a:spLocks/>
          </p:cNvSpPr>
          <p:nvPr/>
        </p:nvSpPr>
        <p:spPr>
          <a:xfrm>
            <a:off x="-32962" y="262930"/>
            <a:ext cx="6876256" cy="5715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s-ES" dirty="0">
                <a:latin typeface="Arial" pitchFamily="34" charset="0"/>
                <a:cs typeface="Arial" pitchFamily="34" charset="0"/>
              </a:rPr>
              <a:t>Uso de Sistemas Operativos </a:t>
            </a:r>
            <a:r>
              <a:rPr lang="es-ES" dirty="0" err="1">
                <a:latin typeface="Arial" pitchFamily="34" charset="0"/>
                <a:cs typeface="Arial" pitchFamily="34" charset="0"/>
              </a:rPr>
              <a:t>Moviles</a:t>
            </a:r>
            <a:endParaRPr lang="es-ES" dirty="0">
              <a:latin typeface="Arial" pitchFamily="34" charset="0"/>
              <a:cs typeface="Arial" pitchFamily="34" charset="0"/>
            </a:endParaRPr>
          </a:p>
        </p:txBody>
      </p:sp>
      <p:pic>
        <p:nvPicPr>
          <p:cNvPr id="2050" name="Picture 2">
            <a:extLst>
              <a:ext uri="{FF2B5EF4-FFF2-40B4-BE49-F238E27FC236}">
                <a16:creationId xmlns:a16="http://schemas.microsoft.com/office/drawing/2014/main" id="{30BF4A42-3C8A-6E18-FC10-42EC109DCA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78"/>
          <a:stretch/>
        </p:blipFill>
        <p:spPr bwMode="auto">
          <a:xfrm>
            <a:off x="359532" y="1556792"/>
            <a:ext cx="8424936" cy="489606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247B610-0BAE-A4BF-CB15-D1EF5D95E85D}"/>
              </a:ext>
            </a:extLst>
          </p:cNvPr>
          <p:cNvSpPr txBox="1"/>
          <p:nvPr/>
        </p:nvSpPr>
        <p:spPr>
          <a:xfrm>
            <a:off x="899592" y="834430"/>
            <a:ext cx="4588328" cy="369332"/>
          </a:xfrm>
          <a:prstGeom prst="rect">
            <a:avLst/>
          </a:prstGeom>
          <a:noFill/>
        </p:spPr>
        <p:txBody>
          <a:bodyPr wrap="square">
            <a:spAutoFit/>
          </a:bodyPr>
          <a:lstStyle/>
          <a:p>
            <a:pPr algn="l" fontAlgn="base"/>
            <a:r>
              <a:rPr lang="es-ES" b="0" i="0" dirty="0">
                <a:effectLst/>
                <a:latin typeface="roboto" panose="02000000000000000000" pitchFamily="2" charset="0"/>
              </a:rPr>
              <a:t>Tráfico web según el dispositivo usado</a:t>
            </a:r>
          </a:p>
        </p:txBody>
      </p:sp>
    </p:spTree>
    <p:extLst>
      <p:ext uri="{BB962C8B-B14F-4D97-AF65-F5344CB8AC3E}">
        <p14:creationId xmlns:p14="http://schemas.microsoft.com/office/powerpoint/2010/main" val="3857888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a:spLocks/>
          </p:cNvSpPr>
          <p:nvPr/>
        </p:nvSpPr>
        <p:spPr>
          <a:xfrm>
            <a:off x="-2130" y="397654"/>
            <a:ext cx="6876256" cy="5715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s-ES" dirty="0">
                <a:latin typeface="Arial" pitchFamily="34" charset="0"/>
                <a:cs typeface="Arial" pitchFamily="34" charset="0"/>
              </a:rPr>
              <a:t>Uso de Sistemas Operativos </a:t>
            </a:r>
            <a:r>
              <a:rPr lang="es-ES" dirty="0" err="1">
                <a:latin typeface="Arial" pitchFamily="34" charset="0"/>
                <a:cs typeface="Arial" pitchFamily="34" charset="0"/>
              </a:rPr>
              <a:t>Moviles</a:t>
            </a:r>
            <a:endParaRPr lang="es-ES" dirty="0">
              <a:latin typeface="Arial" pitchFamily="34" charset="0"/>
              <a:cs typeface="Arial" pitchFamily="34" charset="0"/>
            </a:endParaRPr>
          </a:p>
        </p:txBody>
      </p:sp>
      <p:pic>
        <p:nvPicPr>
          <p:cNvPr id="4098" name="Picture 2">
            <a:extLst>
              <a:ext uri="{FF2B5EF4-FFF2-40B4-BE49-F238E27FC236}">
                <a16:creationId xmlns:a16="http://schemas.microsoft.com/office/drawing/2014/main" id="{3F884D21-124A-5DD4-C632-BC6FD8463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10" y="1772816"/>
            <a:ext cx="8102779" cy="455921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0223AF9-A890-FA5D-B836-936231E0E353}"/>
              </a:ext>
            </a:extLst>
          </p:cNvPr>
          <p:cNvSpPr txBox="1"/>
          <p:nvPr/>
        </p:nvSpPr>
        <p:spPr>
          <a:xfrm>
            <a:off x="971600" y="1007579"/>
            <a:ext cx="6876256" cy="369332"/>
          </a:xfrm>
          <a:prstGeom prst="rect">
            <a:avLst/>
          </a:prstGeom>
          <a:noFill/>
        </p:spPr>
        <p:txBody>
          <a:bodyPr wrap="square">
            <a:spAutoFit/>
          </a:bodyPr>
          <a:lstStyle/>
          <a:p>
            <a:pPr algn="l" fontAlgn="base"/>
            <a:r>
              <a:rPr lang="es-ES" b="0" i="0" dirty="0">
                <a:effectLst/>
                <a:latin typeface="roboto" panose="02000000000000000000" pitchFamily="2" charset="0"/>
              </a:rPr>
              <a:t>Participación de conexiones móviles globales por dispositivo</a:t>
            </a:r>
          </a:p>
        </p:txBody>
      </p:sp>
    </p:spTree>
    <p:extLst>
      <p:ext uri="{BB962C8B-B14F-4D97-AF65-F5344CB8AC3E}">
        <p14:creationId xmlns:p14="http://schemas.microsoft.com/office/powerpoint/2010/main" val="3040075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a:spLocks/>
          </p:cNvSpPr>
          <p:nvPr/>
        </p:nvSpPr>
        <p:spPr>
          <a:xfrm>
            <a:off x="0" y="548680"/>
            <a:ext cx="6876256" cy="5715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s-ES" dirty="0">
                <a:latin typeface="Arial" pitchFamily="34" charset="0"/>
                <a:cs typeface="Arial" pitchFamily="34" charset="0"/>
              </a:rPr>
              <a:t>Uso de Sistemas Operativos </a:t>
            </a:r>
            <a:r>
              <a:rPr lang="es-ES" dirty="0" err="1">
                <a:latin typeface="Arial" pitchFamily="34" charset="0"/>
                <a:cs typeface="Arial" pitchFamily="34" charset="0"/>
              </a:rPr>
              <a:t>Moviles</a:t>
            </a:r>
            <a:endParaRPr lang="es-ES" dirty="0">
              <a:latin typeface="Arial" pitchFamily="34" charset="0"/>
              <a:cs typeface="Arial" pitchFamily="34" charset="0"/>
            </a:endParaRPr>
          </a:p>
        </p:txBody>
      </p:sp>
      <p:pic>
        <p:nvPicPr>
          <p:cNvPr id="3074" name="Picture 2">
            <a:extLst>
              <a:ext uri="{FF2B5EF4-FFF2-40B4-BE49-F238E27FC236}">
                <a16:creationId xmlns:a16="http://schemas.microsoft.com/office/drawing/2014/main" id="{68BCF1B2-1B3F-075D-F1AC-10651F54F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73" y="1772816"/>
            <a:ext cx="8412653" cy="473357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7B41D98-433A-8CFF-A89C-94B2426481AA}"/>
              </a:ext>
            </a:extLst>
          </p:cNvPr>
          <p:cNvSpPr txBox="1"/>
          <p:nvPr/>
        </p:nvSpPr>
        <p:spPr>
          <a:xfrm>
            <a:off x="1152128" y="1077166"/>
            <a:ext cx="4572000" cy="369332"/>
          </a:xfrm>
          <a:prstGeom prst="rect">
            <a:avLst/>
          </a:prstGeom>
          <a:noFill/>
        </p:spPr>
        <p:txBody>
          <a:bodyPr wrap="square">
            <a:spAutoFit/>
          </a:bodyPr>
          <a:lstStyle/>
          <a:p>
            <a:pPr algn="l" fontAlgn="base"/>
            <a:r>
              <a:rPr lang="es-ES" b="0" i="0" dirty="0">
                <a:effectLst/>
                <a:latin typeface="roboto" panose="02000000000000000000" pitchFamily="2" charset="0"/>
              </a:rPr>
              <a:t>Usuarios móviles vs. conexiones móviles</a:t>
            </a:r>
          </a:p>
        </p:txBody>
      </p:sp>
    </p:spTree>
    <p:extLst>
      <p:ext uri="{BB962C8B-B14F-4D97-AF65-F5344CB8AC3E}">
        <p14:creationId xmlns:p14="http://schemas.microsoft.com/office/powerpoint/2010/main" val="3660594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a:spLocks/>
          </p:cNvSpPr>
          <p:nvPr/>
        </p:nvSpPr>
        <p:spPr>
          <a:xfrm>
            <a:off x="-180528" y="350513"/>
            <a:ext cx="6876256" cy="5715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s-ES" dirty="0">
                <a:latin typeface="Arial" pitchFamily="34" charset="0"/>
                <a:cs typeface="Arial" pitchFamily="34" charset="0"/>
              </a:rPr>
              <a:t>Uso de Sistemas Operativos </a:t>
            </a:r>
            <a:r>
              <a:rPr lang="es-ES" dirty="0" err="1">
                <a:latin typeface="Arial" pitchFamily="34" charset="0"/>
                <a:cs typeface="Arial" pitchFamily="34" charset="0"/>
              </a:rPr>
              <a:t>Moviles</a:t>
            </a:r>
            <a:endParaRPr lang="es-ES" dirty="0">
              <a:latin typeface="Arial" pitchFamily="34" charset="0"/>
              <a:cs typeface="Arial" pitchFamily="34" charset="0"/>
            </a:endParaRPr>
          </a:p>
        </p:txBody>
      </p:sp>
      <p:pic>
        <p:nvPicPr>
          <p:cNvPr id="5122" name="Picture 2">
            <a:extLst>
              <a:ext uri="{FF2B5EF4-FFF2-40B4-BE49-F238E27FC236}">
                <a16:creationId xmlns:a16="http://schemas.microsoft.com/office/drawing/2014/main" id="{9A5EEB72-1607-FBD6-F637-B3D9AE0D4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1685965"/>
            <a:ext cx="8568952" cy="482152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C6CE034-336B-D308-CF71-D9260D1DFBF7}"/>
              </a:ext>
            </a:extLst>
          </p:cNvPr>
          <p:cNvSpPr txBox="1"/>
          <p:nvPr/>
        </p:nvSpPr>
        <p:spPr>
          <a:xfrm>
            <a:off x="926697" y="934657"/>
            <a:ext cx="4661806" cy="369332"/>
          </a:xfrm>
          <a:prstGeom prst="rect">
            <a:avLst/>
          </a:prstGeom>
          <a:noFill/>
        </p:spPr>
        <p:txBody>
          <a:bodyPr wrap="square">
            <a:spAutoFit/>
          </a:bodyPr>
          <a:lstStyle/>
          <a:p>
            <a:pPr algn="l" fontAlgn="base"/>
            <a:r>
              <a:rPr lang="es-ES" b="0" i="0" dirty="0">
                <a:effectLst/>
                <a:latin typeface="roboto" panose="02000000000000000000" pitchFamily="2" charset="0"/>
              </a:rPr>
              <a:t>Sistema operativo móvil más usado</a:t>
            </a:r>
          </a:p>
        </p:txBody>
      </p:sp>
    </p:spTree>
    <p:extLst>
      <p:ext uri="{BB962C8B-B14F-4D97-AF65-F5344CB8AC3E}">
        <p14:creationId xmlns:p14="http://schemas.microsoft.com/office/powerpoint/2010/main" val="194394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500063"/>
            <a:ext cx="2500313" cy="500062"/>
          </a:xfrm>
        </p:spPr>
        <p:txBody>
          <a:bodyPr>
            <a:normAutofit/>
          </a:bodyPr>
          <a:lstStyle/>
          <a:p>
            <a:pPr algn="ctr"/>
            <a:r>
              <a:rPr sz="2400">
                <a:latin typeface="Arial" pitchFamily="34" charset="0"/>
                <a:cs typeface="Arial" pitchFamily="34" charset="0"/>
              </a:rPr>
              <a:t>Base de Datos</a:t>
            </a:r>
          </a:p>
        </p:txBody>
      </p:sp>
      <p:pic>
        <p:nvPicPr>
          <p:cNvPr id="33794" name="Picture 2"/>
          <p:cNvPicPr>
            <a:picLocks noChangeAspect="1" noChangeArrowheads="1"/>
          </p:cNvPicPr>
          <p:nvPr/>
        </p:nvPicPr>
        <p:blipFill>
          <a:blip r:embed="rId3" cstate="print"/>
          <a:srcRect/>
          <a:stretch>
            <a:fillRect/>
          </a:stretch>
        </p:blipFill>
        <p:spPr bwMode="auto">
          <a:xfrm>
            <a:off x="902944" y="1142984"/>
            <a:ext cx="7366586" cy="478634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357188"/>
            <a:ext cx="2500313" cy="500062"/>
          </a:xfrm>
        </p:spPr>
        <p:txBody>
          <a:bodyPr>
            <a:normAutofit/>
          </a:bodyPr>
          <a:lstStyle/>
          <a:p>
            <a:pPr algn="ctr"/>
            <a:r>
              <a:rPr sz="2400">
                <a:latin typeface="Arial" pitchFamily="34" charset="0"/>
                <a:cs typeface="Arial" pitchFamily="34" charset="0"/>
              </a:rPr>
              <a:t>Base de Datos</a:t>
            </a:r>
          </a:p>
        </p:txBody>
      </p:sp>
      <p:sp>
        <p:nvSpPr>
          <p:cNvPr id="24577" name="Rectangle 1"/>
          <p:cNvSpPr>
            <a:spLocks noChangeArrowheads="1"/>
          </p:cNvSpPr>
          <p:nvPr/>
        </p:nvSpPr>
        <p:spPr bwMode="auto">
          <a:xfrm>
            <a:off x="428596" y="765792"/>
            <a:ext cx="821537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Los requisitos de una buena base de datos son:</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Varios usuarios accediendo a la base de datos y cada uno accederá a determinada información.</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Se controlará el acceso de los usuarios asegurando confiabilidad y seguridad.</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Los datos se almacenan sin redundancia, excepto en casos especiales (redundancia aceptable).</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Se accede de distintas maneras, flexibilizando las búsquedas.</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Deben existir mecanismos concretos de recuperación de información en caso de fallos.</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Se puede cambiar el soporte físico sin repercusión en los programas que usan la base.</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Se puede modificar los contenidos, las relaciones o agregar nuevos datos sin afectar los programas que usan la base de datos.</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Existe una interfaz de la base de datos que permite usarla de forma cómoda y sencilla.</a:t>
            </a:r>
            <a:endParaRPr lang="es-ES"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571500"/>
            <a:ext cx="6143625" cy="500063"/>
          </a:xfrm>
        </p:spPr>
        <p:txBody>
          <a:bodyPr>
            <a:normAutofit/>
          </a:bodyPr>
          <a:lstStyle/>
          <a:p>
            <a:pPr algn="ctr"/>
            <a:r>
              <a:rPr sz="2400">
                <a:latin typeface="Arial" pitchFamily="34" charset="0"/>
                <a:cs typeface="Arial" pitchFamily="34" charset="0"/>
              </a:rPr>
              <a:t>Conceptos Basicos de las Base de Datos</a:t>
            </a:r>
          </a:p>
        </p:txBody>
      </p:sp>
      <p:sp>
        <p:nvSpPr>
          <p:cNvPr id="24577" name="Rectangle 1"/>
          <p:cNvSpPr>
            <a:spLocks noChangeArrowheads="1"/>
          </p:cNvSpPr>
          <p:nvPr/>
        </p:nvSpPr>
        <p:spPr bwMode="auto">
          <a:xfrm>
            <a:off x="428596" y="1071546"/>
            <a:ext cx="821537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Entidad: </a:t>
            </a:r>
          </a:p>
          <a:p>
            <a:pPr algn="just">
              <a:spcBef>
                <a:spcPts val="600"/>
              </a:spcBef>
              <a:spcAft>
                <a:spcPts val="600"/>
              </a:spcAft>
            </a:pPr>
            <a:r>
              <a:rPr lang="es-ES_tradnl" dirty="0">
                <a:latin typeface="Arial" pitchFamily="34" charset="0"/>
                <a:cs typeface="Arial" pitchFamily="34" charset="0"/>
              </a:rPr>
              <a:t>Una entidad es un objeto real o abstracto con características particulares, capaces de hacerse distinguir de otros objetos, y del cual se almacena información en la base de datos. Una entidad toma como significado a conceptos u objetos que tienen una importancia en el sistema u organización. </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Si tomamos el ejemplo de una base de datos que guarde la información de la Facultad de Ingeniería de la </a:t>
            </a:r>
            <a:r>
              <a:rPr lang="es-ES_tradnl" dirty="0" err="1">
                <a:latin typeface="Arial" pitchFamily="34" charset="0"/>
                <a:cs typeface="Arial" pitchFamily="34" charset="0"/>
              </a:rPr>
              <a:t>UNJu</a:t>
            </a:r>
            <a:r>
              <a:rPr lang="es-ES_tradnl" dirty="0">
                <a:latin typeface="Arial" pitchFamily="34" charset="0"/>
                <a:cs typeface="Arial" pitchFamily="34" charset="0"/>
              </a:rPr>
              <a:t>, acerca de los alumnos, los docentes, las materias y las aulas donde se dictan, se tomaría como entidades ALUMNO, PROFESOR, MATERIA y AULA.</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Atributos:</a:t>
            </a:r>
          </a:p>
          <a:p>
            <a:pPr algn="just">
              <a:spcBef>
                <a:spcPts val="600"/>
              </a:spcBef>
              <a:spcAft>
                <a:spcPts val="600"/>
              </a:spcAft>
            </a:pPr>
            <a:r>
              <a:rPr lang="es-ES_tradnl" b="1" dirty="0">
                <a:latin typeface="Arial" pitchFamily="34" charset="0"/>
                <a:cs typeface="Arial" pitchFamily="34" charset="0"/>
              </a:rPr>
              <a:t> </a:t>
            </a:r>
            <a:r>
              <a:rPr lang="es-ES_tradnl" dirty="0">
                <a:latin typeface="Arial" pitchFamily="34" charset="0"/>
                <a:cs typeface="Arial" pitchFamily="34" charset="0"/>
              </a:rPr>
              <a:t>Un atributo es una unidad básica e indivisible de información acerca de una entidad que sirve para identificarla o describirla.</a:t>
            </a:r>
          </a:p>
          <a:p>
            <a:pPr algn="just">
              <a:spcBef>
                <a:spcPts val="600"/>
              </a:spcBef>
              <a:spcAft>
                <a:spcPts val="600"/>
              </a:spcAft>
            </a:pPr>
            <a:r>
              <a:rPr lang="es-ES_tradnl" dirty="0">
                <a:latin typeface="Arial" pitchFamily="34" charset="0"/>
                <a:cs typeface="Arial" pitchFamily="34" charset="0"/>
              </a:rPr>
              <a:t>Si continuamos con el ejemplo anterior, atributos de la entidad ALUMNO son: DNI, Apellido y nombre, fecha de nacimiento, domicilio, carrera que cursa (Informática, Industrial, etc.), teléfono, código de materia que cursa, etc.</a:t>
            </a:r>
            <a:endParaRPr lang="es-ES"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357188"/>
            <a:ext cx="6143625" cy="500062"/>
          </a:xfrm>
        </p:spPr>
        <p:txBody>
          <a:bodyPr>
            <a:normAutofit/>
          </a:bodyPr>
          <a:lstStyle/>
          <a:p>
            <a:pPr algn="ctr"/>
            <a:r>
              <a:rPr sz="2400">
                <a:latin typeface="Arial" pitchFamily="34" charset="0"/>
                <a:cs typeface="Arial" pitchFamily="34" charset="0"/>
              </a:rPr>
              <a:t>Conceptos Basicos de las Base de Datos</a:t>
            </a:r>
          </a:p>
        </p:txBody>
      </p:sp>
      <p:sp>
        <p:nvSpPr>
          <p:cNvPr id="24577" name="Rectangle 1"/>
          <p:cNvSpPr>
            <a:spLocks noChangeArrowheads="1"/>
          </p:cNvSpPr>
          <p:nvPr/>
        </p:nvSpPr>
        <p:spPr bwMode="auto">
          <a:xfrm>
            <a:off x="428596" y="791510"/>
            <a:ext cx="821537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Registros: </a:t>
            </a:r>
          </a:p>
          <a:p>
            <a:pPr algn="just">
              <a:spcBef>
                <a:spcPts val="600"/>
              </a:spcBef>
              <a:spcAft>
                <a:spcPts val="600"/>
              </a:spcAft>
            </a:pPr>
            <a:r>
              <a:rPr lang="es-ES_tradnl" dirty="0">
                <a:latin typeface="Arial" pitchFamily="34" charset="0"/>
                <a:cs typeface="Arial" pitchFamily="34" charset="0"/>
              </a:rPr>
              <a:t>En una base de datos, la información de cada entidad se almacena en registros, y cada atributo, en campos de dicho registro. Existen distintos tipos de registros dentro de la misma base, ya que cada entidad necesitará una estructura distinta. Entonces habrá tantos tipos de registros como entidades haya.</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Siguiendo con el ejemplo anterior, la estructura del registro de la entidad ALUMNO va a ser muy distinta del registro de la entidad MATERIA. ya que ambas entidades tienen distintos atributos.</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Relaciones</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Las entidades por sí solas no describen la realidad de un sistema de información. Además de identificar objetos, hay que establecer las asociaciones existentes entre ellos. Esto es una relación: la existencia de algo común entre entidades.</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Siguiendo con el ejemplo, existe la relación entre las entidades ALUMNO-PROFESOR (dictado de clases), PROFESOR–MATERIA (dictado de la misma), MATERIA–AULA (Correspondencia en un determinado día y horario).</a:t>
            </a:r>
            <a:endParaRPr lang="es-ES"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357188"/>
            <a:ext cx="6143625" cy="500062"/>
          </a:xfrm>
        </p:spPr>
        <p:txBody>
          <a:bodyPr>
            <a:normAutofit/>
          </a:bodyPr>
          <a:lstStyle/>
          <a:p>
            <a:pPr algn="ctr"/>
            <a:r>
              <a:rPr sz="2400">
                <a:latin typeface="Arial" pitchFamily="34" charset="0"/>
                <a:cs typeface="Arial" pitchFamily="34" charset="0"/>
              </a:rPr>
              <a:t>Conceptos Basicos de las Base de Datos</a:t>
            </a:r>
          </a:p>
        </p:txBody>
      </p:sp>
      <p:sp>
        <p:nvSpPr>
          <p:cNvPr id="24577" name="Rectangle 1"/>
          <p:cNvSpPr>
            <a:spLocks noChangeArrowheads="1"/>
          </p:cNvSpPr>
          <p:nvPr/>
        </p:nvSpPr>
        <p:spPr bwMode="auto">
          <a:xfrm>
            <a:off x="428596" y="913430"/>
            <a:ext cx="821537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 </a:t>
            </a:r>
            <a:r>
              <a:rPr lang="es-ES_tradnl" b="1" dirty="0" err="1">
                <a:latin typeface="Arial" pitchFamily="34" charset="0"/>
                <a:cs typeface="Arial" pitchFamily="34" charset="0"/>
              </a:rPr>
              <a:t>Superclave</a:t>
            </a:r>
            <a:r>
              <a:rPr lang="es-ES_tradnl" b="1" dirty="0">
                <a:latin typeface="Arial" pitchFamily="34" charset="0"/>
                <a:cs typeface="Arial" pitchFamily="34" charset="0"/>
              </a:rPr>
              <a:t>, clave candidato, clave principal o primaria y clave foránea o ajena: </a:t>
            </a:r>
          </a:p>
          <a:p>
            <a:pPr algn="just">
              <a:spcBef>
                <a:spcPts val="600"/>
              </a:spcBef>
              <a:spcAft>
                <a:spcPts val="600"/>
              </a:spcAft>
            </a:pPr>
            <a:r>
              <a:rPr lang="es-ES_tradnl" dirty="0">
                <a:latin typeface="Arial" pitchFamily="34" charset="0"/>
                <a:cs typeface="Arial" pitchFamily="34" charset="0"/>
              </a:rPr>
              <a:t>Se llama </a:t>
            </a:r>
            <a:r>
              <a:rPr lang="es-ES_tradnl" dirty="0" err="1">
                <a:latin typeface="Arial" pitchFamily="34" charset="0"/>
                <a:cs typeface="Arial" pitchFamily="34" charset="0"/>
              </a:rPr>
              <a:t>superclave</a:t>
            </a:r>
            <a:r>
              <a:rPr lang="es-ES_tradnl" dirty="0">
                <a:latin typeface="Arial" pitchFamily="34" charset="0"/>
                <a:cs typeface="Arial" pitchFamily="34" charset="0"/>
              </a:rPr>
              <a:t> de una entidad a un atributo o conjunto de atributos que permite identificar de forma única a un registro de una entidad.</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Si de una </a:t>
            </a:r>
            <a:r>
              <a:rPr lang="es-ES_tradnl" dirty="0" err="1">
                <a:latin typeface="Arial" pitchFamily="34" charset="0"/>
                <a:cs typeface="Arial" pitchFamily="34" charset="0"/>
              </a:rPr>
              <a:t>superclave</a:t>
            </a:r>
            <a:r>
              <a:rPr lang="es-ES_tradnl" dirty="0">
                <a:latin typeface="Arial" pitchFamily="34" charset="0"/>
                <a:cs typeface="Arial" pitchFamily="34" charset="0"/>
              </a:rPr>
              <a:t> no se puede obtener ningún </a:t>
            </a:r>
            <a:r>
              <a:rPr lang="es-ES_tradnl" dirty="0" err="1">
                <a:latin typeface="Arial" pitchFamily="34" charset="0"/>
                <a:cs typeface="Arial" pitchFamily="34" charset="0"/>
              </a:rPr>
              <a:t>subconiunto</a:t>
            </a:r>
            <a:r>
              <a:rPr lang="es-ES_tradnl" dirty="0">
                <a:latin typeface="Arial" pitchFamily="34" charset="0"/>
                <a:cs typeface="Arial" pitchFamily="34" charset="0"/>
              </a:rPr>
              <a:t> que a su vez sea </a:t>
            </a:r>
            <a:r>
              <a:rPr lang="es-ES_tradnl" dirty="0" err="1">
                <a:latin typeface="Arial" pitchFamily="34" charset="0"/>
                <a:cs typeface="Arial" pitchFamily="34" charset="0"/>
              </a:rPr>
              <a:t>superclave</a:t>
            </a:r>
            <a:r>
              <a:rPr lang="es-ES_tradnl" dirty="0">
                <a:latin typeface="Arial" pitchFamily="34" charset="0"/>
                <a:cs typeface="Arial" pitchFamily="34" charset="0"/>
              </a:rPr>
              <a:t>. se dice que dicha </a:t>
            </a:r>
            <a:r>
              <a:rPr lang="es-ES_tradnl" dirty="0" err="1">
                <a:latin typeface="Arial" pitchFamily="34" charset="0"/>
                <a:cs typeface="Arial" pitchFamily="34" charset="0"/>
              </a:rPr>
              <a:t>superclave</a:t>
            </a:r>
            <a:r>
              <a:rPr lang="es-ES_tradnl" dirty="0">
                <a:latin typeface="Arial" pitchFamily="34" charset="0"/>
                <a:cs typeface="Arial" pitchFamily="34" charset="0"/>
              </a:rPr>
              <a:t> es clave candidata.</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De todas las claves candidatas existentes, el diseñador de la base de datos, escogerá una que individualizará de forma inequívoca a cada registro de la entidad. Esta clave se denomina clave principal o primaria.</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Cuando existe una referencia entre dos entidades, esto es cuando mi campo o conjunto de campos de una de las entidades es la clave de otra. se las llama clave foránea o ajena. Esta clave foránea permite localizar una entidad a partir de otra.</a:t>
            </a:r>
            <a:endParaRPr lang="es-ES" dirty="0">
              <a:latin typeface="Arial" pitchFamily="34" charset="0"/>
              <a:cs typeface="Arial" pitchFamily="34" charset="0"/>
            </a:endParaRPr>
          </a:p>
          <a:p>
            <a:pPr algn="just">
              <a:spcBef>
                <a:spcPts val="600"/>
              </a:spcBef>
              <a:spcAft>
                <a:spcPts val="600"/>
              </a:spcAft>
            </a:pPr>
            <a:endParaRPr lang="es-ES"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Props1.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2.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Oriel</Template>
  <TotalTime>2660</TotalTime>
  <Words>3959</Words>
  <Application>Microsoft Office PowerPoint</Application>
  <PresentationFormat>Presentación en pantalla (4:3)</PresentationFormat>
  <Paragraphs>315</Paragraphs>
  <Slides>43</Slides>
  <Notes>35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Arial</vt:lpstr>
      <vt:lpstr>Calibri</vt:lpstr>
      <vt:lpstr>Century Schoolbook</vt:lpstr>
      <vt:lpstr>roboto</vt:lpstr>
      <vt:lpstr>Times New Roman</vt:lpstr>
      <vt:lpstr>Wingdings</vt:lpstr>
      <vt:lpstr>Wingdings 2</vt:lpstr>
      <vt:lpstr>Mirador</vt:lpstr>
      <vt:lpstr>Tecnologias de la Informacion y de la Comunicacion</vt:lpstr>
      <vt:lpstr>Presentación de PowerPoint</vt:lpstr>
      <vt:lpstr>BASE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Sistemas Operativos Moviles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Usuario</cp:lastModifiedBy>
  <cp:revision>242</cp:revision>
  <dcterms:created xsi:type="dcterms:W3CDTF">2011-08-28T12:11:05Z</dcterms:created>
  <dcterms:modified xsi:type="dcterms:W3CDTF">2022-09-12T15:48:04Z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