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2" r:id="rId10"/>
    <p:sldId id="267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BFBB6-C5FE-4714-BF04-AE7635AE3D79}" type="datetimeFigureOut">
              <a:rPr lang="es-AR" smtClean="0"/>
              <a:pPr/>
              <a:t>20/04/2010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F0951-F3E4-45A9-9F47-26B28FA2B34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Red:Colección interconectada de dispositivos autonomos cuyo objetivo es compartir recursos e intercambiar información</a:t>
            </a:r>
            <a:endParaRPr lang="es-A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Red:Colección interconectada de dispositivos autonomos cuyo objetivo es compartir recursos e intercambiar información</a:t>
            </a:r>
            <a:endParaRPr lang="es-A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Red:Colección interconectada de dispositivos autonomos cuyo objetivo es compartir recursos e intercambiar información</a:t>
            </a:r>
            <a:endParaRPr lang="es-A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Red:Colección interconectada de dispositivos autonomos cuyo objetivo es compartir recursos e intercambiar información</a:t>
            </a:r>
            <a:endParaRPr lang="es-A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Red:Colección interconectada de dispositivos autonomos cuyo objetivo es compartir recursos e intercambiar información</a:t>
            </a:r>
            <a:endParaRPr lang="es-A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Red:Colección interconectada de dispositivos autonomos cuyo objetivo es compartir recursos e intercambiar información</a:t>
            </a:r>
            <a:endParaRPr lang="es-A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Red:Colección interconectada de dispositivos autonomos cuyo objetivo es compartir recursos e intercambiar información</a:t>
            </a:r>
            <a:endParaRPr lang="es-A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Red:Colección interconectada de dispositivos autonomos cuyo objetivo es compartir recursos e intercambiar información</a:t>
            </a:r>
            <a:endParaRPr lang="es-A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Red:Colección interconectada de dispositivos autonomos cuyo objetivo es compartir recursos e intercambiar información</a:t>
            </a:r>
            <a:endParaRPr lang="es-A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Red:Colección interconectada de dispositivos autonomos cuyo objetivo es compartir recursos e intercambiar información</a:t>
            </a:r>
            <a:endParaRPr lang="es-A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Red:Colección interconectada de dispositivos autonomos cuyo objetivo es compartir recursos e intercambiar información</a:t>
            </a:r>
            <a:endParaRPr lang="es-A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676400" y="6096000"/>
            <a:ext cx="3733800" cy="2057400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Red:Colección interconectada de dispositivos autonomos cuyo objetivo es compartir recursos e intercambiar información</a:t>
            </a:r>
            <a:endParaRPr lang="es-A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  <a:extLst/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  <a:extLst/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  <a:extLst/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s-AR" smtClean="0"/>
              <a:t>Universidad Nacional de Jujuy – Cátedra de Comunicaciones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  <a:extLst/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  <a:extLst/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5295-DE8D-4BFE-9163-F5F0860C4C7F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  <a:extLst/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3" name="2 Marcador de pie de página"/>
          <p:cNvSpPr>
            <a:spLocks noGrp="1"/>
          </p:cNvSpPr>
          <p:nvPr>
            <p:ph type="ftr" sz="quarter" idx="1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  <a:extLst/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  <a:extLst/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  <a:extLst/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  <a:extLst/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s-AR" smtClean="0"/>
              <a:t>Universidad Nacional de Jujuy – Cátedra de Comunicaciones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758669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  <a:extLst/>
          </a:lstStyle>
          <a:p>
            <a:pPr algn="l"/>
            <a:r>
              <a:rPr lang="es-AR" dirty="0" smtClean="0"/>
              <a:t>Universidad Nacional de Jujuy – Cátedra de Comunicaciones</a:t>
            </a:r>
            <a:endParaRPr lang="es-AR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2735295-DE8D-4BFE-9163-F5F0860C4C7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hyperlink" Target="http://images.google.com/imgres?imgurl=http://static1.mundoanuncio.com/img/2008/10/10/11657849612.jpg&amp;imgrefurl=http://www.mundoanuncio.com/anuncio/enlace_de_television_via_microondas_tv_microwave_link_1165784961.html&amp;usg=__Po6jckBr4YZFKJzQj-nCvsAZcao=&amp;h=417&amp;w=600&amp;sz=70&amp;hl=es&amp;start=31&amp;um=1&amp;tbnid=85DCjH8RXWESbM:&amp;tbnh=94&amp;tbnw=135&amp;prev=/images?q=Enlace+Microondas&amp;ndsp=21&amp;hl=es&amp;rls=com.microsoft:*:IE-SearchBox&amp;rlz=1I7GGIH&amp;sa=N&amp;start=21&amp;um=1" TargetMode="Externa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571868" y="512064"/>
            <a:ext cx="2428892" cy="914400"/>
          </a:xfrm>
        </p:spPr>
        <p:txBody>
          <a:bodyPr/>
          <a:lstStyle/>
          <a:p>
            <a:r>
              <a:rPr lang="es-AR" dirty="0" smtClean="0"/>
              <a:t>Unidad 3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7158" y="6416675"/>
            <a:ext cx="857256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– Arquitectura de Redes</a:t>
            </a:r>
            <a:endParaRPr lang="es-AR" dirty="0"/>
          </a:p>
        </p:txBody>
      </p:sp>
      <p:sp>
        <p:nvSpPr>
          <p:cNvPr id="6" name="7 Marcador de contenido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2533640" cy="685800"/>
          </a:xfrm>
        </p:spPr>
        <p:txBody>
          <a:bodyPr/>
          <a:lstStyle/>
          <a:p>
            <a:pPr>
              <a:buNone/>
            </a:pPr>
            <a:r>
              <a:rPr lang="es-AR" dirty="0" smtClean="0"/>
              <a:t>La Capa Física </a:t>
            </a:r>
            <a:endParaRPr lang="es-A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828800"/>
            <a:ext cx="3124200" cy="441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5857884" y="5500702"/>
            <a:ext cx="2428892" cy="57150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357290" y="500042"/>
            <a:ext cx="5572164" cy="773796"/>
          </a:xfrm>
        </p:spPr>
        <p:txBody>
          <a:bodyPr/>
          <a:lstStyle/>
          <a:p>
            <a:r>
              <a:rPr lang="es-AR" dirty="0" smtClean="0"/>
              <a:t>Medios Guiados: F.O.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pic>
        <p:nvPicPr>
          <p:cNvPr id="27650" name="Picture 2" descr="http://www.monografias.com/trabajos16/fibras-opticas/Image5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214422"/>
            <a:ext cx="2952771" cy="2214578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285860"/>
            <a:ext cx="2095498" cy="209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28586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429000"/>
            <a:ext cx="311306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786190"/>
            <a:ext cx="27146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4000504"/>
            <a:ext cx="2381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357290" y="500042"/>
            <a:ext cx="4786346" cy="773796"/>
          </a:xfrm>
        </p:spPr>
        <p:txBody>
          <a:bodyPr/>
          <a:lstStyle/>
          <a:p>
            <a:r>
              <a:rPr lang="es-AR" dirty="0" smtClean="0"/>
              <a:t>Medios No Guiados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8053414" cy="483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 Comunicaciones terrestres a través del Aire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Por Ondas de Radio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30 MHz a 1 GHz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Son  Omnidireccionales por naturaleza.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Son poco afectadas por los obstáculos.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err="1" smtClean="0"/>
              <a:t>Ej</a:t>
            </a:r>
            <a:r>
              <a:rPr lang="es-AR" dirty="0" smtClean="0"/>
              <a:t>: transmisiones radiales, VHF, etc.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Por Microondas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2 GHz a 40 GHz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Son muy direccionales.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Las ondas se propagan en línea recta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Altamente atenuadas por los obstáculos.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Existen rangos de frecuencias no licenciadas.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endParaRPr lang="es-AR" dirty="0" smtClean="0"/>
          </a:p>
          <a:p>
            <a:pPr lvl="1">
              <a:buNone/>
            </a:pPr>
            <a:endParaRPr lang="es-AR" dirty="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14818"/>
            <a:ext cx="2928938" cy="20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643050"/>
            <a:ext cx="1357322" cy="20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0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357290" y="500042"/>
            <a:ext cx="4786346" cy="773796"/>
          </a:xfrm>
        </p:spPr>
        <p:txBody>
          <a:bodyPr/>
          <a:lstStyle/>
          <a:p>
            <a:r>
              <a:rPr lang="es-AR" dirty="0" smtClean="0"/>
              <a:t>Medios No Guiados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8267728" cy="483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 Comunicaciones satelitales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Satélites </a:t>
            </a:r>
            <a:r>
              <a:rPr lang="es-AR" dirty="0" err="1" smtClean="0"/>
              <a:t>Geosincrónicos</a:t>
            </a:r>
            <a:r>
              <a:rPr lang="es-AR" dirty="0" smtClean="0"/>
              <a:t>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Orbitan a la misma velocidad de la tierra.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Se ubican en un corte </a:t>
            </a:r>
            <a:r>
              <a:rPr lang="es-AR" dirty="0" err="1" smtClean="0"/>
              <a:t>ecuatoriál</a:t>
            </a:r>
            <a:endParaRPr lang="es-AR" dirty="0" smtClean="0"/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Son una antena repetidora de señales.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Cubren una determinada superficie terrestre denominada “pisada”.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Tienen una vida útil de unos 10 años.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Satélites LEO (Orbita baja – </a:t>
            </a:r>
            <a:r>
              <a:rPr lang="es-AR" dirty="0" err="1" smtClean="0"/>
              <a:t>Low</a:t>
            </a:r>
            <a:r>
              <a:rPr lang="es-AR" dirty="0" smtClean="0"/>
              <a:t> </a:t>
            </a:r>
            <a:r>
              <a:rPr lang="es-AR" dirty="0" err="1" smtClean="0"/>
              <a:t>Earth</a:t>
            </a:r>
            <a:r>
              <a:rPr lang="es-AR" dirty="0" smtClean="0"/>
              <a:t> </a:t>
            </a:r>
            <a:r>
              <a:rPr lang="es-AR" dirty="0" err="1" smtClean="0"/>
              <a:t>Orbit</a:t>
            </a:r>
            <a:r>
              <a:rPr lang="es-AR" dirty="0" smtClean="0"/>
              <a:t>)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Surgen por la escases de espacio en el cinturón </a:t>
            </a:r>
            <a:r>
              <a:rPr lang="es-AR" dirty="0" err="1" smtClean="0"/>
              <a:t>geosincrónico</a:t>
            </a:r>
            <a:endParaRPr lang="es-AR" dirty="0" smtClean="0"/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No se trata de un solo satélite sino de un conjunto de ellos que funcionan en forma coordinada.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Giran mas rápido que la tierra.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endParaRPr lang="es-AR" dirty="0" smtClean="0"/>
          </a:p>
          <a:p>
            <a:pPr lvl="1">
              <a:buNone/>
            </a:pPr>
            <a:endParaRPr lang="es-AR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142984"/>
            <a:ext cx="326260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0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15304" cy="773796"/>
          </a:xfrm>
        </p:spPr>
        <p:txBody>
          <a:bodyPr/>
          <a:lstStyle/>
          <a:p>
            <a:r>
              <a:rPr lang="es-AR" dirty="0" smtClean="0"/>
              <a:t>Medios No Guiados: satélites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3803105" cy="257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929066"/>
            <a:ext cx="4572010" cy="242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142984"/>
            <a:ext cx="3500462" cy="262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572008"/>
            <a:ext cx="274900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714612" y="512064"/>
            <a:ext cx="4000528" cy="773796"/>
          </a:xfrm>
        </p:spPr>
        <p:txBody>
          <a:bodyPr/>
          <a:lstStyle/>
          <a:p>
            <a:r>
              <a:rPr lang="es-AR" dirty="0" smtClean="0"/>
              <a:t>Puntos Básicos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7384256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 Propósito</a:t>
            </a:r>
          </a:p>
          <a:p>
            <a:pPr lvl="1">
              <a:buNone/>
            </a:pPr>
            <a:r>
              <a:rPr lang="es-AR" dirty="0" smtClean="0"/>
              <a:t>Definir  la forma de </a:t>
            </a:r>
            <a:r>
              <a:rPr lang="es-AR" i="1" dirty="0" smtClean="0">
                <a:solidFill>
                  <a:srgbClr val="FFFF00"/>
                </a:solidFill>
              </a:rPr>
              <a:t>transmitir un flujo de bits </a:t>
            </a:r>
            <a:r>
              <a:rPr lang="es-AR" dirty="0" smtClean="0"/>
              <a:t>en forma adecuada y con una tasa de error lo mas baja posible a través del </a:t>
            </a:r>
            <a:r>
              <a:rPr lang="es-AR" i="1" dirty="0" smtClean="0">
                <a:solidFill>
                  <a:srgbClr val="FFFF00"/>
                </a:solidFill>
              </a:rPr>
              <a:t>medio de transmisión </a:t>
            </a:r>
            <a:r>
              <a:rPr lang="es-AR" dirty="0" smtClean="0"/>
              <a:t>elegido.</a:t>
            </a:r>
          </a:p>
          <a:p>
            <a:pPr lvl="1">
              <a:buNone/>
            </a:pPr>
            <a:endParaRPr lang="es-AR" dirty="0" smtClean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428596" y="3286124"/>
            <a:ext cx="7384256" cy="29289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dirty="0" smtClean="0"/>
              <a:t> Elección del medio de transmisión</a:t>
            </a:r>
          </a:p>
          <a:p>
            <a:pPr lvl="1">
              <a:buNone/>
            </a:pPr>
            <a:r>
              <a:rPr lang="es-AR" dirty="0" smtClean="0"/>
              <a:t>Distancia entre Emisor y Receptor</a:t>
            </a:r>
          </a:p>
          <a:p>
            <a:pPr lvl="1">
              <a:buNone/>
            </a:pPr>
            <a:r>
              <a:rPr lang="es-AR" dirty="0" smtClean="0"/>
              <a:t>Geografía del Terreno</a:t>
            </a:r>
          </a:p>
          <a:p>
            <a:pPr lvl="1">
              <a:buNone/>
            </a:pPr>
            <a:r>
              <a:rPr lang="es-AR" dirty="0" smtClean="0"/>
              <a:t>Costos</a:t>
            </a:r>
          </a:p>
          <a:p>
            <a:pPr lvl="1">
              <a:buNone/>
            </a:pPr>
            <a:r>
              <a:rPr lang="es-AR" dirty="0" smtClean="0"/>
              <a:t>Ancho de Banda requerido</a:t>
            </a:r>
          </a:p>
          <a:p>
            <a:pPr lvl="1">
              <a:buNone/>
            </a:pPr>
            <a:r>
              <a:rPr lang="es-AR" dirty="0" smtClean="0"/>
              <a:t>Retardo</a:t>
            </a:r>
          </a:p>
          <a:p>
            <a:pPr lvl="1">
              <a:buNone/>
            </a:pPr>
            <a:r>
              <a:rPr lang="es-AR" dirty="0" smtClean="0"/>
              <a:t>Fiabilidad, etc.</a:t>
            </a:r>
          </a:p>
          <a:p>
            <a:pPr lvl="1">
              <a:buNone/>
            </a:pPr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357290" y="500042"/>
            <a:ext cx="6143668" cy="773796"/>
          </a:xfrm>
        </p:spPr>
        <p:txBody>
          <a:bodyPr/>
          <a:lstStyle/>
          <a:p>
            <a:r>
              <a:rPr lang="es-AR" dirty="0" smtClean="0"/>
              <a:t>Medios de Transmisión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7384256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 Guiados 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Cable de Cobre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Fibra Óptica</a:t>
            </a:r>
          </a:p>
          <a:p>
            <a:pPr lvl="1">
              <a:buNone/>
            </a:pPr>
            <a:endParaRPr lang="es-AR" dirty="0" smtClean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285720" y="3286124"/>
            <a:ext cx="7384256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 No guiados 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Radio Enlaces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Microondas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Satélites</a:t>
            </a:r>
          </a:p>
          <a:p>
            <a:pPr lvl="1">
              <a:buNone/>
            </a:pPr>
            <a:endParaRPr lang="es-AR" dirty="0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857752" y="1500174"/>
          <a:ext cx="1082675" cy="1600200"/>
        </p:xfrm>
        <a:graphic>
          <a:graphicData uri="http://schemas.openxmlformats.org/presentationml/2006/ole">
            <p:oleObj spid="_x0000_s16386" name="Fotografía de Photo Editor" r:id="rId4" imgW="1752381" imgH="2591162" progId="">
              <p:embed/>
            </p:oleObj>
          </a:graphicData>
        </a:graphic>
      </p:graphicFrame>
      <p:pic>
        <p:nvPicPr>
          <p:cNvPr id="16388" name="Picture 4" descr="http://www.lavidaamimanera.es/wp-content/uploads/2008/04/fibra_opt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357298"/>
            <a:ext cx="1438202" cy="2171685"/>
          </a:xfrm>
          <a:prstGeom prst="rect">
            <a:avLst/>
          </a:prstGeom>
          <a:noFill/>
        </p:spPr>
      </p:pic>
      <p:pic>
        <p:nvPicPr>
          <p:cNvPr id="16390" name="Picture 6" descr="http://tbn2.google.com/images?q=tbn:85DCjH8RXWESbM:http://static1.mundoanuncio.com/img/2008/10/10/1165784961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3500438"/>
            <a:ext cx="2154536" cy="1500198"/>
          </a:xfrm>
          <a:prstGeom prst="rect">
            <a:avLst/>
          </a:prstGeom>
          <a:noFill/>
        </p:spPr>
      </p:pic>
      <p:pic>
        <p:nvPicPr>
          <p:cNvPr id="16392" name="Picture 8" descr="http://tochtli.fisica.uson.mx/educacion/en_linea/P4.htm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3571877"/>
            <a:ext cx="1930975" cy="1645552"/>
          </a:xfrm>
          <a:prstGeom prst="rect">
            <a:avLst/>
          </a:prstGeom>
          <a:noFill/>
        </p:spPr>
      </p:pic>
      <p:sp>
        <p:nvSpPr>
          <p:cNvPr id="11" name="7 Marcador de contenido"/>
          <p:cNvSpPr>
            <a:spLocks noGrp="1"/>
          </p:cNvSpPr>
          <p:nvPr>
            <p:ph sz="half" idx="1"/>
          </p:nvPr>
        </p:nvSpPr>
        <p:spPr>
          <a:xfrm>
            <a:off x="285720" y="5357826"/>
            <a:ext cx="8643998" cy="9286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dirty="0" smtClean="0"/>
              <a:t> Medios </a:t>
            </a:r>
            <a:r>
              <a:rPr lang="es-AR" dirty="0" err="1" smtClean="0"/>
              <a:t>Magnéto</a:t>
            </a:r>
            <a:r>
              <a:rPr lang="es-AR" dirty="0" smtClean="0"/>
              <a:t>-ópticos de almacenamiento</a:t>
            </a:r>
          </a:p>
          <a:p>
            <a:pPr>
              <a:buNone/>
            </a:pPr>
            <a:r>
              <a:rPr lang="es-AR" sz="1300" dirty="0" smtClean="0"/>
              <a:t>	Una caja con 1000 cintas de </a:t>
            </a:r>
            <a:r>
              <a:rPr lang="es-AR" sz="1300" dirty="0" err="1" smtClean="0"/>
              <a:t>backup</a:t>
            </a:r>
            <a:r>
              <a:rPr lang="es-AR" sz="1300" dirty="0" smtClean="0"/>
              <a:t> de 8mm  con 7 </a:t>
            </a:r>
            <a:r>
              <a:rPr lang="es-AR" sz="1300" dirty="0" err="1" smtClean="0"/>
              <a:t>Gb</a:t>
            </a:r>
            <a:r>
              <a:rPr lang="es-AR" sz="1300" dirty="0" smtClean="0"/>
              <a:t> cada una que es transportada de un lugar a otro en 1 hora por una camioneta tiene un ancho de banda superior a los 15 </a:t>
            </a:r>
            <a:r>
              <a:rPr lang="es-AR" sz="1300" dirty="0" err="1" smtClean="0"/>
              <a:t>Gbps</a:t>
            </a:r>
            <a:endParaRPr lang="es-AR" sz="1300" dirty="0" smtClean="0"/>
          </a:p>
          <a:p>
            <a:pPr lvl="1">
              <a:buNone/>
            </a:pPr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subSp spid="_x0000_s1638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386">
                                            <p:subSp spid="_x0000_s1638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0" grpId="0" uiExpand="1" build="p" autoUpdateAnimBg="0"/>
      <p:bldP spid="8" grpId="0" uiExpand="1" build="p" autoUpdateAnimBg="0"/>
      <p:bldP spid="1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357290" y="500042"/>
            <a:ext cx="4214842" cy="773796"/>
          </a:xfrm>
        </p:spPr>
        <p:txBody>
          <a:bodyPr/>
          <a:lstStyle/>
          <a:p>
            <a:r>
              <a:rPr lang="es-AR" dirty="0" smtClean="0"/>
              <a:t>Medios Guiados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7384256" cy="46958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 Cable Par Trenzado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Alambres aislados de 1 mm de espesor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Cada par trenzado en forma helicoidal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4 pares de cables a su vez trenzados entre si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Aptos para transmisión analógica y digital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Poseen un aislante de teflón.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Organizados en categorías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err="1" smtClean="0"/>
              <a:t>Cat</a:t>
            </a:r>
            <a:r>
              <a:rPr lang="es-AR" dirty="0" smtClean="0"/>
              <a:t> 3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err="1" smtClean="0"/>
              <a:t>Cat</a:t>
            </a:r>
            <a:r>
              <a:rPr lang="es-AR" dirty="0" smtClean="0"/>
              <a:t> 5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err="1" smtClean="0"/>
              <a:t>Cat</a:t>
            </a:r>
            <a:r>
              <a:rPr lang="es-AR" dirty="0" smtClean="0"/>
              <a:t> 6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endParaRPr lang="es-AR" dirty="0" smtClean="0"/>
          </a:p>
          <a:p>
            <a:pPr lvl="1">
              <a:buNone/>
            </a:pPr>
            <a:endParaRPr lang="es-AR" dirty="0" smtClean="0"/>
          </a:p>
        </p:txBody>
      </p:sp>
      <p:pic>
        <p:nvPicPr>
          <p:cNvPr id="20486" name="Picture 6" descr="http://www.yoreparo.com/foros/files/cable_ut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71480"/>
            <a:ext cx="2500298" cy="1658734"/>
          </a:xfrm>
          <a:prstGeom prst="rect">
            <a:avLst/>
          </a:prstGeom>
          <a:noFill/>
        </p:spPr>
      </p:pic>
      <p:pic>
        <p:nvPicPr>
          <p:cNvPr id="20488" name="Picture 8" descr="http://www.made-in-china.com/image/2f0j00eCMaIbEWaHkzM/Network-Cable-Cat6-SFTP-FTP-UTP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143380"/>
            <a:ext cx="2508236" cy="1991154"/>
          </a:xfrm>
          <a:prstGeom prst="rect">
            <a:avLst/>
          </a:prstGeom>
          <a:noFill/>
        </p:spPr>
      </p:pic>
      <p:pic>
        <p:nvPicPr>
          <p:cNvPr id="20490" name="Picture 10" descr="http://mmedia.anuntis.com/VEN/2008/11/21/34496562/87832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714884"/>
            <a:ext cx="1918539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0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357290" y="500042"/>
            <a:ext cx="5429288" cy="773796"/>
          </a:xfrm>
        </p:spPr>
        <p:txBody>
          <a:bodyPr/>
          <a:lstStyle/>
          <a:p>
            <a:r>
              <a:rPr lang="es-AR" dirty="0" smtClean="0"/>
              <a:t>Medios Guiados: UTP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500174"/>
            <a:ext cx="2405058" cy="178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357298"/>
            <a:ext cx="432646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429000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357290" y="500042"/>
            <a:ext cx="4214842" cy="773796"/>
          </a:xfrm>
        </p:spPr>
        <p:txBody>
          <a:bodyPr/>
          <a:lstStyle/>
          <a:p>
            <a:r>
              <a:rPr lang="es-AR" dirty="0" smtClean="0"/>
              <a:t>Medios Guiados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7384256" cy="44100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dirty="0" smtClean="0"/>
              <a:t> Cable </a:t>
            </a:r>
            <a:r>
              <a:rPr lang="es-AR" dirty="0" err="1" smtClean="0"/>
              <a:t>Coaxil</a:t>
            </a:r>
            <a:r>
              <a:rPr lang="es-AR" dirty="0" smtClean="0"/>
              <a:t> 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Existen dos tipos: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Banda Base – 50 </a:t>
            </a:r>
            <a:r>
              <a:rPr lang="es-AR" dirty="0" err="1" smtClean="0"/>
              <a:t>ohms</a:t>
            </a:r>
            <a:endParaRPr lang="es-AR" dirty="0" smtClean="0"/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Banda Ancha – 75 </a:t>
            </a:r>
            <a:r>
              <a:rPr lang="es-AR" dirty="0" err="1" smtClean="0"/>
              <a:t>ohms</a:t>
            </a:r>
            <a:endParaRPr lang="es-AR" dirty="0" smtClean="0"/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Posee un alambre de cobre rígido.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Rodea al alambre un aislante de teflón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A su vez el aislante esta rodeado por el otro conductor generalmente en forma de malla fuertemente trenzada.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Todo el conjunto anterior esta cubierto con una vaina protectora de plástico.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La forma constructiva asegura alta inmunidad al ruido exterior.</a:t>
            </a:r>
          </a:p>
          <a:p>
            <a:pPr lvl="1">
              <a:buNone/>
            </a:pPr>
            <a:endParaRPr lang="es-AR" dirty="0" smtClean="0"/>
          </a:p>
        </p:txBody>
      </p:sp>
      <p:pic>
        <p:nvPicPr>
          <p:cNvPr id="23554" name="Picture 2" descr="http://www.electricasas.com/wp-content/uploads/2009/02/coaxil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9279" y="571480"/>
            <a:ext cx="2985469" cy="2500330"/>
          </a:xfrm>
          <a:prstGeom prst="rect">
            <a:avLst/>
          </a:prstGeom>
          <a:noFill/>
        </p:spPr>
      </p:pic>
      <p:pic>
        <p:nvPicPr>
          <p:cNvPr id="23555" name="Picture 3" descr="2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429264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0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357290" y="500042"/>
            <a:ext cx="6286544" cy="773796"/>
          </a:xfrm>
        </p:spPr>
        <p:txBody>
          <a:bodyPr/>
          <a:lstStyle/>
          <a:p>
            <a:r>
              <a:rPr lang="es-AR" dirty="0" smtClean="0"/>
              <a:t>Medios Guiados: </a:t>
            </a:r>
            <a:r>
              <a:rPr lang="es-AR" dirty="0" err="1" smtClean="0"/>
              <a:t>Coaxil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500174"/>
            <a:ext cx="2952754" cy="2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857628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500174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357290" y="500042"/>
            <a:ext cx="4214842" cy="773796"/>
          </a:xfrm>
        </p:spPr>
        <p:txBody>
          <a:bodyPr/>
          <a:lstStyle/>
          <a:p>
            <a:r>
              <a:rPr lang="es-AR" dirty="0" smtClean="0"/>
              <a:t>Medios Guiados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767134" cy="3981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 Fibra Óptica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Funciona por reflexión interna de haces de luz.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Hay dos tipos de fibra: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err="1" smtClean="0"/>
              <a:t>Multimodo</a:t>
            </a:r>
            <a:endParaRPr lang="es-AR" dirty="0" smtClean="0"/>
          </a:p>
          <a:p>
            <a:pPr lvl="3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Índice Escalonado</a:t>
            </a:r>
          </a:p>
          <a:p>
            <a:pPr lvl="3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Índice Gradual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err="1" smtClean="0"/>
              <a:t>Monomodo</a:t>
            </a:r>
            <a:endParaRPr lang="es-AR" dirty="0" smtClean="0"/>
          </a:p>
          <a:p>
            <a:pPr lvl="1">
              <a:buNone/>
            </a:pPr>
            <a:endParaRPr lang="es-AR" dirty="0" smtClean="0"/>
          </a:p>
        </p:txBody>
      </p:sp>
      <p:pic>
        <p:nvPicPr>
          <p:cNvPr id="25602" name="Picture 2" descr="fibras opticas multimodo y monomo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928802"/>
            <a:ext cx="476634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0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357290" y="500042"/>
            <a:ext cx="4214842" cy="773796"/>
          </a:xfrm>
        </p:spPr>
        <p:txBody>
          <a:bodyPr/>
          <a:lstStyle/>
          <a:p>
            <a:r>
              <a:rPr lang="es-AR" dirty="0" smtClean="0"/>
              <a:t>Medios Guiados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6675"/>
            <a:ext cx="8458200" cy="365125"/>
          </a:xfrm>
        </p:spPr>
        <p:txBody>
          <a:bodyPr/>
          <a:lstStyle/>
          <a:p>
            <a:pPr algn="l"/>
            <a:r>
              <a:rPr lang="es-AR" dirty="0" smtClean="0"/>
              <a:t>Universidad Nacional de Jujuy – Cátedra de Comunicaciones </a:t>
            </a:r>
            <a:r>
              <a:rPr lang="es-ES_tradnl" dirty="0" err="1" smtClean="0"/>
              <a:t>–</a:t>
            </a:r>
            <a:r>
              <a:rPr lang="es-AR" dirty="0" smtClean="0"/>
              <a:t> Arquitectura de Redes</a:t>
            </a:r>
            <a:endParaRPr lang="es-AR" dirty="0"/>
          </a:p>
        </p:txBody>
      </p:sp>
      <p:sp>
        <p:nvSpPr>
          <p:cNvPr id="10" name="7 Marcador de contenido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8053414" cy="50530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dirty="0" smtClean="0"/>
              <a:t> Fibra Óptica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Ventajas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Gran Ancho de Banda.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Baja Atenuación – Gran alcance.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Permite </a:t>
            </a:r>
            <a:r>
              <a:rPr lang="es-AR" dirty="0" err="1" smtClean="0"/>
              <a:t>multiplexión</a:t>
            </a:r>
            <a:r>
              <a:rPr lang="es-AR" dirty="0" smtClean="0"/>
              <a:t> cromática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Aislante dieléctrico.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No la afecta el agua.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No produce radiación al exterior.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No la afectan las interferencias del exterior.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Menor  tasa de error.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Desventajas: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Costo  elevado respecto al Cable  (esta cambiando)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Mas frágil que el cable de cobre (relativo)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Se necesitan </a:t>
            </a:r>
            <a:r>
              <a:rPr lang="es-AR" dirty="0" err="1" smtClean="0"/>
              <a:t>conversores</a:t>
            </a:r>
            <a:r>
              <a:rPr lang="es-AR" dirty="0" smtClean="0"/>
              <a:t> de medio opto-eléctrico y viceversa</a:t>
            </a:r>
          </a:p>
          <a:p>
            <a:pPr lvl="2">
              <a:buClr>
                <a:srgbClr val="92D050"/>
              </a:buClr>
              <a:buFont typeface="Wingdings" pitchFamily="2" charset="2"/>
              <a:buChar char="§"/>
            </a:pPr>
            <a:r>
              <a:rPr lang="es-AR" dirty="0" smtClean="0"/>
              <a:t>Solo puede usarse para transmisiones digitales.</a:t>
            </a:r>
          </a:p>
          <a:p>
            <a:pPr lvl="1">
              <a:buNone/>
            </a:pPr>
            <a:endParaRPr lang="es-AR" dirty="0" smtClean="0"/>
          </a:p>
        </p:txBody>
      </p:sp>
      <p:pic>
        <p:nvPicPr>
          <p:cNvPr id="27650" name="Picture 2" descr="http://www.monografias.com/trabajos16/fibras-opticas/Image5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214422"/>
            <a:ext cx="2952771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0" grpId="0" uiExpand="1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4247</TotalTime>
  <Words>816</Words>
  <Application>Microsoft Office PowerPoint</Application>
  <PresentationFormat>Presentación en pantalla (4:3)</PresentationFormat>
  <Paragraphs>121</Paragraphs>
  <Slides>13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Metro</vt:lpstr>
      <vt:lpstr>Fotografía de Photo Editor</vt:lpstr>
      <vt:lpstr>Unidad 3</vt:lpstr>
      <vt:lpstr>Puntos Básicos</vt:lpstr>
      <vt:lpstr>Medios de Transmisión</vt:lpstr>
      <vt:lpstr>Medios Guiados</vt:lpstr>
      <vt:lpstr>Medios Guiados: UTP</vt:lpstr>
      <vt:lpstr>Medios Guiados</vt:lpstr>
      <vt:lpstr>Medios Guiados: Coaxil</vt:lpstr>
      <vt:lpstr>Medios Guiados</vt:lpstr>
      <vt:lpstr>Medios Guiados</vt:lpstr>
      <vt:lpstr>Medios Guiados: F.O.</vt:lpstr>
      <vt:lpstr>Medios No Guiados</vt:lpstr>
      <vt:lpstr>Medios No Guiados</vt:lpstr>
      <vt:lpstr>Medios No Guiados: satélites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pjaraw</dc:creator>
  <cp:lastModifiedBy>pjaraw</cp:lastModifiedBy>
  <cp:revision>43</cp:revision>
  <dcterms:created xsi:type="dcterms:W3CDTF">2008-09-16T22:52:53Z</dcterms:created>
  <dcterms:modified xsi:type="dcterms:W3CDTF">2010-04-21T10:46:58Z</dcterms:modified>
</cp:coreProperties>
</file>