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2"/>
  </p:notesMasterIdLst>
  <p:sldIdLst>
    <p:sldId id="256" r:id="rId2"/>
    <p:sldId id="337" r:id="rId3"/>
    <p:sldId id="338" r:id="rId4"/>
    <p:sldId id="294" r:id="rId5"/>
    <p:sldId id="326" r:id="rId6"/>
    <p:sldId id="334" r:id="rId7"/>
    <p:sldId id="340" r:id="rId8"/>
    <p:sldId id="329" r:id="rId9"/>
    <p:sldId id="330" r:id="rId10"/>
    <p:sldId id="302" r:id="rId11"/>
    <p:sldId id="344" r:id="rId12"/>
    <p:sldId id="273" r:id="rId13"/>
    <p:sldId id="274" r:id="rId14"/>
    <p:sldId id="315" r:id="rId15"/>
    <p:sldId id="269" r:id="rId16"/>
    <p:sldId id="341" r:id="rId17"/>
    <p:sldId id="343" r:id="rId18"/>
    <p:sldId id="332" r:id="rId19"/>
    <p:sldId id="331" r:id="rId20"/>
    <p:sldId id="339" r:id="rId2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B07BD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4660"/>
  </p:normalViewPr>
  <p:slideViewPr>
    <p:cSldViewPr>
      <p:cViewPr varScale="1">
        <p:scale>
          <a:sx n="65" d="100"/>
          <a:sy n="65" d="100"/>
        </p:scale>
        <p:origin x="154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0E442-16B7-4D1B-ABF1-CF1C251A9A9D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1535A-DD9E-4B60-821F-B66FE30D47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201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147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951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535A-DD9E-4B60-821F-B66FE30D4721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5396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234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079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412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255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589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942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774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03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320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741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771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05C8-1524-4AD8-AFF7-1869B6EC41FE}" type="datetimeFigureOut">
              <a:rPr lang="es-AR" smtClean="0"/>
              <a:t>10/5/2024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30DC-84AE-43A2-B31F-3DEE7B8C48F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194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331640" y="2420888"/>
            <a:ext cx="6480720" cy="4248472"/>
          </a:xfrm>
        </p:spPr>
        <p:txBody>
          <a:bodyPr>
            <a:noAutofit/>
          </a:bodyPr>
          <a:lstStyle/>
          <a:p>
            <a:pPr algn="ctr"/>
            <a:endParaRPr lang="es-AR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s-AR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s-AR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s-AR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07704" y="1251915"/>
            <a:ext cx="5652120" cy="32932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ES_tradnl" sz="3200" b="1" dirty="0">
              <a:latin typeface="Constantia" pitchFamily="18" charset="0"/>
            </a:endParaRPr>
          </a:p>
          <a:p>
            <a:pPr algn="ctr"/>
            <a: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  <a:t>FITOGEOGRAFÍA </a:t>
            </a: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  <a:t>DE LA </a:t>
            </a: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  <a:t>PROVINCIA DE JUJUY</a:t>
            </a: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br>
              <a:rPr lang="es-ES_tradnl" sz="32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2400" b="1" i="1" dirty="0">
                <a:solidFill>
                  <a:schemeClr val="bg1"/>
                </a:solidFill>
                <a:latin typeface="Constantia" pitchFamily="18" charset="0"/>
              </a:rPr>
              <a:t>Sensu CABRERA 1994</a:t>
            </a:r>
            <a:br>
              <a:rPr lang="es-ES_tradnl" sz="2400" b="1" i="1" dirty="0">
                <a:latin typeface="Constantia" pitchFamily="18" charset="0"/>
              </a:rPr>
            </a:br>
            <a:endParaRPr lang="es-AR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592405-0128-9B3A-D305-999A03DCB3DA}"/>
              </a:ext>
            </a:extLst>
          </p:cNvPr>
          <p:cNvSpPr txBox="1"/>
          <p:nvPr/>
        </p:nvSpPr>
        <p:spPr>
          <a:xfrm>
            <a:off x="5580112" y="5740604"/>
            <a:ext cx="337329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</a:rPr>
              <a:t>DRA. GABRIELA S. ENTROCASSI</a:t>
            </a:r>
          </a:p>
          <a:p>
            <a:r>
              <a:rPr lang="es-MX" sz="1600" b="1" dirty="0">
                <a:solidFill>
                  <a:schemeClr val="bg1"/>
                </a:solidFill>
              </a:rPr>
              <a:t>DRA. CLAUDIA M. MARTÍN</a:t>
            </a:r>
          </a:p>
          <a:p>
            <a:r>
              <a:rPr lang="es-MX" sz="1600" b="1" dirty="0">
                <a:solidFill>
                  <a:schemeClr val="bg1"/>
                </a:solidFill>
              </a:rPr>
              <a:t>LIC. MARÍA SOLEDAD VILLALBA</a:t>
            </a:r>
            <a:endParaRPr lang="es-A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707465" y="142852"/>
            <a:ext cx="3429024" cy="17716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PRINCIPALES FORMACIONES VEGETALES</a:t>
            </a:r>
          </a:p>
        </p:txBody>
      </p:sp>
      <p:sp>
        <p:nvSpPr>
          <p:cNvPr id="5" name="4 Elipse"/>
          <p:cNvSpPr/>
          <p:nvPr/>
        </p:nvSpPr>
        <p:spPr>
          <a:xfrm>
            <a:off x="285720" y="2357430"/>
            <a:ext cx="1985938" cy="14859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Estepas arbustivas</a:t>
            </a:r>
          </a:p>
        </p:txBody>
      </p:sp>
      <p:sp>
        <p:nvSpPr>
          <p:cNvPr id="6" name="5 Elipse"/>
          <p:cNvSpPr/>
          <p:nvPr/>
        </p:nvSpPr>
        <p:spPr>
          <a:xfrm>
            <a:off x="6357950" y="2071678"/>
            <a:ext cx="2128846" cy="155734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Cojines de bromeliáceas</a:t>
            </a:r>
          </a:p>
        </p:txBody>
      </p:sp>
      <p:sp>
        <p:nvSpPr>
          <p:cNvPr id="7" name="6 Elipse"/>
          <p:cNvSpPr/>
          <p:nvPr/>
        </p:nvSpPr>
        <p:spPr>
          <a:xfrm>
            <a:off x="1714480" y="4357694"/>
            <a:ext cx="1985970" cy="1700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Bosques de “churqui”</a:t>
            </a:r>
          </a:p>
        </p:txBody>
      </p:sp>
      <p:sp>
        <p:nvSpPr>
          <p:cNvPr id="8" name="7 Elipse"/>
          <p:cNvSpPr/>
          <p:nvPr/>
        </p:nvSpPr>
        <p:spPr>
          <a:xfrm>
            <a:off x="4572000" y="4429132"/>
            <a:ext cx="2128846" cy="1700218"/>
          </a:xfrm>
          <a:prstGeom prst="ellipse">
            <a:avLst/>
          </a:prstGeom>
          <a:solidFill>
            <a:srgbClr val="F68D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Cardonales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rot="10800000" flipV="1">
            <a:off x="2000232" y="1785926"/>
            <a:ext cx="1143008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16200000" flipH="1">
            <a:off x="3893339" y="3036091"/>
            <a:ext cx="214314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643570" y="1643050"/>
            <a:ext cx="857256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9 Conector recto de flecha">
            <a:extLst>
              <a:ext uri="{FF2B5EF4-FFF2-40B4-BE49-F238E27FC236}">
                <a16:creationId xmlns:a16="http://schemas.microsoft.com/office/drawing/2014/main" id="{BA1E1300-8FF9-A2D5-27E4-C0AC5EB3C6C7}"/>
              </a:ext>
            </a:extLst>
          </p:cNvPr>
          <p:cNvCxnSpPr>
            <a:cxnSpLocks/>
          </p:cNvCxnSpPr>
          <p:nvPr/>
        </p:nvCxnSpPr>
        <p:spPr>
          <a:xfrm flipH="1">
            <a:off x="2986038" y="2100250"/>
            <a:ext cx="1050177" cy="21343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28CE6-A948-2EBE-8687-B9011BDC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63"/>
            <a:ext cx="7886700" cy="6492874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+mn-lt"/>
              </a:rPr>
              <a:t>                        </a:t>
            </a:r>
            <a:br>
              <a:rPr lang="es-MX" sz="2400" b="1" dirty="0">
                <a:solidFill>
                  <a:schemeClr val="bg1"/>
                </a:solidFill>
                <a:latin typeface="+mn-lt"/>
              </a:rPr>
            </a:br>
            <a:r>
              <a:rPr lang="es-MX" sz="2400" b="1" dirty="0">
                <a:solidFill>
                  <a:schemeClr val="bg1"/>
                </a:solidFill>
                <a:latin typeface="+mn-lt"/>
              </a:rPr>
              <a:t>                                 ESPECIES CARACTERÍSTICAS</a:t>
            </a:r>
            <a:br>
              <a:rPr lang="es-MX" sz="2400" dirty="0">
                <a:solidFill>
                  <a:schemeClr val="bg1"/>
                </a:solidFill>
                <a:latin typeface="+mn-lt"/>
              </a:rPr>
            </a:br>
            <a:br>
              <a:rPr lang="es-MX" sz="2400" dirty="0">
                <a:solidFill>
                  <a:schemeClr val="bg1"/>
                </a:solidFill>
                <a:latin typeface="+mn-lt"/>
              </a:rPr>
            </a:br>
            <a:r>
              <a:rPr lang="es-MX" sz="2400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Cassia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crassiramea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Aphyllocladus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spartioides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Caesalpinia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trichocarpa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Cercidum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andicola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Adesmia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inflexa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Chuquiraga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erinacea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Krameria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iluca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Junellia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juniperina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Licium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ciliatum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Trichocereus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pasacana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-Opuntia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soehrendsii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-Opuntia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tilcarensis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Prosopis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ferox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Abromeitiella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lorentziana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Abromeitiella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brevifolia</a:t>
            </a:r>
            <a:br>
              <a:rPr lang="es-MX" sz="2400" b="1" i="1" dirty="0">
                <a:solidFill>
                  <a:schemeClr val="bg1"/>
                </a:solidFill>
                <a:latin typeface="+mn-lt"/>
              </a:rPr>
            </a:br>
            <a:r>
              <a:rPr lang="es-MX" sz="2400" b="1" i="1" dirty="0">
                <a:solidFill>
                  <a:schemeClr val="bg1"/>
                </a:solidFill>
                <a:latin typeface="+mn-lt"/>
              </a:rPr>
              <a:t>-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Tillandsia</a:t>
            </a:r>
            <a:r>
              <a:rPr lang="es-MX" sz="2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2400" b="1" i="1" dirty="0" err="1">
                <a:solidFill>
                  <a:schemeClr val="bg1"/>
                </a:solidFill>
                <a:latin typeface="+mn-lt"/>
              </a:rPr>
              <a:t>pusiilla</a:t>
            </a:r>
            <a:endParaRPr lang="es-AR" sz="24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891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Resultado de imagen para quebradas  de humahuac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AutoShape 10" descr="Resultado de imagen para quebradas  de humahuac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70852"/>
            <a:ext cx="5235352" cy="289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699792" y="81325"/>
            <a:ext cx="3123580" cy="56673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s-AR" b="1" dirty="0">
                <a:solidFill>
                  <a:schemeClr val="bg1"/>
                </a:solidFill>
                <a:latin typeface="+mn-lt"/>
              </a:rPr>
              <a:t>PAISAJES PREPUNEÑOS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909873"/>
            <a:ext cx="4850279" cy="280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54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suelos arenosos de la quebrad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5339746" cy="27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2" y="3598669"/>
            <a:ext cx="5871593" cy="30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579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Resultado de imagen para quebradas  de humahuac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AutoShape 10" descr="Resultado de imagen para quebradas  de humahuac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20675"/>
            <a:ext cx="6275947" cy="325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5912"/>
            <a:ext cx="6114159" cy="283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44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8Argentina_200Quebrada_de_Humahuaca_100Quebrada_de_Humahuac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6" y="332656"/>
            <a:ext cx="8489548" cy="361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024088-00B7-52D7-7BB0-94377E6B38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14" b="19127"/>
          <a:stretch/>
        </p:blipFill>
        <p:spPr>
          <a:xfrm>
            <a:off x="2915816" y="4077072"/>
            <a:ext cx="381000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8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D9A055-A69A-09CA-753F-EE61E3B0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7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1BD17A-86DA-3B6B-2D93-F1B8AC65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480437" cy="56166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4346C23-EE1E-79BC-EC09-C6DC2D5E3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43707"/>
            <a:ext cx="2890230" cy="20162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A043AD-DD5F-6147-153A-D9EF11A5A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8640"/>
            <a:ext cx="276340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2" name="Picture 4" descr="prepun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821"/>
            <a:ext cx="4849714" cy="363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8564"/>
            <a:ext cx="3595742" cy="479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4028206-8E20-9B8B-4483-E82A41DFE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991211"/>
            <a:ext cx="4032448" cy="268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13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0" name="Picture 4" descr="churqui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32239"/>
            <a:ext cx="3127024" cy="234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hurqui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3" y="3717032"/>
            <a:ext cx="3557473" cy="266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ED0D9E-CBCC-86C5-2D74-A5009497F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01" b="16033"/>
          <a:stretch/>
        </p:blipFill>
        <p:spPr>
          <a:xfrm>
            <a:off x="4788024" y="591821"/>
            <a:ext cx="3709783" cy="2662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D283AE-488E-DBF1-9049-7E7E09588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06" y="711011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254460" y="908720"/>
            <a:ext cx="6635080" cy="4522514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s-ES_tradnl" sz="3600" b="1" dirty="0">
                <a:solidFill>
                  <a:schemeClr val="bg1"/>
                </a:solidFill>
                <a:latin typeface="Constantia" pitchFamily="18" charset="0"/>
              </a:rPr>
              <a:t>PROVINCIA </a:t>
            </a:r>
            <a:br>
              <a:rPr lang="es-ES_tradnl" sz="36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3600" b="1" dirty="0">
                <a:solidFill>
                  <a:schemeClr val="bg1"/>
                </a:solidFill>
                <a:latin typeface="Constantia" pitchFamily="18" charset="0"/>
              </a:rPr>
              <a:t>FITOGEOGRÁFICA </a:t>
            </a:r>
            <a:br>
              <a:rPr lang="es-ES_tradnl" sz="36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3600" b="1" dirty="0">
                <a:solidFill>
                  <a:schemeClr val="bg1"/>
                </a:solidFill>
                <a:latin typeface="Constantia" pitchFamily="18" charset="0"/>
              </a:rPr>
              <a:t>DE LA PREPUNA</a:t>
            </a:r>
            <a:br>
              <a:rPr lang="es-ES_tradnl" sz="3600" b="1" dirty="0">
                <a:latin typeface="Constantia" pitchFamily="18" charset="0"/>
              </a:rPr>
            </a:b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195122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8"/>
          <a:stretch/>
        </p:blipFill>
        <p:spPr bwMode="auto">
          <a:xfrm>
            <a:off x="203787" y="2930672"/>
            <a:ext cx="6006185" cy="370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>
          <a:xfrm>
            <a:off x="3131840" y="188640"/>
            <a:ext cx="3014022" cy="47529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Cojines de bromeliáceas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7C7FE3-9FF0-6BA2-B2A9-B5E2ED183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2" y="849622"/>
            <a:ext cx="3810000" cy="25431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15F488-53C6-3B98-945B-4B00DC532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83" y="924032"/>
            <a:ext cx="3260321" cy="42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321" y="2370414"/>
            <a:ext cx="1785950" cy="16430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TERRITORIOS FITOGEOGRÁFICOS DE LA PROVINCIA DE JUJUY</a:t>
            </a:r>
          </a:p>
        </p:txBody>
      </p:sp>
      <p:sp>
        <p:nvSpPr>
          <p:cNvPr id="3" name="2 Elipse"/>
          <p:cNvSpPr/>
          <p:nvPr/>
        </p:nvSpPr>
        <p:spPr>
          <a:xfrm>
            <a:off x="2000232" y="285728"/>
            <a:ext cx="2143140" cy="1200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AMAZÓNICO</a:t>
            </a:r>
          </a:p>
        </p:txBody>
      </p:sp>
      <p:sp>
        <p:nvSpPr>
          <p:cNvPr id="4" name="3 Elipse"/>
          <p:cNvSpPr/>
          <p:nvPr/>
        </p:nvSpPr>
        <p:spPr>
          <a:xfrm>
            <a:off x="5357818" y="285728"/>
            <a:ext cx="2000264" cy="120015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DE LAS YUNGAS</a:t>
            </a:r>
          </a:p>
        </p:txBody>
      </p:sp>
      <p:sp>
        <p:nvSpPr>
          <p:cNvPr id="5" name="4 Elipse"/>
          <p:cNvSpPr/>
          <p:nvPr/>
        </p:nvSpPr>
        <p:spPr>
          <a:xfrm>
            <a:off x="2214546" y="2373670"/>
            <a:ext cx="1906750" cy="10572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DOMINIO CHAQUEÑO</a:t>
            </a:r>
          </a:p>
        </p:txBody>
      </p:sp>
      <p:sp>
        <p:nvSpPr>
          <p:cNvPr id="6" name="5 Elipse"/>
          <p:cNvSpPr/>
          <p:nvPr/>
        </p:nvSpPr>
        <p:spPr>
          <a:xfrm>
            <a:off x="5357818" y="1785926"/>
            <a:ext cx="1928826" cy="105727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PROVINCIA CHAQUEÑA</a:t>
            </a:r>
          </a:p>
        </p:txBody>
      </p:sp>
      <p:sp>
        <p:nvSpPr>
          <p:cNvPr id="7" name="6 Elipse"/>
          <p:cNvSpPr/>
          <p:nvPr/>
        </p:nvSpPr>
        <p:spPr>
          <a:xfrm>
            <a:off x="5357818" y="3000372"/>
            <a:ext cx="1985970" cy="1128714"/>
          </a:xfrm>
          <a:prstGeom prst="ellipse">
            <a:avLst/>
          </a:prstGeom>
          <a:solidFill>
            <a:schemeClr val="accent2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PROVINCIA  DE LA PREPUNA</a:t>
            </a:r>
          </a:p>
        </p:txBody>
      </p:sp>
      <p:sp>
        <p:nvSpPr>
          <p:cNvPr id="8" name="7 Elipse"/>
          <p:cNvSpPr/>
          <p:nvPr/>
        </p:nvSpPr>
        <p:spPr>
          <a:xfrm>
            <a:off x="1785918" y="4786322"/>
            <a:ext cx="2271722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ANDINO-PATAGÓNICO</a:t>
            </a:r>
          </a:p>
        </p:txBody>
      </p:sp>
      <p:sp>
        <p:nvSpPr>
          <p:cNvPr id="9" name="8 Elipse"/>
          <p:cNvSpPr/>
          <p:nvPr/>
        </p:nvSpPr>
        <p:spPr>
          <a:xfrm>
            <a:off x="5357818" y="4357694"/>
            <a:ext cx="1928826" cy="985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PUNEÑA</a:t>
            </a:r>
          </a:p>
        </p:txBody>
      </p:sp>
      <p:sp>
        <p:nvSpPr>
          <p:cNvPr id="10" name="9 Elipse"/>
          <p:cNvSpPr/>
          <p:nvPr/>
        </p:nvSpPr>
        <p:spPr>
          <a:xfrm>
            <a:off x="5214942" y="5572140"/>
            <a:ext cx="2214578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ALTOANDINA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4286248" y="857232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4071934" y="2285992"/>
            <a:ext cx="1214446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143372" y="3071810"/>
            <a:ext cx="1071570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4071934" y="4857760"/>
            <a:ext cx="1214446" cy="214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4071934" y="5643578"/>
            <a:ext cx="107157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1285852" y="1428736"/>
            <a:ext cx="928694" cy="857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1909984" y="2928934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16200000" flipH="1">
            <a:off x="1071538" y="4214818"/>
            <a:ext cx="785818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Rectángulo">
            <a:extLst>
              <a:ext uri="{FF2B5EF4-FFF2-40B4-BE49-F238E27FC236}">
                <a16:creationId xmlns:a16="http://schemas.microsoft.com/office/drawing/2014/main" id="{F73C4745-2697-797E-D4B3-555A21A2B31C}"/>
              </a:ext>
            </a:extLst>
          </p:cNvPr>
          <p:cNvSpPr/>
          <p:nvPr/>
        </p:nvSpPr>
        <p:spPr>
          <a:xfrm rot="5400000">
            <a:off x="7686925" y="3198982"/>
            <a:ext cx="1643074" cy="602913"/>
          </a:xfrm>
          <a:prstGeom prst="rect">
            <a:avLst/>
          </a:prstGeom>
          <a:solidFill>
            <a:srgbClr val="BAEF4F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6600"/>
                </a:solidFill>
              </a:rPr>
              <a:t>REGIÓN </a:t>
            </a:r>
          </a:p>
          <a:p>
            <a:pPr algn="ctr"/>
            <a:r>
              <a:rPr lang="es-ES" sz="1400" b="1" dirty="0">
                <a:solidFill>
                  <a:srgbClr val="006600"/>
                </a:solidFill>
              </a:rPr>
              <a:t>NEOTROPICAL</a:t>
            </a:r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9F935FA6-8DD6-88C4-DBBE-61557422C752}"/>
              </a:ext>
            </a:extLst>
          </p:cNvPr>
          <p:cNvSpPr/>
          <p:nvPr/>
        </p:nvSpPr>
        <p:spPr>
          <a:xfrm>
            <a:off x="7358082" y="285728"/>
            <a:ext cx="681734" cy="6415126"/>
          </a:xfrm>
          <a:prstGeom prst="rightBrac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5760132" y="2204864"/>
            <a:ext cx="3240360" cy="972108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1800" b="1" dirty="0">
                <a:solidFill>
                  <a:schemeClr val="tx1"/>
                </a:solidFill>
              </a:rPr>
              <a:t>PROVINCIA </a:t>
            </a:r>
          </a:p>
          <a:p>
            <a:pPr marL="0" indent="0" algn="ctr">
              <a:buNone/>
            </a:pPr>
            <a:r>
              <a:rPr lang="es-MX" sz="1800" b="1" dirty="0">
                <a:solidFill>
                  <a:schemeClr val="tx1"/>
                </a:solidFill>
              </a:rPr>
              <a:t>FITOGEOGRÁFICA</a:t>
            </a:r>
          </a:p>
          <a:p>
            <a:pPr marL="0" indent="0" algn="ctr">
              <a:buNone/>
            </a:pPr>
            <a:r>
              <a:rPr lang="es-MX" sz="1800" b="1" dirty="0">
                <a:solidFill>
                  <a:schemeClr val="tx1"/>
                </a:solidFill>
              </a:rPr>
              <a:t> DE LA PREPUNA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AA8DC1-7D81-BCF9-7E2D-C63C6228F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5" y="353301"/>
            <a:ext cx="4444369" cy="6151397"/>
          </a:xfrm>
          <a:prstGeom prst="rect">
            <a:avLst/>
          </a:prstGeom>
        </p:spPr>
      </p:pic>
      <p:cxnSp>
        <p:nvCxnSpPr>
          <p:cNvPr id="10" name="Conector recto de flecha 9"/>
          <p:cNvCxnSpPr>
            <a:cxnSpLocks/>
          </p:cNvCxnSpPr>
          <p:nvPr/>
        </p:nvCxnSpPr>
        <p:spPr>
          <a:xfrm>
            <a:off x="1763688" y="1484784"/>
            <a:ext cx="4464496" cy="106211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6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73616" cy="562074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TERRITORIOS FITOGEOGRÁFICOS DE LA PROVINCIA DE JUJUY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96084" y="3657601"/>
            <a:ext cx="218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</a:t>
            </a:r>
          </a:p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PREPUNA</a:t>
            </a:r>
          </a:p>
        </p:txBody>
      </p:sp>
      <p:pic>
        <p:nvPicPr>
          <p:cNvPr id="11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7" y="1227649"/>
            <a:ext cx="5208775" cy="4867848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3707904" y="4221088"/>
            <a:ext cx="26642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6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2528" y="1700808"/>
            <a:ext cx="8395490" cy="453650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-DISTRIBUCIÓN</a:t>
            </a:r>
            <a:r>
              <a:rPr lang="es-ES_tradnl" sz="2000" b="1" dirty="0"/>
              <a:t>:   Cordillera Oriental a lo largo de la Quebrada de Humahuaca, entre 2000- 3400 msnm.</a:t>
            </a:r>
          </a:p>
          <a:p>
            <a:pPr algn="just">
              <a:buNone/>
            </a:pPr>
            <a:r>
              <a:rPr lang="es-ES_tradnl" sz="2000" b="1" dirty="0"/>
              <a:t> </a:t>
            </a:r>
          </a:p>
          <a:p>
            <a:pPr marL="0" indent="0" algn="just">
              <a:buNone/>
            </a:pPr>
            <a:r>
              <a:rPr lang="es-ES_tradnl" sz="2000" b="1" dirty="0"/>
              <a:t>-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BIOCLIMA</a:t>
            </a:r>
            <a:r>
              <a:rPr lang="es-ES_tradnl" sz="2000" b="1" dirty="0"/>
              <a:t>: Tropical Xérico Seco, Semiárido y Árido,  con  </a:t>
            </a:r>
            <a:r>
              <a:rPr lang="es-ES_tradnl" sz="2000" b="1" dirty="0" err="1"/>
              <a:t>Termotipos</a:t>
            </a:r>
            <a:r>
              <a:rPr lang="es-ES_tradnl" sz="2000" b="1" dirty="0"/>
              <a:t> </a:t>
            </a:r>
            <a:r>
              <a:rPr lang="es-ES_tradnl" sz="2000" b="1" dirty="0" err="1"/>
              <a:t>Supratropical</a:t>
            </a:r>
            <a:r>
              <a:rPr lang="es-ES_tradnl" sz="2000" b="1" dirty="0"/>
              <a:t> superior e inferior.  T= 8,1- 14,3 ⁰C y  112-392  </a:t>
            </a:r>
            <a:r>
              <a:rPr lang="es-ES" sz="2000" b="1" dirty="0"/>
              <a:t>mm. </a:t>
            </a:r>
          </a:p>
          <a:p>
            <a:pPr algn="just">
              <a:buNone/>
            </a:pPr>
            <a:endParaRPr lang="es-ES" sz="2000" b="1" dirty="0"/>
          </a:p>
          <a:p>
            <a:pPr marL="0" indent="0" algn="just">
              <a:buNone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-LOCALIDADES</a:t>
            </a:r>
            <a:r>
              <a:rPr lang="es-ES" sz="2000" b="1" dirty="0"/>
              <a:t>:  Volcán, </a:t>
            </a:r>
            <a:r>
              <a:rPr lang="es-ES" sz="2000" b="1" dirty="0" err="1"/>
              <a:t>Tumbaya</a:t>
            </a:r>
            <a:r>
              <a:rPr lang="es-ES" sz="2000" b="1" dirty="0"/>
              <a:t>, </a:t>
            </a:r>
            <a:r>
              <a:rPr lang="es-ES" sz="2000" b="1" dirty="0" err="1"/>
              <a:t>Purmamarca</a:t>
            </a:r>
            <a:r>
              <a:rPr lang="es-ES" sz="2000" b="1" dirty="0"/>
              <a:t>, Tilcara, </a:t>
            </a:r>
            <a:r>
              <a:rPr lang="es-ES" sz="2000" b="1" dirty="0" err="1"/>
              <a:t>Huacalera</a:t>
            </a:r>
            <a:r>
              <a:rPr lang="es-ES" sz="2000" b="1" dirty="0"/>
              <a:t>, </a:t>
            </a:r>
            <a:r>
              <a:rPr lang="es-ES" sz="2000" b="1" dirty="0" err="1"/>
              <a:t>Uquía</a:t>
            </a:r>
            <a:r>
              <a:rPr lang="es-ES" sz="2000" b="1" dirty="0"/>
              <a:t>, Humahuaca, </a:t>
            </a:r>
            <a:r>
              <a:rPr lang="es-ES" sz="2000" b="1" dirty="0" err="1"/>
              <a:t>Caspalá</a:t>
            </a:r>
            <a:r>
              <a:rPr lang="es-ES" sz="2000" b="1" dirty="0"/>
              <a:t>.</a:t>
            </a:r>
          </a:p>
          <a:p>
            <a:pPr marL="0" indent="0" algn="just">
              <a:buNone/>
            </a:pPr>
            <a:endParaRPr lang="es-ES" sz="2000" b="1" dirty="0"/>
          </a:p>
          <a:p>
            <a:pPr marL="0" indent="0" algn="just">
              <a:buNone/>
            </a:pPr>
            <a:r>
              <a:rPr lang="es-ES" sz="2000" b="1" dirty="0"/>
              <a:t>-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FORMACIONES VEGETALES CARACTERÍSTICAS</a:t>
            </a:r>
            <a:r>
              <a:rPr lang="es-ES" sz="2000" b="1" dirty="0"/>
              <a:t>: Estepas arbustivas, </a:t>
            </a:r>
            <a:r>
              <a:rPr lang="es-ES" sz="2000" b="1" dirty="0" err="1"/>
              <a:t>microbosques</a:t>
            </a:r>
            <a:r>
              <a:rPr lang="es-ES" sz="2000" b="1" dirty="0"/>
              <a:t> de “churqui” (</a:t>
            </a:r>
            <a:r>
              <a:rPr lang="es-ES" sz="2000" b="1" i="1" dirty="0" err="1"/>
              <a:t>Prosopis</a:t>
            </a:r>
            <a:r>
              <a:rPr lang="es-ES" sz="2000" b="1" i="1" dirty="0"/>
              <a:t> </a:t>
            </a:r>
            <a:r>
              <a:rPr lang="es-ES" sz="2000" b="1" i="1" dirty="0" err="1"/>
              <a:t>ferox</a:t>
            </a:r>
            <a:r>
              <a:rPr lang="es-ES" sz="2000" b="1" dirty="0"/>
              <a:t>), cardonales, cojines de bromeliáceas.</a:t>
            </a:r>
            <a:endParaRPr lang="es-ES_tradnl" sz="20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85473" y="404664"/>
            <a:ext cx="8229600" cy="571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2400" b="1" dirty="0">
                <a:solidFill>
                  <a:schemeClr val="tx1"/>
                </a:solidFill>
                <a:latin typeface="+mn-lt"/>
              </a:rPr>
              <a:t>PROVINCIA DE LA PREPUNA</a:t>
            </a:r>
            <a:endParaRPr lang="es-ES_tradnl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833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F73514-9126-2AA5-7914-09163C11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38653"/>
            <a:ext cx="4218798" cy="598069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B630206-F2DD-C0DE-F5E8-92E39675C0F7}"/>
              </a:ext>
            </a:extLst>
          </p:cNvPr>
          <p:cNvSpPr/>
          <p:nvPr/>
        </p:nvSpPr>
        <p:spPr>
          <a:xfrm rot="910865">
            <a:off x="4070323" y="3223182"/>
            <a:ext cx="231042" cy="114885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C23E53-8D09-82B9-F583-17E984A83C97}"/>
              </a:ext>
            </a:extLst>
          </p:cNvPr>
          <p:cNvSpPr txBox="1"/>
          <p:nvPr/>
        </p:nvSpPr>
        <p:spPr>
          <a:xfrm>
            <a:off x="6100386" y="2687368"/>
            <a:ext cx="218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</a:t>
            </a:r>
          </a:p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PREPUNA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12D8943D-FF3D-BF70-8423-2C3221F20376}"/>
              </a:ext>
            </a:extLst>
          </p:cNvPr>
          <p:cNvCxnSpPr>
            <a:cxnSpLocks/>
          </p:cNvCxnSpPr>
          <p:nvPr/>
        </p:nvCxnSpPr>
        <p:spPr>
          <a:xfrm flipV="1">
            <a:off x="4185844" y="3287533"/>
            <a:ext cx="2114348" cy="3621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4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 Bioclimático Term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752" y="836712"/>
            <a:ext cx="4059603" cy="573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 rot="646273">
            <a:off x="4583771" y="3493170"/>
            <a:ext cx="225676" cy="10653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732240" y="2752604"/>
            <a:ext cx="218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</a:t>
            </a:r>
          </a:p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PREPUNA</a:t>
            </a:r>
          </a:p>
        </p:txBody>
      </p:sp>
      <p:cxnSp>
        <p:nvCxnSpPr>
          <p:cNvPr id="5" name="Conector recto de flecha 4"/>
          <p:cNvCxnSpPr>
            <a:cxnSpLocks/>
          </p:cNvCxnSpPr>
          <p:nvPr/>
        </p:nvCxnSpPr>
        <p:spPr>
          <a:xfrm flipV="1">
            <a:off x="4716016" y="3352768"/>
            <a:ext cx="2160240" cy="7243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296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a Bioclimático Ombr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620688"/>
            <a:ext cx="4150223" cy="58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 rot="910865">
            <a:off x="3638275" y="3223182"/>
            <a:ext cx="231042" cy="114885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550619" y="2392993"/>
            <a:ext cx="218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 </a:t>
            </a:r>
          </a:p>
          <a:p>
            <a:pPr algn="ctr"/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PREPUNA</a:t>
            </a:r>
          </a:p>
        </p:txBody>
      </p:sp>
      <p:cxnSp>
        <p:nvCxnSpPr>
          <p:cNvPr id="6" name="Conector recto de flecha 5"/>
          <p:cNvCxnSpPr>
            <a:cxnSpLocks/>
          </p:cNvCxnSpPr>
          <p:nvPr/>
        </p:nvCxnSpPr>
        <p:spPr>
          <a:xfrm flipV="1">
            <a:off x="3753796" y="2996952"/>
            <a:ext cx="3050452" cy="8006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5132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4125</TotalTime>
  <Words>283</Words>
  <Application>Microsoft Office PowerPoint</Application>
  <PresentationFormat>Presentación en pantalla (4:3)</PresentationFormat>
  <Paragraphs>50</Paragraphs>
  <Slides>20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Constantia</vt:lpstr>
      <vt:lpstr>Tema de Office</vt:lpstr>
      <vt:lpstr>Presentación de PowerPoint</vt:lpstr>
      <vt:lpstr>PROVINCIA  FITOGEOGRÁFICA  DE LA PREPUNA </vt:lpstr>
      <vt:lpstr>Presentación de PowerPoint</vt:lpstr>
      <vt:lpstr>Presentación de PowerPoint</vt:lpstr>
      <vt:lpstr>TERRITORIOS FITOGEOGRÁFICOS DE LA PROVINCIA DE JUJUY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                                        ESPECIES CARACTERÍSTICAS  -Cassia crassiramea -Aphyllocladus spartioides -Caesalpinia trichocarpa -Cercidum andicola -Adesmia inflexa -Chuquiraga erinacea -Krameria iluca -Junellia juniperina -Licium ciliatum -Trichocereus pasacana -Opuntia soehrendsii -Opuntia tilcarensis -Prosopis ferox -Abromeitiella lorentziana -Abromeitiella brevifolia -Tillandsia pusiilla</vt:lpstr>
      <vt:lpstr>PAISAJES PREPUNEÑOS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sobre biogeografia  de la provincia de jujuy</dc:title>
  <dc:creator>Alumno</dc:creator>
  <cp:lastModifiedBy>Gabi Entrocassi</cp:lastModifiedBy>
  <cp:revision>544</cp:revision>
  <dcterms:created xsi:type="dcterms:W3CDTF">2019-05-10T20:32:23Z</dcterms:created>
  <dcterms:modified xsi:type="dcterms:W3CDTF">2024-05-10T19:07:32Z</dcterms:modified>
</cp:coreProperties>
</file>