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notesMasterIdLst>
    <p:notesMasterId r:id="rId22"/>
  </p:notesMasterIdLst>
  <p:sldIdLst>
    <p:sldId id="256" r:id="rId2"/>
    <p:sldId id="337" r:id="rId3"/>
    <p:sldId id="338" r:id="rId4"/>
    <p:sldId id="294" r:id="rId5"/>
    <p:sldId id="326" r:id="rId6"/>
    <p:sldId id="334" r:id="rId7"/>
    <p:sldId id="340" r:id="rId8"/>
    <p:sldId id="329" r:id="rId9"/>
    <p:sldId id="330" r:id="rId10"/>
    <p:sldId id="302" r:id="rId11"/>
    <p:sldId id="344" r:id="rId12"/>
    <p:sldId id="273" r:id="rId13"/>
    <p:sldId id="274" r:id="rId14"/>
    <p:sldId id="315" r:id="rId15"/>
    <p:sldId id="269" r:id="rId16"/>
    <p:sldId id="341" r:id="rId17"/>
    <p:sldId id="343" r:id="rId18"/>
    <p:sldId id="332" r:id="rId19"/>
    <p:sldId id="331" r:id="rId20"/>
    <p:sldId id="339" r:id="rId2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B07BD7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82" autoAdjust="0"/>
    <p:restoredTop sz="94660"/>
  </p:normalViewPr>
  <p:slideViewPr>
    <p:cSldViewPr>
      <p:cViewPr varScale="1">
        <p:scale>
          <a:sx n="65" d="100"/>
          <a:sy n="65" d="100"/>
        </p:scale>
        <p:origin x="154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0E442-16B7-4D1B-ABF1-CF1C251A9A9D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1535A-DD9E-4B60-821F-B66FE30D472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2019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1535A-DD9E-4B60-821F-B66FE30D4721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1473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1535A-DD9E-4B60-821F-B66FE30D4721}" type="slidenum">
              <a:rPr lang="es-AR" smtClean="0"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29515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1535A-DD9E-4B60-821F-B66FE30D4721}" type="slidenum">
              <a:rPr lang="es-AR" smtClean="0"/>
              <a:t>15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53963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92344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079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04120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9255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15897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9420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87746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3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83201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7419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771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1945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331640" y="2420888"/>
            <a:ext cx="6480720" cy="4248472"/>
          </a:xfrm>
        </p:spPr>
        <p:txBody>
          <a:bodyPr>
            <a:noAutofit/>
          </a:bodyPr>
          <a:lstStyle/>
          <a:p>
            <a:pPr algn="ctr"/>
            <a:endParaRPr lang="es-AR" sz="40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s-AR" sz="40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s-AR" sz="40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s-AR" sz="40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907704" y="1251915"/>
            <a:ext cx="5652120" cy="329320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s-ES_tradnl" sz="3200" b="1" dirty="0">
              <a:latin typeface="Constantia" pitchFamily="18" charset="0"/>
            </a:endParaRPr>
          </a:p>
          <a:p>
            <a:pPr algn="ctr"/>
            <a: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  <a:t>FITOGEOGRAFÍA </a:t>
            </a:r>
            <a:b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</a:br>
            <a: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  <a:t>DE LA </a:t>
            </a:r>
            <a:b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</a:br>
            <a: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  <a:t>PROVINCIA DE JUJUY</a:t>
            </a:r>
            <a:b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</a:br>
            <a:b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</a:br>
            <a:r>
              <a:rPr lang="es-ES_tradnl" sz="2400" b="1" i="1" dirty="0">
                <a:solidFill>
                  <a:schemeClr val="bg1"/>
                </a:solidFill>
                <a:latin typeface="Constantia" pitchFamily="18" charset="0"/>
              </a:rPr>
              <a:t>Sensu CABRERA 1994</a:t>
            </a:r>
            <a:br>
              <a:rPr lang="es-ES_tradnl" sz="2400" b="1" i="1" dirty="0">
                <a:latin typeface="Constantia" pitchFamily="18" charset="0"/>
              </a:rPr>
            </a:br>
            <a:endParaRPr lang="es-AR" sz="2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1592405-0128-9B3A-D305-999A03DCB3DA}"/>
              </a:ext>
            </a:extLst>
          </p:cNvPr>
          <p:cNvSpPr txBox="1"/>
          <p:nvPr/>
        </p:nvSpPr>
        <p:spPr>
          <a:xfrm>
            <a:off x="5580112" y="5740604"/>
            <a:ext cx="3373296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</a:rPr>
              <a:t>DRA. GABRIELA S. ENTROCASSI</a:t>
            </a:r>
          </a:p>
          <a:p>
            <a:r>
              <a:rPr lang="es-MX" sz="1600" b="1" dirty="0">
                <a:solidFill>
                  <a:schemeClr val="bg1"/>
                </a:solidFill>
              </a:rPr>
              <a:t>DRA. CLAUDIA M. MARTÍN</a:t>
            </a:r>
          </a:p>
          <a:p>
            <a:r>
              <a:rPr lang="es-MX" sz="1600" b="1" dirty="0">
                <a:solidFill>
                  <a:schemeClr val="bg1"/>
                </a:solidFill>
              </a:rPr>
              <a:t>LIC. MARÍA SOLEDAD VILLALBA</a:t>
            </a:r>
            <a:endParaRPr lang="es-A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59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2707465" y="142852"/>
            <a:ext cx="3429024" cy="177165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accent5">
                    <a:lumMod val="50000"/>
                  </a:schemeClr>
                </a:solidFill>
              </a:rPr>
              <a:t>PRINCIPALES FORMACIONES VEGETALES</a:t>
            </a:r>
          </a:p>
        </p:txBody>
      </p:sp>
      <p:sp>
        <p:nvSpPr>
          <p:cNvPr id="5" name="4 Elipse"/>
          <p:cNvSpPr/>
          <p:nvPr/>
        </p:nvSpPr>
        <p:spPr>
          <a:xfrm>
            <a:off x="285720" y="2357430"/>
            <a:ext cx="1985938" cy="148590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Estepas arbustivas</a:t>
            </a:r>
          </a:p>
        </p:txBody>
      </p:sp>
      <p:sp>
        <p:nvSpPr>
          <p:cNvPr id="6" name="5 Elipse"/>
          <p:cNvSpPr/>
          <p:nvPr/>
        </p:nvSpPr>
        <p:spPr>
          <a:xfrm>
            <a:off x="6357950" y="2071678"/>
            <a:ext cx="2128846" cy="1557342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Cojines de bromeliáceas</a:t>
            </a:r>
          </a:p>
        </p:txBody>
      </p:sp>
      <p:sp>
        <p:nvSpPr>
          <p:cNvPr id="7" name="6 Elipse"/>
          <p:cNvSpPr/>
          <p:nvPr/>
        </p:nvSpPr>
        <p:spPr>
          <a:xfrm>
            <a:off x="1714480" y="4357694"/>
            <a:ext cx="1985970" cy="170021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Bosques de “churqui”</a:t>
            </a:r>
          </a:p>
        </p:txBody>
      </p:sp>
      <p:sp>
        <p:nvSpPr>
          <p:cNvPr id="8" name="7 Elipse"/>
          <p:cNvSpPr/>
          <p:nvPr/>
        </p:nvSpPr>
        <p:spPr>
          <a:xfrm>
            <a:off x="4572000" y="4429132"/>
            <a:ext cx="2128846" cy="1700218"/>
          </a:xfrm>
          <a:prstGeom prst="ellipse">
            <a:avLst/>
          </a:prstGeom>
          <a:solidFill>
            <a:srgbClr val="F68D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Cardonales</a:t>
            </a:r>
          </a:p>
        </p:txBody>
      </p:sp>
      <p:cxnSp>
        <p:nvCxnSpPr>
          <p:cNvPr id="10" name="9 Conector recto de flecha"/>
          <p:cNvCxnSpPr/>
          <p:nvPr/>
        </p:nvCxnSpPr>
        <p:spPr>
          <a:xfrm rot="10800000" flipV="1">
            <a:off x="2000232" y="1785926"/>
            <a:ext cx="1143008" cy="7143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 rot="16200000" flipH="1">
            <a:off x="3893339" y="3036091"/>
            <a:ext cx="2143140" cy="500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5643570" y="1643050"/>
            <a:ext cx="857256" cy="6429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9 Conector recto de flecha">
            <a:extLst>
              <a:ext uri="{FF2B5EF4-FFF2-40B4-BE49-F238E27FC236}">
                <a16:creationId xmlns:a16="http://schemas.microsoft.com/office/drawing/2014/main" id="{BA1E1300-8FF9-A2D5-27E4-C0AC5EB3C6C7}"/>
              </a:ext>
            </a:extLst>
          </p:cNvPr>
          <p:cNvCxnSpPr>
            <a:cxnSpLocks/>
          </p:cNvCxnSpPr>
          <p:nvPr/>
        </p:nvCxnSpPr>
        <p:spPr>
          <a:xfrm flipH="1">
            <a:off x="2986038" y="2100250"/>
            <a:ext cx="1050177" cy="21343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728CE6-A948-2EBE-8687-B9011BDC6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2563"/>
            <a:ext cx="7886700" cy="6492874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s-MX" sz="2400" b="1" dirty="0">
                <a:solidFill>
                  <a:schemeClr val="bg1"/>
                </a:solidFill>
                <a:latin typeface="+mn-lt"/>
              </a:rPr>
              <a:t>                        </a:t>
            </a:r>
            <a:br>
              <a:rPr lang="es-MX" sz="2400" b="1" dirty="0">
                <a:solidFill>
                  <a:schemeClr val="bg1"/>
                </a:solidFill>
                <a:latin typeface="+mn-lt"/>
              </a:rPr>
            </a:br>
            <a:r>
              <a:rPr lang="es-MX" sz="2400" b="1" dirty="0">
                <a:solidFill>
                  <a:schemeClr val="bg1"/>
                </a:solidFill>
                <a:latin typeface="+mn-lt"/>
              </a:rPr>
              <a:t>                                 ESPECIES CARACTERÍSTICAS</a:t>
            </a:r>
            <a:br>
              <a:rPr lang="es-MX" sz="2400" dirty="0">
                <a:solidFill>
                  <a:schemeClr val="bg1"/>
                </a:solidFill>
                <a:latin typeface="+mn-lt"/>
              </a:rPr>
            </a:br>
            <a:br>
              <a:rPr lang="es-MX" sz="2400" dirty="0">
                <a:solidFill>
                  <a:schemeClr val="bg1"/>
                </a:solidFill>
                <a:latin typeface="+mn-lt"/>
              </a:rPr>
            </a:br>
            <a:r>
              <a:rPr lang="es-MX" sz="2400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Cassia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crassiramea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Aphyllocladus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spartioides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Caesalpinia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trichocarpa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Cercidum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andicola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Adesmia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inflexa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Chuquiraga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erinacea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Krameria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iluca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Junellia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juniperina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Licium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ciliatum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Trichocereus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pasacana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-Opuntia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soehrendsii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-Opuntia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tilcarensis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Prosopis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ferox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Abromeitiella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lorentziana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Abromeitiella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brevifolia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Tillandsia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pusiilla</a:t>
            </a:r>
            <a:endParaRPr lang="es-AR" sz="2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8917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8" descr="Resultado de imagen para quebradas  de humahuac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AutoShape 10" descr="Resultado de imagen para quebradas  de humahuac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70852"/>
            <a:ext cx="5235352" cy="289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699792" y="81325"/>
            <a:ext cx="3123580" cy="56673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s-AR" b="1" dirty="0">
                <a:solidFill>
                  <a:schemeClr val="bg1"/>
                </a:solidFill>
                <a:latin typeface="+mn-lt"/>
              </a:rPr>
              <a:t>PAISAJES PREPUNEÑOS</a:t>
            </a: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909873"/>
            <a:ext cx="4850279" cy="2807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549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sultado de imagen para suelos arenosos de la quebrad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2656"/>
            <a:ext cx="5339746" cy="2779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02" y="3598669"/>
            <a:ext cx="5871593" cy="3010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579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8" descr="Resultado de imagen para quebradas  de humahuac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AutoShape 10" descr="Resultado de imagen para quebradas  de humahuac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320675"/>
            <a:ext cx="6275947" cy="3252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15912"/>
            <a:ext cx="6114159" cy="2839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440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28Argentina_200Quebrada_de_Humahuaca_100Quebrada_de_Humahuaca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26" y="332656"/>
            <a:ext cx="8489548" cy="361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A024088-00B7-52D7-7BB0-94377E6B38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614" b="19127"/>
          <a:stretch/>
        </p:blipFill>
        <p:spPr>
          <a:xfrm>
            <a:off x="2915816" y="4077072"/>
            <a:ext cx="3810000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87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1D9A055-A69A-09CA-753F-EE61E3B0D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72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F1BD17A-86DA-3B6B-2D93-F1B8AC653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620688"/>
            <a:ext cx="7480437" cy="561662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4346C23-EE1E-79BC-EC09-C6DC2D5E3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243707"/>
            <a:ext cx="2890230" cy="201622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5A043AD-DD5F-6147-153A-D9EF11A5A0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88640"/>
            <a:ext cx="2763407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00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652" name="Picture 4" descr="prepuna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6821"/>
            <a:ext cx="4849714" cy="363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228564"/>
            <a:ext cx="3595742" cy="4792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4028206-8E20-9B8B-4483-E82A41DFE2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3991211"/>
            <a:ext cx="4032448" cy="268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13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700" name="Picture 4" descr="churquis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32239"/>
            <a:ext cx="3127024" cy="234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hurquis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33" y="3717032"/>
            <a:ext cx="3557473" cy="2665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9ED0D9E-CBCC-86C5-2D74-A5009497FB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01" b="16033"/>
          <a:stretch/>
        </p:blipFill>
        <p:spPr>
          <a:xfrm>
            <a:off x="4788024" y="591821"/>
            <a:ext cx="3709783" cy="266236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1D283AE-488E-DBF1-9049-7E7E095889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06" y="711011"/>
            <a:ext cx="38100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304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254460" y="908720"/>
            <a:ext cx="6635080" cy="4522514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>
              <a:lnSpc>
                <a:spcPct val="200000"/>
              </a:lnSpc>
            </a:pPr>
            <a:r>
              <a:rPr lang="es-ES_tradnl" sz="3600" b="1" dirty="0">
                <a:solidFill>
                  <a:schemeClr val="bg1"/>
                </a:solidFill>
                <a:latin typeface="Constantia" pitchFamily="18" charset="0"/>
              </a:rPr>
              <a:t>PROVINCIA </a:t>
            </a:r>
            <a:br>
              <a:rPr lang="es-ES_tradnl" sz="3600" b="1" dirty="0">
                <a:solidFill>
                  <a:schemeClr val="bg1"/>
                </a:solidFill>
                <a:latin typeface="Constantia" pitchFamily="18" charset="0"/>
              </a:rPr>
            </a:br>
            <a:r>
              <a:rPr lang="es-ES_tradnl" sz="3600" b="1" dirty="0">
                <a:solidFill>
                  <a:schemeClr val="bg1"/>
                </a:solidFill>
                <a:latin typeface="Constantia" pitchFamily="18" charset="0"/>
              </a:rPr>
              <a:t>FITOGEOGRÁFICA </a:t>
            </a:r>
            <a:br>
              <a:rPr lang="es-ES_tradnl" sz="3600" b="1" dirty="0">
                <a:solidFill>
                  <a:schemeClr val="bg1"/>
                </a:solidFill>
                <a:latin typeface="Constantia" pitchFamily="18" charset="0"/>
              </a:rPr>
            </a:br>
            <a:r>
              <a:rPr lang="es-ES_tradnl" sz="3600" b="1" dirty="0">
                <a:solidFill>
                  <a:schemeClr val="bg1"/>
                </a:solidFill>
                <a:latin typeface="Constantia" pitchFamily="18" charset="0"/>
              </a:rPr>
              <a:t>DE LA PREPUNA</a:t>
            </a:r>
            <a:br>
              <a:rPr lang="es-ES_tradnl" sz="3600" b="1" dirty="0">
                <a:latin typeface="Constantia" pitchFamily="18" charset="0"/>
              </a:rPr>
            </a:br>
            <a:endParaRPr lang="es-ES_tradnl" sz="3600" dirty="0"/>
          </a:p>
        </p:txBody>
      </p:sp>
    </p:spTree>
    <p:extLst>
      <p:ext uri="{BB962C8B-B14F-4D97-AF65-F5344CB8AC3E}">
        <p14:creationId xmlns:p14="http://schemas.microsoft.com/office/powerpoint/2010/main" val="1951227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8"/>
          <a:stretch/>
        </p:blipFill>
        <p:spPr bwMode="auto">
          <a:xfrm>
            <a:off x="203787" y="2930672"/>
            <a:ext cx="6006185" cy="3702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Marcador de texto 6"/>
          <p:cNvSpPr>
            <a:spLocks noGrp="1"/>
          </p:cNvSpPr>
          <p:nvPr>
            <p:ph type="body" sz="half" idx="2"/>
          </p:nvPr>
        </p:nvSpPr>
        <p:spPr>
          <a:xfrm>
            <a:off x="3131840" y="188640"/>
            <a:ext cx="3014022" cy="475291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s-A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Cojines de bromeliáceas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7C7FE3-9FF0-6BA2-B2A9-B5E2ED183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892" y="849622"/>
            <a:ext cx="3810000" cy="25431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615F488-53C6-3B98-945B-4B00DC532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8683" y="924032"/>
            <a:ext cx="3260321" cy="427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1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321" y="2370414"/>
            <a:ext cx="1785950" cy="164307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TERRITORIOS FITOGEOGRÁFICOS DE LA PROVINCIA DE JUJUY</a:t>
            </a:r>
          </a:p>
        </p:txBody>
      </p:sp>
      <p:sp>
        <p:nvSpPr>
          <p:cNvPr id="3" name="2 Elipse"/>
          <p:cNvSpPr/>
          <p:nvPr/>
        </p:nvSpPr>
        <p:spPr>
          <a:xfrm>
            <a:off x="2000232" y="285728"/>
            <a:ext cx="2143140" cy="12001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DOMINIO AMAZÓNICO</a:t>
            </a:r>
          </a:p>
        </p:txBody>
      </p:sp>
      <p:sp>
        <p:nvSpPr>
          <p:cNvPr id="4" name="3 Elipse"/>
          <p:cNvSpPr/>
          <p:nvPr/>
        </p:nvSpPr>
        <p:spPr>
          <a:xfrm>
            <a:off x="5357818" y="285728"/>
            <a:ext cx="2000264" cy="1200152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PROVINCIA DE LAS YUNGAS</a:t>
            </a:r>
          </a:p>
        </p:txBody>
      </p:sp>
      <p:sp>
        <p:nvSpPr>
          <p:cNvPr id="5" name="4 Elipse"/>
          <p:cNvSpPr/>
          <p:nvPr/>
        </p:nvSpPr>
        <p:spPr>
          <a:xfrm>
            <a:off x="2214546" y="2373670"/>
            <a:ext cx="1906750" cy="105727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</a:rPr>
              <a:t>DOMINIO CHAQUEÑO</a:t>
            </a:r>
          </a:p>
        </p:txBody>
      </p:sp>
      <p:sp>
        <p:nvSpPr>
          <p:cNvPr id="6" name="5 Elipse"/>
          <p:cNvSpPr/>
          <p:nvPr/>
        </p:nvSpPr>
        <p:spPr>
          <a:xfrm>
            <a:off x="5357818" y="1785926"/>
            <a:ext cx="1928826" cy="1057276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</a:rPr>
              <a:t>PROVINCIA CHAQUEÑA</a:t>
            </a:r>
          </a:p>
        </p:txBody>
      </p:sp>
      <p:sp>
        <p:nvSpPr>
          <p:cNvPr id="7" name="6 Elipse"/>
          <p:cNvSpPr/>
          <p:nvPr/>
        </p:nvSpPr>
        <p:spPr>
          <a:xfrm>
            <a:off x="5357818" y="3000372"/>
            <a:ext cx="1985970" cy="1128714"/>
          </a:xfrm>
          <a:prstGeom prst="ellipse">
            <a:avLst/>
          </a:prstGeom>
          <a:solidFill>
            <a:schemeClr val="accent2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</a:rPr>
              <a:t>PROVINCIA  DE LA PREPUNA</a:t>
            </a:r>
          </a:p>
        </p:txBody>
      </p:sp>
      <p:sp>
        <p:nvSpPr>
          <p:cNvPr id="8" name="7 Elipse"/>
          <p:cNvSpPr/>
          <p:nvPr/>
        </p:nvSpPr>
        <p:spPr>
          <a:xfrm>
            <a:off x="1785918" y="4786322"/>
            <a:ext cx="2271722" cy="1128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DOMINIO ANDINO-PATAGÓNICO</a:t>
            </a:r>
          </a:p>
        </p:txBody>
      </p:sp>
      <p:sp>
        <p:nvSpPr>
          <p:cNvPr id="9" name="8 Elipse"/>
          <p:cNvSpPr/>
          <p:nvPr/>
        </p:nvSpPr>
        <p:spPr>
          <a:xfrm>
            <a:off x="5357818" y="4357694"/>
            <a:ext cx="1928826" cy="9858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PROVINCIA PUNEÑA</a:t>
            </a:r>
          </a:p>
        </p:txBody>
      </p:sp>
      <p:sp>
        <p:nvSpPr>
          <p:cNvPr id="10" name="9 Elipse"/>
          <p:cNvSpPr/>
          <p:nvPr/>
        </p:nvSpPr>
        <p:spPr>
          <a:xfrm>
            <a:off x="5214942" y="5572140"/>
            <a:ext cx="2214578" cy="1128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PROVINCIA ALTOANDINA</a:t>
            </a:r>
          </a:p>
        </p:txBody>
      </p:sp>
      <p:cxnSp>
        <p:nvCxnSpPr>
          <p:cNvPr id="12" name="11 Conector recto de flecha"/>
          <p:cNvCxnSpPr/>
          <p:nvPr/>
        </p:nvCxnSpPr>
        <p:spPr>
          <a:xfrm>
            <a:off x="4286248" y="857232"/>
            <a:ext cx="92869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 flipV="1">
            <a:off x="4071934" y="2285992"/>
            <a:ext cx="1214446" cy="3571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4143372" y="3071810"/>
            <a:ext cx="1071570" cy="4286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V="1">
            <a:off x="4071934" y="4857760"/>
            <a:ext cx="1214446" cy="2143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>
            <a:off x="4071934" y="5643578"/>
            <a:ext cx="1071570" cy="500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/>
          <p:nvPr/>
        </p:nvCxnSpPr>
        <p:spPr>
          <a:xfrm flipV="1">
            <a:off x="1285852" y="1428736"/>
            <a:ext cx="928694" cy="857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/>
          <p:nvPr/>
        </p:nvCxnSpPr>
        <p:spPr>
          <a:xfrm>
            <a:off x="1909984" y="2928934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 rot="16200000" flipH="1">
            <a:off x="1071538" y="4214818"/>
            <a:ext cx="785818" cy="6429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 Rectángulo">
            <a:extLst>
              <a:ext uri="{FF2B5EF4-FFF2-40B4-BE49-F238E27FC236}">
                <a16:creationId xmlns:a16="http://schemas.microsoft.com/office/drawing/2014/main" id="{F73C4745-2697-797E-D4B3-555A21A2B31C}"/>
              </a:ext>
            </a:extLst>
          </p:cNvPr>
          <p:cNvSpPr/>
          <p:nvPr/>
        </p:nvSpPr>
        <p:spPr>
          <a:xfrm rot="5400000">
            <a:off x="7686925" y="3198982"/>
            <a:ext cx="1643074" cy="602913"/>
          </a:xfrm>
          <a:prstGeom prst="rect">
            <a:avLst/>
          </a:prstGeom>
          <a:solidFill>
            <a:srgbClr val="BAEF4F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rgbClr val="006600"/>
                </a:solidFill>
              </a:rPr>
              <a:t>REGIÓN </a:t>
            </a:r>
          </a:p>
          <a:p>
            <a:pPr algn="ctr"/>
            <a:r>
              <a:rPr lang="es-ES" sz="1400" b="1" dirty="0">
                <a:solidFill>
                  <a:srgbClr val="006600"/>
                </a:solidFill>
              </a:rPr>
              <a:t>NEOTROPICAL</a:t>
            </a:r>
          </a:p>
        </p:txBody>
      </p:sp>
      <p:sp>
        <p:nvSpPr>
          <p:cNvPr id="13" name="Cerrar llave 12">
            <a:extLst>
              <a:ext uri="{FF2B5EF4-FFF2-40B4-BE49-F238E27FC236}">
                <a16:creationId xmlns:a16="http://schemas.microsoft.com/office/drawing/2014/main" id="{9F935FA6-8DD6-88C4-DBBE-61557422C752}"/>
              </a:ext>
            </a:extLst>
          </p:cNvPr>
          <p:cNvSpPr/>
          <p:nvPr/>
        </p:nvSpPr>
        <p:spPr>
          <a:xfrm>
            <a:off x="7358082" y="285728"/>
            <a:ext cx="681734" cy="6415126"/>
          </a:xfrm>
          <a:prstGeom prst="rightBrac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7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Marcador de contenido"/>
          <p:cNvSpPr>
            <a:spLocks noGrp="1"/>
          </p:cNvSpPr>
          <p:nvPr>
            <p:ph idx="1"/>
          </p:nvPr>
        </p:nvSpPr>
        <p:spPr>
          <a:xfrm>
            <a:off x="5760132" y="2204864"/>
            <a:ext cx="3240360" cy="972108"/>
          </a:xfr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MX" sz="1800" b="1" dirty="0">
                <a:solidFill>
                  <a:schemeClr val="tx1"/>
                </a:solidFill>
              </a:rPr>
              <a:t>PROVINCIA </a:t>
            </a:r>
          </a:p>
          <a:p>
            <a:pPr marL="0" indent="0" algn="ctr">
              <a:buNone/>
            </a:pPr>
            <a:r>
              <a:rPr lang="es-MX" sz="1800" b="1" dirty="0">
                <a:solidFill>
                  <a:schemeClr val="tx1"/>
                </a:solidFill>
              </a:rPr>
              <a:t>FITOGEOGRÁFICA</a:t>
            </a:r>
          </a:p>
          <a:p>
            <a:pPr marL="0" indent="0" algn="ctr">
              <a:buNone/>
            </a:pPr>
            <a:r>
              <a:rPr lang="es-MX" sz="1800" b="1" dirty="0">
                <a:solidFill>
                  <a:schemeClr val="tx1"/>
                </a:solidFill>
              </a:rPr>
              <a:t> DE LA PREPUNA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9AA8DC1-7D81-BCF9-7E2D-C63C6228F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855" y="353301"/>
            <a:ext cx="4444369" cy="6151397"/>
          </a:xfrm>
          <a:prstGeom prst="rect">
            <a:avLst/>
          </a:prstGeom>
        </p:spPr>
      </p:pic>
      <p:cxnSp>
        <p:nvCxnSpPr>
          <p:cNvPr id="10" name="Conector recto de flecha 9"/>
          <p:cNvCxnSpPr>
            <a:cxnSpLocks/>
          </p:cNvCxnSpPr>
          <p:nvPr/>
        </p:nvCxnSpPr>
        <p:spPr>
          <a:xfrm>
            <a:off x="1763688" y="1484784"/>
            <a:ext cx="4464496" cy="106211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68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dir="in"/>
      </p:transition>
    </mc:Choice>
    <mc:Fallback xmlns="">
      <p:transition spd="slow">
        <p:split dir="in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73616" cy="562074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TERRITORIOS FITOGEOGRÁFICOS DE LA PROVINCIA DE JUJUY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6196084" y="3657601"/>
            <a:ext cx="218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PROVINCIA </a:t>
            </a:r>
          </a:p>
          <a:p>
            <a:pPr algn="ctr"/>
            <a:r>
              <a:rPr lang="es-AR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PREPUNA</a:t>
            </a:r>
          </a:p>
        </p:txBody>
      </p:sp>
      <p:pic>
        <p:nvPicPr>
          <p:cNvPr id="11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37" y="1227649"/>
            <a:ext cx="5208775" cy="4867848"/>
          </a:xfrm>
          <a:prstGeom prst="rect">
            <a:avLst/>
          </a:prstGeom>
        </p:spPr>
      </p:pic>
      <p:cxnSp>
        <p:nvCxnSpPr>
          <p:cNvPr id="12" name="Conector recto de flecha 11"/>
          <p:cNvCxnSpPr/>
          <p:nvPr/>
        </p:nvCxnSpPr>
        <p:spPr>
          <a:xfrm>
            <a:off x="3707904" y="4221088"/>
            <a:ext cx="266429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6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2528" y="1700808"/>
            <a:ext cx="8395490" cy="453650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ES_tradn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-DISTRIBUCIÓN</a:t>
            </a:r>
            <a:r>
              <a:rPr lang="es-ES_tradnl" sz="2000" b="1" dirty="0"/>
              <a:t>:   Cordillera Oriental a lo largo de la Quebrada de Humahuaca, entre 2000- 3400 msnm.</a:t>
            </a:r>
          </a:p>
          <a:p>
            <a:pPr algn="just">
              <a:buNone/>
            </a:pPr>
            <a:r>
              <a:rPr lang="es-ES_tradnl" sz="2000" b="1" dirty="0"/>
              <a:t> </a:t>
            </a:r>
          </a:p>
          <a:p>
            <a:pPr marL="0" indent="0" algn="just">
              <a:buNone/>
            </a:pPr>
            <a:r>
              <a:rPr lang="es-ES_tradnl" sz="2000" b="1" dirty="0"/>
              <a:t>-</a:t>
            </a:r>
            <a:r>
              <a:rPr lang="es-ES_tradn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BIOCLIMA</a:t>
            </a:r>
            <a:r>
              <a:rPr lang="es-ES_tradnl" sz="2000" b="1" dirty="0"/>
              <a:t>: Tropical Xérico Seco, Semiárido y Árido,  con  </a:t>
            </a:r>
            <a:r>
              <a:rPr lang="es-ES_tradnl" sz="2000" b="1" dirty="0" err="1"/>
              <a:t>Termotipos</a:t>
            </a:r>
            <a:r>
              <a:rPr lang="es-ES_tradnl" sz="2000" b="1" dirty="0"/>
              <a:t> </a:t>
            </a:r>
            <a:r>
              <a:rPr lang="es-ES_tradnl" sz="2000" b="1" dirty="0" err="1"/>
              <a:t>Supratropical</a:t>
            </a:r>
            <a:r>
              <a:rPr lang="es-ES_tradnl" sz="2000" b="1" dirty="0"/>
              <a:t> superior e inferior.  T= 8,1- 14,3 ⁰C y  112-392  </a:t>
            </a:r>
            <a:r>
              <a:rPr lang="es-ES" sz="2000" b="1" dirty="0"/>
              <a:t>mm. </a:t>
            </a:r>
          </a:p>
          <a:p>
            <a:pPr algn="just">
              <a:buNone/>
            </a:pPr>
            <a:endParaRPr lang="es-ES" sz="2000" b="1" dirty="0"/>
          </a:p>
          <a:p>
            <a:pPr marL="0" indent="0" algn="just">
              <a:buNone/>
            </a:pP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-LOCALIDADES</a:t>
            </a:r>
            <a:r>
              <a:rPr lang="es-ES" sz="2000" b="1" dirty="0"/>
              <a:t>:  Volcán, </a:t>
            </a:r>
            <a:r>
              <a:rPr lang="es-ES" sz="2000" b="1" dirty="0" err="1"/>
              <a:t>Tumbaya</a:t>
            </a:r>
            <a:r>
              <a:rPr lang="es-ES" sz="2000" b="1" dirty="0"/>
              <a:t>, </a:t>
            </a:r>
            <a:r>
              <a:rPr lang="es-ES" sz="2000" b="1" dirty="0" err="1"/>
              <a:t>Purmamarca</a:t>
            </a:r>
            <a:r>
              <a:rPr lang="es-ES" sz="2000" b="1" dirty="0"/>
              <a:t>, Tilcara, </a:t>
            </a:r>
            <a:r>
              <a:rPr lang="es-ES" sz="2000" b="1" dirty="0" err="1"/>
              <a:t>Huacalera</a:t>
            </a:r>
            <a:r>
              <a:rPr lang="es-ES" sz="2000" b="1" dirty="0"/>
              <a:t>, </a:t>
            </a:r>
            <a:r>
              <a:rPr lang="es-ES" sz="2000" b="1" dirty="0" err="1"/>
              <a:t>Uquía</a:t>
            </a:r>
            <a:r>
              <a:rPr lang="es-ES" sz="2000" b="1" dirty="0"/>
              <a:t>, Humahuaca, </a:t>
            </a:r>
            <a:r>
              <a:rPr lang="es-ES" sz="2000" b="1" dirty="0" err="1"/>
              <a:t>Caspalá</a:t>
            </a:r>
            <a:r>
              <a:rPr lang="es-ES" sz="2000" b="1" dirty="0"/>
              <a:t>.</a:t>
            </a:r>
          </a:p>
          <a:p>
            <a:pPr marL="0" indent="0" algn="just">
              <a:buNone/>
            </a:pPr>
            <a:endParaRPr lang="es-ES" sz="2000" b="1" dirty="0"/>
          </a:p>
          <a:p>
            <a:pPr marL="0" indent="0" algn="just">
              <a:buNone/>
            </a:pPr>
            <a:r>
              <a:rPr lang="es-ES" sz="2000" b="1" dirty="0"/>
              <a:t>-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FORMACIONES VEGETALES CARACTERÍSTICAS</a:t>
            </a:r>
            <a:r>
              <a:rPr lang="es-ES" sz="2000" b="1" dirty="0"/>
              <a:t>: Estepas arbustivas, </a:t>
            </a:r>
            <a:r>
              <a:rPr lang="es-ES" sz="2000" b="1" dirty="0" err="1"/>
              <a:t>microbosques</a:t>
            </a:r>
            <a:r>
              <a:rPr lang="es-ES" sz="2000" b="1" dirty="0"/>
              <a:t> de “churqui” (</a:t>
            </a:r>
            <a:r>
              <a:rPr lang="es-ES" sz="2000" b="1" i="1" dirty="0" err="1"/>
              <a:t>Prosopis</a:t>
            </a:r>
            <a:r>
              <a:rPr lang="es-ES" sz="2000" b="1" i="1" dirty="0"/>
              <a:t> </a:t>
            </a:r>
            <a:r>
              <a:rPr lang="es-ES" sz="2000" b="1" i="1" dirty="0" err="1"/>
              <a:t>ferox</a:t>
            </a:r>
            <a:r>
              <a:rPr lang="es-ES" sz="2000" b="1" dirty="0"/>
              <a:t>), cardonales, cojines de bromeliáceas.</a:t>
            </a:r>
            <a:endParaRPr lang="es-ES_tradnl" sz="20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385473" y="404664"/>
            <a:ext cx="8229600" cy="5715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_tradnl" sz="2400" b="1" dirty="0">
                <a:solidFill>
                  <a:schemeClr val="tx1"/>
                </a:solidFill>
                <a:latin typeface="+mn-lt"/>
              </a:rPr>
              <a:t>PROVINCIA DE LA PREPUNA</a:t>
            </a:r>
            <a:endParaRPr lang="es-ES_tradnl" sz="2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8337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9F73514-9126-2AA5-7914-09163C117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438653"/>
            <a:ext cx="4218798" cy="5980694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CB630206-F2DD-C0DE-F5E8-92E39675C0F7}"/>
              </a:ext>
            </a:extLst>
          </p:cNvPr>
          <p:cNvSpPr/>
          <p:nvPr/>
        </p:nvSpPr>
        <p:spPr>
          <a:xfrm rot="910865">
            <a:off x="4070323" y="3223182"/>
            <a:ext cx="231042" cy="1148854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8C23E53-8D09-82B9-F583-17E984A83C97}"/>
              </a:ext>
            </a:extLst>
          </p:cNvPr>
          <p:cNvSpPr txBox="1"/>
          <p:nvPr/>
        </p:nvSpPr>
        <p:spPr>
          <a:xfrm>
            <a:off x="6100386" y="2687368"/>
            <a:ext cx="218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PROVINCIA </a:t>
            </a:r>
          </a:p>
          <a:p>
            <a:pPr algn="ctr"/>
            <a:r>
              <a:rPr lang="es-AR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PREPUNA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12D8943D-FF3D-BF70-8423-2C3221F20376}"/>
              </a:ext>
            </a:extLst>
          </p:cNvPr>
          <p:cNvCxnSpPr>
            <a:cxnSpLocks/>
          </p:cNvCxnSpPr>
          <p:nvPr/>
        </p:nvCxnSpPr>
        <p:spPr>
          <a:xfrm flipV="1">
            <a:off x="4185844" y="3287533"/>
            <a:ext cx="2114348" cy="3621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8447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pa Bioclimático Termotip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752" y="836712"/>
            <a:ext cx="4059603" cy="573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ipse 2"/>
          <p:cNvSpPr/>
          <p:nvPr/>
        </p:nvSpPr>
        <p:spPr>
          <a:xfrm rot="646273">
            <a:off x="4583771" y="3493170"/>
            <a:ext cx="225676" cy="1065317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732240" y="2752604"/>
            <a:ext cx="218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PROVINCIA </a:t>
            </a:r>
          </a:p>
          <a:p>
            <a:pPr algn="ctr"/>
            <a:r>
              <a:rPr lang="es-AR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PREPUNA</a:t>
            </a:r>
          </a:p>
        </p:txBody>
      </p:sp>
      <p:cxnSp>
        <p:nvCxnSpPr>
          <p:cNvPr id="5" name="Conector recto de flecha 4"/>
          <p:cNvCxnSpPr>
            <a:cxnSpLocks/>
          </p:cNvCxnSpPr>
          <p:nvPr/>
        </p:nvCxnSpPr>
        <p:spPr>
          <a:xfrm flipV="1">
            <a:off x="4716016" y="3352768"/>
            <a:ext cx="2160240" cy="7243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296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pa Bioclimático Ombrotip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632" y="620688"/>
            <a:ext cx="4150223" cy="585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ipse 2"/>
          <p:cNvSpPr/>
          <p:nvPr/>
        </p:nvSpPr>
        <p:spPr>
          <a:xfrm rot="910865">
            <a:off x="3638275" y="3223182"/>
            <a:ext cx="231042" cy="1148854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550619" y="2392993"/>
            <a:ext cx="218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PROVINCIA </a:t>
            </a:r>
          </a:p>
          <a:p>
            <a:pPr algn="ctr"/>
            <a:r>
              <a:rPr lang="es-AR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PREPUNA</a:t>
            </a:r>
          </a:p>
        </p:txBody>
      </p:sp>
      <p:cxnSp>
        <p:nvCxnSpPr>
          <p:cNvPr id="6" name="Conector recto de flecha 5"/>
          <p:cNvCxnSpPr>
            <a:cxnSpLocks/>
          </p:cNvCxnSpPr>
          <p:nvPr/>
        </p:nvCxnSpPr>
        <p:spPr>
          <a:xfrm flipV="1">
            <a:off x="3753796" y="2996952"/>
            <a:ext cx="3050452" cy="80065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5132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4125</TotalTime>
  <Words>283</Words>
  <Application>Microsoft Office PowerPoint</Application>
  <PresentationFormat>Presentación en pantalla (4:3)</PresentationFormat>
  <Paragraphs>50</Paragraphs>
  <Slides>20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Constantia</vt:lpstr>
      <vt:lpstr>Tema de Office</vt:lpstr>
      <vt:lpstr>Presentación de PowerPoint</vt:lpstr>
      <vt:lpstr>PROVINCIA  FITOGEOGRÁFICA  DE LA PREPUNA </vt:lpstr>
      <vt:lpstr>Presentación de PowerPoint</vt:lpstr>
      <vt:lpstr>Presentación de PowerPoint</vt:lpstr>
      <vt:lpstr>TERRITORIOS FITOGEOGRÁFICOS DE LA PROVINCIA DE JUJUY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                                                     ESPECIES CARACTERÍSTICAS  -Cassia crassiramea -Aphyllocladus spartioides -Caesalpinia trichocarpa -Cercidum andicola -Adesmia inflexa -Chuquiraga erinacea -Krameria iluca -Junellia juniperina -Licium ciliatum -Trichocereus pasacana -Opuntia soehrendsii -Opuntia tilcarensis -Prosopis ferox -Abromeitiella lorentziana -Abromeitiella brevifolia -Tillandsia pusiilla</vt:lpstr>
      <vt:lpstr>PAISAJES PREPUNEÑOS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Jornada sobre biogeografia  de la provincia de jujuy</dc:title>
  <dc:creator>Alumno</dc:creator>
  <cp:lastModifiedBy>Gabi Entrocassi</cp:lastModifiedBy>
  <cp:revision>544</cp:revision>
  <dcterms:created xsi:type="dcterms:W3CDTF">2019-05-10T20:32:23Z</dcterms:created>
  <dcterms:modified xsi:type="dcterms:W3CDTF">2024-05-10T19:07:32Z</dcterms:modified>
</cp:coreProperties>
</file>