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44"/>
  </p:notesMasterIdLst>
  <p:sldIdLst>
    <p:sldId id="256" r:id="rId2"/>
    <p:sldId id="376" r:id="rId3"/>
    <p:sldId id="383" r:id="rId4"/>
    <p:sldId id="384" r:id="rId5"/>
    <p:sldId id="396" r:id="rId6"/>
    <p:sldId id="434" r:id="rId7"/>
    <p:sldId id="437" r:id="rId8"/>
    <p:sldId id="435" r:id="rId9"/>
    <p:sldId id="436" r:id="rId10"/>
    <p:sldId id="397" r:id="rId11"/>
    <p:sldId id="398" r:id="rId12"/>
    <p:sldId id="399" r:id="rId13"/>
    <p:sldId id="380" r:id="rId14"/>
    <p:sldId id="400" r:id="rId15"/>
    <p:sldId id="386" r:id="rId16"/>
    <p:sldId id="440" r:id="rId17"/>
    <p:sldId id="401" r:id="rId18"/>
    <p:sldId id="402" r:id="rId19"/>
    <p:sldId id="403" r:id="rId20"/>
    <p:sldId id="404" r:id="rId21"/>
    <p:sldId id="406" r:id="rId22"/>
    <p:sldId id="412" r:id="rId23"/>
    <p:sldId id="407" r:id="rId24"/>
    <p:sldId id="409" r:id="rId25"/>
    <p:sldId id="410" r:id="rId26"/>
    <p:sldId id="411" r:id="rId27"/>
    <p:sldId id="416" r:id="rId28"/>
    <p:sldId id="415" r:id="rId29"/>
    <p:sldId id="413" r:id="rId30"/>
    <p:sldId id="414" r:id="rId31"/>
    <p:sldId id="417" r:id="rId32"/>
    <p:sldId id="418" r:id="rId33"/>
    <p:sldId id="438" r:id="rId34"/>
    <p:sldId id="419" r:id="rId35"/>
    <p:sldId id="420" r:id="rId36"/>
    <p:sldId id="421" r:id="rId37"/>
    <p:sldId id="422" r:id="rId38"/>
    <p:sldId id="423" r:id="rId39"/>
    <p:sldId id="441" r:id="rId40"/>
    <p:sldId id="425" r:id="rId41"/>
    <p:sldId id="426" r:id="rId42"/>
    <p:sldId id="439"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AD6"/>
    <a:srgbClr val="A697DD"/>
    <a:srgbClr val="9BC9D9"/>
    <a:srgbClr val="BCBCBC"/>
    <a:srgbClr val="E9D5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p:scale>
          <a:sx n="78" d="100"/>
          <a:sy n="78" d="100"/>
        </p:scale>
        <p:origin x="-420" y="2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C3A752-F248-49FE-B7BC-8226508461D6}" type="datetimeFigureOut">
              <a:rPr lang="en-US" smtClean="0"/>
              <a:t>8/29/2020</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B8724C-E03E-46DC-BFF0-BA3FD5125791}" type="slidenum">
              <a:rPr lang="en-US" smtClean="0"/>
              <a:t>‹Nº›</a:t>
            </a:fld>
            <a:endParaRPr lang="en-US"/>
          </a:p>
        </p:txBody>
      </p:sp>
    </p:spTree>
    <p:extLst>
      <p:ext uri="{BB962C8B-B14F-4D97-AF65-F5344CB8AC3E}">
        <p14:creationId xmlns:p14="http://schemas.microsoft.com/office/powerpoint/2010/main" val="518249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C9BA15B4-575D-4180-BB12-07E24E114C8C}" type="datetime1">
              <a:rPr lang="en-US" smtClean="0"/>
              <a:t>8/29/2020</a:t>
            </a:fld>
            <a:endParaRPr lang="en-US" dirty="0"/>
          </a:p>
        </p:txBody>
      </p:sp>
      <p:sp>
        <p:nvSpPr>
          <p:cNvPr id="5" name="Footer Placeholder 4"/>
          <p:cNvSpPr>
            <a:spLocks noGrp="1"/>
          </p:cNvSpPr>
          <p:nvPr>
            <p:ph type="ftr" sz="quarter" idx="11"/>
          </p:nvPr>
        </p:nvSpPr>
        <p:spPr/>
        <p:txBody>
          <a:bodyPr/>
          <a:lstStyle/>
          <a:p>
            <a:r>
              <a:rPr lang="en-US" smtClean="0"/>
              <a:t>Oscar Huertas</a:t>
            </a:r>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6D308FCC-C34E-4300-808B-DFBB0BE997AE}" type="datetime1">
              <a:rPr lang="en-US" smtClean="0"/>
              <a:t>8/29/2020</a:t>
            </a:fld>
            <a:endParaRPr lang="en-US" dirty="0"/>
          </a:p>
        </p:txBody>
      </p:sp>
      <p:sp>
        <p:nvSpPr>
          <p:cNvPr id="5" name="Footer Placeholder 4"/>
          <p:cNvSpPr>
            <a:spLocks noGrp="1"/>
          </p:cNvSpPr>
          <p:nvPr>
            <p:ph type="ftr" sz="quarter" idx="11"/>
          </p:nvPr>
        </p:nvSpPr>
        <p:spPr/>
        <p:txBody>
          <a:bodyPr/>
          <a:lstStyle/>
          <a:p>
            <a:r>
              <a:rPr lang="en-US" smtClean="0"/>
              <a:t>Oscar Huertas</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20028F31-009A-4150-826C-B1C720B21037}" type="datetime1">
              <a:rPr lang="en-US" smtClean="0"/>
              <a:t>8/29/2020</a:t>
            </a:fld>
            <a:endParaRPr lang="en-US" dirty="0"/>
          </a:p>
        </p:txBody>
      </p:sp>
      <p:sp>
        <p:nvSpPr>
          <p:cNvPr id="5" name="Footer Placeholder 4"/>
          <p:cNvSpPr>
            <a:spLocks noGrp="1"/>
          </p:cNvSpPr>
          <p:nvPr>
            <p:ph type="ftr" sz="quarter" idx="11"/>
          </p:nvPr>
        </p:nvSpPr>
        <p:spPr/>
        <p:txBody>
          <a:bodyPr/>
          <a:lstStyle/>
          <a:p>
            <a:r>
              <a:rPr lang="en-US" smtClean="0"/>
              <a:t>Oscar Huertas</a:t>
            </a:r>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4729CF85-F439-4DD5-B926-CBBCA4EE06EF}" type="datetime1">
              <a:rPr lang="en-US" smtClean="0"/>
              <a:t>8/29/2020</a:t>
            </a:fld>
            <a:endParaRPr lang="en-US" dirty="0"/>
          </a:p>
        </p:txBody>
      </p:sp>
      <p:sp>
        <p:nvSpPr>
          <p:cNvPr id="6" name="Footer Placeholder 5"/>
          <p:cNvSpPr>
            <a:spLocks noGrp="1"/>
          </p:cNvSpPr>
          <p:nvPr>
            <p:ph type="ftr" sz="quarter" idx="11"/>
          </p:nvPr>
        </p:nvSpPr>
        <p:spPr/>
        <p:txBody>
          <a:bodyPr/>
          <a:lstStyle/>
          <a:p>
            <a:r>
              <a:rPr lang="en-US" smtClean="0"/>
              <a:t>Oscar Huertas</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E2779EE9-214B-40E4-8C63-A1D8141A3848}" type="datetime1">
              <a:rPr lang="en-US" smtClean="0"/>
              <a:t>8/29/2020</a:t>
            </a:fld>
            <a:endParaRPr lang="en-US" dirty="0"/>
          </a:p>
        </p:txBody>
      </p:sp>
      <p:sp>
        <p:nvSpPr>
          <p:cNvPr id="6" name="Footer Placeholder 5"/>
          <p:cNvSpPr>
            <a:spLocks noGrp="1"/>
          </p:cNvSpPr>
          <p:nvPr>
            <p:ph type="ftr" sz="quarter" idx="11"/>
          </p:nvPr>
        </p:nvSpPr>
        <p:spPr/>
        <p:txBody>
          <a:bodyPr/>
          <a:lstStyle/>
          <a:p>
            <a:r>
              <a:rPr lang="en-US" smtClean="0"/>
              <a:t>Oscar Huertas</a:t>
            </a:r>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A0C663E1-B50C-4106-8524-46033B6C04A8}" type="datetime1">
              <a:rPr lang="en-US" smtClean="0"/>
              <a:t>8/29/2020</a:t>
            </a:fld>
            <a:endParaRPr lang="en-US" dirty="0"/>
          </a:p>
        </p:txBody>
      </p:sp>
      <p:sp>
        <p:nvSpPr>
          <p:cNvPr id="6" name="Footer Placeholder 5"/>
          <p:cNvSpPr>
            <a:spLocks noGrp="1"/>
          </p:cNvSpPr>
          <p:nvPr>
            <p:ph type="ftr" sz="quarter" idx="11"/>
          </p:nvPr>
        </p:nvSpPr>
        <p:spPr/>
        <p:txBody>
          <a:bodyPr/>
          <a:lstStyle/>
          <a:p>
            <a:r>
              <a:rPr lang="en-US" smtClean="0"/>
              <a:t>Oscar Huertas</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8667B5D-5103-4408-A6C2-F087649F607F}" type="datetime1">
              <a:rPr lang="en-US" smtClean="0"/>
              <a:t>8/29/2020</a:t>
            </a:fld>
            <a:endParaRPr lang="en-US" dirty="0"/>
          </a:p>
        </p:txBody>
      </p:sp>
      <p:sp>
        <p:nvSpPr>
          <p:cNvPr id="5" name="Footer Placeholder 4"/>
          <p:cNvSpPr>
            <a:spLocks noGrp="1"/>
          </p:cNvSpPr>
          <p:nvPr>
            <p:ph type="ftr" sz="quarter" idx="11"/>
          </p:nvPr>
        </p:nvSpPr>
        <p:spPr/>
        <p:txBody>
          <a:bodyPr/>
          <a:lstStyle/>
          <a:p>
            <a:r>
              <a:rPr lang="en-US" smtClean="0"/>
              <a:t>Oscar Huertas</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07F5265-D2FE-4653-A48F-FA940DB569B9}" type="datetime1">
              <a:rPr lang="en-US" smtClean="0"/>
              <a:t>8/29/2020</a:t>
            </a:fld>
            <a:endParaRPr lang="en-US" dirty="0"/>
          </a:p>
        </p:txBody>
      </p:sp>
      <p:sp>
        <p:nvSpPr>
          <p:cNvPr id="5" name="Footer Placeholder 4"/>
          <p:cNvSpPr>
            <a:spLocks noGrp="1"/>
          </p:cNvSpPr>
          <p:nvPr>
            <p:ph type="ftr" sz="quarter" idx="11"/>
          </p:nvPr>
        </p:nvSpPr>
        <p:spPr/>
        <p:txBody>
          <a:bodyPr/>
          <a:lstStyle/>
          <a:p>
            <a:r>
              <a:rPr lang="en-US" smtClean="0"/>
              <a:t>Oscar Huertas</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061A24C-50FD-4210-9AFC-325693131E5C}" type="datetime1">
              <a:rPr lang="en-US" smtClean="0"/>
              <a:t>8/29/2020</a:t>
            </a:fld>
            <a:endParaRPr lang="en-US" dirty="0"/>
          </a:p>
        </p:txBody>
      </p:sp>
      <p:sp>
        <p:nvSpPr>
          <p:cNvPr id="5" name="Footer Placeholder 4"/>
          <p:cNvSpPr>
            <a:spLocks noGrp="1"/>
          </p:cNvSpPr>
          <p:nvPr>
            <p:ph type="ftr" sz="quarter" idx="11"/>
          </p:nvPr>
        </p:nvSpPr>
        <p:spPr/>
        <p:txBody>
          <a:bodyPr/>
          <a:lstStyle/>
          <a:p>
            <a:r>
              <a:rPr lang="en-US" smtClean="0"/>
              <a:t>Oscar Huertas</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F0DF865A-A65B-41D9-BE6D-F775832419DA}" type="datetime1">
              <a:rPr lang="en-US" smtClean="0"/>
              <a:t>8/29/2020</a:t>
            </a:fld>
            <a:endParaRPr lang="en-US" dirty="0"/>
          </a:p>
        </p:txBody>
      </p:sp>
      <p:sp>
        <p:nvSpPr>
          <p:cNvPr id="5" name="Footer Placeholder 4"/>
          <p:cNvSpPr>
            <a:spLocks noGrp="1"/>
          </p:cNvSpPr>
          <p:nvPr>
            <p:ph type="ftr" sz="quarter" idx="11"/>
          </p:nvPr>
        </p:nvSpPr>
        <p:spPr/>
        <p:txBody>
          <a:bodyPr/>
          <a:lstStyle/>
          <a:p>
            <a:r>
              <a:rPr lang="en-US" smtClean="0"/>
              <a:t>Oscar Huertas</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3296BFD-2BF2-432B-A649-A68574F34025}" type="datetime1">
              <a:rPr lang="en-US" smtClean="0"/>
              <a:t>8/29/2020</a:t>
            </a:fld>
            <a:endParaRPr lang="en-US" dirty="0"/>
          </a:p>
        </p:txBody>
      </p:sp>
      <p:sp>
        <p:nvSpPr>
          <p:cNvPr id="6" name="Footer Placeholder 5"/>
          <p:cNvSpPr>
            <a:spLocks noGrp="1"/>
          </p:cNvSpPr>
          <p:nvPr>
            <p:ph type="ftr" sz="quarter" idx="11"/>
          </p:nvPr>
        </p:nvSpPr>
        <p:spPr/>
        <p:txBody>
          <a:bodyPr/>
          <a:lstStyle/>
          <a:p>
            <a:r>
              <a:rPr lang="en-US" smtClean="0"/>
              <a:t>Oscar Huertas</a:t>
            </a:r>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8ED2513-282F-46C9-81FC-256EF73FD558}" type="datetime1">
              <a:rPr lang="en-US" smtClean="0"/>
              <a:t>8/29/2020</a:t>
            </a:fld>
            <a:endParaRPr lang="en-US" dirty="0"/>
          </a:p>
        </p:txBody>
      </p:sp>
      <p:sp>
        <p:nvSpPr>
          <p:cNvPr id="8" name="Footer Placeholder 7"/>
          <p:cNvSpPr>
            <a:spLocks noGrp="1"/>
          </p:cNvSpPr>
          <p:nvPr>
            <p:ph type="ftr" sz="quarter" idx="11"/>
          </p:nvPr>
        </p:nvSpPr>
        <p:spPr/>
        <p:txBody>
          <a:bodyPr/>
          <a:lstStyle/>
          <a:p>
            <a:r>
              <a:rPr lang="en-US" smtClean="0"/>
              <a:t>Oscar Huertas</a:t>
            </a:r>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DE13488D-BA7F-4E69-BC57-78DACD27CD4B}" type="datetime1">
              <a:rPr lang="en-US" smtClean="0"/>
              <a:t>8/29/2020</a:t>
            </a:fld>
            <a:endParaRPr lang="en-US" dirty="0"/>
          </a:p>
        </p:txBody>
      </p:sp>
      <p:sp>
        <p:nvSpPr>
          <p:cNvPr id="4" name="Footer Placeholder 3"/>
          <p:cNvSpPr>
            <a:spLocks noGrp="1"/>
          </p:cNvSpPr>
          <p:nvPr>
            <p:ph type="ftr" sz="quarter" idx="11"/>
          </p:nvPr>
        </p:nvSpPr>
        <p:spPr/>
        <p:txBody>
          <a:bodyPr/>
          <a:lstStyle/>
          <a:p>
            <a:r>
              <a:rPr lang="en-US" smtClean="0"/>
              <a:t>Oscar Huertas</a:t>
            </a:r>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56D422-CE50-44CA-9C13-0B2DB60E6F25}" type="datetime1">
              <a:rPr lang="en-US" smtClean="0"/>
              <a:t>8/29/2020</a:t>
            </a:fld>
            <a:endParaRPr lang="en-US" dirty="0"/>
          </a:p>
        </p:txBody>
      </p:sp>
      <p:sp>
        <p:nvSpPr>
          <p:cNvPr id="3" name="Footer Placeholder 2"/>
          <p:cNvSpPr>
            <a:spLocks noGrp="1"/>
          </p:cNvSpPr>
          <p:nvPr>
            <p:ph type="ftr" sz="quarter" idx="11"/>
          </p:nvPr>
        </p:nvSpPr>
        <p:spPr/>
        <p:txBody>
          <a:bodyPr/>
          <a:lstStyle/>
          <a:p>
            <a:r>
              <a:rPr lang="en-US" smtClean="0"/>
              <a:t>Oscar Huertas</a:t>
            </a:r>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73A1DD4A-6129-4126-B70E-C5859200F867}" type="datetime1">
              <a:rPr lang="en-US" smtClean="0"/>
              <a:t>8/29/2020</a:t>
            </a:fld>
            <a:endParaRPr lang="en-US" dirty="0"/>
          </a:p>
        </p:txBody>
      </p:sp>
      <p:sp>
        <p:nvSpPr>
          <p:cNvPr id="6" name="Footer Placeholder 5"/>
          <p:cNvSpPr>
            <a:spLocks noGrp="1"/>
          </p:cNvSpPr>
          <p:nvPr>
            <p:ph type="ftr" sz="quarter" idx="11"/>
          </p:nvPr>
        </p:nvSpPr>
        <p:spPr/>
        <p:txBody>
          <a:bodyPr/>
          <a:lstStyle/>
          <a:p>
            <a:r>
              <a:rPr lang="en-US" smtClean="0"/>
              <a:t>Oscar Huertas</a:t>
            </a:r>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6CFB4AE-A3EA-49A4-BA6D-534A65A4F282}" type="datetime1">
              <a:rPr lang="en-US" smtClean="0"/>
              <a:t>8/29/2020</a:t>
            </a:fld>
            <a:endParaRPr lang="en-US" dirty="0"/>
          </a:p>
        </p:txBody>
      </p:sp>
      <p:sp>
        <p:nvSpPr>
          <p:cNvPr id="6" name="Footer Placeholder 5"/>
          <p:cNvSpPr>
            <a:spLocks noGrp="1"/>
          </p:cNvSpPr>
          <p:nvPr>
            <p:ph type="ftr" sz="quarter" idx="11"/>
          </p:nvPr>
        </p:nvSpPr>
        <p:spPr/>
        <p:txBody>
          <a:bodyPr/>
          <a:lstStyle/>
          <a:p>
            <a:r>
              <a:rPr lang="en-US" smtClean="0"/>
              <a:t>Oscar Huertas</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333C7A7-0BE3-4A85-95DA-86695B56AD29}" type="datetime1">
              <a:rPr lang="en-US" smtClean="0"/>
              <a:t>8/29/2020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Oscar Huertas</a:t>
            </a:r>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hf sldNum="0"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226126" y="5360950"/>
            <a:ext cx="8915399" cy="699802"/>
          </a:xfrm>
        </p:spPr>
        <p:txBody>
          <a:bodyPr anchor="ctr">
            <a:normAutofit/>
          </a:bodyPr>
          <a:lstStyle/>
          <a:p>
            <a:pPr algn="ctr"/>
            <a:r>
              <a:rPr lang="es-ES" sz="2800" b="1" dirty="0" smtClean="0"/>
              <a:t>PROCESAMIENTO DE MINERALES II</a:t>
            </a:r>
            <a:endParaRPr lang="en-US" sz="2800" b="1" dirty="0"/>
          </a:p>
        </p:txBody>
      </p:sp>
      <p:sp>
        <p:nvSpPr>
          <p:cNvPr id="3" name="Subtítulo 2"/>
          <p:cNvSpPr>
            <a:spLocks noGrp="1"/>
          </p:cNvSpPr>
          <p:nvPr>
            <p:ph type="subTitle" idx="1"/>
          </p:nvPr>
        </p:nvSpPr>
        <p:spPr>
          <a:xfrm>
            <a:off x="415632" y="303658"/>
            <a:ext cx="9935285" cy="1878836"/>
          </a:xfrm>
        </p:spPr>
        <p:txBody>
          <a:bodyPr>
            <a:noAutofit/>
          </a:bodyPr>
          <a:lstStyle/>
          <a:p>
            <a:pPr algn="ctr"/>
            <a:r>
              <a:rPr lang="es-ES" sz="2800" dirty="0" smtClean="0">
                <a:latin typeface="Bauhaus 93" panose="04030905020B02020C02" pitchFamily="82" charset="0"/>
              </a:rPr>
              <a:t>TÉCNICO UNIVERSITARIO EN PROCESAMIENTO DE MINERALES</a:t>
            </a:r>
          </a:p>
          <a:p>
            <a:pPr algn="ctr"/>
            <a:r>
              <a:rPr lang="es-ES" sz="2800" dirty="0" smtClean="0">
                <a:latin typeface="Bauhaus 93" panose="04030905020B02020C02" pitchFamily="82" charset="0"/>
              </a:rPr>
              <a:t>INGENIERÍA DE MINAS</a:t>
            </a:r>
            <a:endParaRPr lang="en-US" sz="2800" dirty="0">
              <a:latin typeface="Bauhaus 93" panose="04030905020B02020C02" pitchFamily="82" charset="0"/>
            </a:endParaRPr>
          </a:p>
        </p:txBody>
      </p:sp>
      <p:pic>
        <p:nvPicPr>
          <p:cNvPr id="7" name="Picture 4" descr="https://scontent.ftuc1-1.fna.fbcdn.net/v/t1.0-1/p200x200/17191320_1764831373737373_727026621295508743_n.png?_nc_cat=107&amp;_nc_oc=AQlZaIOjSs7pCD7FwU_VJSlUr_WaTiVk5A-QzCuePAGPX8zFtK_je0N73lNWrQJnxrY&amp;_nc_ht=scontent.ftuc1-1.fna&amp;oh=dacc7b4329c06b018d55f317232d418e&amp;oe=5D8727C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1352" y="142875"/>
            <a:ext cx="1646859" cy="1714542"/>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2549819" y="5948210"/>
            <a:ext cx="6385081" cy="461665"/>
          </a:xfrm>
          <a:prstGeom prst="rect">
            <a:avLst/>
          </a:prstGeom>
        </p:spPr>
        <p:txBody>
          <a:bodyPr wrap="none">
            <a:spAutoFit/>
          </a:bodyPr>
          <a:lstStyle/>
          <a:p>
            <a:r>
              <a:rPr lang="en-US" sz="2400" b="1" dirty="0" smtClean="0">
                <a:solidFill>
                  <a:srgbClr val="FF0000"/>
                </a:solidFill>
              </a:rPr>
              <a:t>TEMA: CONCENTRACIÓN GRAVIMÉTRICA</a:t>
            </a:r>
            <a:endParaRPr lang="en-US" sz="2400" b="1" dirty="0">
              <a:solidFill>
                <a:srgbClr val="FF0000"/>
              </a:solidFill>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6300" y="1400080"/>
            <a:ext cx="8265225" cy="4059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00709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6191118" cy="400110"/>
          </a:xfrm>
          <a:prstGeom prst="rect">
            <a:avLst/>
          </a:prstGeom>
        </p:spPr>
        <p:txBody>
          <a:bodyPr wrap="none">
            <a:spAutoFit/>
          </a:bodyPr>
          <a:lstStyle/>
          <a:p>
            <a:r>
              <a:rPr lang="en-US" sz="2000" b="1" dirty="0" smtClean="0"/>
              <a:t>CONCENTRACIÓN GRAVIMÉTRICA DE MINERALES</a:t>
            </a:r>
            <a:endParaRPr lang="en-US" sz="2000" b="1" dirty="0"/>
          </a:p>
        </p:txBody>
      </p:sp>
      <p:sp>
        <p:nvSpPr>
          <p:cNvPr id="4" name="3 Rectángulo"/>
          <p:cNvSpPr/>
          <p:nvPr/>
        </p:nvSpPr>
        <p:spPr>
          <a:xfrm>
            <a:off x="881571" y="1460012"/>
            <a:ext cx="7102196" cy="4801314"/>
          </a:xfrm>
          <a:prstGeom prst="rect">
            <a:avLst/>
          </a:prstGeom>
        </p:spPr>
        <p:txBody>
          <a:bodyPr wrap="square">
            <a:spAutoFit/>
          </a:bodyPr>
          <a:lstStyle/>
          <a:p>
            <a:endParaRPr lang="es-AR" dirty="0"/>
          </a:p>
          <a:p>
            <a:r>
              <a:rPr lang="es-AR" dirty="0" smtClean="0"/>
              <a:t>Se usan para concentrar minerales </a:t>
            </a:r>
            <a:r>
              <a:rPr lang="es-AR" dirty="0"/>
              <a:t>que varían desde los </a:t>
            </a:r>
            <a:r>
              <a:rPr lang="es-AR" dirty="0" err="1" smtClean="0"/>
              <a:t>súlfuros</a:t>
            </a:r>
            <a:r>
              <a:rPr lang="es-AR" dirty="0" smtClean="0"/>
              <a:t> metálicos </a:t>
            </a:r>
            <a:r>
              <a:rPr lang="es-AR" dirty="0"/>
              <a:t>pesados </a:t>
            </a:r>
            <a:r>
              <a:rPr lang="es-AR" dirty="0" smtClean="0"/>
              <a:t>(Galena) hasta el carbón mineral.</a:t>
            </a:r>
          </a:p>
          <a:p>
            <a:endParaRPr lang="es-AR" dirty="0"/>
          </a:p>
          <a:p>
            <a:r>
              <a:rPr lang="es-AR" b="1" dirty="0" smtClean="0"/>
              <a:t>Ventajas</a:t>
            </a:r>
          </a:p>
          <a:p>
            <a:endParaRPr lang="es-AR" b="1" dirty="0" smtClean="0"/>
          </a:p>
          <a:p>
            <a:r>
              <a:rPr lang="es-AR" dirty="0" smtClean="0"/>
              <a:t>• Bajo costo (costos </a:t>
            </a:r>
            <a:r>
              <a:rPr lang="es-AR" dirty="0"/>
              <a:t>de los reactivos de </a:t>
            </a:r>
            <a:r>
              <a:rPr lang="es-AR" dirty="0" smtClean="0"/>
              <a:t>flotación)</a:t>
            </a:r>
          </a:p>
          <a:p>
            <a:endParaRPr lang="es-AR" dirty="0" smtClean="0"/>
          </a:p>
          <a:p>
            <a:r>
              <a:rPr lang="es-AR" dirty="0" smtClean="0"/>
              <a:t>• Proceso gravimétricos simples</a:t>
            </a:r>
          </a:p>
          <a:p>
            <a:endParaRPr lang="es-AR" dirty="0" smtClean="0"/>
          </a:p>
          <a:p>
            <a:r>
              <a:rPr lang="es-AR" dirty="0"/>
              <a:t>• </a:t>
            </a:r>
            <a:r>
              <a:rPr lang="es-AR" dirty="0" smtClean="0"/>
              <a:t>Reducida </a:t>
            </a:r>
            <a:r>
              <a:rPr lang="es-AR" dirty="0"/>
              <a:t>contaminación ambiental</a:t>
            </a:r>
            <a:r>
              <a:rPr lang="es-AR" dirty="0" smtClean="0"/>
              <a:t>.</a:t>
            </a:r>
          </a:p>
          <a:p>
            <a:endParaRPr lang="es-AR" dirty="0"/>
          </a:p>
          <a:p>
            <a:r>
              <a:rPr lang="es-AR" dirty="0" smtClean="0"/>
              <a:t>• Se tienen técnicas modernas en equipos </a:t>
            </a:r>
            <a:r>
              <a:rPr lang="es-AR" dirty="0"/>
              <a:t>que aprovechan la fuerza centrífuga para la separación de partículas finas. Entre estas tecnologías modernas se </a:t>
            </a:r>
            <a:r>
              <a:rPr lang="es-AR" dirty="0" smtClean="0"/>
              <a:t>destacan el concentrador </a:t>
            </a:r>
            <a:r>
              <a:rPr lang="es-AR" dirty="0"/>
              <a:t>centrífugo </a:t>
            </a:r>
            <a:r>
              <a:rPr lang="es-AR" dirty="0" err="1"/>
              <a:t>Knelson</a:t>
            </a:r>
            <a:r>
              <a:rPr lang="es-AR" dirty="0"/>
              <a:t>, </a:t>
            </a:r>
            <a:r>
              <a:rPr lang="es-AR" dirty="0" err="1" smtClean="0"/>
              <a:t>Falcon</a:t>
            </a:r>
            <a:r>
              <a:rPr lang="es-AR" dirty="0"/>
              <a:t>, </a:t>
            </a:r>
            <a:r>
              <a:rPr lang="es-AR" dirty="0" err="1" smtClean="0"/>
              <a:t>Kelsey</a:t>
            </a:r>
            <a:r>
              <a:rPr lang="es-AR" dirty="0" smtClean="0"/>
              <a:t> y </a:t>
            </a:r>
            <a:r>
              <a:rPr lang="es-AR" dirty="0"/>
              <a:t>el Separador de Gravedad Múltiple (MGS) </a:t>
            </a:r>
            <a:r>
              <a:rPr lang="es-AR" dirty="0" err="1"/>
              <a:t>Mozley</a:t>
            </a:r>
            <a:r>
              <a:rPr lang="es-AR" dirty="0"/>
              <a:t>.</a:t>
            </a: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9623" y="1293109"/>
            <a:ext cx="3758149" cy="4070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ángulo 5"/>
          <p:cNvSpPr/>
          <p:nvPr/>
        </p:nvSpPr>
        <p:spPr>
          <a:xfrm>
            <a:off x="1584257" y="822407"/>
            <a:ext cx="6399509" cy="400110"/>
          </a:xfrm>
          <a:prstGeom prst="rect">
            <a:avLst/>
          </a:prstGeom>
        </p:spPr>
        <p:txBody>
          <a:bodyPr wrap="none">
            <a:spAutoFit/>
          </a:bodyPr>
          <a:lstStyle/>
          <a:p>
            <a:r>
              <a:rPr lang="en-US" sz="2000" b="1" dirty="0" err="1" smtClean="0"/>
              <a:t>Características</a:t>
            </a:r>
            <a:r>
              <a:rPr lang="en-US" sz="2000" b="1" dirty="0" smtClean="0"/>
              <a:t> de la </a:t>
            </a:r>
            <a:r>
              <a:rPr lang="en-US" sz="2000" b="1" dirty="0" err="1" smtClean="0"/>
              <a:t>Concentración</a:t>
            </a:r>
            <a:r>
              <a:rPr lang="en-US" sz="2000" b="1" dirty="0" smtClean="0"/>
              <a:t> </a:t>
            </a:r>
            <a:r>
              <a:rPr lang="en-US" sz="2000" b="1" dirty="0" err="1" smtClean="0"/>
              <a:t>Gravimétrica</a:t>
            </a:r>
            <a:endParaRPr lang="en-US" sz="2000" b="1" dirty="0"/>
          </a:p>
        </p:txBody>
      </p:sp>
    </p:spTree>
    <p:extLst>
      <p:ext uri="{BB962C8B-B14F-4D97-AF65-F5344CB8AC3E}">
        <p14:creationId xmlns:p14="http://schemas.microsoft.com/office/powerpoint/2010/main" val="42447156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6191118" cy="400110"/>
          </a:xfrm>
          <a:prstGeom prst="rect">
            <a:avLst/>
          </a:prstGeom>
        </p:spPr>
        <p:txBody>
          <a:bodyPr wrap="none">
            <a:spAutoFit/>
          </a:bodyPr>
          <a:lstStyle/>
          <a:p>
            <a:r>
              <a:rPr lang="en-US" sz="2000" b="1" dirty="0" smtClean="0"/>
              <a:t>CONCENTRACIÓN GRAVIMÉTRICA DE MINERALES</a:t>
            </a:r>
            <a:endParaRPr lang="en-US" sz="2000" b="1" dirty="0"/>
          </a:p>
        </p:txBody>
      </p:sp>
      <p:sp>
        <p:nvSpPr>
          <p:cNvPr id="4" name="3 Rectángulo"/>
          <p:cNvSpPr/>
          <p:nvPr/>
        </p:nvSpPr>
        <p:spPr>
          <a:xfrm>
            <a:off x="660771" y="1540915"/>
            <a:ext cx="6545247" cy="4247317"/>
          </a:xfrm>
          <a:prstGeom prst="rect">
            <a:avLst/>
          </a:prstGeom>
        </p:spPr>
        <p:txBody>
          <a:bodyPr wrap="square">
            <a:spAutoFit/>
          </a:bodyPr>
          <a:lstStyle/>
          <a:p>
            <a:endParaRPr lang="es-AR" dirty="0"/>
          </a:p>
          <a:p>
            <a:r>
              <a:rPr lang="es-AR" dirty="0" smtClean="0"/>
              <a:t>•Separan minerales </a:t>
            </a:r>
            <a:r>
              <a:rPr lang="es-AR" dirty="0"/>
              <a:t>de diferentes densidades utilizando la fuerza de gravedad </a:t>
            </a:r>
            <a:r>
              <a:rPr lang="es-AR" dirty="0" smtClean="0"/>
              <a:t>y las </a:t>
            </a:r>
            <a:r>
              <a:rPr lang="es-AR" dirty="0"/>
              <a:t>tecnologías modernas aprovechan </a:t>
            </a:r>
            <a:r>
              <a:rPr lang="es-AR" dirty="0" smtClean="0"/>
              <a:t>la </a:t>
            </a:r>
            <a:r>
              <a:rPr lang="es-AR" dirty="0"/>
              <a:t>fuerza centrífuga para la separación de los </a:t>
            </a:r>
            <a:r>
              <a:rPr lang="es-AR" dirty="0" smtClean="0"/>
              <a:t>minerales (20G)</a:t>
            </a:r>
          </a:p>
          <a:p>
            <a:endParaRPr lang="es-AR" dirty="0"/>
          </a:p>
          <a:p>
            <a:r>
              <a:rPr lang="es-AR" dirty="0" smtClean="0"/>
              <a:t>•Disponibilidad de agua, fluido principal.</a:t>
            </a:r>
          </a:p>
          <a:p>
            <a:endParaRPr lang="es-AR" dirty="0"/>
          </a:p>
          <a:p>
            <a:r>
              <a:rPr lang="es-AR" dirty="0" smtClean="0"/>
              <a:t>• Generación de </a:t>
            </a:r>
            <a:r>
              <a:rPr lang="es-AR" dirty="0"/>
              <a:t>dos o tres productos : el concentrado, las colas, y en algunos casos, un producto medio (“</a:t>
            </a:r>
            <a:r>
              <a:rPr lang="es-AR" dirty="0" err="1"/>
              <a:t>middling</a:t>
            </a:r>
            <a:r>
              <a:rPr lang="es-AR" dirty="0" smtClean="0"/>
              <a:t>”).</a:t>
            </a:r>
          </a:p>
          <a:p>
            <a:endParaRPr lang="es-AR" dirty="0"/>
          </a:p>
          <a:p>
            <a:r>
              <a:rPr lang="es-AR" dirty="0" smtClean="0"/>
              <a:t>• Fundamento de la Separación, marcada </a:t>
            </a:r>
            <a:r>
              <a:rPr lang="es-AR" dirty="0"/>
              <a:t>diferencia de densidad entre el mineral y la </a:t>
            </a:r>
            <a:r>
              <a:rPr lang="es-AR" dirty="0" smtClean="0"/>
              <a:t>ganga llamado </a:t>
            </a:r>
            <a:r>
              <a:rPr lang="es-AR" b="1" dirty="0" smtClean="0">
                <a:solidFill>
                  <a:srgbClr val="FF0000"/>
                </a:solidFill>
              </a:rPr>
              <a:t>Criterio de Concentración</a:t>
            </a:r>
            <a:r>
              <a:rPr lang="es-AR" dirty="0" smtClean="0"/>
              <a:t>.</a:t>
            </a:r>
            <a:endParaRPr lang="es-AR" dirty="0"/>
          </a:p>
        </p:txBody>
      </p:sp>
      <p:sp>
        <p:nvSpPr>
          <p:cNvPr id="6" name="Rectángulo 5"/>
          <p:cNvSpPr/>
          <p:nvPr/>
        </p:nvSpPr>
        <p:spPr>
          <a:xfrm>
            <a:off x="1584257" y="822407"/>
            <a:ext cx="6399509" cy="400110"/>
          </a:xfrm>
          <a:prstGeom prst="rect">
            <a:avLst/>
          </a:prstGeom>
        </p:spPr>
        <p:txBody>
          <a:bodyPr wrap="none">
            <a:spAutoFit/>
          </a:bodyPr>
          <a:lstStyle/>
          <a:p>
            <a:r>
              <a:rPr lang="en-US" sz="2000" b="1" dirty="0" err="1" smtClean="0"/>
              <a:t>Características</a:t>
            </a:r>
            <a:r>
              <a:rPr lang="en-US" sz="2000" b="1" dirty="0" smtClean="0"/>
              <a:t> de la </a:t>
            </a:r>
            <a:r>
              <a:rPr lang="en-US" sz="2000" b="1" dirty="0" err="1" smtClean="0"/>
              <a:t>Concentración</a:t>
            </a:r>
            <a:r>
              <a:rPr lang="en-US" sz="2000" b="1" dirty="0" smtClean="0"/>
              <a:t> </a:t>
            </a:r>
            <a:r>
              <a:rPr lang="en-US" sz="2000" b="1" dirty="0" err="1" smtClean="0"/>
              <a:t>Gravimétrica</a:t>
            </a:r>
            <a:endParaRPr lang="en-US" sz="2000" b="1"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0358" y="1800221"/>
            <a:ext cx="5175650" cy="2567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02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6191118" cy="400110"/>
          </a:xfrm>
          <a:prstGeom prst="rect">
            <a:avLst/>
          </a:prstGeom>
        </p:spPr>
        <p:txBody>
          <a:bodyPr wrap="none">
            <a:spAutoFit/>
          </a:bodyPr>
          <a:lstStyle/>
          <a:p>
            <a:r>
              <a:rPr lang="en-US" sz="2000" b="1" dirty="0" smtClean="0"/>
              <a:t>CONCENTRACIÓN GRAVIMÉTRICA DE MINERALES</a:t>
            </a:r>
            <a:endParaRPr lang="en-US" sz="2000" b="1" dirty="0"/>
          </a:p>
        </p:txBody>
      </p:sp>
      <p:sp>
        <p:nvSpPr>
          <p:cNvPr id="4" name="3 Rectángulo"/>
          <p:cNvSpPr/>
          <p:nvPr/>
        </p:nvSpPr>
        <p:spPr>
          <a:xfrm>
            <a:off x="840346" y="1462177"/>
            <a:ext cx="7481455" cy="2308324"/>
          </a:xfrm>
          <a:prstGeom prst="rect">
            <a:avLst/>
          </a:prstGeom>
        </p:spPr>
        <p:txBody>
          <a:bodyPr wrap="square">
            <a:spAutoFit/>
          </a:bodyPr>
          <a:lstStyle/>
          <a:p>
            <a:r>
              <a:rPr lang="es-AR" dirty="0"/>
              <a:t>La separación por gravedad cubre dos métodos diferentes: </a:t>
            </a:r>
            <a:endParaRPr lang="es-AR" dirty="0" smtClean="0"/>
          </a:p>
          <a:p>
            <a:endParaRPr lang="es-AR" dirty="0"/>
          </a:p>
          <a:p>
            <a:r>
              <a:rPr lang="es-AR" dirty="0">
                <a:solidFill>
                  <a:srgbClr val="FF0000"/>
                </a:solidFill>
              </a:rPr>
              <a:t>•</a:t>
            </a:r>
            <a:r>
              <a:rPr lang="es-AR" dirty="0"/>
              <a:t> </a:t>
            </a:r>
            <a:r>
              <a:rPr lang="es-AR" b="1" dirty="0" smtClean="0">
                <a:solidFill>
                  <a:srgbClr val="FF0000"/>
                </a:solidFill>
              </a:rPr>
              <a:t>Separación </a:t>
            </a:r>
            <a:r>
              <a:rPr lang="es-AR" b="1" dirty="0">
                <a:solidFill>
                  <a:srgbClr val="FF0000"/>
                </a:solidFill>
              </a:rPr>
              <a:t>en agua (concentración gravimétrica). </a:t>
            </a:r>
            <a:endParaRPr lang="es-AR" b="1" dirty="0" smtClean="0">
              <a:solidFill>
                <a:srgbClr val="FF0000"/>
              </a:solidFill>
            </a:endParaRPr>
          </a:p>
          <a:p>
            <a:endParaRPr lang="es-AR" b="1" dirty="0">
              <a:solidFill>
                <a:srgbClr val="FF0000"/>
              </a:solidFill>
            </a:endParaRPr>
          </a:p>
          <a:p>
            <a:r>
              <a:rPr lang="es-AR" b="1" dirty="0">
                <a:solidFill>
                  <a:srgbClr val="FF0000"/>
                </a:solidFill>
              </a:rPr>
              <a:t>• </a:t>
            </a:r>
            <a:r>
              <a:rPr lang="es-AR" b="1" dirty="0" smtClean="0">
                <a:solidFill>
                  <a:srgbClr val="FF0000"/>
                </a:solidFill>
              </a:rPr>
              <a:t>Separación </a:t>
            </a:r>
            <a:r>
              <a:rPr lang="es-AR" b="1" dirty="0">
                <a:solidFill>
                  <a:srgbClr val="FF0000"/>
                </a:solidFill>
              </a:rPr>
              <a:t>en medio denso (Denso Media </a:t>
            </a:r>
            <a:r>
              <a:rPr lang="es-AR" b="1" dirty="0" err="1">
                <a:solidFill>
                  <a:srgbClr val="FF0000"/>
                </a:solidFill>
              </a:rPr>
              <a:t>Separation</a:t>
            </a:r>
            <a:r>
              <a:rPr lang="es-AR" b="1" dirty="0">
                <a:solidFill>
                  <a:srgbClr val="FF0000"/>
                </a:solidFill>
              </a:rPr>
              <a:t>, DMS). </a:t>
            </a:r>
          </a:p>
          <a:p>
            <a:endParaRPr lang="es-AR" dirty="0"/>
          </a:p>
          <a:p>
            <a:endParaRPr lang="es-AR" dirty="0" smtClean="0"/>
          </a:p>
          <a:p>
            <a:r>
              <a:rPr lang="es-AR" dirty="0" smtClean="0"/>
              <a:t>La </a:t>
            </a:r>
            <a:r>
              <a:rPr lang="es-AR" dirty="0"/>
              <a:t>fórmula para la Separación en Agua es: </a:t>
            </a:r>
          </a:p>
        </p:txBody>
      </p:sp>
      <p:sp>
        <p:nvSpPr>
          <p:cNvPr id="5" name="Rectángulo 5"/>
          <p:cNvSpPr/>
          <p:nvPr/>
        </p:nvSpPr>
        <p:spPr>
          <a:xfrm>
            <a:off x="1621511" y="826884"/>
            <a:ext cx="5707012" cy="400110"/>
          </a:xfrm>
          <a:prstGeom prst="rect">
            <a:avLst/>
          </a:prstGeom>
        </p:spPr>
        <p:txBody>
          <a:bodyPr wrap="none">
            <a:spAutoFit/>
          </a:bodyPr>
          <a:lstStyle/>
          <a:p>
            <a:r>
              <a:rPr lang="en-US" sz="2000" b="1" dirty="0" err="1" smtClean="0"/>
              <a:t>Principios</a:t>
            </a:r>
            <a:r>
              <a:rPr lang="en-US" sz="2000" b="1" dirty="0" smtClean="0"/>
              <a:t> de la </a:t>
            </a:r>
            <a:r>
              <a:rPr lang="en-US" sz="2000" b="1" dirty="0" err="1" smtClean="0"/>
              <a:t>Concentración</a:t>
            </a:r>
            <a:r>
              <a:rPr lang="en-US" sz="2000" b="1" dirty="0" smtClean="0"/>
              <a:t> </a:t>
            </a:r>
            <a:r>
              <a:rPr lang="en-US" sz="2000" b="1" dirty="0" err="1" smtClean="0"/>
              <a:t>Gravimétrica</a:t>
            </a:r>
            <a:endParaRPr lang="en-US" sz="2000" b="1" dirty="0"/>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1971" y="2986272"/>
            <a:ext cx="2359444" cy="1007918"/>
          </a:xfrm>
          <a:prstGeom prst="rect">
            <a:avLst/>
          </a:prstGeom>
          <a:solidFill>
            <a:schemeClr val="accent1">
              <a:lumMod val="40000"/>
              <a:lumOff val="60000"/>
            </a:schemeClr>
          </a:solidFill>
          <a:ln>
            <a:noFill/>
          </a:ln>
        </p:spPr>
      </p:pic>
      <p:sp>
        <p:nvSpPr>
          <p:cNvPr id="6" name="5 Rectángulo"/>
          <p:cNvSpPr/>
          <p:nvPr/>
        </p:nvSpPr>
        <p:spPr>
          <a:xfrm>
            <a:off x="812650" y="4269469"/>
            <a:ext cx="6061275" cy="369332"/>
          </a:xfrm>
          <a:prstGeom prst="rect">
            <a:avLst/>
          </a:prstGeom>
        </p:spPr>
        <p:txBody>
          <a:bodyPr wrap="none">
            <a:spAutoFit/>
          </a:bodyPr>
          <a:lstStyle/>
          <a:p>
            <a:r>
              <a:rPr lang="es-AR" dirty="0"/>
              <a:t>y la fórmula para la Separación en Medio Denso </a:t>
            </a:r>
            <a:r>
              <a:rPr lang="es-AR" dirty="0" smtClean="0"/>
              <a:t>es: </a:t>
            </a:r>
            <a:endParaRPr lang="es-AR" dirty="0"/>
          </a:p>
        </p:txBody>
      </p:sp>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2688" y="4049625"/>
            <a:ext cx="3138727" cy="1154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p:cNvSpPr/>
          <p:nvPr/>
        </p:nvSpPr>
        <p:spPr>
          <a:xfrm>
            <a:off x="861859" y="5371633"/>
            <a:ext cx="9481289" cy="369332"/>
          </a:xfrm>
          <a:prstGeom prst="rect">
            <a:avLst/>
          </a:prstGeom>
        </p:spPr>
        <p:txBody>
          <a:bodyPr wrap="square">
            <a:spAutoFit/>
          </a:bodyPr>
          <a:lstStyle/>
          <a:p>
            <a:r>
              <a:rPr lang="es-AR" dirty="0">
                <a:solidFill>
                  <a:srgbClr val="FF0000"/>
                </a:solidFill>
              </a:rPr>
              <a:t>Donde </a:t>
            </a:r>
            <a:r>
              <a:rPr lang="es-AR" b="1" dirty="0" smtClean="0">
                <a:solidFill>
                  <a:srgbClr val="FF0000"/>
                </a:solidFill>
              </a:rPr>
              <a:t>∆</a:t>
            </a:r>
            <a:r>
              <a:rPr lang="es-AR" b="1" i="1" dirty="0" smtClean="0">
                <a:solidFill>
                  <a:srgbClr val="FF0000"/>
                </a:solidFill>
              </a:rPr>
              <a:t>p</a:t>
            </a:r>
            <a:r>
              <a:rPr lang="es-AR" dirty="0" smtClean="0">
                <a:solidFill>
                  <a:srgbClr val="FF0000"/>
                </a:solidFill>
              </a:rPr>
              <a:t> </a:t>
            </a:r>
            <a:r>
              <a:rPr lang="es-AR" dirty="0">
                <a:solidFill>
                  <a:srgbClr val="FF0000"/>
                </a:solidFill>
              </a:rPr>
              <a:t>= Diferencia en densidad. </a:t>
            </a:r>
            <a:r>
              <a:rPr lang="es-AR" dirty="0" smtClean="0">
                <a:solidFill>
                  <a:srgbClr val="FF0000"/>
                </a:solidFill>
              </a:rPr>
              <a:t>También llamado </a:t>
            </a:r>
            <a:r>
              <a:rPr lang="es-AR" b="1" dirty="0" smtClean="0">
                <a:solidFill>
                  <a:srgbClr val="FF0000"/>
                </a:solidFill>
              </a:rPr>
              <a:t>Criterio de Concentración </a:t>
            </a:r>
            <a:endParaRPr lang="es-AR" b="1" dirty="0">
              <a:solidFill>
                <a:srgbClr val="FF0000"/>
              </a:solidFill>
            </a:endParaRPr>
          </a:p>
        </p:txBody>
      </p:sp>
      <p:sp>
        <p:nvSpPr>
          <p:cNvPr id="2" name="1 Flecha derecha"/>
          <p:cNvSpPr/>
          <p:nvPr/>
        </p:nvSpPr>
        <p:spPr>
          <a:xfrm>
            <a:off x="6090449" y="3505722"/>
            <a:ext cx="982238" cy="1594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9 Flecha derecha"/>
          <p:cNvSpPr/>
          <p:nvPr/>
        </p:nvSpPr>
        <p:spPr>
          <a:xfrm>
            <a:off x="6892590" y="4454135"/>
            <a:ext cx="360195" cy="1594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579000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096900" y="2147647"/>
            <a:ext cx="37188" cy="97739"/>
          </a:xfrm>
          <a:prstGeom prst="rect">
            <a:avLst/>
          </a:prstGeom>
        </p:spPr>
        <p:txBody>
          <a:bodyPr wrap="square" lIns="0" tIns="0" rIns="0" bIns="0" rtlCol="0">
            <a:noAutofit/>
          </a:bodyPr>
          <a:lstStyle/>
          <a:p>
            <a:pPr marL="16289">
              <a:lnSpc>
                <a:spcPts val="641"/>
              </a:lnSpc>
            </a:pPr>
            <a:endParaRPr sz="641"/>
          </a:p>
        </p:txBody>
      </p:sp>
      <p:sp>
        <p:nvSpPr>
          <p:cNvPr id="2" name="object 2"/>
          <p:cNvSpPr txBox="1"/>
          <p:nvPr/>
        </p:nvSpPr>
        <p:spPr>
          <a:xfrm>
            <a:off x="5296287" y="2147647"/>
            <a:ext cx="38165" cy="97739"/>
          </a:xfrm>
          <a:prstGeom prst="rect">
            <a:avLst/>
          </a:prstGeom>
        </p:spPr>
        <p:txBody>
          <a:bodyPr wrap="square" lIns="0" tIns="0" rIns="0" bIns="0" rtlCol="0">
            <a:noAutofit/>
          </a:bodyPr>
          <a:lstStyle/>
          <a:p>
            <a:pPr marL="16289">
              <a:lnSpc>
                <a:spcPts val="641"/>
              </a:lnSpc>
            </a:pPr>
            <a:endParaRPr sz="641"/>
          </a:p>
        </p:txBody>
      </p:sp>
      <p:sp>
        <p:nvSpPr>
          <p:cNvPr id="16" name="Rectángulo 5"/>
          <p:cNvSpPr/>
          <p:nvPr/>
        </p:nvSpPr>
        <p:spPr>
          <a:xfrm>
            <a:off x="881570" y="189415"/>
            <a:ext cx="6191118" cy="400110"/>
          </a:xfrm>
          <a:prstGeom prst="rect">
            <a:avLst/>
          </a:prstGeom>
        </p:spPr>
        <p:txBody>
          <a:bodyPr wrap="none">
            <a:spAutoFit/>
          </a:bodyPr>
          <a:lstStyle/>
          <a:p>
            <a:r>
              <a:rPr lang="en-US" sz="2000" b="1" dirty="0" smtClean="0"/>
              <a:t>CONCENTRACIÓN GRAVIMÉTRICA DE MINERALES</a:t>
            </a:r>
            <a:endParaRPr lang="en-US" sz="2000" b="1" dirty="0"/>
          </a:p>
        </p:txBody>
      </p:sp>
      <p:sp>
        <p:nvSpPr>
          <p:cNvPr id="17" name="Rectángulo 5"/>
          <p:cNvSpPr/>
          <p:nvPr/>
        </p:nvSpPr>
        <p:spPr>
          <a:xfrm>
            <a:off x="1657057" y="798284"/>
            <a:ext cx="5707012" cy="400110"/>
          </a:xfrm>
          <a:prstGeom prst="rect">
            <a:avLst/>
          </a:prstGeom>
        </p:spPr>
        <p:txBody>
          <a:bodyPr wrap="none">
            <a:spAutoFit/>
          </a:bodyPr>
          <a:lstStyle/>
          <a:p>
            <a:r>
              <a:rPr lang="en-US" sz="2000" b="1" dirty="0" err="1" smtClean="0"/>
              <a:t>Principios</a:t>
            </a:r>
            <a:r>
              <a:rPr lang="en-US" sz="2000" b="1" dirty="0" smtClean="0"/>
              <a:t> de la </a:t>
            </a:r>
            <a:r>
              <a:rPr lang="en-US" sz="2000" b="1" dirty="0" err="1" smtClean="0"/>
              <a:t>Concentración</a:t>
            </a:r>
            <a:r>
              <a:rPr lang="en-US" sz="2000" b="1" dirty="0" smtClean="0"/>
              <a:t> </a:t>
            </a:r>
            <a:r>
              <a:rPr lang="en-US" sz="2000" b="1" dirty="0" err="1" smtClean="0"/>
              <a:t>Gravimétrica</a:t>
            </a:r>
            <a:endParaRPr lang="en-US" sz="2000" b="1" dirty="0"/>
          </a:p>
        </p:txBody>
      </p:sp>
      <p:sp>
        <p:nvSpPr>
          <p:cNvPr id="18" name="17 Rectángulo"/>
          <p:cNvSpPr/>
          <p:nvPr/>
        </p:nvSpPr>
        <p:spPr>
          <a:xfrm>
            <a:off x="660771" y="1657460"/>
            <a:ext cx="10547556" cy="646331"/>
          </a:xfrm>
          <a:prstGeom prst="rect">
            <a:avLst/>
          </a:prstGeom>
        </p:spPr>
        <p:txBody>
          <a:bodyPr wrap="square">
            <a:spAutoFit/>
          </a:bodyPr>
          <a:lstStyle/>
          <a:p>
            <a:r>
              <a:rPr lang="es-AR" dirty="0"/>
              <a:t>El valor de </a:t>
            </a:r>
            <a:r>
              <a:rPr lang="es-AR" b="1" dirty="0"/>
              <a:t>∆</a:t>
            </a:r>
            <a:r>
              <a:rPr lang="es-AR" b="1" i="1" dirty="0"/>
              <a:t>p </a:t>
            </a:r>
            <a:r>
              <a:rPr lang="es-AR" dirty="0"/>
              <a:t> nos indicará en grado de facilidad esperado en una separación </a:t>
            </a:r>
            <a:r>
              <a:rPr lang="es-AR" dirty="0" smtClean="0"/>
              <a:t>gravimétrica.</a:t>
            </a:r>
          </a:p>
          <a:p>
            <a:endParaRPr lang="es-AR" dirty="0" smtClean="0"/>
          </a:p>
        </p:txBody>
      </p:sp>
      <p:pic>
        <p:nvPicPr>
          <p:cNvPr id="296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1614" y="2559002"/>
            <a:ext cx="9943749" cy="2434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1251614" y="5340144"/>
            <a:ext cx="10133432" cy="1200329"/>
          </a:xfrm>
          <a:prstGeom prst="rect">
            <a:avLst/>
          </a:prstGeom>
        </p:spPr>
        <p:txBody>
          <a:bodyPr wrap="square">
            <a:spAutoFit/>
          </a:bodyPr>
          <a:lstStyle/>
          <a:p>
            <a:r>
              <a:rPr lang="es-AR" dirty="0">
                <a:solidFill>
                  <a:srgbClr val="FF0000"/>
                </a:solidFill>
              </a:rPr>
              <a:t>En términos generales, cuando el cociente es mayor que 2,5, la separación gravimétrica es relativamente fácil. A medida que el cociente disminuye, la eficiencia de la separación disminuye; y para valores menores que 1,25 indicarían que la concentración por gravedad, por lo general, no sería rentable.</a:t>
            </a:r>
          </a:p>
        </p:txBody>
      </p:sp>
    </p:spTree>
    <p:extLst>
      <p:ext uri="{BB962C8B-B14F-4D97-AF65-F5344CB8AC3E}">
        <p14:creationId xmlns:p14="http://schemas.microsoft.com/office/powerpoint/2010/main" val="3247004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5"/>
          <p:cNvSpPr/>
          <p:nvPr/>
        </p:nvSpPr>
        <p:spPr>
          <a:xfrm>
            <a:off x="881570" y="189415"/>
            <a:ext cx="6191118" cy="400110"/>
          </a:xfrm>
          <a:prstGeom prst="rect">
            <a:avLst/>
          </a:prstGeom>
        </p:spPr>
        <p:txBody>
          <a:bodyPr wrap="none">
            <a:spAutoFit/>
          </a:bodyPr>
          <a:lstStyle/>
          <a:p>
            <a:r>
              <a:rPr lang="en-US" sz="2000" b="1" dirty="0" smtClean="0"/>
              <a:t>CONCENTRACIÓN GRAVIMÉTRICA DE MINERALES</a:t>
            </a:r>
            <a:endParaRPr lang="en-US" sz="2000" b="1" dirty="0"/>
          </a:p>
        </p:txBody>
      </p:sp>
      <p:sp>
        <p:nvSpPr>
          <p:cNvPr id="6" name="Rectángulo 5"/>
          <p:cNvSpPr/>
          <p:nvPr/>
        </p:nvSpPr>
        <p:spPr>
          <a:xfrm>
            <a:off x="1575171" y="811932"/>
            <a:ext cx="5707012" cy="400110"/>
          </a:xfrm>
          <a:prstGeom prst="rect">
            <a:avLst/>
          </a:prstGeom>
        </p:spPr>
        <p:txBody>
          <a:bodyPr wrap="none">
            <a:spAutoFit/>
          </a:bodyPr>
          <a:lstStyle/>
          <a:p>
            <a:r>
              <a:rPr lang="en-US" sz="2000" b="1" dirty="0" err="1" smtClean="0"/>
              <a:t>Principios</a:t>
            </a:r>
            <a:r>
              <a:rPr lang="en-US" sz="2000" b="1" dirty="0" smtClean="0"/>
              <a:t> de la </a:t>
            </a:r>
            <a:r>
              <a:rPr lang="en-US" sz="2000" b="1" dirty="0" err="1" smtClean="0"/>
              <a:t>Concentración</a:t>
            </a:r>
            <a:r>
              <a:rPr lang="en-US" sz="2000" b="1" dirty="0" smtClean="0"/>
              <a:t> </a:t>
            </a:r>
            <a:r>
              <a:rPr lang="en-US" sz="2000" b="1" dirty="0" err="1" smtClean="0"/>
              <a:t>Gravimétrica</a:t>
            </a:r>
            <a:endParaRPr lang="en-US" sz="2000" b="1" dirty="0"/>
          </a:p>
        </p:txBody>
      </p:sp>
      <p:sp>
        <p:nvSpPr>
          <p:cNvPr id="7" name="6 Rectángulo"/>
          <p:cNvSpPr/>
          <p:nvPr/>
        </p:nvSpPr>
        <p:spPr>
          <a:xfrm>
            <a:off x="660772" y="1633501"/>
            <a:ext cx="5444606" cy="3416320"/>
          </a:xfrm>
          <a:prstGeom prst="rect">
            <a:avLst/>
          </a:prstGeom>
        </p:spPr>
        <p:txBody>
          <a:bodyPr wrap="square">
            <a:spAutoFit/>
          </a:bodyPr>
          <a:lstStyle/>
          <a:p>
            <a:endParaRPr lang="es-AR" dirty="0"/>
          </a:p>
          <a:p>
            <a:r>
              <a:rPr lang="es-AR" dirty="0" smtClean="0"/>
              <a:t>•La </a:t>
            </a:r>
            <a:r>
              <a:rPr lang="es-AR" dirty="0"/>
              <a:t>eficiencia de los procesos de separación </a:t>
            </a:r>
            <a:r>
              <a:rPr lang="es-AR" dirty="0" smtClean="0"/>
              <a:t>aumenta </a:t>
            </a:r>
            <a:r>
              <a:rPr lang="es-AR" dirty="0"/>
              <a:t>con el tamaño de las partículas</a:t>
            </a:r>
            <a:r>
              <a:rPr lang="es-AR" dirty="0" smtClean="0"/>
              <a:t>. </a:t>
            </a:r>
          </a:p>
          <a:p>
            <a:endParaRPr lang="es-AR" dirty="0"/>
          </a:p>
          <a:p>
            <a:r>
              <a:rPr lang="es-AR" dirty="0"/>
              <a:t>• </a:t>
            </a:r>
            <a:r>
              <a:rPr lang="es-AR" dirty="0" smtClean="0"/>
              <a:t>Partículas finas  &lt; 50 µm se usan los concentradores centrífugos</a:t>
            </a:r>
          </a:p>
          <a:p>
            <a:endParaRPr lang="es-AR" dirty="0"/>
          </a:p>
          <a:p>
            <a:r>
              <a:rPr lang="es-AR" dirty="0" smtClean="0"/>
              <a:t>•Se debe realizar un control </a:t>
            </a:r>
            <a:r>
              <a:rPr lang="es-AR" dirty="0"/>
              <a:t>del tamaño de la alimentación a los equipos </a:t>
            </a:r>
            <a:r>
              <a:rPr lang="es-AR" dirty="0" smtClean="0"/>
              <a:t>para </a:t>
            </a:r>
            <a:r>
              <a:rPr lang="es-AR" dirty="0"/>
              <a:t>reducir el efecto del tamaño y hacer que el movimiento relativo de las partículas dependa de la densidad de ellas.</a:t>
            </a:r>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9696" y="1533248"/>
            <a:ext cx="6137962" cy="4150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8617567" y="3378576"/>
            <a:ext cx="1417094" cy="246221"/>
          </a:xfrm>
          <a:prstGeom prst="rect">
            <a:avLst/>
          </a:prstGeom>
          <a:noFill/>
        </p:spPr>
        <p:txBody>
          <a:bodyPr wrap="square" rtlCol="0">
            <a:spAutoFit/>
          </a:bodyPr>
          <a:lstStyle/>
          <a:p>
            <a:pPr marL="171450" indent="-171450">
              <a:buFont typeface="Wingdings" panose="05000000000000000000" pitchFamily="2" charset="2"/>
              <a:buChar char="§"/>
            </a:pPr>
            <a:r>
              <a:rPr lang="es-AR" sz="1000" dirty="0" smtClean="0">
                <a:solidFill>
                  <a:srgbClr val="FF0000"/>
                </a:solidFill>
                <a:latin typeface="Arial" panose="020B0604020202020204" pitchFamily="34" charset="0"/>
                <a:cs typeface="Arial" panose="020B0604020202020204" pitchFamily="34" charset="0"/>
              </a:rPr>
              <a:t>Galena/Sílice  2,9</a:t>
            </a:r>
            <a:endParaRPr lang="es-AR" sz="1000" dirty="0">
              <a:solidFill>
                <a:srgbClr val="FF0000"/>
              </a:solidFill>
              <a:latin typeface="Arial" panose="020B0604020202020204" pitchFamily="34" charset="0"/>
              <a:cs typeface="Arial" panose="020B0604020202020204" pitchFamily="34" charset="0"/>
            </a:endParaRPr>
          </a:p>
        </p:txBody>
      </p:sp>
      <p:sp>
        <p:nvSpPr>
          <p:cNvPr id="8" name="7 CuadroTexto"/>
          <p:cNvSpPr txBox="1"/>
          <p:nvPr/>
        </p:nvSpPr>
        <p:spPr>
          <a:xfrm>
            <a:off x="9767119" y="3870698"/>
            <a:ext cx="1462197" cy="246221"/>
          </a:xfrm>
          <a:prstGeom prst="rect">
            <a:avLst/>
          </a:prstGeom>
          <a:noFill/>
        </p:spPr>
        <p:txBody>
          <a:bodyPr wrap="square" rtlCol="0">
            <a:spAutoFit/>
          </a:bodyPr>
          <a:lstStyle/>
          <a:p>
            <a:pPr marL="171450" indent="-171450">
              <a:buFont typeface="Wingdings" panose="05000000000000000000" pitchFamily="2" charset="2"/>
              <a:buChar char="§"/>
            </a:pPr>
            <a:r>
              <a:rPr lang="es-AR" sz="1000" dirty="0" smtClean="0">
                <a:solidFill>
                  <a:srgbClr val="FF0000"/>
                </a:solidFill>
                <a:latin typeface="Arial" panose="020B0604020202020204" pitchFamily="34" charset="0"/>
                <a:cs typeface="Arial" panose="020B0604020202020204" pitchFamily="34" charset="0"/>
              </a:rPr>
              <a:t>Esfalerita/Sílice 1,5 </a:t>
            </a:r>
            <a:endParaRPr lang="es-AR" sz="1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213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096900" y="2147647"/>
            <a:ext cx="37188" cy="97739"/>
          </a:xfrm>
          <a:prstGeom prst="rect">
            <a:avLst/>
          </a:prstGeom>
        </p:spPr>
        <p:txBody>
          <a:bodyPr wrap="square" lIns="0" tIns="0" rIns="0" bIns="0" rtlCol="0">
            <a:noAutofit/>
          </a:bodyPr>
          <a:lstStyle/>
          <a:p>
            <a:pPr marL="16289">
              <a:lnSpc>
                <a:spcPts val="641"/>
              </a:lnSpc>
            </a:pPr>
            <a:endParaRPr sz="641"/>
          </a:p>
        </p:txBody>
      </p:sp>
      <p:sp>
        <p:nvSpPr>
          <p:cNvPr id="2" name="object 2"/>
          <p:cNvSpPr txBox="1"/>
          <p:nvPr/>
        </p:nvSpPr>
        <p:spPr>
          <a:xfrm>
            <a:off x="5296287" y="2147647"/>
            <a:ext cx="38165" cy="97739"/>
          </a:xfrm>
          <a:prstGeom prst="rect">
            <a:avLst/>
          </a:prstGeom>
        </p:spPr>
        <p:txBody>
          <a:bodyPr wrap="square" lIns="0" tIns="0" rIns="0" bIns="0" rtlCol="0">
            <a:noAutofit/>
          </a:bodyPr>
          <a:lstStyle/>
          <a:p>
            <a:pPr marL="16289">
              <a:lnSpc>
                <a:spcPts val="641"/>
              </a:lnSpc>
            </a:pPr>
            <a:endParaRPr sz="641"/>
          </a:p>
        </p:txBody>
      </p:sp>
      <p:sp>
        <p:nvSpPr>
          <p:cNvPr id="12" name="Rectángulo 5"/>
          <p:cNvSpPr/>
          <p:nvPr/>
        </p:nvSpPr>
        <p:spPr>
          <a:xfrm>
            <a:off x="881570" y="189415"/>
            <a:ext cx="6191118" cy="400110"/>
          </a:xfrm>
          <a:prstGeom prst="rect">
            <a:avLst/>
          </a:prstGeom>
        </p:spPr>
        <p:txBody>
          <a:bodyPr wrap="none">
            <a:spAutoFit/>
          </a:bodyPr>
          <a:lstStyle/>
          <a:p>
            <a:r>
              <a:rPr lang="en-US" sz="2000" b="1" dirty="0" smtClean="0"/>
              <a:t>CONCENTRACIÓN GRAVIMÉTRICA DE MINERALES</a:t>
            </a:r>
            <a:endParaRPr lang="en-US" sz="2000" b="1" dirty="0"/>
          </a:p>
        </p:txBody>
      </p:sp>
      <p:sp>
        <p:nvSpPr>
          <p:cNvPr id="13" name="Rectángulo 5"/>
          <p:cNvSpPr/>
          <p:nvPr/>
        </p:nvSpPr>
        <p:spPr>
          <a:xfrm>
            <a:off x="1615391" y="826884"/>
            <a:ext cx="5707012" cy="400110"/>
          </a:xfrm>
          <a:prstGeom prst="rect">
            <a:avLst/>
          </a:prstGeom>
        </p:spPr>
        <p:txBody>
          <a:bodyPr wrap="none">
            <a:spAutoFit/>
          </a:bodyPr>
          <a:lstStyle/>
          <a:p>
            <a:r>
              <a:rPr lang="en-US" sz="2000" b="1" dirty="0" err="1" smtClean="0"/>
              <a:t>Principios</a:t>
            </a:r>
            <a:r>
              <a:rPr lang="en-US" sz="2000" b="1" dirty="0" smtClean="0"/>
              <a:t> de la </a:t>
            </a:r>
            <a:r>
              <a:rPr lang="en-US" sz="2000" b="1" dirty="0" err="1" smtClean="0"/>
              <a:t>Concentración</a:t>
            </a:r>
            <a:r>
              <a:rPr lang="en-US" sz="2000" b="1" dirty="0" smtClean="0"/>
              <a:t> </a:t>
            </a:r>
            <a:r>
              <a:rPr lang="en-US" sz="2000" b="1" dirty="0" err="1" smtClean="0"/>
              <a:t>Gravimétrica</a:t>
            </a:r>
            <a:endParaRPr lang="en-US" sz="2000" b="1" dirty="0"/>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5391" y="2147647"/>
            <a:ext cx="9642083" cy="4448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655995" y="1640958"/>
            <a:ext cx="11033340" cy="369332"/>
          </a:xfrm>
          <a:prstGeom prst="rect">
            <a:avLst/>
          </a:prstGeom>
          <a:noFill/>
        </p:spPr>
        <p:txBody>
          <a:bodyPr wrap="square" rtlCol="0">
            <a:spAutoFit/>
          </a:bodyPr>
          <a:lstStyle/>
          <a:p>
            <a:r>
              <a:rPr lang="es-AR" dirty="0" smtClean="0"/>
              <a:t>Influencia del tamaño de alimentación en la selección del Método de Separación Gravimétrica</a:t>
            </a:r>
            <a:endParaRPr lang="es-AR" dirty="0"/>
          </a:p>
        </p:txBody>
      </p:sp>
    </p:spTree>
    <p:extLst>
      <p:ext uri="{BB962C8B-B14F-4D97-AF65-F5344CB8AC3E}">
        <p14:creationId xmlns:p14="http://schemas.microsoft.com/office/powerpoint/2010/main" val="29728491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6191118" cy="400110"/>
          </a:xfrm>
          <a:prstGeom prst="rect">
            <a:avLst/>
          </a:prstGeom>
        </p:spPr>
        <p:txBody>
          <a:bodyPr wrap="none">
            <a:spAutoFit/>
          </a:bodyPr>
          <a:lstStyle/>
          <a:p>
            <a:r>
              <a:rPr lang="en-US" sz="2000" b="1" dirty="0" smtClean="0"/>
              <a:t>CONCENTRACIÓN GRAVIMÉTRICA DE MINERALES</a:t>
            </a:r>
            <a:endParaRPr lang="en-US" sz="2000" b="1" dirty="0"/>
          </a:p>
        </p:txBody>
      </p:sp>
      <p:sp>
        <p:nvSpPr>
          <p:cNvPr id="6" name="Rectángulo 5"/>
          <p:cNvSpPr/>
          <p:nvPr/>
        </p:nvSpPr>
        <p:spPr>
          <a:xfrm>
            <a:off x="1615391" y="826884"/>
            <a:ext cx="5707012" cy="400110"/>
          </a:xfrm>
          <a:prstGeom prst="rect">
            <a:avLst/>
          </a:prstGeom>
        </p:spPr>
        <p:txBody>
          <a:bodyPr wrap="none">
            <a:spAutoFit/>
          </a:bodyPr>
          <a:lstStyle/>
          <a:p>
            <a:r>
              <a:rPr lang="en-US" sz="2000" b="1" dirty="0" err="1" smtClean="0"/>
              <a:t>Principios</a:t>
            </a:r>
            <a:r>
              <a:rPr lang="en-US" sz="2000" b="1" dirty="0" smtClean="0"/>
              <a:t> de la </a:t>
            </a:r>
            <a:r>
              <a:rPr lang="en-US" sz="2000" b="1" dirty="0" err="1" smtClean="0"/>
              <a:t>Concentración</a:t>
            </a:r>
            <a:r>
              <a:rPr lang="en-US" sz="2000" b="1" dirty="0" smtClean="0"/>
              <a:t> </a:t>
            </a:r>
            <a:r>
              <a:rPr lang="en-US" sz="2000" b="1" dirty="0" err="1" smtClean="0"/>
              <a:t>Gravimétrica</a:t>
            </a:r>
            <a:endParaRPr lang="en-US" sz="20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6526" y="1226994"/>
            <a:ext cx="9711610" cy="5044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Arco"/>
          <p:cNvSpPr/>
          <p:nvPr/>
        </p:nvSpPr>
        <p:spPr>
          <a:xfrm>
            <a:off x="9355015" y="3766571"/>
            <a:ext cx="1400496" cy="265779"/>
          </a:xfrm>
          <a:prstGeom prst="arc">
            <a:avLst>
              <a:gd name="adj1" fmla="val 20959"/>
              <a:gd name="adj2" fmla="val 0"/>
            </a:avLst>
          </a:prstGeom>
          <a:ln w="254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7" name="6 Arco"/>
          <p:cNvSpPr/>
          <p:nvPr/>
        </p:nvSpPr>
        <p:spPr>
          <a:xfrm>
            <a:off x="9355015" y="1969477"/>
            <a:ext cx="1477108" cy="1406770"/>
          </a:xfrm>
          <a:prstGeom prst="arc">
            <a:avLst>
              <a:gd name="adj1" fmla="val 20959"/>
              <a:gd name="adj2" fmla="val 0"/>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8" name="7 Arco"/>
          <p:cNvSpPr/>
          <p:nvPr/>
        </p:nvSpPr>
        <p:spPr>
          <a:xfrm>
            <a:off x="9355015" y="1715688"/>
            <a:ext cx="1400496" cy="265779"/>
          </a:xfrm>
          <a:prstGeom prst="arc">
            <a:avLst>
              <a:gd name="adj1" fmla="val 20959"/>
              <a:gd name="adj2" fmla="val 0"/>
            </a:avLst>
          </a:prstGeom>
          <a:ln w="254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solidFill>
                <a:srgbClr val="00B050"/>
              </a:solidFill>
            </a:endParaRPr>
          </a:p>
        </p:txBody>
      </p:sp>
    </p:spTree>
    <p:extLst>
      <p:ext uri="{BB962C8B-B14F-4D97-AF65-F5344CB8AC3E}">
        <p14:creationId xmlns:p14="http://schemas.microsoft.com/office/powerpoint/2010/main" val="117352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5"/>
          <p:cNvSpPr/>
          <p:nvPr/>
        </p:nvSpPr>
        <p:spPr>
          <a:xfrm>
            <a:off x="881570" y="189415"/>
            <a:ext cx="6191118" cy="400110"/>
          </a:xfrm>
          <a:prstGeom prst="rect">
            <a:avLst/>
          </a:prstGeom>
        </p:spPr>
        <p:txBody>
          <a:bodyPr wrap="none">
            <a:spAutoFit/>
          </a:bodyPr>
          <a:lstStyle/>
          <a:p>
            <a:r>
              <a:rPr lang="en-US" sz="2000" b="1" dirty="0" smtClean="0"/>
              <a:t>CONCENTRACIÓN GRAVIMÉTRICA DE MINERALES</a:t>
            </a:r>
            <a:endParaRPr lang="en-US" sz="2000" b="1" dirty="0"/>
          </a:p>
        </p:txBody>
      </p:sp>
      <p:sp>
        <p:nvSpPr>
          <p:cNvPr id="5" name="Rectángulo 5"/>
          <p:cNvSpPr/>
          <p:nvPr/>
        </p:nvSpPr>
        <p:spPr>
          <a:xfrm>
            <a:off x="1575171" y="809278"/>
            <a:ext cx="5186035" cy="400110"/>
          </a:xfrm>
          <a:prstGeom prst="rect">
            <a:avLst/>
          </a:prstGeom>
        </p:spPr>
        <p:txBody>
          <a:bodyPr wrap="none">
            <a:spAutoFit/>
          </a:bodyPr>
          <a:lstStyle/>
          <a:p>
            <a:r>
              <a:rPr lang="en-US" sz="2000" b="1" dirty="0" err="1" smtClean="0"/>
              <a:t>Métodos</a:t>
            </a:r>
            <a:r>
              <a:rPr lang="en-US" sz="2000" b="1" dirty="0" smtClean="0"/>
              <a:t> de </a:t>
            </a:r>
            <a:r>
              <a:rPr lang="en-US" sz="2000" b="1" dirty="0" err="1" smtClean="0"/>
              <a:t>Separación</a:t>
            </a:r>
            <a:r>
              <a:rPr lang="en-US" sz="2000" b="1" dirty="0" smtClean="0"/>
              <a:t> </a:t>
            </a:r>
            <a:r>
              <a:rPr lang="en-US" sz="2000" b="1" dirty="0" err="1" smtClean="0"/>
              <a:t>por</a:t>
            </a:r>
            <a:r>
              <a:rPr lang="en-US" sz="2000" b="1" dirty="0" smtClean="0"/>
              <a:t> </a:t>
            </a:r>
            <a:r>
              <a:rPr lang="en-US" sz="2000" b="1" dirty="0" err="1" smtClean="0"/>
              <a:t>Gravedad</a:t>
            </a:r>
            <a:endParaRPr lang="en-US" sz="2000" b="1" dirty="0"/>
          </a:p>
        </p:txBody>
      </p:sp>
      <p:sp>
        <p:nvSpPr>
          <p:cNvPr id="3" name="2 Rectángulo"/>
          <p:cNvSpPr/>
          <p:nvPr/>
        </p:nvSpPr>
        <p:spPr>
          <a:xfrm>
            <a:off x="660772" y="1443841"/>
            <a:ext cx="6737555" cy="4801314"/>
          </a:xfrm>
          <a:prstGeom prst="rect">
            <a:avLst/>
          </a:prstGeom>
        </p:spPr>
        <p:txBody>
          <a:bodyPr wrap="square">
            <a:spAutoFit/>
          </a:bodyPr>
          <a:lstStyle/>
          <a:p>
            <a:endParaRPr lang="es-AR" dirty="0"/>
          </a:p>
          <a:p>
            <a:r>
              <a:rPr lang="es-AR" dirty="0" smtClean="0"/>
              <a:t>Los </a:t>
            </a:r>
            <a:r>
              <a:rPr lang="es-AR" dirty="0"/>
              <a:t>métodos de separación por gravedad se agrupan en tres categorías principales : </a:t>
            </a:r>
            <a:endParaRPr lang="es-AR" dirty="0" smtClean="0"/>
          </a:p>
          <a:p>
            <a:endParaRPr lang="es-AR" dirty="0" smtClean="0"/>
          </a:p>
          <a:p>
            <a:pPr marL="342900" indent="-342900">
              <a:buAutoNum type="alphaLcParenR"/>
            </a:pPr>
            <a:r>
              <a:rPr lang="es-AR" b="1" dirty="0" smtClean="0">
                <a:solidFill>
                  <a:srgbClr val="FF0000"/>
                </a:solidFill>
              </a:rPr>
              <a:t>Separación </a:t>
            </a:r>
            <a:r>
              <a:rPr lang="es-AR" b="1" dirty="0">
                <a:solidFill>
                  <a:srgbClr val="FF0000"/>
                </a:solidFill>
              </a:rPr>
              <a:t>por medios densos</a:t>
            </a:r>
            <a:r>
              <a:rPr lang="es-AR" dirty="0" smtClean="0"/>
              <a:t>, en </a:t>
            </a:r>
            <a:r>
              <a:rPr lang="es-AR" dirty="0"/>
              <a:t>el cual las partículas se sumergen en un baño que contiene un fluido de densidad intermedia, de tal manera que algunas partículas floten y otras se </a:t>
            </a:r>
            <a:r>
              <a:rPr lang="es-AR" dirty="0" smtClean="0"/>
              <a:t>hundan.</a:t>
            </a:r>
          </a:p>
          <a:p>
            <a:pPr marL="342900" indent="-342900">
              <a:buAutoNum type="alphaLcParenR"/>
            </a:pPr>
            <a:endParaRPr lang="es-AR" dirty="0" smtClean="0"/>
          </a:p>
          <a:p>
            <a:r>
              <a:rPr lang="es-AR" b="1" dirty="0" smtClean="0">
                <a:solidFill>
                  <a:srgbClr val="FF0000"/>
                </a:solidFill>
              </a:rPr>
              <a:t>b</a:t>
            </a:r>
            <a:r>
              <a:rPr lang="es-AR" b="1" dirty="0">
                <a:solidFill>
                  <a:srgbClr val="FF0000"/>
                </a:solidFill>
              </a:rPr>
              <a:t>) Separación por corrientes verticales</a:t>
            </a:r>
            <a:r>
              <a:rPr lang="es-AR" dirty="0" smtClean="0"/>
              <a:t>, en </a:t>
            </a:r>
            <a:r>
              <a:rPr lang="es-AR" dirty="0"/>
              <a:t>la cual se </a:t>
            </a:r>
            <a:r>
              <a:rPr lang="es-AR" dirty="0" smtClean="0"/>
              <a:t>   </a:t>
            </a:r>
          </a:p>
          <a:p>
            <a:r>
              <a:rPr lang="es-AR" dirty="0"/>
              <a:t> </a:t>
            </a:r>
            <a:r>
              <a:rPr lang="es-AR" dirty="0" smtClean="0"/>
              <a:t>    aprovechan </a:t>
            </a:r>
            <a:r>
              <a:rPr lang="es-AR" dirty="0"/>
              <a:t>las diferencias entre velocidades de </a:t>
            </a:r>
            <a:endParaRPr lang="es-AR" dirty="0" smtClean="0"/>
          </a:p>
          <a:p>
            <a:r>
              <a:rPr lang="es-AR" dirty="0"/>
              <a:t> </a:t>
            </a:r>
            <a:r>
              <a:rPr lang="es-AR" dirty="0" smtClean="0"/>
              <a:t>    sedimentación </a:t>
            </a:r>
            <a:r>
              <a:rPr lang="es-AR" dirty="0"/>
              <a:t>de las partículas pesadas y livianas, </a:t>
            </a:r>
            <a:endParaRPr lang="es-AR" dirty="0" smtClean="0"/>
          </a:p>
          <a:p>
            <a:r>
              <a:rPr lang="es-AR" dirty="0"/>
              <a:t> </a:t>
            </a:r>
            <a:r>
              <a:rPr lang="es-AR" dirty="0" smtClean="0"/>
              <a:t>    como </a:t>
            </a:r>
            <a:r>
              <a:rPr lang="es-AR" dirty="0"/>
              <a:t>es el caso del </a:t>
            </a:r>
            <a:r>
              <a:rPr lang="es-AR" dirty="0" err="1" smtClean="0"/>
              <a:t>jig</a:t>
            </a:r>
            <a:r>
              <a:rPr lang="es-AR" dirty="0" smtClean="0"/>
              <a:t>.</a:t>
            </a:r>
          </a:p>
          <a:p>
            <a:endParaRPr lang="es-AR" dirty="0" smtClean="0"/>
          </a:p>
          <a:p>
            <a:r>
              <a:rPr lang="es-AR" b="1" dirty="0" smtClean="0">
                <a:solidFill>
                  <a:srgbClr val="FF0000"/>
                </a:solidFill>
              </a:rPr>
              <a:t>c</a:t>
            </a:r>
            <a:r>
              <a:rPr lang="es-AR" b="1" dirty="0">
                <a:solidFill>
                  <a:srgbClr val="FF0000"/>
                </a:solidFill>
              </a:rPr>
              <a:t>)</a:t>
            </a:r>
            <a:r>
              <a:rPr lang="es-AR" dirty="0"/>
              <a:t> </a:t>
            </a:r>
            <a:r>
              <a:rPr lang="es-AR" b="1" dirty="0">
                <a:solidFill>
                  <a:srgbClr val="FF0000"/>
                </a:solidFill>
              </a:rPr>
              <a:t>Separación en corrientes superficiales </a:t>
            </a:r>
            <a:r>
              <a:rPr lang="es-AR" dirty="0"/>
              <a:t>de agua o </a:t>
            </a:r>
            <a:endParaRPr lang="es-AR" dirty="0" smtClean="0"/>
          </a:p>
          <a:p>
            <a:r>
              <a:rPr lang="es-AR" dirty="0"/>
              <a:t> </a:t>
            </a:r>
            <a:r>
              <a:rPr lang="es-AR" dirty="0" smtClean="0"/>
              <a:t>   “</a:t>
            </a:r>
            <a:r>
              <a:rPr lang="es-AR" dirty="0"/>
              <a:t>clasificación en lámina delgada</a:t>
            </a:r>
            <a:r>
              <a:rPr lang="es-AR" dirty="0" smtClean="0"/>
              <a:t>”, como </a:t>
            </a:r>
            <a:r>
              <a:rPr lang="es-AR" dirty="0"/>
              <a:t>es el caso de </a:t>
            </a:r>
            <a:endParaRPr lang="es-AR" dirty="0" smtClean="0"/>
          </a:p>
          <a:p>
            <a:r>
              <a:rPr lang="es-AR" dirty="0"/>
              <a:t> </a:t>
            </a:r>
            <a:r>
              <a:rPr lang="es-AR" dirty="0" smtClean="0"/>
              <a:t>    las </a:t>
            </a:r>
            <a:r>
              <a:rPr lang="es-AR" dirty="0"/>
              <a:t>mesas concentradoras y los separadores de espiral.</a:t>
            </a:r>
          </a:p>
        </p:txBody>
      </p:sp>
      <p:pic>
        <p:nvPicPr>
          <p:cNvPr id="317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9949" y="2341418"/>
            <a:ext cx="3374015" cy="2199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98" y="4807526"/>
            <a:ext cx="4148808" cy="1840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7621" y="189851"/>
            <a:ext cx="3678669" cy="2074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7606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92727" y="1293559"/>
            <a:ext cx="6943108" cy="3416320"/>
          </a:xfrm>
          <a:prstGeom prst="rect">
            <a:avLst/>
          </a:prstGeom>
        </p:spPr>
        <p:txBody>
          <a:bodyPr wrap="square">
            <a:spAutoFit/>
          </a:bodyPr>
          <a:lstStyle/>
          <a:p>
            <a:endParaRPr lang="es-AR" dirty="0"/>
          </a:p>
          <a:p>
            <a:r>
              <a:rPr lang="es-AR" dirty="0" smtClean="0"/>
              <a:t>Los </a:t>
            </a:r>
            <a:r>
              <a:rPr lang="es-AR" dirty="0"/>
              <a:t>métodos </a:t>
            </a:r>
            <a:r>
              <a:rPr lang="es-AR" dirty="0" smtClean="0"/>
              <a:t>gravimétricos se </a:t>
            </a:r>
            <a:r>
              <a:rPr lang="es-AR" dirty="0"/>
              <a:t>pueden dividir </a:t>
            </a:r>
            <a:r>
              <a:rPr lang="es-AR" dirty="0" smtClean="0"/>
              <a:t>en: </a:t>
            </a:r>
          </a:p>
          <a:p>
            <a:endParaRPr lang="es-AR" dirty="0"/>
          </a:p>
          <a:p>
            <a:r>
              <a:rPr lang="es-AR" b="1" dirty="0" smtClean="0">
                <a:solidFill>
                  <a:srgbClr val="FF0000"/>
                </a:solidFill>
              </a:rPr>
              <a:t>1</a:t>
            </a:r>
            <a:r>
              <a:rPr lang="es-AR" b="1" dirty="0">
                <a:solidFill>
                  <a:srgbClr val="FF0000"/>
                </a:solidFill>
              </a:rPr>
              <a:t>. MÉTODOS DE CONCENTRACIÓN EN MEDIO DENSO </a:t>
            </a:r>
            <a:r>
              <a:rPr lang="es-AR" b="1" dirty="0" smtClean="0">
                <a:solidFill>
                  <a:srgbClr val="FF0000"/>
                </a:solidFill>
              </a:rPr>
              <a:t>: </a:t>
            </a:r>
            <a:r>
              <a:rPr lang="es-AR" dirty="0"/>
              <a:t>el medio en el cual se produce la separación tiene una densidad intermedia con respecto a las densidades de las especies que se quieren separar. Existen dos tipos de separadores en medio denso : </a:t>
            </a:r>
            <a:r>
              <a:rPr lang="es-AR" dirty="0">
                <a:solidFill>
                  <a:srgbClr val="FF0000"/>
                </a:solidFill>
              </a:rPr>
              <a:t>estático y dinámico</a:t>
            </a:r>
            <a:r>
              <a:rPr lang="es-AR" dirty="0" smtClean="0">
                <a:solidFill>
                  <a:srgbClr val="FF0000"/>
                </a:solidFill>
              </a:rPr>
              <a:t>.</a:t>
            </a:r>
          </a:p>
          <a:p>
            <a:endParaRPr lang="es-AR" dirty="0"/>
          </a:p>
          <a:p>
            <a:r>
              <a:rPr lang="es-AR" dirty="0"/>
              <a:t>•</a:t>
            </a:r>
            <a:r>
              <a:rPr lang="es-AR" b="1" dirty="0">
                <a:solidFill>
                  <a:srgbClr val="FF0000"/>
                </a:solidFill>
              </a:rPr>
              <a:t>2. MÉTODOS DE CONCENTRACIÓN EN CORRIENTES </a:t>
            </a:r>
            <a:r>
              <a:rPr lang="es-AR" b="1" dirty="0" smtClean="0">
                <a:solidFill>
                  <a:srgbClr val="FF0000"/>
                </a:solidFill>
              </a:rPr>
              <a:t>: </a:t>
            </a:r>
            <a:r>
              <a:rPr lang="es-AR" dirty="0"/>
              <a:t>la densidad del medio es </a:t>
            </a:r>
            <a:r>
              <a:rPr lang="es-AR" dirty="0" smtClean="0"/>
              <a:t>inferior a </a:t>
            </a:r>
            <a:r>
              <a:rPr lang="es-AR" dirty="0"/>
              <a:t>las densidades de las especies que se quieren separar. </a:t>
            </a:r>
            <a:endParaRPr lang="es-AR" dirty="0" smtClean="0"/>
          </a:p>
        </p:txBody>
      </p:sp>
      <p:sp>
        <p:nvSpPr>
          <p:cNvPr id="4" name="Rectángulo 5"/>
          <p:cNvSpPr/>
          <p:nvPr/>
        </p:nvSpPr>
        <p:spPr>
          <a:xfrm>
            <a:off x="881570" y="189415"/>
            <a:ext cx="6191118" cy="400110"/>
          </a:xfrm>
          <a:prstGeom prst="rect">
            <a:avLst/>
          </a:prstGeom>
        </p:spPr>
        <p:txBody>
          <a:bodyPr wrap="none">
            <a:spAutoFit/>
          </a:bodyPr>
          <a:lstStyle/>
          <a:p>
            <a:r>
              <a:rPr lang="en-US" sz="2000" b="1" dirty="0" smtClean="0"/>
              <a:t>CONCENTRACIÓN GRAVIMÉTRICA DE MINERALES</a:t>
            </a:r>
            <a:endParaRPr lang="en-US" sz="2000" b="1" dirty="0"/>
          </a:p>
        </p:txBody>
      </p:sp>
      <p:sp>
        <p:nvSpPr>
          <p:cNvPr id="5" name="Rectángulo 5"/>
          <p:cNvSpPr/>
          <p:nvPr/>
        </p:nvSpPr>
        <p:spPr>
          <a:xfrm>
            <a:off x="1630870" y="754596"/>
            <a:ext cx="5570756" cy="400110"/>
          </a:xfrm>
          <a:prstGeom prst="rect">
            <a:avLst/>
          </a:prstGeom>
        </p:spPr>
        <p:txBody>
          <a:bodyPr wrap="none">
            <a:spAutoFit/>
          </a:bodyPr>
          <a:lstStyle/>
          <a:p>
            <a:r>
              <a:rPr lang="en-US" sz="2000" b="1" dirty="0" err="1" smtClean="0"/>
              <a:t>Clasificación</a:t>
            </a:r>
            <a:r>
              <a:rPr lang="en-US" sz="2000" b="1" dirty="0" smtClean="0"/>
              <a:t> de </a:t>
            </a:r>
            <a:r>
              <a:rPr lang="en-US" sz="2000" b="1" dirty="0" err="1" smtClean="0"/>
              <a:t>los</a:t>
            </a:r>
            <a:r>
              <a:rPr lang="en-US" sz="2000" b="1" dirty="0" smtClean="0"/>
              <a:t> </a:t>
            </a:r>
            <a:r>
              <a:rPr lang="en-US" sz="2000" b="1" dirty="0" err="1" smtClean="0"/>
              <a:t>Métodos</a:t>
            </a:r>
            <a:r>
              <a:rPr lang="en-US" sz="2000" b="1" dirty="0" smtClean="0"/>
              <a:t> </a:t>
            </a:r>
            <a:r>
              <a:rPr lang="en-US" sz="2000" b="1" dirty="0" err="1" smtClean="0"/>
              <a:t>Gravimétricos</a:t>
            </a:r>
            <a:endParaRPr lang="en-US" sz="2000" b="1"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3018" y="946485"/>
            <a:ext cx="4543425" cy="503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1539835" y="4748497"/>
            <a:ext cx="6096000" cy="923330"/>
          </a:xfrm>
          <a:prstGeom prst="rect">
            <a:avLst/>
          </a:prstGeom>
        </p:spPr>
        <p:txBody>
          <a:bodyPr>
            <a:spAutoFit/>
          </a:bodyPr>
          <a:lstStyle/>
          <a:p>
            <a:r>
              <a:rPr lang="es-AR" dirty="0"/>
              <a:t>• </a:t>
            </a:r>
            <a:r>
              <a:rPr lang="es-AR" dirty="0">
                <a:solidFill>
                  <a:srgbClr val="FF0000"/>
                </a:solidFill>
              </a:rPr>
              <a:t>Corrientes Verticales</a:t>
            </a:r>
          </a:p>
          <a:p>
            <a:r>
              <a:rPr lang="es-AR" dirty="0"/>
              <a:t>• </a:t>
            </a:r>
            <a:r>
              <a:rPr lang="es-AR" dirty="0">
                <a:solidFill>
                  <a:srgbClr val="FF0000"/>
                </a:solidFill>
              </a:rPr>
              <a:t>Corrientes Longitudinales</a:t>
            </a:r>
            <a:r>
              <a:rPr lang="es-AR" dirty="0"/>
              <a:t> ( laminar y en canaletas) </a:t>
            </a:r>
          </a:p>
          <a:p>
            <a:r>
              <a:rPr lang="es-AR" dirty="0"/>
              <a:t>• </a:t>
            </a:r>
            <a:r>
              <a:rPr lang="es-AR" dirty="0">
                <a:solidFill>
                  <a:srgbClr val="FF0000"/>
                </a:solidFill>
              </a:rPr>
              <a:t>Corrientes Centrífugas</a:t>
            </a:r>
          </a:p>
        </p:txBody>
      </p:sp>
    </p:spTree>
    <p:extLst>
      <p:ext uri="{BB962C8B-B14F-4D97-AF65-F5344CB8AC3E}">
        <p14:creationId xmlns:p14="http://schemas.microsoft.com/office/powerpoint/2010/main" val="3634636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5"/>
          <p:cNvSpPr/>
          <p:nvPr/>
        </p:nvSpPr>
        <p:spPr>
          <a:xfrm>
            <a:off x="881570" y="189415"/>
            <a:ext cx="6191118" cy="400110"/>
          </a:xfrm>
          <a:prstGeom prst="rect">
            <a:avLst/>
          </a:prstGeom>
        </p:spPr>
        <p:txBody>
          <a:bodyPr wrap="none">
            <a:spAutoFit/>
          </a:bodyPr>
          <a:lstStyle/>
          <a:p>
            <a:r>
              <a:rPr lang="en-US" sz="2000" b="1" dirty="0" smtClean="0"/>
              <a:t>CONCENTRACIÓN GRAVIMÉTRICA DE MINERALES</a:t>
            </a:r>
            <a:endParaRPr lang="en-US" sz="2000" b="1" dirty="0"/>
          </a:p>
        </p:txBody>
      </p:sp>
      <p:sp>
        <p:nvSpPr>
          <p:cNvPr id="3" name="Rectángulo 5"/>
          <p:cNvSpPr/>
          <p:nvPr/>
        </p:nvSpPr>
        <p:spPr>
          <a:xfrm>
            <a:off x="1462302" y="731760"/>
            <a:ext cx="5299849" cy="400110"/>
          </a:xfrm>
          <a:prstGeom prst="rect">
            <a:avLst/>
          </a:prstGeom>
        </p:spPr>
        <p:txBody>
          <a:bodyPr wrap="none">
            <a:spAutoFit/>
          </a:bodyPr>
          <a:lstStyle/>
          <a:p>
            <a:r>
              <a:rPr lang="en-US" sz="2000" b="1" dirty="0" smtClean="0"/>
              <a:t>a) </a:t>
            </a:r>
            <a:r>
              <a:rPr lang="en-US" sz="2000" b="1" dirty="0" err="1" smtClean="0"/>
              <a:t>Concentración</a:t>
            </a:r>
            <a:r>
              <a:rPr lang="en-US" sz="2000" b="1" dirty="0" smtClean="0"/>
              <a:t> </a:t>
            </a:r>
            <a:r>
              <a:rPr lang="en-US" sz="2000" b="1" dirty="0" err="1" smtClean="0"/>
              <a:t>en</a:t>
            </a:r>
            <a:r>
              <a:rPr lang="en-US" sz="2000" b="1" dirty="0" smtClean="0"/>
              <a:t> Medio Denso (DMS)</a:t>
            </a:r>
            <a:endParaRPr lang="en-US" sz="2000" b="1" dirty="0"/>
          </a:p>
        </p:txBody>
      </p:sp>
      <p:sp>
        <p:nvSpPr>
          <p:cNvPr id="5" name="4 Rectángulo"/>
          <p:cNvSpPr/>
          <p:nvPr/>
        </p:nvSpPr>
        <p:spPr>
          <a:xfrm>
            <a:off x="745789" y="1235016"/>
            <a:ext cx="5979636" cy="3416320"/>
          </a:xfrm>
          <a:prstGeom prst="rect">
            <a:avLst/>
          </a:prstGeom>
        </p:spPr>
        <p:txBody>
          <a:bodyPr wrap="square">
            <a:spAutoFit/>
          </a:bodyPr>
          <a:lstStyle/>
          <a:p>
            <a:endParaRPr lang="es-AR" dirty="0"/>
          </a:p>
          <a:p>
            <a:r>
              <a:rPr lang="es-AR" dirty="0" smtClean="0"/>
              <a:t>• Utiliza como Medio </a:t>
            </a:r>
            <a:r>
              <a:rPr lang="es-AR" dirty="0"/>
              <a:t>un fluido de densidad </a:t>
            </a:r>
            <a:r>
              <a:rPr lang="es-AR" dirty="0" smtClean="0"/>
              <a:t>intermedia (el </a:t>
            </a:r>
            <a:r>
              <a:rPr lang="es-AR" dirty="0"/>
              <a:t>sólido de densidad menor flota y el de densidad más alta se va al fondo (se hunde</a:t>
            </a:r>
            <a:r>
              <a:rPr lang="es-AR" dirty="0" smtClean="0"/>
              <a:t>).</a:t>
            </a:r>
          </a:p>
          <a:p>
            <a:endParaRPr lang="es-AR" dirty="0"/>
          </a:p>
          <a:p>
            <a:r>
              <a:rPr lang="es-AR" dirty="0" smtClean="0"/>
              <a:t>•Los Medios </a:t>
            </a:r>
            <a:r>
              <a:rPr lang="es-AR" dirty="0"/>
              <a:t>densos usados son : líquidos orgánicos, solución de sales en agua, </a:t>
            </a:r>
            <a:r>
              <a:rPr lang="es-AR" dirty="0" smtClean="0"/>
              <a:t>solidos gasificados y suspensiones </a:t>
            </a:r>
            <a:r>
              <a:rPr lang="es-AR" dirty="0"/>
              <a:t>de </a:t>
            </a:r>
            <a:r>
              <a:rPr lang="es-AR" dirty="0" smtClean="0"/>
              <a:t>sólidos.</a:t>
            </a:r>
          </a:p>
          <a:p>
            <a:endParaRPr lang="es-AR" dirty="0"/>
          </a:p>
          <a:p>
            <a:endParaRPr lang="es-AR" dirty="0"/>
          </a:p>
          <a:p>
            <a:endParaRPr lang="es-AR" dirty="0"/>
          </a:p>
          <a:p>
            <a:endParaRPr lang="es-AR" b="1"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242" y="605173"/>
            <a:ext cx="5295235" cy="2927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2812" y="3685308"/>
            <a:ext cx="5444094" cy="2964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9830936" y="616410"/>
            <a:ext cx="2131541" cy="400110"/>
          </a:xfrm>
          <a:prstGeom prst="rect">
            <a:avLst/>
          </a:prstGeom>
          <a:noFill/>
        </p:spPr>
        <p:txBody>
          <a:bodyPr wrap="square" rtlCol="0">
            <a:spAutoFit/>
          </a:bodyPr>
          <a:lstStyle/>
          <a:p>
            <a:r>
              <a:rPr lang="es-AR" sz="1000" b="1" dirty="0" smtClean="0"/>
              <a:t>Cap. 500 </a:t>
            </a:r>
            <a:r>
              <a:rPr lang="es-AR" sz="1000" b="1" dirty="0" err="1" smtClean="0"/>
              <a:t>Tn</a:t>
            </a:r>
            <a:r>
              <a:rPr lang="es-AR" sz="1000" b="1" dirty="0" smtClean="0"/>
              <a:t>/H</a:t>
            </a:r>
          </a:p>
          <a:p>
            <a:r>
              <a:rPr lang="es-AR" sz="1000" b="1" dirty="0" smtClean="0"/>
              <a:t>Tamaño alimentación  10 cm</a:t>
            </a:r>
            <a:endParaRPr lang="es-AR" sz="1000" b="1" dirty="0"/>
          </a:p>
        </p:txBody>
      </p:sp>
      <p:sp>
        <p:nvSpPr>
          <p:cNvPr id="10" name="9 CuadroTexto"/>
          <p:cNvSpPr txBox="1"/>
          <p:nvPr/>
        </p:nvSpPr>
        <p:spPr>
          <a:xfrm>
            <a:off x="9559737" y="6249205"/>
            <a:ext cx="2522660" cy="400110"/>
          </a:xfrm>
          <a:prstGeom prst="rect">
            <a:avLst/>
          </a:prstGeom>
          <a:noFill/>
        </p:spPr>
        <p:txBody>
          <a:bodyPr wrap="square" rtlCol="0">
            <a:spAutoFit/>
          </a:bodyPr>
          <a:lstStyle/>
          <a:p>
            <a:r>
              <a:rPr lang="es-AR" sz="1000" b="1" dirty="0" smtClean="0"/>
              <a:t>Cap. 800 </a:t>
            </a:r>
            <a:r>
              <a:rPr lang="es-AR" sz="1000" b="1" dirty="0" err="1" smtClean="0"/>
              <a:t>Tn</a:t>
            </a:r>
            <a:r>
              <a:rPr lang="es-AR" sz="1000" b="1" dirty="0" smtClean="0"/>
              <a:t>/H</a:t>
            </a:r>
          </a:p>
          <a:p>
            <a:r>
              <a:rPr lang="es-AR" sz="1000" b="1" dirty="0" smtClean="0"/>
              <a:t>Tamaño alimentación  6mm-30 cm</a:t>
            </a:r>
            <a:endParaRPr lang="es-AR" sz="1000" b="1" dirty="0"/>
          </a:p>
        </p:txBody>
      </p:sp>
      <p:sp>
        <p:nvSpPr>
          <p:cNvPr id="6" name="5 Rectángulo"/>
          <p:cNvSpPr/>
          <p:nvPr/>
        </p:nvSpPr>
        <p:spPr>
          <a:xfrm>
            <a:off x="687607" y="3598753"/>
            <a:ext cx="6096000" cy="2585323"/>
          </a:xfrm>
          <a:prstGeom prst="rect">
            <a:avLst/>
          </a:prstGeom>
        </p:spPr>
        <p:txBody>
          <a:bodyPr>
            <a:spAutoFit/>
          </a:bodyPr>
          <a:lstStyle/>
          <a:p>
            <a:r>
              <a:rPr lang="es-AR" dirty="0"/>
              <a:t>• Métodos de separación : estáticos y dinámicos.</a:t>
            </a:r>
          </a:p>
          <a:p>
            <a:endParaRPr lang="es-AR" dirty="0"/>
          </a:p>
          <a:p>
            <a:r>
              <a:rPr lang="es-AR" dirty="0"/>
              <a:t>•Separación estática, usa la fuerza de gravedad. Se utilizan equipos  como los Estanques, Tambores, Vasos, Conos.</a:t>
            </a:r>
          </a:p>
          <a:p>
            <a:endParaRPr lang="es-AR" dirty="0"/>
          </a:p>
          <a:p>
            <a:r>
              <a:rPr lang="es-AR" dirty="0"/>
              <a:t>•Tamaños de partícula en un rango granulométrico de 150 mm (6”) a 6 mm(1/4”), pudiéndose tratar tamaños de hasta 14”.</a:t>
            </a:r>
          </a:p>
        </p:txBody>
      </p:sp>
    </p:spTree>
    <p:extLst>
      <p:ext uri="{BB962C8B-B14F-4D97-AF65-F5344CB8AC3E}">
        <p14:creationId xmlns:p14="http://schemas.microsoft.com/office/powerpoint/2010/main" val="1379051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10"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096900" y="2147647"/>
            <a:ext cx="37188" cy="97739"/>
          </a:xfrm>
          <a:prstGeom prst="rect">
            <a:avLst/>
          </a:prstGeom>
        </p:spPr>
        <p:txBody>
          <a:bodyPr wrap="square" lIns="0" tIns="0" rIns="0" bIns="0" rtlCol="0">
            <a:noAutofit/>
          </a:bodyPr>
          <a:lstStyle/>
          <a:p>
            <a:pPr marL="16289">
              <a:lnSpc>
                <a:spcPts val="641"/>
              </a:lnSpc>
            </a:pPr>
            <a:endParaRPr sz="641"/>
          </a:p>
        </p:txBody>
      </p:sp>
      <p:sp>
        <p:nvSpPr>
          <p:cNvPr id="2" name="object 2"/>
          <p:cNvSpPr txBox="1"/>
          <p:nvPr/>
        </p:nvSpPr>
        <p:spPr>
          <a:xfrm>
            <a:off x="5296287" y="2147647"/>
            <a:ext cx="38165" cy="97739"/>
          </a:xfrm>
          <a:prstGeom prst="rect">
            <a:avLst/>
          </a:prstGeom>
        </p:spPr>
        <p:txBody>
          <a:bodyPr wrap="square" lIns="0" tIns="0" rIns="0" bIns="0" rtlCol="0">
            <a:noAutofit/>
          </a:bodyPr>
          <a:lstStyle/>
          <a:p>
            <a:pPr marL="16289">
              <a:lnSpc>
                <a:spcPts val="641"/>
              </a:lnSpc>
            </a:pPr>
            <a:endParaRPr sz="641"/>
          </a:p>
        </p:txBody>
      </p:sp>
      <p:sp>
        <p:nvSpPr>
          <p:cNvPr id="5" name="4 CuadroTexto"/>
          <p:cNvSpPr txBox="1"/>
          <p:nvPr/>
        </p:nvSpPr>
        <p:spPr>
          <a:xfrm>
            <a:off x="1589771" y="697284"/>
            <a:ext cx="4793673" cy="369332"/>
          </a:xfrm>
          <a:prstGeom prst="rect">
            <a:avLst/>
          </a:prstGeom>
          <a:noFill/>
        </p:spPr>
        <p:txBody>
          <a:bodyPr wrap="square" rtlCol="0">
            <a:spAutoFit/>
          </a:bodyPr>
          <a:lstStyle/>
          <a:p>
            <a:r>
              <a:rPr lang="es-AR" b="1" dirty="0"/>
              <a:t>¿</a:t>
            </a:r>
            <a:r>
              <a:rPr lang="es-AR" b="1" dirty="0" smtClean="0"/>
              <a:t>Qué es la Concentración de Minerales?</a:t>
            </a:r>
            <a:endParaRPr lang="es-AR" b="1" dirty="0"/>
          </a:p>
        </p:txBody>
      </p:sp>
      <p:sp>
        <p:nvSpPr>
          <p:cNvPr id="7" name="6 Rectángulo"/>
          <p:cNvSpPr/>
          <p:nvPr/>
        </p:nvSpPr>
        <p:spPr>
          <a:xfrm>
            <a:off x="677996" y="1368223"/>
            <a:ext cx="6041459" cy="1754326"/>
          </a:xfrm>
          <a:prstGeom prst="rect">
            <a:avLst/>
          </a:prstGeom>
        </p:spPr>
        <p:txBody>
          <a:bodyPr wrap="square">
            <a:spAutoFit/>
          </a:bodyPr>
          <a:lstStyle/>
          <a:p>
            <a:pPr algn="just"/>
            <a:r>
              <a:rPr lang="es-MX" altLang="en-US" dirty="0"/>
              <a:t>La concentración de minerales es la operación por la cual se eleva el tenor o </a:t>
            </a:r>
            <a:r>
              <a:rPr lang="es-MX" altLang="en-US" dirty="0" smtClean="0"/>
              <a:t>ley de un mineral a partir de una alimentación mena/mineral (A) para obtener por lo menos dos corrientes (CONCENTRADO (C) y Colas (T), mediante </a:t>
            </a:r>
            <a:r>
              <a:rPr lang="es-MX" altLang="en-US" dirty="0"/>
              <a:t>el uso de equipos de separación </a:t>
            </a:r>
            <a:r>
              <a:rPr lang="es-MX" altLang="en-US" dirty="0" smtClean="0"/>
              <a:t>sólido– sólido.</a:t>
            </a:r>
            <a:endParaRPr lang="es-MX" altLang="en-US" dirty="0"/>
          </a:p>
        </p:txBody>
      </p:sp>
      <p:sp>
        <p:nvSpPr>
          <p:cNvPr id="10" name="CuadroTexto 8"/>
          <p:cNvSpPr txBox="1"/>
          <p:nvPr/>
        </p:nvSpPr>
        <p:spPr>
          <a:xfrm>
            <a:off x="732537" y="4234765"/>
            <a:ext cx="5298245" cy="369332"/>
          </a:xfrm>
          <a:prstGeom prst="rect">
            <a:avLst/>
          </a:prstGeom>
          <a:solidFill>
            <a:schemeClr val="accent1">
              <a:lumMod val="40000"/>
              <a:lumOff val="60000"/>
            </a:schemeClr>
          </a:solidFill>
        </p:spPr>
        <p:txBody>
          <a:bodyPr wrap="none" rtlCol="0">
            <a:spAutoFit/>
          </a:bodyPr>
          <a:lstStyle/>
          <a:p>
            <a:r>
              <a:rPr lang="es-ES" b="1" dirty="0" smtClean="0"/>
              <a:t>Producción de un concentrado de un mineral</a:t>
            </a:r>
            <a:endParaRPr lang="en-US" b="1" dirty="0"/>
          </a:p>
        </p:txBody>
      </p:sp>
      <p:sp>
        <p:nvSpPr>
          <p:cNvPr id="11" name="CuadroTexto 9"/>
          <p:cNvSpPr txBox="1"/>
          <p:nvPr/>
        </p:nvSpPr>
        <p:spPr>
          <a:xfrm>
            <a:off x="688658" y="4881660"/>
            <a:ext cx="5342124" cy="923330"/>
          </a:xfrm>
          <a:prstGeom prst="rect">
            <a:avLst/>
          </a:prstGeom>
          <a:solidFill>
            <a:schemeClr val="accent1">
              <a:lumMod val="40000"/>
              <a:lumOff val="60000"/>
            </a:schemeClr>
          </a:solidFill>
        </p:spPr>
        <p:txBody>
          <a:bodyPr wrap="square" rtlCol="0">
            <a:spAutoFit/>
          </a:bodyPr>
          <a:lstStyle/>
          <a:p>
            <a:r>
              <a:rPr lang="es-ES" b="1" dirty="0" smtClean="0"/>
              <a:t>Máxima recuperación del mineral o metal de interés en el concentrado y minimizar la ley del mineral o metal en el material estéril.</a:t>
            </a:r>
            <a:endParaRPr lang="en-US" b="1"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2542" y="1491525"/>
            <a:ext cx="5177536" cy="2355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Subtítulo 6"/>
          <p:cNvSpPr txBox="1">
            <a:spLocks/>
          </p:cNvSpPr>
          <p:nvPr/>
        </p:nvSpPr>
        <p:spPr>
          <a:xfrm>
            <a:off x="732539" y="3417843"/>
            <a:ext cx="2627182" cy="496805"/>
          </a:xfrm>
          <a:prstGeom prst="rect">
            <a:avLst/>
          </a:prstGeom>
          <a:solidFill>
            <a:schemeClr val="accent1">
              <a:lumMod val="40000"/>
              <a:lumOff val="60000"/>
            </a:schemeClr>
          </a:solidFill>
          <a:ln>
            <a:solidFill>
              <a:schemeClr val="accent2">
                <a:lumMod val="50000"/>
              </a:schemeClr>
            </a:solidFill>
          </a:ln>
        </p:spPr>
        <p:txBody>
          <a:bodyPr>
            <a:noAutofit/>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a:lstStyle>
          <a:p>
            <a:pPr marL="0" indent="0">
              <a:spcBef>
                <a:spcPts val="0"/>
              </a:spcBef>
              <a:buNone/>
            </a:pPr>
            <a:r>
              <a:rPr lang="es-AR" sz="1800" b="1" dirty="0" smtClean="0"/>
              <a:t>Objetivos principales</a:t>
            </a:r>
          </a:p>
        </p:txBody>
      </p:sp>
      <p:sp>
        <p:nvSpPr>
          <p:cNvPr id="8" name="7 CuadroTexto"/>
          <p:cNvSpPr txBox="1"/>
          <p:nvPr/>
        </p:nvSpPr>
        <p:spPr>
          <a:xfrm>
            <a:off x="7494433" y="4466162"/>
            <a:ext cx="4268076" cy="1477328"/>
          </a:xfrm>
          <a:prstGeom prst="rect">
            <a:avLst/>
          </a:prstGeom>
          <a:noFill/>
        </p:spPr>
        <p:txBody>
          <a:bodyPr wrap="square" rtlCol="0">
            <a:spAutoFit/>
          </a:bodyPr>
          <a:lstStyle/>
          <a:p>
            <a:r>
              <a:rPr lang="es-AR" b="1" dirty="0" smtClean="0"/>
              <a:t>Concentración de Mineral de Zn</a:t>
            </a:r>
          </a:p>
          <a:p>
            <a:endParaRPr lang="es-AR" dirty="0" smtClean="0"/>
          </a:p>
          <a:p>
            <a:r>
              <a:rPr lang="es-AR" dirty="0" err="1" smtClean="0"/>
              <a:t>t</a:t>
            </a:r>
            <a:r>
              <a:rPr lang="es-AR" sz="1400" b="1" i="1" dirty="0" err="1" smtClean="0"/>
              <a:t>a</a:t>
            </a:r>
            <a:r>
              <a:rPr lang="es-AR" dirty="0" smtClean="0"/>
              <a:t>: 4%</a:t>
            </a:r>
          </a:p>
          <a:p>
            <a:r>
              <a:rPr lang="es-AR" dirty="0" err="1" smtClean="0"/>
              <a:t>t</a:t>
            </a:r>
            <a:r>
              <a:rPr lang="es-AR" sz="1400" b="1" i="1" dirty="0" err="1" smtClean="0"/>
              <a:t>c</a:t>
            </a:r>
            <a:r>
              <a:rPr lang="es-AR" dirty="0" smtClean="0"/>
              <a:t>: 50%</a:t>
            </a:r>
          </a:p>
          <a:p>
            <a:r>
              <a:rPr lang="es-AR" dirty="0" err="1" smtClean="0"/>
              <a:t>t</a:t>
            </a:r>
            <a:r>
              <a:rPr lang="es-AR" sz="1400" b="1" i="1" dirty="0" err="1" smtClean="0"/>
              <a:t>t</a:t>
            </a:r>
            <a:r>
              <a:rPr lang="es-AR" dirty="0" smtClean="0"/>
              <a:t>:  0,25%</a:t>
            </a:r>
            <a:endParaRPr lang="es-AR" dirty="0"/>
          </a:p>
        </p:txBody>
      </p:sp>
      <p:sp>
        <p:nvSpPr>
          <p:cNvPr id="15" name="Rectángulo 5"/>
          <p:cNvSpPr/>
          <p:nvPr/>
        </p:nvSpPr>
        <p:spPr>
          <a:xfrm>
            <a:off x="881570" y="189415"/>
            <a:ext cx="4232249" cy="400110"/>
          </a:xfrm>
          <a:prstGeom prst="rect">
            <a:avLst/>
          </a:prstGeom>
        </p:spPr>
        <p:txBody>
          <a:bodyPr wrap="none">
            <a:spAutoFit/>
          </a:bodyPr>
          <a:lstStyle/>
          <a:p>
            <a:r>
              <a:rPr lang="en-US" sz="2000" b="1" dirty="0" smtClean="0"/>
              <a:t>CONCENTRACIÓN DE MINERALES</a:t>
            </a:r>
            <a:endParaRPr lang="en-US" sz="2000" b="1" dirty="0"/>
          </a:p>
        </p:txBody>
      </p:sp>
    </p:spTree>
    <p:extLst>
      <p:ext uri="{BB962C8B-B14F-4D97-AF65-F5344CB8AC3E}">
        <p14:creationId xmlns:p14="http://schemas.microsoft.com/office/powerpoint/2010/main" val="249070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animBg="1"/>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5"/>
          <p:cNvSpPr/>
          <p:nvPr/>
        </p:nvSpPr>
        <p:spPr>
          <a:xfrm>
            <a:off x="881570" y="189415"/>
            <a:ext cx="6191118" cy="400110"/>
          </a:xfrm>
          <a:prstGeom prst="rect">
            <a:avLst/>
          </a:prstGeom>
        </p:spPr>
        <p:txBody>
          <a:bodyPr wrap="none">
            <a:spAutoFit/>
          </a:bodyPr>
          <a:lstStyle/>
          <a:p>
            <a:r>
              <a:rPr lang="en-US" sz="2000" b="1" dirty="0" smtClean="0"/>
              <a:t>CONCENTRACIÓN GRAVIMÉTRICA DE MINERALES</a:t>
            </a:r>
            <a:endParaRPr lang="en-US" sz="2000" b="1" dirty="0"/>
          </a:p>
        </p:txBody>
      </p:sp>
      <p:sp>
        <p:nvSpPr>
          <p:cNvPr id="4" name="3 Rectángulo"/>
          <p:cNvSpPr/>
          <p:nvPr/>
        </p:nvSpPr>
        <p:spPr>
          <a:xfrm>
            <a:off x="784588" y="1834369"/>
            <a:ext cx="6385082" cy="2031325"/>
          </a:xfrm>
          <a:prstGeom prst="rect">
            <a:avLst/>
          </a:prstGeom>
        </p:spPr>
        <p:txBody>
          <a:bodyPr wrap="square">
            <a:spAutoFit/>
          </a:bodyPr>
          <a:lstStyle/>
          <a:p>
            <a:r>
              <a:rPr lang="es-AR" dirty="0"/>
              <a:t>•Separación dinámica, equipos que usan fuerzas centrífugas (hasta 20 G). </a:t>
            </a:r>
            <a:endParaRPr lang="es-AR" dirty="0" smtClean="0"/>
          </a:p>
          <a:p>
            <a:endParaRPr lang="es-AR" dirty="0"/>
          </a:p>
          <a:p>
            <a:r>
              <a:rPr lang="es-AR" dirty="0"/>
              <a:t>•Tamaños de tratamiento varía de 50 mm a18 mm, rangos mínimo de 0,5 mm (28 mallas) a 0,2 mm (65 mallas</a:t>
            </a:r>
            <a:r>
              <a:rPr lang="es-AR" dirty="0" smtClean="0"/>
              <a:t>).</a:t>
            </a:r>
          </a:p>
          <a:p>
            <a:endParaRPr lang="es-AR" dirty="0"/>
          </a:p>
        </p:txBody>
      </p:sp>
      <p:sp>
        <p:nvSpPr>
          <p:cNvPr id="5" name="4 Rectángulo"/>
          <p:cNvSpPr/>
          <p:nvPr/>
        </p:nvSpPr>
        <p:spPr>
          <a:xfrm>
            <a:off x="7549695" y="5322249"/>
            <a:ext cx="4076577" cy="830997"/>
          </a:xfrm>
          <a:prstGeom prst="rect">
            <a:avLst/>
          </a:prstGeom>
        </p:spPr>
        <p:txBody>
          <a:bodyPr wrap="square">
            <a:spAutoFit/>
          </a:bodyPr>
          <a:lstStyle/>
          <a:p>
            <a:r>
              <a:rPr lang="en-US" sz="1200" dirty="0"/>
              <a:t>The </a:t>
            </a:r>
            <a:r>
              <a:rPr lang="en-US" sz="1200" i="1" dirty="0"/>
              <a:t>Dyna Whirlpool </a:t>
            </a:r>
            <a:r>
              <a:rPr lang="en-US" sz="1200" dirty="0"/>
              <a:t>separator </a:t>
            </a:r>
            <a:r>
              <a:rPr lang="en-US" sz="1200" dirty="0" smtClean="0"/>
              <a:t> </a:t>
            </a:r>
            <a:r>
              <a:rPr lang="en-US" sz="1200" dirty="0"/>
              <a:t>is used for treating fine coal</a:t>
            </a:r>
            <a:r>
              <a:rPr lang="en-US" sz="1200" dirty="0" smtClean="0"/>
              <a:t>, particularly </a:t>
            </a:r>
            <a:r>
              <a:rPr lang="en-US" sz="1200" dirty="0"/>
              <a:t>in the Southern Hemisphere, as well </a:t>
            </a:r>
            <a:r>
              <a:rPr lang="en-US" sz="1200" dirty="0" smtClean="0"/>
              <a:t>as diamonds</a:t>
            </a:r>
            <a:r>
              <a:rPr lang="en-US" sz="1200" dirty="0"/>
              <a:t>, fluorspar, tin, and lead-zinc ores, in </a:t>
            </a:r>
            <a:r>
              <a:rPr lang="en-US" sz="1200" dirty="0" smtClean="0"/>
              <a:t>the size </a:t>
            </a:r>
            <a:r>
              <a:rPr lang="en-US" sz="1200" dirty="0"/>
              <a:t>range 0.5-30 mm (Wills and Lewis, 1980).</a:t>
            </a:r>
            <a:endParaRPr lang="es-AR" sz="1200" dirty="0"/>
          </a:p>
        </p:txBody>
      </p:sp>
      <p:sp>
        <p:nvSpPr>
          <p:cNvPr id="7" name="Rectángulo 5"/>
          <p:cNvSpPr/>
          <p:nvPr/>
        </p:nvSpPr>
        <p:spPr>
          <a:xfrm>
            <a:off x="1538506" y="760850"/>
            <a:ext cx="5299849" cy="400110"/>
          </a:xfrm>
          <a:prstGeom prst="rect">
            <a:avLst/>
          </a:prstGeom>
        </p:spPr>
        <p:txBody>
          <a:bodyPr wrap="none">
            <a:spAutoFit/>
          </a:bodyPr>
          <a:lstStyle/>
          <a:p>
            <a:r>
              <a:rPr lang="en-US" sz="2000" b="1" dirty="0" smtClean="0"/>
              <a:t>a) </a:t>
            </a:r>
            <a:r>
              <a:rPr lang="en-US" sz="2000" b="1" dirty="0" err="1" smtClean="0"/>
              <a:t>Concentración</a:t>
            </a:r>
            <a:r>
              <a:rPr lang="en-US" sz="2000" b="1" dirty="0" smtClean="0"/>
              <a:t> </a:t>
            </a:r>
            <a:r>
              <a:rPr lang="en-US" sz="2000" b="1" dirty="0" err="1" smtClean="0"/>
              <a:t>en</a:t>
            </a:r>
            <a:r>
              <a:rPr lang="en-US" sz="2000" b="1" dirty="0" smtClean="0"/>
              <a:t> Medio Denso (DMS)</a:t>
            </a:r>
            <a:endParaRPr lang="en-US" sz="2000" b="1"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9670" y="365631"/>
            <a:ext cx="4997596" cy="4956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CuadroTexto"/>
          <p:cNvSpPr txBox="1"/>
          <p:nvPr/>
        </p:nvSpPr>
        <p:spPr>
          <a:xfrm>
            <a:off x="7072688" y="617971"/>
            <a:ext cx="2522660" cy="400110"/>
          </a:xfrm>
          <a:prstGeom prst="rect">
            <a:avLst/>
          </a:prstGeom>
          <a:noFill/>
        </p:spPr>
        <p:txBody>
          <a:bodyPr wrap="square" rtlCol="0">
            <a:spAutoFit/>
          </a:bodyPr>
          <a:lstStyle/>
          <a:p>
            <a:r>
              <a:rPr lang="es-AR" sz="1000" b="1" dirty="0" smtClean="0"/>
              <a:t>Capacidad 1 a 100 </a:t>
            </a:r>
            <a:r>
              <a:rPr lang="es-AR" sz="1000" b="1" dirty="0" err="1" smtClean="0"/>
              <a:t>Tn</a:t>
            </a:r>
            <a:r>
              <a:rPr lang="es-AR" sz="1000" b="1" dirty="0" smtClean="0"/>
              <a:t>/H</a:t>
            </a:r>
          </a:p>
          <a:p>
            <a:r>
              <a:rPr lang="es-AR" sz="1000" b="1" dirty="0" smtClean="0"/>
              <a:t>Tamaño alimentación  0,5-30 mm </a:t>
            </a:r>
            <a:endParaRPr lang="es-AR" sz="1000" b="1" dirty="0"/>
          </a:p>
        </p:txBody>
      </p:sp>
      <p:sp>
        <p:nvSpPr>
          <p:cNvPr id="3" name="2 Rectángulo"/>
          <p:cNvSpPr/>
          <p:nvPr/>
        </p:nvSpPr>
        <p:spPr>
          <a:xfrm>
            <a:off x="881570" y="3849852"/>
            <a:ext cx="6096000" cy="1754326"/>
          </a:xfrm>
          <a:prstGeom prst="rect">
            <a:avLst/>
          </a:prstGeom>
        </p:spPr>
        <p:txBody>
          <a:bodyPr>
            <a:spAutoFit/>
          </a:bodyPr>
          <a:lstStyle/>
          <a:p>
            <a:r>
              <a:rPr lang="es-AR" dirty="0"/>
              <a:t>•Los equipos más importantes son los ciclones, el </a:t>
            </a:r>
            <a:r>
              <a:rPr lang="es-AR" dirty="0" err="1"/>
              <a:t>Dyna-Whirpool</a:t>
            </a:r>
            <a:r>
              <a:rPr lang="es-AR" dirty="0"/>
              <a:t> y el separador </a:t>
            </a:r>
            <a:r>
              <a:rPr lang="es-AR" dirty="0" err="1"/>
              <a:t>Vorsyl</a:t>
            </a:r>
            <a:r>
              <a:rPr lang="es-AR" dirty="0"/>
              <a:t>.</a:t>
            </a:r>
          </a:p>
          <a:p>
            <a:endParaRPr lang="es-AR" dirty="0"/>
          </a:p>
          <a:p>
            <a:r>
              <a:rPr lang="es-AR" dirty="0"/>
              <a:t>•Aplicación. Para la producción de concentrado final, carbón mineral , </a:t>
            </a:r>
            <a:r>
              <a:rPr lang="es-AR" dirty="0" err="1"/>
              <a:t>pré</a:t>
            </a:r>
            <a:r>
              <a:rPr lang="es-AR" dirty="0"/>
              <a:t>-concentración del diamante, </a:t>
            </a:r>
            <a:r>
              <a:rPr lang="es-AR" dirty="0" err="1"/>
              <a:t>súlfuros</a:t>
            </a:r>
            <a:r>
              <a:rPr lang="es-AR" dirty="0"/>
              <a:t> y óxidos metálicos</a:t>
            </a:r>
          </a:p>
        </p:txBody>
      </p:sp>
    </p:spTree>
    <p:extLst>
      <p:ext uri="{BB962C8B-B14F-4D97-AF65-F5344CB8AC3E}">
        <p14:creationId xmlns:p14="http://schemas.microsoft.com/office/powerpoint/2010/main" val="168533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5"/>
          <p:cNvSpPr/>
          <p:nvPr/>
        </p:nvSpPr>
        <p:spPr>
          <a:xfrm>
            <a:off x="881570" y="189415"/>
            <a:ext cx="6191118" cy="400110"/>
          </a:xfrm>
          <a:prstGeom prst="rect">
            <a:avLst/>
          </a:prstGeom>
        </p:spPr>
        <p:txBody>
          <a:bodyPr wrap="none">
            <a:spAutoFit/>
          </a:bodyPr>
          <a:lstStyle/>
          <a:p>
            <a:r>
              <a:rPr lang="en-US" sz="2000" b="1" dirty="0" smtClean="0"/>
              <a:t>CONCENTRACIÓN GRAVIMÉTRICA DE MINERALES</a:t>
            </a:r>
            <a:endParaRPr lang="en-US" sz="2000" b="1"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7078" y="1545740"/>
            <a:ext cx="7881079" cy="5084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ángulo 5"/>
          <p:cNvSpPr/>
          <p:nvPr/>
        </p:nvSpPr>
        <p:spPr>
          <a:xfrm>
            <a:off x="1602006" y="760850"/>
            <a:ext cx="5299849" cy="400110"/>
          </a:xfrm>
          <a:prstGeom prst="rect">
            <a:avLst/>
          </a:prstGeom>
        </p:spPr>
        <p:txBody>
          <a:bodyPr wrap="none">
            <a:spAutoFit/>
          </a:bodyPr>
          <a:lstStyle/>
          <a:p>
            <a:r>
              <a:rPr lang="en-US" sz="2000" b="1" dirty="0" smtClean="0"/>
              <a:t>a) </a:t>
            </a:r>
            <a:r>
              <a:rPr lang="en-US" sz="2000" b="1" dirty="0" err="1" smtClean="0"/>
              <a:t>Concentración</a:t>
            </a:r>
            <a:r>
              <a:rPr lang="en-US" sz="2000" b="1" dirty="0" smtClean="0"/>
              <a:t> </a:t>
            </a:r>
            <a:r>
              <a:rPr lang="en-US" sz="2000" b="1" dirty="0" err="1" smtClean="0"/>
              <a:t>en</a:t>
            </a:r>
            <a:r>
              <a:rPr lang="en-US" sz="2000" b="1" dirty="0" smtClean="0"/>
              <a:t> Medio Denso (DMS)</a:t>
            </a:r>
            <a:endParaRPr lang="en-US" sz="2000" b="1" dirty="0"/>
          </a:p>
        </p:txBody>
      </p:sp>
    </p:spTree>
    <p:extLst>
      <p:ext uri="{BB962C8B-B14F-4D97-AF65-F5344CB8AC3E}">
        <p14:creationId xmlns:p14="http://schemas.microsoft.com/office/powerpoint/2010/main" val="41731801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080654" y="5600297"/>
            <a:ext cx="10931235" cy="1015663"/>
          </a:xfrm>
          <a:prstGeom prst="rect">
            <a:avLst/>
          </a:prstGeom>
        </p:spPr>
        <p:txBody>
          <a:bodyPr wrap="square">
            <a:spAutoFit/>
          </a:bodyPr>
          <a:lstStyle/>
          <a:p>
            <a:r>
              <a:rPr lang="en-US" sz="1200" dirty="0" smtClean="0"/>
              <a:t>Mine’s </a:t>
            </a:r>
            <a:r>
              <a:rPr lang="en-US" sz="1200" dirty="0"/>
              <a:t>sophisticated diamond recovery plant, which processes ore from each of the three kimberlite pipes separately due to their different characteristics. He describes how ore is screened and sized through a series of crushers, screens, and scrubbers that wash the material by tumbling it with water. The material finally passes through to dense media separation, where the scrubbed ore is mixed with ferrosilicon solution that separates the heavier mineral component containing the diamonds. The concentrate then travels into a secure facility where a combination of X-ray sorters and grease tables separate the diamonds, including those with non-fluorescent coats.</a:t>
            </a:r>
            <a:endParaRPr lang="es-AR" sz="1200" dirty="0"/>
          </a:p>
        </p:txBody>
      </p:sp>
      <p:sp>
        <p:nvSpPr>
          <p:cNvPr id="5" name="Rectángulo 5"/>
          <p:cNvSpPr/>
          <p:nvPr/>
        </p:nvSpPr>
        <p:spPr>
          <a:xfrm>
            <a:off x="881570" y="189415"/>
            <a:ext cx="6191118" cy="400110"/>
          </a:xfrm>
          <a:prstGeom prst="rect">
            <a:avLst/>
          </a:prstGeom>
        </p:spPr>
        <p:txBody>
          <a:bodyPr wrap="none">
            <a:spAutoFit/>
          </a:bodyPr>
          <a:lstStyle/>
          <a:p>
            <a:r>
              <a:rPr lang="en-US" sz="2000" b="1" dirty="0" smtClean="0"/>
              <a:t>CONCENTRACIÓN GRAVIMÉTRICA DE MINERALES</a:t>
            </a:r>
            <a:endParaRPr lang="en-US" sz="2000" b="1" dirty="0"/>
          </a:p>
        </p:txBody>
      </p:sp>
      <p:sp>
        <p:nvSpPr>
          <p:cNvPr id="6" name="Rectángulo 5"/>
          <p:cNvSpPr/>
          <p:nvPr/>
        </p:nvSpPr>
        <p:spPr>
          <a:xfrm>
            <a:off x="1586259" y="637266"/>
            <a:ext cx="4960012" cy="400110"/>
          </a:xfrm>
          <a:prstGeom prst="rect">
            <a:avLst/>
          </a:prstGeom>
        </p:spPr>
        <p:txBody>
          <a:bodyPr wrap="none">
            <a:spAutoFit/>
          </a:bodyPr>
          <a:lstStyle/>
          <a:p>
            <a:r>
              <a:rPr lang="en-US" sz="2000" b="1" dirty="0" err="1" smtClean="0"/>
              <a:t>Concentración</a:t>
            </a:r>
            <a:r>
              <a:rPr lang="en-US" sz="2000" b="1" dirty="0" smtClean="0"/>
              <a:t> </a:t>
            </a:r>
            <a:r>
              <a:rPr lang="en-US" sz="2000" b="1" dirty="0" err="1" smtClean="0"/>
              <a:t>en</a:t>
            </a:r>
            <a:r>
              <a:rPr lang="en-US" sz="2000" b="1" dirty="0" smtClean="0"/>
              <a:t> Medio Denso (DMS)</a:t>
            </a:r>
            <a:endParaRPr lang="en-US" sz="2000" b="1"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6006" y="1037376"/>
            <a:ext cx="7312731" cy="4562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Arco"/>
          <p:cNvSpPr/>
          <p:nvPr/>
        </p:nvSpPr>
        <p:spPr>
          <a:xfrm>
            <a:off x="6843827" y="3029803"/>
            <a:ext cx="1477108" cy="1078173"/>
          </a:xfrm>
          <a:prstGeom prst="arc">
            <a:avLst>
              <a:gd name="adj1" fmla="val 20959"/>
              <a:gd name="adj2" fmla="val 0"/>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2" name="AutoShape 2" descr="KIMBERLITA La Kimberlita es una roca... - Geología en tu bolsillo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4" name="AutoShape 4" descr="KIMBERLITA La Kimberlita es una roca... - Geología en tu bolsillo | Facebo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985" y="1317825"/>
            <a:ext cx="2362731" cy="1513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401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5"/>
          <p:cNvSpPr/>
          <p:nvPr/>
        </p:nvSpPr>
        <p:spPr>
          <a:xfrm>
            <a:off x="881570" y="189415"/>
            <a:ext cx="6191118" cy="400110"/>
          </a:xfrm>
          <a:prstGeom prst="rect">
            <a:avLst/>
          </a:prstGeom>
        </p:spPr>
        <p:txBody>
          <a:bodyPr wrap="none">
            <a:spAutoFit/>
          </a:bodyPr>
          <a:lstStyle/>
          <a:p>
            <a:r>
              <a:rPr lang="en-US" sz="2000" b="1" dirty="0" smtClean="0"/>
              <a:t>CONCENTRACIÓN GRAVIMÉTRICA DE MINERALES</a:t>
            </a:r>
            <a:endParaRPr lang="en-US" sz="2000" b="1" dirty="0"/>
          </a:p>
        </p:txBody>
      </p:sp>
      <p:sp>
        <p:nvSpPr>
          <p:cNvPr id="4" name="3 Rectángulo"/>
          <p:cNvSpPr/>
          <p:nvPr/>
        </p:nvSpPr>
        <p:spPr>
          <a:xfrm>
            <a:off x="3122268" y="2645664"/>
            <a:ext cx="6680099" cy="369332"/>
          </a:xfrm>
          <a:prstGeom prst="rect">
            <a:avLst/>
          </a:prstGeom>
        </p:spPr>
        <p:txBody>
          <a:bodyPr wrap="square">
            <a:spAutoFit/>
          </a:bodyPr>
          <a:lstStyle/>
          <a:p>
            <a:r>
              <a:rPr lang="es-AR" dirty="0">
                <a:solidFill>
                  <a:srgbClr val="FF0000"/>
                </a:solidFill>
              </a:rPr>
              <a:t>https://www.youtube.com/watch?v=bDHf61aRuag</a:t>
            </a:r>
          </a:p>
        </p:txBody>
      </p:sp>
    </p:spTree>
    <p:extLst>
      <p:ext uri="{BB962C8B-B14F-4D97-AF65-F5344CB8AC3E}">
        <p14:creationId xmlns:p14="http://schemas.microsoft.com/office/powerpoint/2010/main" val="28038746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5"/>
          <p:cNvSpPr/>
          <p:nvPr/>
        </p:nvSpPr>
        <p:spPr>
          <a:xfrm>
            <a:off x="881570" y="189415"/>
            <a:ext cx="6191118" cy="400110"/>
          </a:xfrm>
          <a:prstGeom prst="rect">
            <a:avLst/>
          </a:prstGeom>
        </p:spPr>
        <p:txBody>
          <a:bodyPr wrap="none">
            <a:spAutoFit/>
          </a:bodyPr>
          <a:lstStyle/>
          <a:p>
            <a:r>
              <a:rPr lang="en-US" sz="2000" b="1" dirty="0" smtClean="0"/>
              <a:t>CONCENTRACIÓN GRAVIMÉTRICA DE MINERALES</a:t>
            </a:r>
            <a:endParaRPr lang="en-US" sz="2000" b="1" dirty="0"/>
          </a:p>
        </p:txBody>
      </p:sp>
      <p:sp>
        <p:nvSpPr>
          <p:cNvPr id="3" name="Rectángulo 5"/>
          <p:cNvSpPr/>
          <p:nvPr/>
        </p:nvSpPr>
        <p:spPr>
          <a:xfrm>
            <a:off x="1539124" y="768932"/>
            <a:ext cx="5490606" cy="400110"/>
          </a:xfrm>
          <a:prstGeom prst="rect">
            <a:avLst/>
          </a:prstGeom>
        </p:spPr>
        <p:txBody>
          <a:bodyPr wrap="none">
            <a:spAutoFit/>
          </a:bodyPr>
          <a:lstStyle/>
          <a:p>
            <a:r>
              <a:rPr lang="en-US" sz="2000" b="1" dirty="0" smtClean="0"/>
              <a:t>b) </a:t>
            </a:r>
            <a:r>
              <a:rPr lang="en-US" sz="2000" b="1" dirty="0" err="1" smtClean="0"/>
              <a:t>Concentración</a:t>
            </a:r>
            <a:r>
              <a:rPr lang="en-US" sz="2000" b="1" dirty="0" smtClean="0"/>
              <a:t> </a:t>
            </a:r>
            <a:r>
              <a:rPr lang="en-US" sz="2000" b="1" dirty="0" err="1" smtClean="0"/>
              <a:t>en</a:t>
            </a:r>
            <a:r>
              <a:rPr lang="en-US" sz="2000" b="1" dirty="0" smtClean="0"/>
              <a:t> Corrientes </a:t>
            </a:r>
            <a:r>
              <a:rPr lang="en-US" sz="2000" b="1" dirty="0" err="1" smtClean="0"/>
              <a:t>Verticales</a:t>
            </a:r>
            <a:r>
              <a:rPr lang="en-US" sz="2000" b="1" dirty="0" smtClean="0"/>
              <a:t> </a:t>
            </a:r>
            <a:endParaRPr lang="en-US" sz="2000" b="1" dirty="0"/>
          </a:p>
        </p:txBody>
      </p:sp>
      <p:sp>
        <p:nvSpPr>
          <p:cNvPr id="4" name="3 Rectángulo"/>
          <p:cNvSpPr/>
          <p:nvPr/>
        </p:nvSpPr>
        <p:spPr>
          <a:xfrm>
            <a:off x="785462" y="968987"/>
            <a:ext cx="7190137" cy="3139321"/>
          </a:xfrm>
          <a:prstGeom prst="rect">
            <a:avLst/>
          </a:prstGeom>
        </p:spPr>
        <p:txBody>
          <a:bodyPr wrap="square">
            <a:spAutoFit/>
          </a:bodyPr>
          <a:lstStyle/>
          <a:p>
            <a:endParaRPr lang="es-AR" dirty="0"/>
          </a:p>
          <a:p>
            <a:r>
              <a:rPr lang="es-AR" dirty="0" smtClean="0"/>
              <a:t>• Las </a:t>
            </a:r>
            <a:r>
              <a:rPr lang="es-AR" dirty="0"/>
              <a:t>corrientes verticales </a:t>
            </a:r>
            <a:r>
              <a:rPr lang="es-AR" dirty="0" smtClean="0"/>
              <a:t>de la pulpa son </a:t>
            </a:r>
            <a:r>
              <a:rPr lang="es-AR" dirty="0"/>
              <a:t>generadas por el movimiento de </a:t>
            </a:r>
            <a:r>
              <a:rPr lang="es-AR" dirty="0" smtClean="0"/>
              <a:t>pulsaciones.</a:t>
            </a:r>
          </a:p>
          <a:p>
            <a:endParaRPr lang="es-AR" dirty="0"/>
          </a:p>
          <a:p>
            <a:r>
              <a:rPr lang="es-AR" dirty="0"/>
              <a:t>• </a:t>
            </a:r>
            <a:r>
              <a:rPr lang="es-AR" dirty="0" smtClean="0"/>
              <a:t>Hay </a:t>
            </a:r>
            <a:r>
              <a:rPr lang="es-AR" dirty="0"/>
              <a:t>diferentes tipos de </a:t>
            </a:r>
            <a:r>
              <a:rPr lang="es-AR" dirty="0" err="1" smtClean="0"/>
              <a:t>jigs</a:t>
            </a:r>
            <a:r>
              <a:rPr lang="es-AR" dirty="0" smtClean="0"/>
              <a:t>: una </a:t>
            </a:r>
            <a:r>
              <a:rPr lang="es-AR" dirty="0"/>
              <a:t>caja fija, en cuyo interior el medio fluido sufre el movimiento de impulsión y </a:t>
            </a:r>
            <a:r>
              <a:rPr lang="es-AR" dirty="0" smtClean="0"/>
              <a:t>succión, un </a:t>
            </a:r>
            <a:r>
              <a:rPr lang="es-AR" dirty="0"/>
              <a:t>mecanismo de </a:t>
            </a:r>
            <a:r>
              <a:rPr lang="es-AR" dirty="0" smtClean="0"/>
              <a:t>accionamiento (motor</a:t>
            </a:r>
            <a:r>
              <a:rPr lang="es-AR" dirty="0"/>
              <a:t>, pistón, sistema de lubricación, etc</a:t>
            </a:r>
            <a:r>
              <a:rPr lang="es-AR" dirty="0" smtClean="0"/>
              <a:t>.), una </a:t>
            </a:r>
            <a:r>
              <a:rPr lang="es-AR" dirty="0"/>
              <a:t>criba para mantener el </a:t>
            </a:r>
            <a:r>
              <a:rPr lang="es-AR" dirty="0" smtClean="0"/>
              <a:t>lecho, un </a:t>
            </a:r>
            <a:r>
              <a:rPr lang="es-AR" dirty="0"/>
              <a:t>sistema de descarga del flotado y del hundido</a:t>
            </a:r>
            <a:r>
              <a:rPr lang="es-AR" dirty="0" smtClean="0"/>
              <a:t>.</a:t>
            </a:r>
          </a:p>
          <a:p>
            <a:endParaRPr lang="es-AR" dirty="0"/>
          </a:p>
          <a:p>
            <a:endParaRPr lang="es-A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5527" y="389470"/>
            <a:ext cx="4222550" cy="6177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785462" y="3576641"/>
            <a:ext cx="6096000" cy="2585323"/>
          </a:xfrm>
          <a:prstGeom prst="rect">
            <a:avLst/>
          </a:prstGeom>
        </p:spPr>
        <p:txBody>
          <a:bodyPr>
            <a:spAutoFit/>
          </a:bodyPr>
          <a:lstStyle/>
          <a:p>
            <a:r>
              <a:rPr lang="es-AR" dirty="0"/>
              <a:t>• </a:t>
            </a:r>
            <a:r>
              <a:rPr lang="es-AR" dirty="0" smtClean="0"/>
              <a:t>El </a:t>
            </a:r>
            <a:r>
              <a:rPr lang="es-AR" dirty="0"/>
              <a:t>accionamiento pueden ser mecánico, hidráulico-mecánico, hidráulico y neumático.</a:t>
            </a:r>
          </a:p>
          <a:p>
            <a:endParaRPr lang="es-AR" dirty="0"/>
          </a:p>
          <a:p>
            <a:r>
              <a:rPr lang="es-AR" dirty="0"/>
              <a:t>•Dos tipos de carreras (</a:t>
            </a:r>
            <a:r>
              <a:rPr lang="es-AR" dirty="0" err="1"/>
              <a:t>strokes</a:t>
            </a:r>
            <a:r>
              <a:rPr lang="es-AR" dirty="0"/>
              <a:t>): a) Carrera de Presión o pulsación ascendente (</a:t>
            </a:r>
            <a:r>
              <a:rPr lang="es-AR" dirty="0" err="1"/>
              <a:t>Pressure</a:t>
            </a:r>
            <a:r>
              <a:rPr lang="es-AR" dirty="0"/>
              <a:t> </a:t>
            </a:r>
            <a:r>
              <a:rPr lang="es-AR" dirty="0" err="1"/>
              <a:t>Stroke</a:t>
            </a:r>
            <a:r>
              <a:rPr lang="es-AR" dirty="0"/>
              <a:t>), las partículas menos densas son elevadas a mayor distancia que las densas. b) Carrera de Succión (</a:t>
            </a:r>
            <a:r>
              <a:rPr lang="es-AR" dirty="0" err="1"/>
              <a:t>Suction</a:t>
            </a:r>
            <a:r>
              <a:rPr lang="es-AR" dirty="0"/>
              <a:t> </a:t>
            </a:r>
            <a:r>
              <a:rPr lang="es-AR" dirty="0" err="1"/>
              <a:t>Stroke</a:t>
            </a:r>
            <a:r>
              <a:rPr lang="es-AR" dirty="0"/>
              <a:t>), las partículas más pesadas  sedimentan más rápidamente que las ligeras. </a:t>
            </a:r>
          </a:p>
        </p:txBody>
      </p:sp>
    </p:spTree>
    <p:extLst>
      <p:ext uri="{BB962C8B-B14F-4D97-AF65-F5344CB8AC3E}">
        <p14:creationId xmlns:p14="http://schemas.microsoft.com/office/powerpoint/2010/main" val="435024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6191118" cy="400110"/>
          </a:xfrm>
          <a:prstGeom prst="rect">
            <a:avLst/>
          </a:prstGeom>
        </p:spPr>
        <p:txBody>
          <a:bodyPr wrap="none">
            <a:spAutoFit/>
          </a:bodyPr>
          <a:lstStyle/>
          <a:p>
            <a:r>
              <a:rPr lang="en-US" sz="2000" b="1" dirty="0" smtClean="0"/>
              <a:t>CONCENTRACIÓN GRAVIMÉTRICA DE MINERALES</a:t>
            </a:r>
            <a:endParaRPr lang="en-US" sz="2000" b="1" dirty="0"/>
          </a:p>
        </p:txBody>
      </p:sp>
      <p:sp>
        <p:nvSpPr>
          <p:cNvPr id="4" name="Rectángulo 5"/>
          <p:cNvSpPr/>
          <p:nvPr/>
        </p:nvSpPr>
        <p:spPr>
          <a:xfrm>
            <a:off x="526225" y="1300615"/>
            <a:ext cx="5490606" cy="400110"/>
          </a:xfrm>
          <a:prstGeom prst="rect">
            <a:avLst/>
          </a:prstGeom>
        </p:spPr>
        <p:txBody>
          <a:bodyPr wrap="none">
            <a:spAutoFit/>
          </a:bodyPr>
          <a:lstStyle/>
          <a:p>
            <a:r>
              <a:rPr lang="en-US" sz="2000" b="1" dirty="0" smtClean="0"/>
              <a:t>b) </a:t>
            </a:r>
            <a:r>
              <a:rPr lang="en-US" sz="2000" b="1" dirty="0" err="1" smtClean="0"/>
              <a:t>Concentración</a:t>
            </a:r>
            <a:r>
              <a:rPr lang="en-US" sz="2000" b="1" dirty="0" smtClean="0"/>
              <a:t> </a:t>
            </a:r>
            <a:r>
              <a:rPr lang="en-US" sz="2000" b="1" dirty="0" err="1" smtClean="0"/>
              <a:t>en</a:t>
            </a:r>
            <a:r>
              <a:rPr lang="en-US" sz="2000" b="1" dirty="0" smtClean="0"/>
              <a:t> Corrientes </a:t>
            </a:r>
            <a:r>
              <a:rPr lang="en-US" sz="2000" b="1" dirty="0" err="1" smtClean="0"/>
              <a:t>Verticales</a:t>
            </a:r>
            <a:r>
              <a:rPr lang="en-US" sz="2000" b="1" dirty="0" smtClean="0"/>
              <a:t> </a:t>
            </a:r>
            <a:endParaRPr lang="en-US" sz="2000" b="1" dirty="0"/>
          </a:p>
        </p:txBody>
      </p:sp>
      <p:sp>
        <p:nvSpPr>
          <p:cNvPr id="6" name="5 Rectángulo"/>
          <p:cNvSpPr/>
          <p:nvPr/>
        </p:nvSpPr>
        <p:spPr>
          <a:xfrm>
            <a:off x="526225" y="1782585"/>
            <a:ext cx="6546463" cy="2585323"/>
          </a:xfrm>
          <a:prstGeom prst="rect">
            <a:avLst/>
          </a:prstGeom>
        </p:spPr>
        <p:txBody>
          <a:bodyPr wrap="square">
            <a:spAutoFit/>
          </a:bodyPr>
          <a:lstStyle/>
          <a:p>
            <a:endParaRPr lang="es-AR" dirty="0"/>
          </a:p>
          <a:p>
            <a:r>
              <a:rPr lang="es-AR" dirty="0" smtClean="0"/>
              <a:t>Efectos </a:t>
            </a:r>
            <a:r>
              <a:rPr lang="es-AR" dirty="0"/>
              <a:t>principales que contribuyen para la estratificación de las especies minerales en el </a:t>
            </a:r>
            <a:r>
              <a:rPr lang="es-AR" dirty="0" err="1"/>
              <a:t>jig</a:t>
            </a:r>
            <a:r>
              <a:rPr lang="es-AR" dirty="0" smtClean="0"/>
              <a:t>:</a:t>
            </a:r>
          </a:p>
          <a:p>
            <a:endParaRPr lang="es-AR" dirty="0"/>
          </a:p>
          <a:p>
            <a:r>
              <a:rPr lang="es-AR" dirty="0"/>
              <a:t>•</a:t>
            </a:r>
            <a:r>
              <a:rPr lang="es-AR" dirty="0" smtClean="0"/>
              <a:t>1Aceleración </a:t>
            </a:r>
            <a:r>
              <a:rPr lang="es-AR" dirty="0"/>
              <a:t>diferencial al inicio de la </a:t>
            </a:r>
            <a:r>
              <a:rPr lang="es-AR" dirty="0" smtClean="0"/>
              <a:t>caída</a:t>
            </a:r>
          </a:p>
          <a:p>
            <a:endParaRPr lang="es-AR" dirty="0"/>
          </a:p>
          <a:p>
            <a:r>
              <a:rPr lang="es-AR" dirty="0" smtClean="0"/>
              <a:t>•2 </a:t>
            </a:r>
            <a:r>
              <a:rPr lang="es-AR" dirty="0"/>
              <a:t>Clasificación por caída retardada de las </a:t>
            </a:r>
            <a:r>
              <a:rPr lang="es-AR" dirty="0" smtClean="0"/>
              <a:t>partículas</a:t>
            </a:r>
          </a:p>
          <a:p>
            <a:endParaRPr lang="es-AR" dirty="0"/>
          </a:p>
          <a:p>
            <a:r>
              <a:rPr lang="es-AR" dirty="0" smtClean="0"/>
              <a:t>•3 </a:t>
            </a:r>
            <a:r>
              <a:rPr lang="es-AR" dirty="0"/>
              <a:t>Consolidación intersticial en el final de la </a:t>
            </a:r>
            <a:r>
              <a:rPr lang="es-AR" dirty="0" smtClean="0"/>
              <a:t>caída</a:t>
            </a:r>
            <a:endParaRPr lang="es-A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2937" y="589525"/>
            <a:ext cx="5302084" cy="4739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694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440" y="1676400"/>
            <a:ext cx="5529165"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9605" y="1676400"/>
            <a:ext cx="5959311"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ángulo 5"/>
          <p:cNvSpPr/>
          <p:nvPr/>
        </p:nvSpPr>
        <p:spPr>
          <a:xfrm>
            <a:off x="881570" y="189415"/>
            <a:ext cx="6191118" cy="400110"/>
          </a:xfrm>
          <a:prstGeom prst="rect">
            <a:avLst/>
          </a:prstGeom>
        </p:spPr>
        <p:txBody>
          <a:bodyPr wrap="none">
            <a:spAutoFit/>
          </a:bodyPr>
          <a:lstStyle/>
          <a:p>
            <a:r>
              <a:rPr lang="en-US" sz="2000" b="1" dirty="0" smtClean="0"/>
              <a:t>CONCENTRACIÓN GRAVIMÉTRICA DE MINERALES</a:t>
            </a:r>
            <a:endParaRPr lang="en-US" sz="2000" b="1" dirty="0"/>
          </a:p>
        </p:txBody>
      </p:sp>
      <p:sp>
        <p:nvSpPr>
          <p:cNvPr id="5" name="Rectángulo 5"/>
          <p:cNvSpPr/>
          <p:nvPr/>
        </p:nvSpPr>
        <p:spPr>
          <a:xfrm>
            <a:off x="1539124" y="768932"/>
            <a:ext cx="5490606" cy="400110"/>
          </a:xfrm>
          <a:prstGeom prst="rect">
            <a:avLst/>
          </a:prstGeom>
        </p:spPr>
        <p:txBody>
          <a:bodyPr wrap="none">
            <a:spAutoFit/>
          </a:bodyPr>
          <a:lstStyle/>
          <a:p>
            <a:r>
              <a:rPr lang="en-US" sz="2000" b="1" dirty="0" smtClean="0"/>
              <a:t>b) </a:t>
            </a:r>
            <a:r>
              <a:rPr lang="en-US" sz="2000" b="1" dirty="0" err="1" smtClean="0"/>
              <a:t>Concentración</a:t>
            </a:r>
            <a:r>
              <a:rPr lang="en-US" sz="2000" b="1" dirty="0" smtClean="0"/>
              <a:t> </a:t>
            </a:r>
            <a:r>
              <a:rPr lang="en-US" sz="2000" b="1" dirty="0" err="1" smtClean="0"/>
              <a:t>en</a:t>
            </a:r>
            <a:r>
              <a:rPr lang="en-US" sz="2000" b="1" dirty="0" smtClean="0"/>
              <a:t> Corrientes </a:t>
            </a:r>
            <a:r>
              <a:rPr lang="en-US" sz="2000" b="1" dirty="0" err="1" smtClean="0"/>
              <a:t>Verticales</a:t>
            </a:r>
            <a:r>
              <a:rPr lang="en-US" sz="2000" b="1" dirty="0" smtClean="0"/>
              <a:t> </a:t>
            </a:r>
            <a:endParaRPr lang="en-US" sz="2000" b="1" dirty="0"/>
          </a:p>
        </p:txBody>
      </p:sp>
    </p:spTree>
    <p:extLst>
      <p:ext uri="{BB962C8B-B14F-4D97-AF65-F5344CB8AC3E}">
        <p14:creationId xmlns:p14="http://schemas.microsoft.com/office/powerpoint/2010/main" val="1065203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6750" y="1143856"/>
            <a:ext cx="6325168" cy="4950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ángulo 5"/>
          <p:cNvSpPr/>
          <p:nvPr/>
        </p:nvSpPr>
        <p:spPr>
          <a:xfrm>
            <a:off x="881570" y="189415"/>
            <a:ext cx="6191118" cy="400110"/>
          </a:xfrm>
          <a:prstGeom prst="rect">
            <a:avLst/>
          </a:prstGeom>
        </p:spPr>
        <p:txBody>
          <a:bodyPr wrap="none">
            <a:spAutoFit/>
          </a:bodyPr>
          <a:lstStyle/>
          <a:p>
            <a:r>
              <a:rPr lang="en-US" sz="2000" b="1" dirty="0" smtClean="0"/>
              <a:t>CONCENTRACIÓN GRAVIMÉTRICA DE MINERALES</a:t>
            </a:r>
            <a:endParaRPr lang="en-US" sz="2000" b="1" dirty="0"/>
          </a:p>
        </p:txBody>
      </p:sp>
      <p:sp>
        <p:nvSpPr>
          <p:cNvPr id="3" name="2 Rectángulo"/>
          <p:cNvSpPr/>
          <p:nvPr/>
        </p:nvSpPr>
        <p:spPr>
          <a:xfrm>
            <a:off x="564107" y="1077374"/>
            <a:ext cx="5495500" cy="4524315"/>
          </a:xfrm>
          <a:prstGeom prst="rect">
            <a:avLst/>
          </a:prstGeom>
        </p:spPr>
        <p:txBody>
          <a:bodyPr wrap="square">
            <a:spAutoFit/>
          </a:bodyPr>
          <a:lstStyle/>
          <a:p>
            <a:endParaRPr lang="es-AR" dirty="0"/>
          </a:p>
          <a:p>
            <a:r>
              <a:rPr lang="es-AR" dirty="0" smtClean="0"/>
              <a:t>Se </a:t>
            </a:r>
            <a:r>
              <a:rPr lang="es-AR" dirty="0"/>
              <a:t>distinguen tres </a:t>
            </a:r>
            <a:r>
              <a:rPr lang="es-AR" dirty="0" smtClean="0"/>
              <a:t>capas</a:t>
            </a:r>
          </a:p>
          <a:p>
            <a:endParaRPr lang="es-AR" dirty="0"/>
          </a:p>
          <a:p>
            <a:r>
              <a:rPr lang="es-AR" dirty="0" smtClean="0"/>
              <a:t>• </a:t>
            </a:r>
            <a:r>
              <a:rPr lang="es-AR" dirty="0"/>
              <a:t>Capa superior o transportadora </a:t>
            </a:r>
            <a:r>
              <a:rPr lang="es-AR" dirty="0" smtClean="0"/>
              <a:t>, responsable </a:t>
            </a:r>
            <a:r>
              <a:rPr lang="es-AR" dirty="0"/>
              <a:t>por el esparcimiento de la alimentación y por la rápida eliminación de lamas y </a:t>
            </a:r>
            <a:r>
              <a:rPr lang="es-AR" dirty="0" smtClean="0"/>
              <a:t>materiales </a:t>
            </a:r>
            <a:r>
              <a:rPr lang="es-AR" dirty="0"/>
              <a:t>no </a:t>
            </a:r>
            <a:r>
              <a:rPr lang="es-AR" dirty="0" smtClean="0"/>
              <a:t>deseados (capa </a:t>
            </a:r>
            <a:r>
              <a:rPr lang="es-AR" dirty="0"/>
              <a:t>fina y </a:t>
            </a:r>
            <a:r>
              <a:rPr lang="es-AR" dirty="0" smtClean="0"/>
              <a:t>fluida).</a:t>
            </a:r>
          </a:p>
          <a:p>
            <a:endParaRPr lang="es-AR" dirty="0"/>
          </a:p>
          <a:p>
            <a:r>
              <a:rPr lang="es-AR" dirty="0" smtClean="0"/>
              <a:t>• </a:t>
            </a:r>
            <a:r>
              <a:rPr lang="es-AR" dirty="0"/>
              <a:t>Capa </a:t>
            </a:r>
            <a:r>
              <a:rPr lang="es-AR" dirty="0" err="1"/>
              <a:t>roughero</a:t>
            </a:r>
            <a:r>
              <a:rPr lang="es-AR" dirty="0"/>
              <a:t> </a:t>
            </a:r>
            <a:r>
              <a:rPr lang="es-AR" dirty="0" smtClean="0"/>
              <a:t>desbastadora, las </a:t>
            </a:r>
            <a:r>
              <a:rPr lang="es-AR" dirty="0"/>
              <a:t>partículas livianas son </a:t>
            </a:r>
            <a:r>
              <a:rPr lang="es-AR" dirty="0" smtClean="0"/>
              <a:t>eliminadas hacia la </a:t>
            </a:r>
            <a:r>
              <a:rPr lang="es-AR" dirty="0"/>
              <a:t>capa superior y las partículas de densidad indeterminada son rápidamente pasadas para la capa separadora</a:t>
            </a:r>
            <a:r>
              <a:rPr lang="es-AR" dirty="0" smtClean="0"/>
              <a:t>.</a:t>
            </a:r>
          </a:p>
          <a:p>
            <a:endParaRPr lang="es-AR" dirty="0"/>
          </a:p>
          <a:p>
            <a:r>
              <a:rPr lang="es-AR" dirty="0" smtClean="0"/>
              <a:t>• </a:t>
            </a:r>
            <a:r>
              <a:rPr lang="es-AR" dirty="0"/>
              <a:t>Capa </a:t>
            </a:r>
            <a:r>
              <a:rPr lang="es-AR" dirty="0" smtClean="0"/>
              <a:t>separadora, acepta </a:t>
            </a:r>
            <a:r>
              <a:rPr lang="es-AR" dirty="0"/>
              <a:t>y deja pasar las partículas pesadas y elimina los medios.</a:t>
            </a:r>
          </a:p>
        </p:txBody>
      </p:sp>
      <p:sp>
        <p:nvSpPr>
          <p:cNvPr id="5" name="Rectángulo 5"/>
          <p:cNvSpPr/>
          <p:nvPr/>
        </p:nvSpPr>
        <p:spPr>
          <a:xfrm>
            <a:off x="1539124" y="768932"/>
            <a:ext cx="5490606" cy="400110"/>
          </a:xfrm>
          <a:prstGeom prst="rect">
            <a:avLst/>
          </a:prstGeom>
        </p:spPr>
        <p:txBody>
          <a:bodyPr wrap="none">
            <a:spAutoFit/>
          </a:bodyPr>
          <a:lstStyle/>
          <a:p>
            <a:r>
              <a:rPr lang="en-US" sz="2000" b="1" dirty="0" smtClean="0"/>
              <a:t>b) </a:t>
            </a:r>
            <a:r>
              <a:rPr lang="en-US" sz="2000" b="1" dirty="0" err="1" smtClean="0"/>
              <a:t>Concentración</a:t>
            </a:r>
            <a:r>
              <a:rPr lang="en-US" sz="2000" b="1" dirty="0" smtClean="0"/>
              <a:t> </a:t>
            </a:r>
            <a:r>
              <a:rPr lang="en-US" sz="2000" b="1" dirty="0" err="1" smtClean="0"/>
              <a:t>en</a:t>
            </a:r>
            <a:r>
              <a:rPr lang="en-US" sz="2000" b="1" dirty="0" smtClean="0"/>
              <a:t> Corrientes </a:t>
            </a:r>
            <a:r>
              <a:rPr lang="en-US" sz="2000" b="1" dirty="0" err="1" smtClean="0"/>
              <a:t>Verticales</a:t>
            </a:r>
            <a:r>
              <a:rPr lang="en-US" sz="2000" b="1" dirty="0" smtClean="0"/>
              <a:t> </a:t>
            </a:r>
            <a:endParaRPr lang="en-US" sz="2000" b="1" dirty="0"/>
          </a:p>
        </p:txBody>
      </p:sp>
    </p:spTree>
    <p:extLst>
      <p:ext uri="{BB962C8B-B14F-4D97-AF65-F5344CB8AC3E}">
        <p14:creationId xmlns:p14="http://schemas.microsoft.com/office/powerpoint/2010/main" val="3410579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780472" y="1446260"/>
            <a:ext cx="5722426" cy="3970318"/>
          </a:xfrm>
          <a:prstGeom prst="rect">
            <a:avLst/>
          </a:prstGeom>
        </p:spPr>
        <p:txBody>
          <a:bodyPr wrap="square">
            <a:spAutoFit/>
          </a:bodyPr>
          <a:lstStyle/>
          <a:p>
            <a:r>
              <a:rPr lang="es-AR" b="1" dirty="0"/>
              <a:t>Ventajas de la operación </a:t>
            </a:r>
            <a:r>
              <a:rPr lang="es-AR" b="1" dirty="0" smtClean="0"/>
              <a:t>del </a:t>
            </a:r>
            <a:r>
              <a:rPr lang="es-AR" b="1" dirty="0" err="1"/>
              <a:t>Jig</a:t>
            </a:r>
            <a:r>
              <a:rPr lang="es-AR" b="1" dirty="0"/>
              <a:t> </a:t>
            </a:r>
            <a:endParaRPr lang="es-AR" b="1" dirty="0" smtClean="0"/>
          </a:p>
          <a:p>
            <a:endParaRPr lang="es-AR" b="1" dirty="0"/>
          </a:p>
          <a:p>
            <a:r>
              <a:rPr lang="es-AR" dirty="0"/>
              <a:t>• No </a:t>
            </a:r>
            <a:r>
              <a:rPr lang="es-AR" dirty="0" smtClean="0"/>
              <a:t>requieren </a:t>
            </a:r>
            <a:r>
              <a:rPr lang="es-AR" dirty="0"/>
              <a:t>líquidos densos o suspensiones acuosas de sólidos. </a:t>
            </a:r>
          </a:p>
          <a:p>
            <a:r>
              <a:rPr lang="es-AR" dirty="0"/>
              <a:t>• Se pueden tratar partículas grandes (+ 200 mm en </a:t>
            </a:r>
            <a:r>
              <a:rPr lang="es-AR" dirty="0" smtClean="0"/>
              <a:t>carbón mineral). </a:t>
            </a:r>
            <a:endParaRPr lang="es-AR" dirty="0"/>
          </a:p>
          <a:p>
            <a:r>
              <a:rPr lang="es-AR" dirty="0"/>
              <a:t>• Capacidad </a:t>
            </a:r>
            <a:r>
              <a:rPr lang="es-AR" dirty="0" smtClean="0"/>
              <a:t>variable, 0,5 a 50 </a:t>
            </a:r>
            <a:r>
              <a:rPr lang="es-AR" dirty="0" err="1" smtClean="0"/>
              <a:t>Tn</a:t>
            </a:r>
            <a:r>
              <a:rPr lang="es-AR" dirty="0" smtClean="0"/>
              <a:t>/H </a:t>
            </a:r>
            <a:endParaRPr lang="es-AR" dirty="0"/>
          </a:p>
          <a:p>
            <a:endParaRPr lang="es-AR" dirty="0"/>
          </a:p>
          <a:p>
            <a:r>
              <a:rPr lang="es-AR" b="1" dirty="0"/>
              <a:t>Desventajas de la operación de </a:t>
            </a:r>
            <a:r>
              <a:rPr lang="es-AR" b="1" dirty="0" err="1"/>
              <a:t>Jig</a:t>
            </a:r>
            <a:r>
              <a:rPr lang="es-AR" b="1" dirty="0"/>
              <a:t> </a:t>
            </a:r>
            <a:endParaRPr lang="es-AR" b="1" dirty="0" smtClean="0"/>
          </a:p>
          <a:p>
            <a:endParaRPr lang="es-AR" b="1" dirty="0"/>
          </a:p>
          <a:p>
            <a:r>
              <a:rPr lang="es-AR" dirty="0"/>
              <a:t>• No es buena si hay un material con un amplio rango de tamaños. </a:t>
            </a:r>
          </a:p>
          <a:p>
            <a:r>
              <a:rPr lang="es-AR" dirty="0"/>
              <a:t>• Dificultad para hacer separaciones de densidad relativa baja. </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1298" y="1309189"/>
            <a:ext cx="5667375" cy="5064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ángulo 5"/>
          <p:cNvSpPr/>
          <p:nvPr/>
        </p:nvSpPr>
        <p:spPr>
          <a:xfrm>
            <a:off x="881570" y="189415"/>
            <a:ext cx="6191118" cy="400110"/>
          </a:xfrm>
          <a:prstGeom prst="rect">
            <a:avLst/>
          </a:prstGeom>
        </p:spPr>
        <p:txBody>
          <a:bodyPr wrap="none">
            <a:spAutoFit/>
          </a:bodyPr>
          <a:lstStyle/>
          <a:p>
            <a:r>
              <a:rPr lang="en-US" sz="2000" b="1" dirty="0" smtClean="0"/>
              <a:t>CONCENTRACIÓN GRAVIMÉTRICA DE MINERALES</a:t>
            </a:r>
            <a:endParaRPr lang="en-US" sz="2000" b="1" dirty="0"/>
          </a:p>
        </p:txBody>
      </p:sp>
      <p:sp>
        <p:nvSpPr>
          <p:cNvPr id="5" name="Rectángulo 5"/>
          <p:cNvSpPr/>
          <p:nvPr/>
        </p:nvSpPr>
        <p:spPr>
          <a:xfrm>
            <a:off x="1539124" y="768932"/>
            <a:ext cx="5490606" cy="400110"/>
          </a:xfrm>
          <a:prstGeom prst="rect">
            <a:avLst/>
          </a:prstGeom>
        </p:spPr>
        <p:txBody>
          <a:bodyPr wrap="none">
            <a:spAutoFit/>
          </a:bodyPr>
          <a:lstStyle/>
          <a:p>
            <a:r>
              <a:rPr lang="en-US" sz="2000" b="1" dirty="0" smtClean="0"/>
              <a:t>b) </a:t>
            </a:r>
            <a:r>
              <a:rPr lang="en-US" sz="2000" b="1" dirty="0" err="1" smtClean="0"/>
              <a:t>Concentración</a:t>
            </a:r>
            <a:r>
              <a:rPr lang="en-US" sz="2000" b="1" dirty="0" smtClean="0"/>
              <a:t> </a:t>
            </a:r>
            <a:r>
              <a:rPr lang="en-US" sz="2000" b="1" dirty="0" err="1" smtClean="0"/>
              <a:t>en</a:t>
            </a:r>
            <a:r>
              <a:rPr lang="en-US" sz="2000" b="1" dirty="0" smtClean="0"/>
              <a:t> Corrientes </a:t>
            </a:r>
            <a:r>
              <a:rPr lang="en-US" sz="2000" b="1" dirty="0" err="1" smtClean="0"/>
              <a:t>Verticales</a:t>
            </a:r>
            <a:r>
              <a:rPr lang="en-US" sz="2000" b="1" dirty="0" smtClean="0"/>
              <a:t> </a:t>
            </a:r>
            <a:endParaRPr lang="en-US" sz="2000" b="1" dirty="0"/>
          </a:p>
        </p:txBody>
      </p:sp>
    </p:spTree>
    <p:extLst>
      <p:ext uri="{BB962C8B-B14F-4D97-AF65-F5344CB8AC3E}">
        <p14:creationId xmlns:p14="http://schemas.microsoft.com/office/powerpoint/2010/main" val="232148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6191118" cy="400110"/>
          </a:xfrm>
          <a:prstGeom prst="rect">
            <a:avLst/>
          </a:prstGeom>
        </p:spPr>
        <p:txBody>
          <a:bodyPr wrap="none">
            <a:spAutoFit/>
          </a:bodyPr>
          <a:lstStyle/>
          <a:p>
            <a:r>
              <a:rPr lang="en-US" sz="2000" b="1" dirty="0" smtClean="0"/>
              <a:t>CONCENTRACIÓN GRAVIMÉTRICA DE MINERALES</a:t>
            </a:r>
            <a:endParaRPr lang="en-US" sz="2000" b="1"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851" y="1347645"/>
            <a:ext cx="5835768" cy="3810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310" y="1347645"/>
            <a:ext cx="6020583" cy="3831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540475" y="4920483"/>
            <a:ext cx="11512417" cy="1200329"/>
          </a:xfrm>
          <a:prstGeom prst="rect">
            <a:avLst/>
          </a:prstGeom>
        </p:spPr>
        <p:txBody>
          <a:bodyPr wrap="square">
            <a:spAutoFit/>
          </a:bodyPr>
          <a:lstStyle/>
          <a:p>
            <a:endParaRPr lang="es-AR" dirty="0"/>
          </a:p>
          <a:p>
            <a:r>
              <a:rPr lang="es-AR" b="1" dirty="0"/>
              <a:t>APLICACIONES DEL JIG</a:t>
            </a:r>
          </a:p>
          <a:p>
            <a:r>
              <a:rPr lang="es-AR" dirty="0" smtClean="0"/>
              <a:t>Se aplican para </a:t>
            </a:r>
            <a:r>
              <a:rPr lang="es-AR" dirty="0"/>
              <a:t>el tratamiento de menas de aluvión o </a:t>
            </a:r>
            <a:r>
              <a:rPr lang="es-AR" dirty="0" smtClean="0"/>
              <a:t>placer, en la </a:t>
            </a:r>
            <a:r>
              <a:rPr lang="es-AR" dirty="0"/>
              <a:t>preparación de </a:t>
            </a:r>
            <a:r>
              <a:rPr lang="es-AR" dirty="0" smtClean="0"/>
              <a:t>carbón mineral y también se usan para menas </a:t>
            </a:r>
            <a:r>
              <a:rPr lang="es-AR" dirty="0"/>
              <a:t>metálicas (casiterita, </a:t>
            </a:r>
            <a:r>
              <a:rPr lang="es-AR" dirty="0" err="1"/>
              <a:t>scheelita</a:t>
            </a:r>
            <a:r>
              <a:rPr lang="es-AR" dirty="0"/>
              <a:t>, manganeso, plomo-zinc, </a:t>
            </a:r>
            <a:r>
              <a:rPr lang="es-AR" dirty="0" smtClean="0"/>
              <a:t>Hierro</a:t>
            </a:r>
            <a:r>
              <a:rPr lang="es-AR" dirty="0"/>
              <a:t>).</a:t>
            </a:r>
          </a:p>
        </p:txBody>
      </p:sp>
      <p:sp>
        <p:nvSpPr>
          <p:cNvPr id="6" name="Rectángulo 5"/>
          <p:cNvSpPr/>
          <p:nvPr/>
        </p:nvSpPr>
        <p:spPr>
          <a:xfrm>
            <a:off x="1539124" y="768932"/>
            <a:ext cx="5490606" cy="400110"/>
          </a:xfrm>
          <a:prstGeom prst="rect">
            <a:avLst/>
          </a:prstGeom>
        </p:spPr>
        <p:txBody>
          <a:bodyPr wrap="none">
            <a:spAutoFit/>
          </a:bodyPr>
          <a:lstStyle/>
          <a:p>
            <a:r>
              <a:rPr lang="en-US" sz="2000" b="1" dirty="0" smtClean="0"/>
              <a:t>b) </a:t>
            </a:r>
            <a:r>
              <a:rPr lang="en-US" sz="2000" b="1" dirty="0" err="1" smtClean="0"/>
              <a:t>Concentración</a:t>
            </a:r>
            <a:r>
              <a:rPr lang="en-US" sz="2000" b="1" dirty="0" smtClean="0"/>
              <a:t> </a:t>
            </a:r>
            <a:r>
              <a:rPr lang="en-US" sz="2000" b="1" dirty="0" err="1" smtClean="0"/>
              <a:t>en</a:t>
            </a:r>
            <a:r>
              <a:rPr lang="en-US" sz="2000" b="1" dirty="0" smtClean="0"/>
              <a:t> Corrientes </a:t>
            </a:r>
            <a:r>
              <a:rPr lang="en-US" sz="2000" b="1" dirty="0" err="1" smtClean="0"/>
              <a:t>Verticales</a:t>
            </a:r>
            <a:r>
              <a:rPr lang="en-US" sz="2000" b="1" dirty="0" smtClean="0"/>
              <a:t> </a:t>
            </a:r>
            <a:endParaRPr lang="en-US" sz="2000" b="1" dirty="0"/>
          </a:p>
        </p:txBody>
      </p:sp>
    </p:spTree>
    <p:extLst>
      <p:ext uri="{BB962C8B-B14F-4D97-AF65-F5344CB8AC3E}">
        <p14:creationId xmlns:p14="http://schemas.microsoft.com/office/powerpoint/2010/main" val="126649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2" name="Picture 6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82565"/>
            <a:ext cx="9742057" cy="5157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ángulo 5"/>
          <p:cNvSpPr/>
          <p:nvPr/>
        </p:nvSpPr>
        <p:spPr>
          <a:xfrm>
            <a:off x="881570" y="189415"/>
            <a:ext cx="4232249" cy="400110"/>
          </a:xfrm>
          <a:prstGeom prst="rect">
            <a:avLst/>
          </a:prstGeom>
        </p:spPr>
        <p:txBody>
          <a:bodyPr wrap="none">
            <a:spAutoFit/>
          </a:bodyPr>
          <a:lstStyle/>
          <a:p>
            <a:r>
              <a:rPr lang="en-US" sz="2000" b="1" dirty="0" smtClean="0"/>
              <a:t>CONCENTRACIÓN DE MINERALES</a:t>
            </a:r>
            <a:endParaRPr lang="en-US" sz="2000" b="1" dirty="0"/>
          </a:p>
        </p:txBody>
      </p:sp>
    </p:spTree>
    <p:extLst>
      <p:ext uri="{BB962C8B-B14F-4D97-AF65-F5344CB8AC3E}">
        <p14:creationId xmlns:p14="http://schemas.microsoft.com/office/powerpoint/2010/main" val="20194214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6191118" cy="400110"/>
          </a:xfrm>
          <a:prstGeom prst="rect">
            <a:avLst/>
          </a:prstGeom>
        </p:spPr>
        <p:txBody>
          <a:bodyPr wrap="none">
            <a:spAutoFit/>
          </a:bodyPr>
          <a:lstStyle/>
          <a:p>
            <a:r>
              <a:rPr lang="en-US" sz="2000" b="1" dirty="0" smtClean="0"/>
              <a:t>CONCENTRACIÓN GRAVIMÉTRICA DE MINERALES</a:t>
            </a:r>
            <a:endParaRPr lang="en-US" sz="2000" b="1"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5655" y="1122707"/>
            <a:ext cx="7007745" cy="5608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ángulo 5"/>
          <p:cNvSpPr/>
          <p:nvPr/>
        </p:nvSpPr>
        <p:spPr>
          <a:xfrm>
            <a:off x="1539124" y="704129"/>
            <a:ext cx="5490606" cy="400110"/>
          </a:xfrm>
          <a:prstGeom prst="rect">
            <a:avLst/>
          </a:prstGeom>
        </p:spPr>
        <p:txBody>
          <a:bodyPr wrap="none">
            <a:spAutoFit/>
          </a:bodyPr>
          <a:lstStyle/>
          <a:p>
            <a:r>
              <a:rPr lang="en-US" sz="2000" b="1" dirty="0" smtClean="0"/>
              <a:t>b) </a:t>
            </a:r>
            <a:r>
              <a:rPr lang="en-US" sz="2000" b="1" dirty="0" err="1" smtClean="0"/>
              <a:t>Concentración</a:t>
            </a:r>
            <a:r>
              <a:rPr lang="en-US" sz="2000" b="1" dirty="0" smtClean="0"/>
              <a:t> </a:t>
            </a:r>
            <a:r>
              <a:rPr lang="en-US" sz="2000" b="1" dirty="0" err="1" smtClean="0"/>
              <a:t>en</a:t>
            </a:r>
            <a:r>
              <a:rPr lang="en-US" sz="2000" b="1" dirty="0" smtClean="0"/>
              <a:t> Corrientes </a:t>
            </a:r>
            <a:r>
              <a:rPr lang="en-US" sz="2000" b="1" dirty="0" err="1" smtClean="0"/>
              <a:t>Verticales</a:t>
            </a:r>
            <a:r>
              <a:rPr lang="en-US" sz="2000" b="1" dirty="0" smtClean="0"/>
              <a:t> </a:t>
            </a:r>
            <a:endParaRPr lang="en-US" sz="2000" b="1" dirty="0"/>
          </a:p>
        </p:txBody>
      </p:sp>
      <p:sp>
        <p:nvSpPr>
          <p:cNvPr id="5" name="4 Arco"/>
          <p:cNvSpPr/>
          <p:nvPr/>
        </p:nvSpPr>
        <p:spPr>
          <a:xfrm>
            <a:off x="2947917" y="5104263"/>
            <a:ext cx="3503274" cy="1626737"/>
          </a:xfrm>
          <a:prstGeom prst="arc">
            <a:avLst>
              <a:gd name="adj1" fmla="val 20959"/>
              <a:gd name="adj2" fmla="val 0"/>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Tree>
    <p:extLst>
      <p:ext uri="{BB962C8B-B14F-4D97-AF65-F5344CB8AC3E}">
        <p14:creationId xmlns:p14="http://schemas.microsoft.com/office/powerpoint/2010/main" val="212090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7607" y="1283342"/>
            <a:ext cx="9574765" cy="5419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ángulo 5"/>
          <p:cNvSpPr/>
          <p:nvPr/>
        </p:nvSpPr>
        <p:spPr>
          <a:xfrm>
            <a:off x="881570" y="189415"/>
            <a:ext cx="6191118" cy="400110"/>
          </a:xfrm>
          <a:prstGeom prst="rect">
            <a:avLst/>
          </a:prstGeom>
        </p:spPr>
        <p:txBody>
          <a:bodyPr wrap="none">
            <a:spAutoFit/>
          </a:bodyPr>
          <a:lstStyle/>
          <a:p>
            <a:r>
              <a:rPr lang="en-US" sz="2000" b="1" dirty="0" smtClean="0"/>
              <a:t>CONCENTRACIÓN GRAVIMÉTRICA DE MINERALES</a:t>
            </a:r>
            <a:endParaRPr lang="en-US" sz="2000" b="1" dirty="0"/>
          </a:p>
        </p:txBody>
      </p:sp>
      <p:sp>
        <p:nvSpPr>
          <p:cNvPr id="5" name="Rectángulo 5"/>
          <p:cNvSpPr/>
          <p:nvPr/>
        </p:nvSpPr>
        <p:spPr>
          <a:xfrm>
            <a:off x="1539124" y="768932"/>
            <a:ext cx="5490606" cy="400110"/>
          </a:xfrm>
          <a:prstGeom prst="rect">
            <a:avLst/>
          </a:prstGeom>
        </p:spPr>
        <p:txBody>
          <a:bodyPr wrap="none">
            <a:spAutoFit/>
          </a:bodyPr>
          <a:lstStyle/>
          <a:p>
            <a:r>
              <a:rPr lang="en-US" sz="2000" b="1" dirty="0" smtClean="0"/>
              <a:t>b) </a:t>
            </a:r>
            <a:r>
              <a:rPr lang="en-US" sz="2000" b="1" dirty="0" err="1" smtClean="0"/>
              <a:t>Concentración</a:t>
            </a:r>
            <a:r>
              <a:rPr lang="en-US" sz="2000" b="1" dirty="0" smtClean="0"/>
              <a:t> </a:t>
            </a:r>
            <a:r>
              <a:rPr lang="en-US" sz="2000" b="1" dirty="0" err="1" smtClean="0"/>
              <a:t>en</a:t>
            </a:r>
            <a:r>
              <a:rPr lang="en-US" sz="2000" b="1" dirty="0" smtClean="0"/>
              <a:t> Corrientes </a:t>
            </a:r>
            <a:r>
              <a:rPr lang="en-US" sz="2000" b="1" dirty="0" err="1" smtClean="0"/>
              <a:t>Verticales</a:t>
            </a:r>
            <a:r>
              <a:rPr lang="en-US" sz="2000" b="1" dirty="0" smtClean="0"/>
              <a:t> </a:t>
            </a:r>
            <a:endParaRPr lang="en-US" sz="2000" b="1" dirty="0"/>
          </a:p>
        </p:txBody>
      </p:sp>
      <p:sp>
        <p:nvSpPr>
          <p:cNvPr id="6" name="5 Arco"/>
          <p:cNvSpPr/>
          <p:nvPr/>
        </p:nvSpPr>
        <p:spPr>
          <a:xfrm>
            <a:off x="6045958" y="1828799"/>
            <a:ext cx="2456597" cy="1121770"/>
          </a:xfrm>
          <a:prstGeom prst="arc">
            <a:avLst>
              <a:gd name="adj1" fmla="val 20959"/>
              <a:gd name="adj2" fmla="val 0"/>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8" name="7 Arco"/>
          <p:cNvSpPr/>
          <p:nvPr/>
        </p:nvSpPr>
        <p:spPr>
          <a:xfrm>
            <a:off x="4176215" y="3891887"/>
            <a:ext cx="2694291" cy="2238507"/>
          </a:xfrm>
          <a:prstGeom prst="arc">
            <a:avLst>
              <a:gd name="adj1" fmla="val 20959"/>
              <a:gd name="adj2" fmla="val 0"/>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9" name="8 Arco"/>
          <p:cNvSpPr/>
          <p:nvPr/>
        </p:nvSpPr>
        <p:spPr>
          <a:xfrm>
            <a:off x="7182130" y="3739487"/>
            <a:ext cx="1724166" cy="2322394"/>
          </a:xfrm>
          <a:prstGeom prst="arc">
            <a:avLst>
              <a:gd name="adj1" fmla="val 20959"/>
              <a:gd name="adj2" fmla="val 0"/>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Tree>
    <p:extLst>
      <p:ext uri="{BB962C8B-B14F-4D97-AF65-F5344CB8AC3E}">
        <p14:creationId xmlns:p14="http://schemas.microsoft.com/office/powerpoint/2010/main" val="3136021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6191118" cy="400110"/>
          </a:xfrm>
          <a:prstGeom prst="rect">
            <a:avLst/>
          </a:prstGeom>
        </p:spPr>
        <p:txBody>
          <a:bodyPr wrap="none">
            <a:spAutoFit/>
          </a:bodyPr>
          <a:lstStyle/>
          <a:p>
            <a:r>
              <a:rPr lang="en-US" sz="2000" b="1" dirty="0" smtClean="0"/>
              <a:t>CONCENTRACIÓN GRAVIMÉTRICA DE MINERALES</a:t>
            </a:r>
            <a:endParaRPr lang="en-US" sz="2000" b="1" dirty="0"/>
          </a:p>
        </p:txBody>
      </p:sp>
      <p:sp>
        <p:nvSpPr>
          <p:cNvPr id="5" name="Rectángulo 5"/>
          <p:cNvSpPr/>
          <p:nvPr/>
        </p:nvSpPr>
        <p:spPr>
          <a:xfrm>
            <a:off x="1539124" y="768932"/>
            <a:ext cx="5490606" cy="400110"/>
          </a:xfrm>
          <a:prstGeom prst="rect">
            <a:avLst/>
          </a:prstGeom>
        </p:spPr>
        <p:txBody>
          <a:bodyPr wrap="none">
            <a:spAutoFit/>
          </a:bodyPr>
          <a:lstStyle/>
          <a:p>
            <a:r>
              <a:rPr lang="en-US" sz="2000" b="1" dirty="0" smtClean="0"/>
              <a:t>b) </a:t>
            </a:r>
            <a:r>
              <a:rPr lang="en-US" sz="2000" b="1" dirty="0" err="1" smtClean="0"/>
              <a:t>Concentración</a:t>
            </a:r>
            <a:r>
              <a:rPr lang="en-US" sz="2000" b="1" dirty="0" smtClean="0"/>
              <a:t> </a:t>
            </a:r>
            <a:r>
              <a:rPr lang="en-US" sz="2000" b="1" dirty="0" err="1" smtClean="0"/>
              <a:t>en</a:t>
            </a:r>
            <a:r>
              <a:rPr lang="en-US" sz="2000" b="1" dirty="0" smtClean="0"/>
              <a:t> Corrientes </a:t>
            </a:r>
            <a:r>
              <a:rPr lang="en-US" sz="2000" b="1" dirty="0" err="1" smtClean="0"/>
              <a:t>Verticales</a:t>
            </a:r>
            <a:r>
              <a:rPr lang="en-US" sz="2000" b="1" dirty="0" smtClean="0"/>
              <a:t> </a:t>
            </a:r>
            <a:endParaRPr lang="en-US" sz="2000" b="1" dirty="0"/>
          </a:p>
        </p:txBody>
      </p:sp>
      <p:sp>
        <p:nvSpPr>
          <p:cNvPr id="2" name="1 Rectángulo"/>
          <p:cNvSpPr/>
          <p:nvPr/>
        </p:nvSpPr>
        <p:spPr>
          <a:xfrm>
            <a:off x="3151123" y="3244334"/>
            <a:ext cx="5889754" cy="369332"/>
          </a:xfrm>
          <a:prstGeom prst="rect">
            <a:avLst/>
          </a:prstGeom>
        </p:spPr>
        <p:txBody>
          <a:bodyPr wrap="none">
            <a:spAutoFit/>
          </a:bodyPr>
          <a:lstStyle/>
          <a:p>
            <a:r>
              <a:rPr lang="es-AR" dirty="0">
                <a:solidFill>
                  <a:srgbClr val="FF0000"/>
                </a:solidFill>
              </a:rPr>
              <a:t>https://www.youtube.com/watch?v=RDgZtTEhMVk</a:t>
            </a:r>
          </a:p>
        </p:txBody>
      </p:sp>
    </p:spTree>
    <p:extLst>
      <p:ext uri="{BB962C8B-B14F-4D97-AF65-F5344CB8AC3E}">
        <p14:creationId xmlns:p14="http://schemas.microsoft.com/office/powerpoint/2010/main" val="6091371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5"/>
          <p:cNvSpPr/>
          <p:nvPr/>
        </p:nvSpPr>
        <p:spPr>
          <a:xfrm>
            <a:off x="881570" y="189415"/>
            <a:ext cx="6191118" cy="400110"/>
          </a:xfrm>
          <a:prstGeom prst="rect">
            <a:avLst/>
          </a:prstGeom>
        </p:spPr>
        <p:txBody>
          <a:bodyPr wrap="none">
            <a:spAutoFit/>
          </a:bodyPr>
          <a:lstStyle/>
          <a:p>
            <a:r>
              <a:rPr lang="en-US" sz="2000" b="1" dirty="0" smtClean="0"/>
              <a:t>CONCENTRACIÓN GRAVIMÉTRICA DE MINERALES</a:t>
            </a:r>
            <a:endParaRPr lang="en-US" sz="2000" b="1" dirty="0"/>
          </a:p>
        </p:txBody>
      </p:sp>
      <p:sp>
        <p:nvSpPr>
          <p:cNvPr id="5" name="Rectángulo 5"/>
          <p:cNvSpPr/>
          <p:nvPr/>
        </p:nvSpPr>
        <p:spPr>
          <a:xfrm>
            <a:off x="1539124" y="768932"/>
            <a:ext cx="5490606" cy="400110"/>
          </a:xfrm>
          <a:prstGeom prst="rect">
            <a:avLst/>
          </a:prstGeom>
        </p:spPr>
        <p:txBody>
          <a:bodyPr wrap="none">
            <a:spAutoFit/>
          </a:bodyPr>
          <a:lstStyle/>
          <a:p>
            <a:r>
              <a:rPr lang="en-US" sz="2000" b="1" dirty="0" smtClean="0"/>
              <a:t>b) </a:t>
            </a:r>
            <a:r>
              <a:rPr lang="en-US" sz="2000" b="1" dirty="0" err="1" smtClean="0"/>
              <a:t>Concentración</a:t>
            </a:r>
            <a:r>
              <a:rPr lang="en-US" sz="2000" b="1" dirty="0" smtClean="0"/>
              <a:t> </a:t>
            </a:r>
            <a:r>
              <a:rPr lang="en-US" sz="2000" b="1" dirty="0" err="1" smtClean="0"/>
              <a:t>en</a:t>
            </a:r>
            <a:r>
              <a:rPr lang="en-US" sz="2000" b="1" dirty="0" smtClean="0"/>
              <a:t> Corrientes </a:t>
            </a:r>
            <a:r>
              <a:rPr lang="en-US" sz="2000" b="1" dirty="0" err="1" smtClean="0"/>
              <a:t>Verticales</a:t>
            </a:r>
            <a:r>
              <a:rPr lang="en-US" sz="2000" b="1" dirty="0" smtClean="0"/>
              <a:t> </a:t>
            </a:r>
            <a:endParaRPr lang="en-US" sz="2000" b="1" dirty="0"/>
          </a:p>
        </p:txBody>
      </p:sp>
      <p:sp>
        <p:nvSpPr>
          <p:cNvPr id="2" name="1 Rectángulo"/>
          <p:cNvSpPr/>
          <p:nvPr/>
        </p:nvSpPr>
        <p:spPr>
          <a:xfrm>
            <a:off x="3060553" y="3244334"/>
            <a:ext cx="6070893" cy="369332"/>
          </a:xfrm>
          <a:prstGeom prst="rect">
            <a:avLst/>
          </a:prstGeom>
        </p:spPr>
        <p:txBody>
          <a:bodyPr wrap="none">
            <a:spAutoFit/>
          </a:bodyPr>
          <a:lstStyle/>
          <a:p>
            <a:r>
              <a:rPr lang="es-AR" dirty="0">
                <a:solidFill>
                  <a:srgbClr val="FF0000"/>
                </a:solidFill>
              </a:rPr>
              <a:t>https://www.youtube.com/watch?v=A7KyYqOMxnA</a:t>
            </a:r>
          </a:p>
        </p:txBody>
      </p:sp>
    </p:spTree>
    <p:extLst>
      <p:ext uri="{BB962C8B-B14F-4D97-AF65-F5344CB8AC3E}">
        <p14:creationId xmlns:p14="http://schemas.microsoft.com/office/powerpoint/2010/main" val="21754163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6191118" cy="400110"/>
          </a:xfrm>
          <a:prstGeom prst="rect">
            <a:avLst/>
          </a:prstGeom>
        </p:spPr>
        <p:txBody>
          <a:bodyPr wrap="none">
            <a:spAutoFit/>
          </a:bodyPr>
          <a:lstStyle/>
          <a:p>
            <a:r>
              <a:rPr lang="en-US" sz="2000" b="1" dirty="0" smtClean="0"/>
              <a:t>CONCENTRACIÓN GRAVIMÉTRICA DE MINERALES</a:t>
            </a:r>
            <a:endParaRPr lang="en-US" sz="2000" b="1" dirty="0"/>
          </a:p>
        </p:txBody>
      </p:sp>
      <p:sp>
        <p:nvSpPr>
          <p:cNvPr id="4" name="Rectángulo 5"/>
          <p:cNvSpPr/>
          <p:nvPr/>
        </p:nvSpPr>
        <p:spPr>
          <a:xfrm>
            <a:off x="1630417" y="751976"/>
            <a:ext cx="6074099" cy="400110"/>
          </a:xfrm>
          <a:prstGeom prst="rect">
            <a:avLst/>
          </a:prstGeom>
        </p:spPr>
        <p:txBody>
          <a:bodyPr wrap="none">
            <a:spAutoFit/>
          </a:bodyPr>
          <a:lstStyle/>
          <a:p>
            <a:r>
              <a:rPr lang="en-US" sz="2000" b="1" dirty="0" smtClean="0"/>
              <a:t>c) </a:t>
            </a:r>
            <a:r>
              <a:rPr lang="en-US" sz="2000" b="1" dirty="0" err="1" smtClean="0"/>
              <a:t>Concentración</a:t>
            </a:r>
            <a:r>
              <a:rPr lang="en-US" sz="2000" b="1" dirty="0" smtClean="0"/>
              <a:t> </a:t>
            </a:r>
            <a:r>
              <a:rPr lang="en-US" sz="2000" b="1" dirty="0" err="1" smtClean="0"/>
              <a:t>en</a:t>
            </a:r>
            <a:r>
              <a:rPr lang="en-US" sz="2000" b="1" dirty="0" smtClean="0"/>
              <a:t> Corrientes </a:t>
            </a:r>
            <a:r>
              <a:rPr lang="en-US" sz="2000" b="1" dirty="0" err="1" smtClean="0"/>
              <a:t>Longitudinales</a:t>
            </a:r>
            <a:endParaRPr lang="en-US" sz="2000" b="1" dirty="0"/>
          </a:p>
        </p:txBody>
      </p:sp>
      <p:sp>
        <p:nvSpPr>
          <p:cNvPr id="5" name="4 Rectángulo"/>
          <p:cNvSpPr/>
          <p:nvPr/>
        </p:nvSpPr>
        <p:spPr>
          <a:xfrm>
            <a:off x="543118" y="1450879"/>
            <a:ext cx="6529569" cy="5355312"/>
          </a:xfrm>
          <a:prstGeom prst="rect">
            <a:avLst/>
          </a:prstGeom>
        </p:spPr>
        <p:txBody>
          <a:bodyPr wrap="square">
            <a:spAutoFit/>
          </a:bodyPr>
          <a:lstStyle/>
          <a:p>
            <a:endParaRPr lang="es-AR" dirty="0"/>
          </a:p>
          <a:p>
            <a:r>
              <a:rPr lang="es-AR" dirty="0" smtClean="0"/>
              <a:t>Durante </a:t>
            </a:r>
            <a:r>
              <a:rPr lang="es-AR" dirty="0"/>
              <a:t>la sedimentación, las partículas trazan trayectorias diferentes de acuerdo con el tiempo a que quedan expuestas a </a:t>
            </a:r>
            <a:r>
              <a:rPr lang="es-AR" dirty="0" smtClean="0"/>
              <a:t>las corrientes.</a:t>
            </a:r>
          </a:p>
          <a:p>
            <a:endParaRPr lang="es-AR" dirty="0" smtClean="0"/>
          </a:p>
          <a:p>
            <a:r>
              <a:rPr lang="es-AR" dirty="0"/>
              <a:t>Se observan 2 tipos de escurrimientos: el escurrimiento laminar y el escurrimiento en canaletas. </a:t>
            </a:r>
            <a:endParaRPr lang="es-AR" dirty="0" smtClean="0"/>
          </a:p>
          <a:p>
            <a:endParaRPr lang="es-AR" dirty="0"/>
          </a:p>
          <a:p>
            <a:r>
              <a:rPr lang="es-AR" dirty="0"/>
              <a:t>Concentración por Escurrimiento laminar, se destacan las mesas </a:t>
            </a:r>
            <a:r>
              <a:rPr lang="es-AR" dirty="0" smtClean="0"/>
              <a:t>vibratorias (Mesa </a:t>
            </a:r>
            <a:r>
              <a:rPr lang="es-AR" dirty="0" err="1" smtClean="0"/>
              <a:t>Wifley</a:t>
            </a:r>
            <a:r>
              <a:rPr lang="es-AR" dirty="0" smtClean="0"/>
              <a:t>), </a:t>
            </a:r>
            <a:r>
              <a:rPr lang="es-AR" dirty="0"/>
              <a:t>las espirales y los </a:t>
            </a:r>
            <a:r>
              <a:rPr lang="es-AR" dirty="0" err="1" smtClean="0"/>
              <a:t>vanners</a:t>
            </a:r>
            <a:r>
              <a:rPr lang="es-AR" dirty="0" smtClean="0"/>
              <a:t>. Por ejemplo la </a:t>
            </a:r>
            <a:r>
              <a:rPr lang="es-AR" dirty="0"/>
              <a:t>mesa de </a:t>
            </a:r>
            <a:r>
              <a:rPr lang="es-AR" dirty="0" err="1"/>
              <a:t>Bartles-Mozley</a:t>
            </a:r>
            <a:r>
              <a:rPr lang="es-AR" dirty="0"/>
              <a:t>  se emplea para la concentración de minerales finos entre 100 micrones a 5 micrones.</a:t>
            </a:r>
          </a:p>
          <a:p>
            <a:endParaRPr lang="es-AR" dirty="0"/>
          </a:p>
          <a:p>
            <a:r>
              <a:rPr lang="es-AR" dirty="0"/>
              <a:t>Concentración por Escurrimiento en canaletas, se presenta en canaletas simples, canaletas estranguladas y cono </a:t>
            </a:r>
            <a:r>
              <a:rPr lang="es-AR" dirty="0" err="1"/>
              <a:t>Reichert</a:t>
            </a:r>
            <a:endParaRPr lang="es-AR" dirty="0"/>
          </a:p>
          <a:p>
            <a:endParaRPr lang="es-AR" dirty="0" smtClean="0"/>
          </a:p>
          <a:p>
            <a:endParaRPr lang="es-AR"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9316" y="389471"/>
            <a:ext cx="3908805" cy="2245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0545" y="2634528"/>
            <a:ext cx="2746907" cy="4049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401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6191118" cy="400110"/>
          </a:xfrm>
          <a:prstGeom prst="rect">
            <a:avLst/>
          </a:prstGeom>
        </p:spPr>
        <p:txBody>
          <a:bodyPr wrap="none">
            <a:spAutoFit/>
          </a:bodyPr>
          <a:lstStyle/>
          <a:p>
            <a:r>
              <a:rPr lang="en-US" sz="2000" b="1" dirty="0" smtClean="0"/>
              <a:t>CONCENTRACIÓN GRAVIMÉTRICA DE MINERALES</a:t>
            </a:r>
            <a:endParaRPr lang="en-US" sz="2000" b="1"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9224" y="207949"/>
            <a:ext cx="4251070" cy="588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ángulo 5"/>
          <p:cNvSpPr/>
          <p:nvPr/>
        </p:nvSpPr>
        <p:spPr>
          <a:xfrm>
            <a:off x="1540772" y="751976"/>
            <a:ext cx="6074099" cy="400110"/>
          </a:xfrm>
          <a:prstGeom prst="rect">
            <a:avLst/>
          </a:prstGeom>
        </p:spPr>
        <p:txBody>
          <a:bodyPr wrap="none">
            <a:spAutoFit/>
          </a:bodyPr>
          <a:lstStyle/>
          <a:p>
            <a:r>
              <a:rPr lang="en-US" sz="2000" b="1" dirty="0" smtClean="0"/>
              <a:t>c) </a:t>
            </a:r>
            <a:r>
              <a:rPr lang="en-US" sz="2000" b="1" dirty="0" err="1" smtClean="0"/>
              <a:t>Concentración</a:t>
            </a:r>
            <a:r>
              <a:rPr lang="en-US" sz="2000" b="1" dirty="0" smtClean="0"/>
              <a:t> </a:t>
            </a:r>
            <a:r>
              <a:rPr lang="en-US" sz="2000" b="1" dirty="0" err="1" smtClean="0"/>
              <a:t>en</a:t>
            </a:r>
            <a:r>
              <a:rPr lang="en-US" sz="2000" b="1" dirty="0" smtClean="0"/>
              <a:t> Corrientes </a:t>
            </a:r>
            <a:r>
              <a:rPr lang="en-US" sz="2000" b="1" dirty="0" err="1" smtClean="0"/>
              <a:t>Longitudinales</a:t>
            </a:r>
            <a:endParaRPr lang="en-US" sz="2000" b="1" dirty="0"/>
          </a:p>
        </p:txBody>
      </p:sp>
      <p:sp>
        <p:nvSpPr>
          <p:cNvPr id="6" name="5 CuadroTexto"/>
          <p:cNvSpPr txBox="1"/>
          <p:nvPr/>
        </p:nvSpPr>
        <p:spPr>
          <a:xfrm>
            <a:off x="881570" y="1856095"/>
            <a:ext cx="6733301" cy="3970318"/>
          </a:xfrm>
          <a:prstGeom prst="rect">
            <a:avLst/>
          </a:prstGeom>
          <a:noFill/>
        </p:spPr>
        <p:txBody>
          <a:bodyPr wrap="square" rtlCol="0">
            <a:spAutoFit/>
          </a:bodyPr>
          <a:lstStyle/>
          <a:p>
            <a:r>
              <a:rPr lang="es-AR" dirty="0" smtClean="0"/>
              <a:t>Distribución de las partículas de distinto tamaño y peso específico.</a:t>
            </a:r>
          </a:p>
          <a:p>
            <a:endParaRPr lang="es-AR" dirty="0"/>
          </a:p>
          <a:p>
            <a:r>
              <a:rPr lang="es-AR" b="1" dirty="0" smtClean="0"/>
              <a:t>1</a:t>
            </a:r>
            <a:r>
              <a:rPr lang="es-AR" dirty="0" smtClean="0"/>
              <a:t> Movimiento por efecto del tablero,  la partícula de mayor peso de desplazará una mayor distancia (LB &gt; LA).</a:t>
            </a:r>
          </a:p>
          <a:p>
            <a:endParaRPr lang="es-AR" dirty="0"/>
          </a:p>
          <a:p>
            <a:endParaRPr lang="es-AR" dirty="0" smtClean="0"/>
          </a:p>
          <a:p>
            <a:r>
              <a:rPr lang="es-AR" b="1" dirty="0" smtClean="0"/>
              <a:t>2</a:t>
            </a:r>
            <a:r>
              <a:rPr lang="es-AR" dirty="0" smtClean="0"/>
              <a:t> Movimiento por efecto transversal del agua, por acción de la lámina líquida la partícula más liviana recorrerá mayor distancia</a:t>
            </a:r>
          </a:p>
          <a:p>
            <a:r>
              <a:rPr lang="es-AR" dirty="0" smtClean="0"/>
              <a:t>(TA&gt;TB).</a:t>
            </a:r>
          </a:p>
          <a:p>
            <a:endParaRPr lang="es-AR" dirty="0"/>
          </a:p>
          <a:p>
            <a:pPr marL="342900" indent="-342900">
              <a:buAutoNum type="arabicPeriod"/>
            </a:pPr>
            <a:endParaRPr lang="es-AR" dirty="0"/>
          </a:p>
          <a:p>
            <a:pPr marL="342900" indent="-342900">
              <a:buAutoNum type="arabicPeriod"/>
            </a:pPr>
            <a:endParaRPr lang="es-AR" dirty="0"/>
          </a:p>
        </p:txBody>
      </p:sp>
      <p:sp>
        <p:nvSpPr>
          <p:cNvPr id="7" name="6 CuadroTexto"/>
          <p:cNvSpPr txBox="1"/>
          <p:nvPr/>
        </p:nvSpPr>
        <p:spPr>
          <a:xfrm>
            <a:off x="8748213" y="5770980"/>
            <a:ext cx="2593075" cy="276999"/>
          </a:xfrm>
          <a:prstGeom prst="rect">
            <a:avLst/>
          </a:prstGeom>
          <a:noFill/>
        </p:spPr>
        <p:txBody>
          <a:bodyPr wrap="square" rtlCol="0">
            <a:spAutoFit/>
          </a:bodyPr>
          <a:lstStyle/>
          <a:p>
            <a:r>
              <a:rPr lang="es-AR" sz="1200" b="1" dirty="0" smtClean="0"/>
              <a:t>Movimiento transversal de A y B</a:t>
            </a:r>
            <a:endParaRPr lang="es-AR" sz="1200" b="1" dirty="0"/>
          </a:p>
        </p:txBody>
      </p:sp>
    </p:spTree>
    <p:extLst>
      <p:ext uri="{BB962C8B-B14F-4D97-AF65-F5344CB8AC3E}">
        <p14:creationId xmlns:p14="http://schemas.microsoft.com/office/powerpoint/2010/main" val="2924432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6191118" cy="400110"/>
          </a:xfrm>
          <a:prstGeom prst="rect">
            <a:avLst/>
          </a:prstGeom>
        </p:spPr>
        <p:txBody>
          <a:bodyPr wrap="none">
            <a:spAutoFit/>
          </a:bodyPr>
          <a:lstStyle/>
          <a:p>
            <a:r>
              <a:rPr lang="en-US" sz="2000" b="1" dirty="0" smtClean="0"/>
              <a:t>CONCENTRACIÓN GRAVIMÉTRICA DE MINERALES</a:t>
            </a:r>
            <a:endParaRPr lang="en-US" sz="2000" b="1" dirty="0"/>
          </a:p>
        </p:txBody>
      </p:sp>
      <p:sp>
        <p:nvSpPr>
          <p:cNvPr id="4" name="3 Rectángulo"/>
          <p:cNvSpPr/>
          <p:nvPr/>
        </p:nvSpPr>
        <p:spPr>
          <a:xfrm>
            <a:off x="373037" y="1080914"/>
            <a:ext cx="5700215" cy="2862322"/>
          </a:xfrm>
          <a:prstGeom prst="rect">
            <a:avLst/>
          </a:prstGeom>
        </p:spPr>
        <p:txBody>
          <a:bodyPr wrap="square">
            <a:spAutoFit/>
          </a:bodyPr>
          <a:lstStyle/>
          <a:p>
            <a:endParaRPr lang="es-AR" dirty="0"/>
          </a:p>
          <a:p>
            <a:r>
              <a:rPr lang="es-AR" b="1" dirty="0" smtClean="0">
                <a:solidFill>
                  <a:srgbClr val="FF0000"/>
                </a:solidFill>
              </a:rPr>
              <a:t>• Mesas Vibratorias </a:t>
            </a:r>
          </a:p>
          <a:p>
            <a:r>
              <a:rPr lang="es-AR" dirty="0" smtClean="0"/>
              <a:t>Aparece la Mesa </a:t>
            </a:r>
            <a:r>
              <a:rPr lang="es-AR" dirty="0" err="1" smtClean="0"/>
              <a:t>Wilfley</a:t>
            </a:r>
            <a:r>
              <a:rPr lang="es-AR" dirty="0" smtClean="0"/>
              <a:t> con agregados parcial y total de </a:t>
            </a:r>
            <a:r>
              <a:rPr lang="es-AR" dirty="0" err="1" smtClean="0"/>
              <a:t>riffles</a:t>
            </a:r>
            <a:r>
              <a:rPr lang="es-AR" dirty="0" smtClean="0"/>
              <a:t> en el tablero (</a:t>
            </a:r>
            <a:r>
              <a:rPr lang="es-AR" i="1" dirty="0" smtClean="0"/>
              <a:t>alimentación gruesa y </a:t>
            </a:r>
            <a:r>
              <a:rPr lang="es-AR" dirty="0" smtClean="0"/>
              <a:t>aumentar  su capacidad). </a:t>
            </a:r>
          </a:p>
          <a:p>
            <a:endParaRPr lang="es-AR" dirty="0"/>
          </a:p>
          <a:p>
            <a:endParaRPr lang="es-AR" dirty="0"/>
          </a:p>
          <a:p>
            <a:endParaRPr lang="es-AR" dirty="0" smtClean="0"/>
          </a:p>
          <a:p>
            <a:endParaRPr lang="es-AR" dirty="0" smtClean="0"/>
          </a:p>
          <a:p>
            <a:endParaRPr lang="es-AR" dirty="0" smtClean="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3252" y="1172452"/>
            <a:ext cx="5973528" cy="4073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ángulo 5"/>
          <p:cNvSpPr/>
          <p:nvPr/>
        </p:nvSpPr>
        <p:spPr>
          <a:xfrm>
            <a:off x="1607377" y="751976"/>
            <a:ext cx="6074099" cy="400110"/>
          </a:xfrm>
          <a:prstGeom prst="rect">
            <a:avLst/>
          </a:prstGeom>
        </p:spPr>
        <p:txBody>
          <a:bodyPr wrap="none">
            <a:spAutoFit/>
          </a:bodyPr>
          <a:lstStyle/>
          <a:p>
            <a:r>
              <a:rPr lang="en-US" sz="2000" b="1" dirty="0" smtClean="0"/>
              <a:t>c) </a:t>
            </a:r>
            <a:r>
              <a:rPr lang="en-US" sz="2000" b="1" dirty="0" err="1" smtClean="0"/>
              <a:t>Concentración</a:t>
            </a:r>
            <a:r>
              <a:rPr lang="en-US" sz="2000" b="1" dirty="0" smtClean="0"/>
              <a:t> </a:t>
            </a:r>
            <a:r>
              <a:rPr lang="en-US" sz="2000" b="1" dirty="0" err="1" smtClean="0"/>
              <a:t>en</a:t>
            </a:r>
            <a:r>
              <a:rPr lang="en-US" sz="2000" b="1" dirty="0" smtClean="0"/>
              <a:t> Corrientes </a:t>
            </a:r>
            <a:r>
              <a:rPr lang="en-US" sz="2000" b="1" dirty="0" err="1" smtClean="0"/>
              <a:t>Longitudinales</a:t>
            </a:r>
            <a:endParaRPr lang="en-US" sz="2000" b="1" dirty="0"/>
          </a:p>
        </p:txBody>
      </p:sp>
      <p:sp>
        <p:nvSpPr>
          <p:cNvPr id="2" name="1 Rectángulo"/>
          <p:cNvSpPr/>
          <p:nvPr/>
        </p:nvSpPr>
        <p:spPr>
          <a:xfrm>
            <a:off x="509517" y="2762114"/>
            <a:ext cx="5563735" cy="2862322"/>
          </a:xfrm>
          <a:prstGeom prst="rect">
            <a:avLst/>
          </a:prstGeom>
        </p:spPr>
        <p:txBody>
          <a:bodyPr wrap="square">
            <a:spAutoFit/>
          </a:bodyPr>
          <a:lstStyle/>
          <a:p>
            <a:r>
              <a:rPr lang="es-AR" b="1" dirty="0">
                <a:solidFill>
                  <a:srgbClr val="FF0000"/>
                </a:solidFill>
              </a:rPr>
              <a:t>Objetivos de los </a:t>
            </a:r>
            <a:r>
              <a:rPr lang="es-AR" b="1" i="1" dirty="0" err="1">
                <a:solidFill>
                  <a:srgbClr val="FF0000"/>
                </a:solidFill>
              </a:rPr>
              <a:t>riffles</a:t>
            </a:r>
            <a:r>
              <a:rPr lang="es-AR" b="1" dirty="0">
                <a:solidFill>
                  <a:srgbClr val="FF0000"/>
                </a:solidFill>
              </a:rPr>
              <a:t> :</a:t>
            </a:r>
          </a:p>
          <a:p>
            <a:endParaRPr lang="es-AR" dirty="0"/>
          </a:p>
          <a:p>
            <a:r>
              <a:rPr lang="es-AR" dirty="0"/>
              <a:t>a) Formar cavidades donde ocurre la formación de lecho y estratificación por acción semejante a la encontrada en el </a:t>
            </a:r>
            <a:r>
              <a:rPr lang="es-AR" dirty="0" err="1"/>
              <a:t>jig</a:t>
            </a:r>
            <a:r>
              <a:rPr lang="es-AR" dirty="0"/>
              <a:t>.</a:t>
            </a:r>
          </a:p>
          <a:p>
            <a:r>
              <a:rPr lang="es-AR" dirty="0"/>
              <a:t>b) Ocultar las partículas pesadas para la transmisión de las vibraciones.</a:t>
            </a:r>
          </a:p>
          <a:p>
            <a:r>
              <a:rPr lang="es-AR" dirty="0"/>
              <a:t>c) Exponer a las partículas grandes y livianas al flujo transversal de agua de lavado, después de la estratificación.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4823" y="5251426"/>
            <a:ext cx="4616071" cy="1606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169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6191118" cy="400110"/>
          </a:xfrm>
          <a:prstGeom prst="rect">
            <a:avLst/>
          </a:prstGeom>
        </p:spPr>
        <p:txBody>
          <a:bodyPr wrap="none">
            <a:spAutoFit/>
          </a:bodyPr>
          <a:lstStyle/>
          <a:p>
            <a:r>
              <a:rPr lang="en-US" sz="2000" b="1" dirty="0" smtClean="0"/>
              <a:t>CONCENTRACIÓN GRAVIMÉTRICA DE MINERALES</a:t>
            </a:r>
            <a:endParaRPr lang="en-US" sz="2000" b="1" dirty="0"/>
          </a:p>
        </p:txBody>
      </p:sp>
      <p:sp>
        <p:nvSpPr>
          <p:cNvPr id="4" name="3 Rectángulo"/>
          <p:cNvSpPr/>
          <p:nvPr/>
        </p:nvSpPr>
        <p:spPr>
          <a:xfrm>
            <a:off x="881569" y="1075351"/>
            <a:ext cx="4113512" cy="6463308"/>
          </a:xfrm>
          <a:prstGeom prst="rect">
            <a:avLst/>
          </a:prstGeom>
        </p:spPr>
        <p:txBody>
          <a:bodyPr wrap="square">
            <a:spAutoFit/>
          </a:bodyPr>
          <a:lstStyle/>
          <a:p>
            <a:endParaRPr lang="es-AR" dirty="0"/>
          </a:p>
          <a:p>
            <a:r>
              <a:rPr lang="es-AR" dirty="0" smtClean="0">
                <a:solidFill>
                  <a:srgbClr val="FF0000"/>
                </a:solidFill>
              </a:rPr>
              <a:t>CAPACIDAD</a:t>
            </a:r>
            <a:endParaRPr lang="es-AR" dirty="0">
              <a:solidFill>
                <a:srgbClr val="FF0000"/>
              </a:solidFill>
            </a:endParaRPr>
          </a:p>
          <a:p>
            <a:r>
              <a:rPr lang="es-AR" dirty="0" smtClean="0"/>
              <a:t>• Depende </a:t>
            </a:r>
            <a:r>
              <a:rPr lang="es-AR" dirty="0"/>
              <a:t>de la frecuencia, la inclinación, la cantidad de agua, las características de la mena, densidades y formas de las partículas, y de la granulometría de alimentación.</a:t>
            </a:r>
          </a:p>
          <a:p>
            <a:r>
              <a:rPr lang="es-AR" dirty="0"/>
              <a:t>•La capacidad en general varía de 5 ton/día (materiales finos) hasta aproximadamente 50 ton/día (materiales gruesos</a:t>
            </a:r>
            <a:r>
              <a:rPr lang="es-AR" dirty="0" smtClean="0"/>
              <a:t>).</a:t>
            </a:r>
          </a:p>
          <a:p>
            <a:endParaRPr lang="es-AR" dirty="0"/>
          </a:p>
          <a:p>
            <a:r>
              <a:rPr lang="es-AR" dirty="0"/>
              <a:t>•</a:t>
            </a:r>
            <a:r>
              <a:rPr lang="es-AR" dirty="0">
                <a:solidFill>
                  <a:srgbClr val="FF0000"/>
                </a:solidFill>
              </a:rPr>
              <a:t>CONSUMOS DE AGUA Y </a:t>
            </a:r>
            <a:r>
              <a:rPr lang="es-AR" dirty="0" smtClean="0">
                <a:solidFill>
                  <a:srgbClr val="FF0000"/>
                </a:solidFill>
              </a:rPr>
              <a:t>ENERGÍA</a:t>
            </a:r>
            <a:endParaRPr lang="es-AR" dirty="0"/>
          </a:p>
          <a:p>
            <a:r>
              <a:rPr lang="es-AR" dirty="0"/>
              <a:t>•Consumo de agua : 38 a 83 L/min(alimentación) y 11 a 45 L/min(lavado</a:t>
            </a:r>
            <a:r>
              <a:rPr lang="es-AR" dirty="0" smtClean="0"/>
              <a:t>).</a:t>
            </a:r>
          </a:p>
          <a:p>
            <a:endParaRPr lang="es-AR" dirty="0"/>
          </a:p>
          <a:p>
            <a:r>
              <a:rPr lang="es-AR" dirty="0"/>
              <a:t>•Consumo de potencia media : 0,6 HP por mesa</a:t>
            </a:r>
            <a:r>
              <a:rPr lang="es-AR" dirty="0" smtClean="0"/>
              <a:t>.</a:t>
            </a:r>
          </a:p>
          <a:p>
            <a:endParaRPr lang="es-AR" dirty="0"/>
          </a:p>
          <a:p>
            <a:endParaRPr lang="es-AR" dirty="0"/>
          </a:p>
          <a:p>
            <a:endParaRPr lang="es-AR"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9146" y="1342669"/>
            <a:ext cx="7210425" cy="5112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ángulo 5"/>
          <p:cNvSpPr/>
          <p:nvPr/>
        </p:nvSpPr>
        <p:spPr>
          <a:xfrm>
            <a:off x="1581977" y="751976"/>
            <a:ext cx="6074099" cy="400110"/>
          </a:xfrm>
          <a:prstGeom prst="rect">
            <a:avLst/>
          </a:prstGeom>
        </p:spPr>
        <p:txBody>
          <a:bodyPr wrap="none">
            <a:spAutoFit/>
          </a:bodyPr>
          <a:lstStyle/>
          <a:p>
            <a:r>
              <a:rPr lang="en-US" sz="2000" b="1" dirty="0" smtClean="0"/>
              <a:t>c) </a:t>
            </a:r>
            <a:r>
              <a:rPr lang="en-US" sz="2000" b="1" dirty="0" err="1" smtClean="0"/>
              <a:t>Concentración</a:t>
            </a:r>
            <a:r>
              <a:rPr lang="en-US" sz="2000" b="1" dirty="0" smtClean="0"/>
              <a:t> </a:t>
            </a:r>
            <a:r>
              <a:rPr lang="en-US" sz="2000" b="1" dirty="0" err="1" smtClean="0"/>
              <a:t>en</a:t>
            </a:r>
            <a:r>
              <a:rPr lang="en-US" sz="2000" b="1" dirty="0" smtClean="0"/>
              <a:t> Corrientes </a:t>
            </a:r>
            <a:r>
              <a:rPr lang="en-US" sz="2000" b="1" dirty="0" err="1" smtClean="0"/>
              <a:t>Longitudinales</a:t>
            </a:r>
            <a:endParaRPr lang="en-US" sz="2000" b="1" dirty="0"/>
          </a:p>
        </p:txBody>
      </p:sp>
    </p:spTree>
    <p:extLst>
      <p:ext uri="{BB962C8B-B14F-4D97-AF65-F5344CB8AC3E}">
        <p14:creationId xmlns:p14="http://schemas.microsoft.com/office/powerpoint/2010/main" val="1597337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6191118" cy="400110"/>
          </a:xfrm>
          <a:prstGeom prst="rect">
            <a:avLst/>
          </a:prstGeom>
        </p:spPr>
        <p:txBody>
          <a:bodyPr wrap="none">
            <a:spAutoFit/>
          </a:bodyPr>
          <a:lstStyle/>
          <a:p>
            <a:r>
              <a:rPr lang="en-US" sz="2000" b="1" dirty="0" smtClean="0"/>
              <a:t>CONCENTRACIÓN GRAVIMÉTRICA DE MINERALES</a:t>
            </a:r>
            <a:endParaRPr lang="en-US" sz="2000" b="1" dirty="0"/>
          </a:p>
        </p:txBody>
      </p:sp>
      <p:sp>
        <p:nvSpPr>
          <p:cNvPr id="4" name="3 Rectángulo"/>
          <p:cNvSpPr/>
          <p:nvPr/>
        </p:nvSpPr>
        <p:spPr>
          <a:xfrm>
            <a:off x="709191" y="1530276"/>
            <a:ext cx="6096000" cy="2031325"/>
          </a:xfrm>
          <a:prstGeom prst="rect">
            <a:avLst/>
          </a:prstGeom>
        </p:spPr>
        <p:txBody>
          <a:bodyPr>
            <a:spAutoFit/>
          </a:bodyPr>
          <a:lstStyle/>
          <a:p>
            <a:r>
              <a:rPr lang="es-AR" dirty="0">
                <a:solidFill>
                  <a:srgbClr val="FF0000"/>
                </a:solidFill>
              </a:rPr>
              <a:t>CONTROLES OPERACIONALES</a:t>
            </a:r>
          </a:p>
          <a:p>
            <a:r>
              <a:rPr lang="es-AR" dirty="0" smtClean="0"/>
              <a:t>• Granulometría de la alimentación.</a:t>
            </a:r>
          </a:p>
          <a:p>
            <a:r>
              <a:rPr lang="es-AR" dirty="0" smtClean="0"/>
              <a:t>• Longitud y frecuencia del golpe.</a:t>
            </a:r>
          </a:p>
          <a:p>
            <a:r>
              <a:rPr lang="es-AR" dirty="0" smtClean="0"/>
              <a:t>• Inclinación </a:t>
            </a:r>
            <a:r>
              <a:rPr lang="es-AR" dirty="0"/>
              <a:t>de la mesa.</a:t>
            </a:r>
          </a:p>
          <a:p>
            <a:r>
              <a:rPr lang="es-AR" dirty="0" smtClean="0"/>
              <a:t>• Densidad </a:t>
            </a:r>
            <a:r>
              <a:rPr lang="es-AR" dirty="0"/>
              <a:t>de la pulpa en la </a:t>
            </a:r>
            <a:r>
              <a:rPr lang="es-AR" dirty="0" smtClean="0"/>
              <a:t>alimentación, 25-30%</a:t>
            </a:r>
            <a:endParaRPr lang="es-AR" dirty="0"/>
          </a:p>
          <a:p>
            <a:r>
              <a:rPr lang="es-AR" dirty="0" smtClean="0"/>
              <a:t>• Cantidad de agua </a:t>
            </a:r>
            <a:r>
              <a:rPr lang="es-AR" dirty="0"/>
              <a:t>de lavado.</a:t>
            </a:r>
          </a:p>
          <a:p>
            <a:r>
              <a:rPr lang="es-AR" dirty="0" smtClean="0"/>
              <a:t>• Posición </a:t>
            </a:r>
            <a:r>
              <a:rPr lang="es-AR" dirty="0"/>
              <a:t>de los cortadores de los productos.</a:t>
            </a:r>
          </a:p>
        </p:txBody>
      </p:sp>
      <p:sp>
        <p:nvSpPr>
          <p:cNvPr id="5" name="4 Rectángulo"/>
          <p:cNvSpPr/>
          <p:nvPr/>
        </p:nvSpPr>
        <p:spPr>
          <a:xfrm>
            <a:off x="709191" y="3724910"/>
            <a:ext cx="5751242" cy="1754326"/>
          </a:xfrm>
          <a:prstGeom prst="rect">
            <a:avLst/>
          </a:prstGeom>
        </p:spPr>
        <p:txBody>
          <a:bodyPr wrap="square">
            <a:spAutoFit/>
          </a:bodyPr>
          <a:lstStyle/>
          <a:p>
            <a:r>
              <a:rPr lang="es-AR" dirty="0" smtClean="0">
                <a:solidFill>
                  <a:srgbClr val="FF0000"/>
                </a:solidFill>
              </a:rPr>
              <a:t>APLICACIONES </a:t>
            </a:r>
            <a:endParaRPr lang="es-AR" dirty="0">
              <a:solidFill>
                <a:srgbClr val="FF0000"/>
              </a:solidFill>
            </a:endParaRPr>
          </a:p>
          <a:p>
            <a:r>
              <a:rPr lang="es-AR" dirty="0" smtClean="0"/>
              <a:t>• Limpieza </a:t>
            </a:r>
            <a:r>
              <a:rPr lang="es-AR" dirty="0"/>
              <a:t>de carbón fino.</a:t>
            </a:r>
          </a:p>
          <a:p>
            <a:r>
              <a:rPr lang="es-AR" dirty="0" smtClean="0"/>
              <a:t>• Tratamiento </a:t>
            </a:r>
            <a:r>
              <a:rPr lang="es-AR" dirty="0"/>
              <a:t>de óxidos :casiterita, tungsteno, </a:t>
            </a:r>
            <a:r>
              <a:rPr lang="es-AR" dirty="0" err="1"/>
              <a:t>tantálio</a:t>
            </a:r>
            <a:r>
              <a:rPr lang="es-AR" dirty="0"/>
              <a:t>, zirconio, barita, cromo, minerales industriales y arenas, oro, plomo, zinc, escorias, desechos y residuos de fundiciones.</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7167" y="1464301"/>
            <a:ext cx="5610225" cy="352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ángulo 5"/>
          <p:cNvSpPr/>
          <p:nvPr/>
        </p:nvSpPr>
        <p:spPr>
          <a:xfrm>
            <a:off x="1480377" y="751976"/>
            <a:ext cx="6074099" cy="400110"/>
          </a:xfrm>
          <a:prstGeom prst="rect">
            <a:avLst/>
          </a:prstGeom>
        </p:spPr>
        <p:txBody>
          <a:bodyPr wrap="none">
            <a:spAutoFit/>
          </a:bodyPr>
          <a:lstStyle/>
          <a:p>
            <a:r>
              <a:rPr lang="en-US" sz="2000" b="1" dirty="0" smtClean="0"/>
              <a:t>c) </a:t>
            </a:r>
            <a:r>
              <a:rPr lang="en-US" sz="2000" b="1" dirty="0" err="1" smtClean="0"/>
              <a:t>Concentración</a:t>
            </a:r>
            <a:r>
              <a:rPr lang="en-US" sz="2000" b="1" dirty="0" smtClean="0"/>
              <a:t> </a:t>
            </a:r>
            <a:r>
              <a:rPr lang="en-US" sz="2000" b="1" dirty="0" err="1" smtClean="0"/>
              <a:t>en</a:t>
            </a:r>
            <a:r>
              <a:rPr lang="en-US" sz="2000" b="1" dirty="0" smtClean="0"/>
              <a:t> Corrientes </a:t>
            </a:r>
            <a:r>
              <a:rPr lang="en-US" sz="2000" b="1" dirty="0" err="1" smtClean="0"/>
              <a:t>Longitudinales</a:t>
            </a:r>
            <a:endParaRPr lang="en-US" sz="2000" b="1" dirty="0"/>
          </a:p>
        </p:txBody>
      </p:sp>
    </p:spTree>
    <p:extLst>
      <p:ext uri="{BB962C8B-B14F-4D97-AF65-F5344CB8AC3E}">
        <p14:creationId xmlns:p14="http://schemas.microsoft.com/office/powerpoint/2010/main" val="3219203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4721" y="990983"/>
            <a:ext cx="6937897" cy="5755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ángulo 5"/>
          <p:cNvSpPr/>
          <p:nvPr/>
        </p:nvSpPr>
        <p:spPr>
          <a:xfrm>
            <a:off x="881570" y="189415"/>
            <a:ext cx="6191118" cy="400110"/>
          </a:xfrm>
          <a:prstGeom prst="rect">
            <a:avLst/>
          </a:prstGeom>
        </p:spPr>
        <p:txBody>
          <a:bodyPr wrap="none">
            <a:spAutoFit/>
          </a:bodyPr>
          <a:lstStyle/>
          <a:p>
            <a:r>
              <a:rPr lang="en-US" sz="2000" b="1" dirty="0" smtClean="0"/>
              <a:t>CONCENTRACIÓN GRAVIMÉTRICA DE MINERALES</a:t>
            </a:r>
            <a:endParaRPr lang="en-US" sz="2000" b="1" dirty="0"/>
          </a:p>
        </p:txBody>
      </p:sp>
      <p:sp>
        <p:nvSpPr>
          <p:cNvPr id="5" name="Rectángulo 5"/>
          <p:cNvSpPr/>
          <p:nvPr/>
        </p:nvSpPr>
        <p:spPr>
          <a:xfrm>
            <a:off x="1457252" y="590874"/>
            <a:ext cx="6074099" cy="400110"/>
          </a:xfrm>
          <a:prstGeom prst="rect">
            <a:avLst/>
          </a:prstGeom>
        </p:spPr>
        <p:txBody>
          <a:bodyPr wrap="none">
            <a:spAutoFit/>
          </a:bodyPr>
          <a:lstStyle/>
          <a:p>
            <a:r>
              <a:rPr lang="en-US" sz="2000" b="1" dirty="0" smtClean="0"/>
              <a:t>c) </a:t>
            </a:r>
            <a:r>
              <a:rPr lang="en-US" sz="2000" b="1" dirty="0" err="1" smtClean="0"/>
              <a:t>Concentración</a:t>
            </a:r>
            <a:r>
              <a:rPr lang="en-US" sz="2000" b="1" dirty="0" smtClean="0"/>
              <a:t> </a:t>
            </a:r>
            <a:r>
              <a:rPr lang="en-US" sz="2000" b="1" dirty="0" err="1" smtClean="0"/>
              <a:t>en</a:t>
            </a:r>
            <a:r>
              <a:rPr lang="en-US" sz="2000" b="1" dirty="0" smtClean="0"/>
              <a:t> Corrientes </a:t>
            </a:r>
            <a:r>
              <a:rPr lang="en-US" sz="2000" b="1" dirty="0" err="1" smtClean="0"/>
              <a:t>Longitudinales</a:t>
            </a:r>
            <a:endParaRPr lang="en-US" sz="2000" b="1" dirty="0"/>
          </a:p>
        </p:txBody>
      </p:sp>
      <p:sp>
        <p:nvSpPr>
          <p:cNvPr id="6" name="5 Arco"/>
          <p:cNvSpPr/>
          <p:nvPr/>
        </p:nvSpPr>
        <p:spPr>
          <a:xfrm>
            <a:off x="2933075" y="4955758"/>
            <a:ext cx="2088107" cy="1790406"/>
          </a:xfrm>
          <a:prstGeom prst="arc">
            <a:avLst>
              <a:gd name="adj1" fmla="val 20959"/>
              <a:gd name="adj2" fmla="val 0"/>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Tree>
    <p:extLst>
      <p:ext uri="{BB962C8B-B14F-4D97-AF65-F5344CB8AC3E}">
        <p14:creationId xmlns:p14="http://schemas.microsoft.com/office/powerpoint/2010/main" val="459962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096900" y="2147647"/>
            <a:ext cx="37188" cy="97739"/>
          </a:xfrm>
          <a:prstGeom prst="rect">
            <a:avLst/>
          </a:prstGeom>
        </p:spPr>
        <p:txBody>
          <a:bodyPr wrap="square" lIns="0" tIns="0" rIns="0" bIns="0" rtlCol="0">
            <a:noAutofit/>
          </a:bodyPr>
          <a:lstStyle/>
          <a:p>
            <a:pPr marL="16289">
              <a:lnSpc>
                <a:spcPts val="641"/>
              </a:lnSpc>
            </a:pPr>
            <a:endParaRPr sz="641"/>
          </a:p>
        </p:txBody>
      </p:sp>
      <p:sp>
        <p:nvSpPr>
          <p:cNvPr id="2" name="object 2"/>
          <p:cNvSpPr txBox="1"/>
          <p:nvPr/>
        </p:nvSpPr>
        <p:spPr>
          <a:xfrm>
            <a:off x="5296287" y="2147647"/>
            <a:ext cx="38165" cy="97739"/>
          </a:xfrm>
          <a:prstGeom prst="rect">
            <a:avLst/>
          </a:prstGeom>
        </p:spPr>
        <p:txBody>
          <a:bodyPr wrap="square" lIns="0" tIns="0" rIns="0" bIns="0" rtlCol="0">
            <a:noAutofit/>
          </a:bodyPr>
          <a:lstStyle/>
          <a:p>
            <a:pPr marL="16289">
              <a:lnSpc>
                <a:spcPts val="641"/>
              </a:lnSpc>
            </a:pPr>
            <a:endParaRPr sz="641"/>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1928" y="866409"/>
            <a:ext cx="9254836" cy="5501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ángulo 5"/>
          <p:cNvSpPr/>
          <p:nvPr/>
        </p:nvSpPr>
        <p:spPr>
          <a:xfrm>
            <a:off x="881570" y="189415"/>
            <a:ext cx="4232249" cy="400110"/>
          </a:xfrm>
          <a:prstGeom prst="rect">
            <a:avLst/>
          </a:prstGeom>
        </p:spPr>
        <p:txBody>
          <a:bodyPr wrap="none">
            <a:spAutoFit/>
          </a:bodyPr>
          <a:lstStyle/>
          <a:p>
            <a:r>
              <a:rPr lang="en-US" sz="2000" b="1" dirty="0" smtClean="0"/>
              <a:t>CONCENTRACIÓN DE MINERALES</a:t>
            </a:r>
            <a:endParaRPr lang="en-US" sz="2000" b="1" dirty="0"/>
          </a:p>
        </p:txBody>
      </p:sp>
      <p:sp>
        <p:nvSpPr>
          <p:cNvPr id="6" name="5 Arco"/>
          <p:cNvSpPr/>
          <p:nvPr/>
        </p:nvSpPr>
        <p:spPr>
          <a:xfrm>
            <a:off x="7208322" y="3005573"/>
            <a:ext cx="2244436" cy="1223158"/>
          </a:xfrm>
          <a:prstGeom prst="arc">
            <a:avLst>
              <a:gd name="adj1" fmla="val 27720"/>
              <a:gd name="adj2" fmla="val 0"/>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4" name="3 Rectángulo"/>
          <p:cNvSpPr/>
          <p:nvPr/>
        </p:nvSpPr>
        <p:spPr>
          <a:xfrm>
            <a:off x="7540831" y="3581751"/>
            <a:ext cx="1199408" cy="218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18165468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6191118" cy="400110"/>
          </a:xfrm>
          <a:prstGeom prst="rect">
            <a:avLst/>
          </a:prstGeom>
        </p:spPr>
        <p:txBody>
          <a:bodyPr wrap="none">
            <a:spAutoFit/>
          </a:bodyPr>
          <a:lstStyle/>
          <a:p>
            <a:r>
              <a:rPr lang="en-US" sz="2000" b="1" dirty="0" smtClean="0"/>
              <a:t>CONCENTRACIÓN GRAVIMÉTRICA DE MINERALES</a:t>
            </a:r>
            <a:endParaRPr lang="en-US" sz="2000" b="1"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5547" y="1017711"/>
            <a:ext cx="6878471" cy="5797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220640" y="2481248"/>
            <a:ext cx="3284560" cy="1908215"/>
          </a:xfrm>
          <a:prstGeom prst="rect">
            <a:avLst/>
          </a:prstGeom>
        </p:spPr>
        <p:txBody>
          <a:bodyPr wrap="square">
            <a:spAutoFit/>
          </a:bodyPr>
          <a:lstStyle/>
          <a:p>
            <a:r>
              <a:rPr lang="es-AR" dirty="0"/>
              <a:t> </a:t>
            </a:r>
            <a:endParaRPr lang="es-AR" sz="1600" dirty="0"/>
          </a:p>
          <a:p>
            <a:r>
              <a:rPr lang="es-AR" sz="1000" dirty="0"/>
              <a:t>- La etapa de clasificación se realiza en </a:t>
            </a:r>
            <a:r>
              <a:rPr lang="es-AR" sz="1000" dirty="0" err="1"/>
              <a:t>trommel</a:t>
            </a:r>
            <a:r>
              <a:rPr lang="es-AR" sz="1000" dirty="0"/>
              <a:t>.</a:t>
            </a:r>
          </a:p>
          <a:p>
            <a:r>
              <a:rPr lang="es-AR" sz="1000" dirty="0"/>
              <a:t>- La etapa de </a:t>
            </a:r>
            <a:r>
              <a:rPr lang="es-AR" sz="1000" dirty="0" err="1"/>
              <a:t>preconcentración</a:t>
            </a:r>
            <a:r>
              <a:rPr lang="es-AR" sz="1000" dirty="0"/>
              <a:t> se realiza en canaleta corta y larga además de </a:t>
            </a:r>
            <a:r>
              <a:rPr lang="es-AR" sz="1000" dirty="0" err="1"/>
              <a:t>jigs</a:t>
            </a:r>
            <a:r>
              <a:rPr lang="es-AR" sz="1000" dirty="0"/>
              <a:t>, recupera el oro grueso y fino.</a:t>
            </a:r>
          </a:p>
          <a:p>
            <a:r>
              <a:rPr lang="es-AR" sz="1000" dirty="0"/>
              <a:t>- La etapa de limpieza o concentración se realiza en mesa de sacudimiento, obteniéndose un concentrado final de alta ley.</a:t>
            </a:r>
          </a:p>
          <a:p>
            <a:r>
              <a:rPr lang="es-AR" sz="1000" dirty="0"/>
              <a:t>- Termina el proceso con la amalgamación del concentrado final junto con la fusión del oro al estado de metal doré.</a:t>
            </a:r>
          </a:p>
        </p:txBody>
      </p:sp>
      <p:sp>
        <p:nvSpPr>
          <p:cNvPr id="5" name="Rectángulo 5"/>
          <p:cNvSpPr/>
          <p:nvPr/>
        </p:nvSpPr>
        <p:spPr>
          <a:xfrm>
            <a:off x="1480377" y="617601"/>
            <a:ext cx="6074099" cy="400110"/>
          </a:xfrm>
          <a:prstGeom prst="rect">
            <a:avLst/>
          </a:prstGeom>
        </p:spPr>
        <p:txBody>
          <a:bodyPr wrap="none">
            <a:spAutoFit/>
          </a:bodyPr>
          <a:lstStyle/>
          <a:p>
            <a:r>
              <a:rPr lang="en-US" sz="2000" b="1" dirty="0" smtClean="0"/>
              <a:t>c) </a:t>
            </a:r>
            <a:r>
              <a:rPr lang="en-US" sz="2000" b="1" dirty="0" err="1" smtClean="0"/>
              <a:t>Concentración</a:t>
            </a:r>
            <a:r>
              <a:rPr lang="en-US" sz="2000" b="1" dirty="0" smtClean="0"/>
              <a:t> </a:t>
            </a:r>
            <a:r>
              <a:rPr lang="en-US" sz="2000" b="1" dirty="0" err="1" smtClean="0"/>
              <a:t>en</a:t>
            </a:r>
            <a:r>
              <a:rPr lang="en-US" sz="2000" b="1" dirty="0" smtClean="0"/>
              <a:t> Corrientes </a:t>
            </a:r>
            <a:r>
              <a:rPr lang="en-US" sz="2000" b="1" dirty="0" err="1" smtClean="0"/>
              <a:t>Longitudinales</a:t>
            </a:r>
            <a:endParaRPr lang="en-US" sz="2000" b="1" dirty="0"/>
          </a:p>
        </p:txBody>
      </p:sp>
      <p:sp>
        <p:nvSpPr>
          <p:cNvPr id="6" name="5 Arco"/>
          <p:cNvSpPr/>
          <p:nvPr/>
        </p:nvSpPr>
        <p:spPr>
          <a:xfrm>
            <a:off x="4640256" y="3672868"/>
            <a:ext cx="1677464" cy="1581520"/>
          </a:xfrm>
          <a:prstGeom prst="arc">
            <a:avLst>
              <a:gd name="adj1" fmla="val 20959"/>
              <a:gd name="adj2" fmla="val 0"/>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Tree>
    <p:extLst>
      <p:ext uri="{BB962C8B-B14F-4D97-AF65-F5344CB8AC3E}">
        <p14:creationId xmlns:p14="http://schemas.microsoft.com/office/powerpoint/2010/main" val="693312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6191118" cy="400110"/>
          </a:xfrm>
          <a:prstGeom prst="rect">
            <a:avLst/>
          </a:prstGeom>
        </p:spPr>
        <p:txBody>
          <a:bodyPr wrap="none">
            <a:spAutoFit/>
          </a:bodyPr>
          <a:lstStyle/>
          <a:p>
            <a:r>
              <a:rPr lang="en-US" sz="2000" b="1" dirty="0" smtClean="0"/>
              <a:t>CONCENTRACIÓN GRAVIMÉTRICA DE MINERALES</a:t>
            </a:r>
            <a:endParaRPr lang="en-US" sz="2000" b="1" dirty="0"/>
          </a:p>
        </p:txBody>
      </p:sp>
      <p:sp>
        <p:nvSpPr>
          <p:cNvPr id="4" name="Rectángulo 5"/>
          <p:cNvSpPr/>
          <p:nvPr/>
        </p:nvSpPr>
        <p:spPr>
          <a:xfrm>
            <a:off x="1594677" y="751976"/>
            <a:ext cx="6074099" cy="400110"/>
          </a:xfrm>
          <a:prstGeom prst="rect">
            <a:avLst/>
          </a:prstGeom>
        </p:spPr>
        <p:txBody>
          <a:bodyPr wrap="none">
            <a:spAutoFit/>
          </a:bodyPr>
          <a:lstStyle/>
          <a:p>
            <a:r>
              <a:rPr lang="en-US" sz="2000" b="1" dirty="0" smtClean="0"/>
              <a:t>c) </a:t>
            </a:r>
            <a:r>
              <a:rPr lang="en-US" sz="2000" b="1" dirty="0" err="1" smtClean="0"/>
              <a:t>Concentración</a:t>
            </a:r>
            <a:r>
              <a:rPr lang="en-US" sz="2000" b="1" dirty="0" smtClean="0"/>
              <a:t> </a:t>
            </a:r>
            <a:r>
              <a:rPr lang="en-US" sz="2000" b="1" dirty="0" err="1" smtClean="0"/>
              <a:t>en</a:t>
            </a:r>
            <a:r>
              <a:rPr lang="en-US" sz="2000" b="1" dirty="0" smtClean="0"/>
              <a:t> Corrientes </a:t>
            </a:r>
            <a:r>
              <a:rPr lang="en-US" sz="2000" b="1" dirty="0" err="1" smtClean="0"/>
              <a:t>Longitudinales</a:t>
            </a:r>
            <a:endParaRPr lang="en-US" sz="2000" b="1" dirty="0"/>
          </a:p>
        </p:txBody>
      </p:sp>
      <p:sp>
        <p:nvSpPr>
          <p:cNvPr id="2" name="1 Rectángulo"/>
          <p:cNvSpPr/>
          <p:nvPr/>
        </p:nvSpPr>
        <p:spPr>
          <a:xfrm>
            <a:off x="3252914" y="3244334"/>
            <a:ext cx="5686172" cy="369332"/>
          </a:xfrm>
          <a:prstGeom prst="rect">
            <a:avLst/>
          </a:prstGeom>
        </p:spPr>
        <p:txBody>
          <a:bodyPr wrap="none">
            <a:spAutoFit/>
          </a:bodyPr>
          <a:lstStyle/>
          <a:p>
            <a:r>
              <a:rPr lang="es-AR" dirty="0">
                <a:solidFill>
                  <a:srgbClr val="FF0000"/>
                </a:solidFill>
              </a:rPr>
              <a:t>https://www.youtube.com/watch?v=_emlJBfYvuI</a:t>
            </a:r>
          </a:p>
        </p:txBody>
      </p:sp>
    </p:spTree>
    <p:extLst>
      <p:ext uri="{BB962C8B-B14F-4D97-AF65-F5344CB8AC3E}">
        <p14:creationId xmlns:p14="http://schemas.microsoft.com/office/powerpoint/2010/main" val="13899314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5"/>
          <p:cNvSpPr/>
          <p:nvPr/>
        </p:nvSpPr>
        <p:spPr>
          <a:xfrm>
            <a:off x="1569277" y="751976"/>
            <a:ext cx="6074099" cy="400110"/>
          </a:xfrm>
          <a:prstGeom prst="rect">
            <a:avLst/>
          </a:prstGeom>
        </p:spPr>
        <p:txBody>
          <a:bodyPr wrap="none">
            <a:spAutoFit/>
          </a:bodyPr>
          <a:lstStyle/>
          <a:p>
            <a:r>
              <a:rPr lang="en-US" sz="2000" b="1" dirty="0" smtClean="0"/>
              <a:t>c) </a:t>
            </a:r>
            <a:r>
              <a:rPr lang="en-US" sz="2000" b="1" dirty="0" err="1" smtClean="0"/>
              <a:t>Concentración</a:t>
            </a:r>
            <a:r>
              <a:rPr lang="en-US" sz="2000" b="1" dirty="0" smtClean="0"/>
              <a:t> </a:t>
            </a:r>
            <a:r>
              <a:rPr lang="en-US" sz="2000" b="1" dirty="0" err="1" smtClean="0"/>
              <a:t>en</a:t>
            </a:r>
            <a:r>
              <a:rPr lang="en-US" sz="2000" b="1" dirty="0" smtClean="0"/>
              <a:t> Corrientes </a:t>
            </a:r>
            <a:r>
              <a:rPr lang="en-US" sz="2000" b="1" dirty="0" err="1" smtClean="0"/>
              <a:t>Longitudinales</a:t>
            </a:r>
            <a:endParaRPr lang="en-US" sz="2000" b="1" dirty="0"/>
          </a:p>
        </p:txBody>
      </p:sp>
      <p:sp>
        <p:nvSpPr>
          <p:cNvPr id="5" name="Rectángulo 5"/>
          <p:cNvSpPr/>
          <p:nvPr/>
        </p:nvSpPr>
        <p:spPr>
          <a:xfrm>
            <a:off x="881570" y="189415"/>
            <a:ext cx="6191118" cy="400110"/>
          </a:xfrm>
          <a:prstGeom prst="rect">
            <a:avLst/>
          </a:prstGeom>
        </p:spPr>
        <p:txBody>
          <a:bodyPr wrap="none">
            <a:spAutoFit/>
          </a:bodyPr>
          <a:lstStyle/>
          <a:p>
            <a:r>
              <a:rPr lang="en-US" sz="2000" b="1" dirty="0" smtClean="0"/>
              <a:t>CONCENTRACIÓN GRAVIMÉTRICA DE MINERALES</a:t>
            </a:r>
            <a:endParaRPr lang="en-US" sz="2000" b="1" dirty="0"/>
          </a:p>
        </p:txBody>
      </p:sp>
      <p:sp>
        <p:nvSpPr>
          <p:cNvPr id="2" name="1 Rectángulo"/>
          <p:cNvSpPr/>
          <p:nvPr/>
        </p:nvSpPr>
        <p:spPr>
          <a:xfrm>
            <a:off x="3046928" y="3244334"/>
            <a:ext cx="6098144" cy="369332"/>
          </a:xfrm>
          <a:prstGeom prst="rect">
            <a:avLst/>
          </a:prstGeom>
        </p:spPr>
        <p:txBody>
          <a:bodyPr wrap="none">
            <a:spAutoFit/>
          </a:bodyPr>
          <a:lstStyle/>
          <a:p>
            <a:r>
              <a:rPr lang="es-AR" dirty="0">
                <a:solidFill>
                  <a:srgbClr val="FF0000"/>
                </a:solidFill>
              </a:rPr>
              <a:t>https://www.youtube.com/watch?v=eJMmwpnL2D8</a:t>
            </a:r>
          </a:p>
        </p:txBody>
      </p:sp>
    </p:spTree>
    <p:extLst>
      <p:ext uri="{BB962C8B-B14F-4D97-AF65-F5344CB8AC3E}">
        <p14:creationId xmlns:p14="http://schemas.microsoft.com/office/powerpoint/2010/main" val="26816401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406" y="1288039"/>
            <a:ext cx="5076825" cy="147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Subtítulo 6"/>
          <p:cNvSpPr txBox="1">
            <a:spLocks/>
          </p:cNvSpPr>
          <p:nvPr/>
        </p:nvSpPr>
        <p:spPr>
          <a:xfrm>
            <a:off x="1091479" y="3586957"/>
            <a:ext cx="3396115" cy="2136340"/>
          </a:xfrm>
          <a:prstGeom prst="rect">
            <a:avLst/>
          </a:prstGeom>
          <a:solidFill>
            <a:schemeClr val="accent1">
              <a:lumMod val="40000"/>
              <a:lumOff val="60000"/>
            </a:schemeClr>
          </a:solidFill>
          <a:ln>
            <a:solidFill>
              <a:schemeClr val="accent2">
                <a:lumMod val="50000"/>
              </a:schemeClr>
            </a:solidFill>
          </a:ln>
        </p:spPr>
        <p:txBody>
          <a:bodyPr>
            <a:noAutofit/>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a:lstStyle>
          <a:p>
            <a:pPr marL="0" indent="0" algn="ctr">
              <a:spcBef>
                <a:spcPts val="0"/>
              </a:spcBef>
              <a:buNone/>
            </a:pPr>
            <a:endParaRPr lang="es-AR" sz="1800" b="1" dirty="0" smtClean="0"/>
          </a:p>
          <a:p>
            <a:pPr marL="0" indent="0" algn="ctr">
              <a:spcBef>
                <a:spcPts val="0"/>
              </a:spcBef>
              <a:buNone/>
            </a:pPr>
            <a:r>
              <a:rPr lang="es-AR" sz="1800" b="1" dirty="0" smtClean="0"/>
              <a:t>Recuperación Metalúrgica</a:t>
            </a:r>
          </a:p>
          <a:p>
            <a:pPr marL="0" indent="0" algn="ctr">
              <a:spcBef>
                <a:spcPts val="0"/>
              </a:spcBef>
              <a:buNone/>
            </a:pPr>
            <a:endParaRPr lang="es-AR" sz="1800" b="1" dirty="0"/>
          </a:p>
          <a:p>
            <a:pPr marL="0" indent="0">
              <a:spcBef>
                <a:spcPts val="0"/>
              </a:spcBef>
              <a:buNone/>
            </a:pPr>
            <a:r>
              <a:rPr lang="es-AR" sz="1800" b="1" dirty="0" smtClean="0"/>
              <a:t> Razón de Concentración</a:t>
            </a:r>
          </a:p>
          <a:p>
            <a:pPr marL="0" indent="0" algn="ctr">
              <a:spcBef>
                <a:spcPts val="0"/>
              </a:spcBef>
              <a:buNone/>
            </a:pPr>
            <a:endParaRPr lang="es-AR" sz="1800" b="1" dirty="0"/>
          </a:p>
          <a:p>
            <a:pPr marL="0" indent="0">
              <a:spcBef>
                <a:spcPts val="0"/>
              </a:spcBef>
              <a:buNone/>
            </a:pPr>
            <a:r>
              <a:rPr lang="es-AR" sz="1800" b="1" dirty="0" smtClean="0"/>
              <a:t> Rendimiento Metalúrgico</a:t>
            </a:r>
          </a:p>
          <a:p>
            <a:pPr marL="0" indent="0" algn="ctr">
              <a:spcBef>
                <a:spcPts val="0"/>
              </a:spcBef>
              <a:buNone/>
            </a:pPr>
            <a:endParaRPr lang="es-AR" sz="1800" b="1" dirty="0"/>
          </a:p>
          <a:p>
            <a:pPr marL="0" indent="0" algn="ctr">
              <a:spcBef>
                <a:spcPts val="0"/>
              </a:spcBef>
              <a:buNone/>
            </a:pPr>
            <a:endParaRPr lang="es-AR" sz="1800" b="1" dirty="0" smtClean="0"/>
          </a:p>
        </p:txBody>
      </p:sp>
      <p:sp>
        <p:nvSpPr>
          <p:cNvPr id="6" name="5 Flecha abajo"/>
          <p:cNvSpPr/>
          <p:nvPr/>
        </p:nvSpPr>
        <p:spPr>
          <a:xfrm flipH="1">
            <a:off x="2678083" y="2764414"/>
            <a:ext cx="111453" cy="8225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6 CuadroTexto"/>
          <p:cNvSpPr txBox="1"/>
          <p:nvPr/>
        </p:nvSpPr>
        <p:spPr>
          <a:xfrm>
            <a:off x="6078945" y="393572"/>
            <a:ext cx="5669706" cy="4278094"/>
          </a:xfrm>
          <a:prstGeom prst="rect">
            <a:avLst/>
          </a:prstGeom>
          <a:noFill/>
        </p:spPr>
        <p:txBody>
          <a:bodyPr wrap="square" rtlCol="0">
            <a:spAutoFit/>
          </a:bodyPr>
          <a:lstStyle/>
          <a:p>
            <a:r>
              <a:rPr lang="es-AR" sz="1600" b="1" dirty="0" smtClean="0">
                <a:solidFill>
                  <a:srgbClr val="FF0000"/>
                </a:solidFill>
              </a:rPr>
              <a:t>Recuperación (R). </a:t>
            </a:r>
            <a:r>
              <a:rPr lang="es-AR" sz="1600" dirty="0" smtClean="0"/>
              <a:t>Es la relación del fino contenido en el concentrado con respecto al fino de la alimentación. Expresa en forma relativa la eficiencia y el rendimiento de la planta.</a:t>
            </a:r>
          </a:p>
          <a:p>
            <a:endParaRPr lang="es-AR" sz="1600" dirty="0" smtClean="0"/>
          </a:p>
          <a:p>
            <a:r>
              <a:rPr lang="es-AR" sz="1600" b="1" dirty="0" smtClean="0">
                <a:solidFill>
                  <a:srgbClr val="FF0000"/>
                </a:solidFill>
              </a:rPr>
              <a:t>R</a:t>
            </a:r>
            <a:r>
              <a:rPr lang="es-AR" sz="1600" dirty="0" smtClean="0"/>
              <a:t>= Finos del Concentrado</a:t>
            </a:r>
          </a:p>
          <a:p>
            <a:r>
              <a:rPr lang="es-AR" sz="1600" dirty="0"/>
              <a:t> </a:t>
            </a:r>
            <a:r>
              <a:rPr lang="es-AR" sz="1600" dirty="0" smtClean="0"/>
              <a:t>     Fino de la alimentación</a:t>
            </a:r>
            <a:endParaRPr lang="es-AR" sz="1600" dirty="0"/>
          </a:p>
          <a:p>
            <a:endParaRPr lang="es-AR" sz="1600" dirty="0" smtClean="0"/>
          </a:p>
          <a:p>
            <a:endParaRPr lang="es-AR" sz="1600" dirty="0"/>
          </a:p>
          <a:p>
            <a:endParaRPr lang="es-AR" sz="1600" dirty="0"/>
          </a:p>
          <a:p>
            <a:endParaRPr lang="es-AR" sz="1600" dirty="0" smtClean="0"/>
          </a:p>
          <a:p>
            <a:endParaRPr lang="es-AR" sz="1600" dirty="0"/>
          </a:p>
          <a:p>
            <a:endParaRPr lang="es-AR" sz="1600" dirty="0"/>
          </a:p>
          <a:p>
            <a:endParaRPr lang="es-AR" sz="1600" dirty="0" smtClean="0"/>
          </a:p>
          <a:p>
            <a:endParaRPr lang="es-AR" sz="1600" dirty="0"/>
          </a:p>
          <a:p>
            <a:endParaRPr lang="es-AR" sz="1600" dirty="0" smtClean="0"/>
          </a:p>
          <a:p>
            <a:endParaRPr lang="es-AR" sz="1600" dirty="0"/>
          </a:p>
        </p:txBody>
      </p:sp>
      <p:cxnSp>
        <p:nvCxnSpPr>
          <p:cNvPr id="13" name="12 Conector recto"/>
          <p:cNvCxnSpPr/>
          <p:nvPr/>
        </p:nvCxnSpPr>
        <p:spPr>
          <a:xfrm>
            <a:off x="6413583" y="5712860"/>
            <a:ext cx="260465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a:off x="6522289" y="1865529"/>
            <a:ext cx="260465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6413583" y="3362638"/>
            <a:ext cx="260465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ángulo 5"/>
          <p:cNvSpPr/>
          <p:nvPr/>
        </p:nvSpPr>
        <p:spPr>
          <a:xfrm>
            <a:off x="881570" y="189415"/>
            <a:ext cx="4232249" cy="400110"/>
          </a:xfrm>
          <a:prstGeom prst="rect">
            <a:avLst/>
          </a:prstGeom>
        </p:spPr>
        <p:txBody>
          <a:bodyPr wrap="none">
            <a:spAutoFit/>
          </a:bodyPr>
          <a:lstStyle/>
          <a:p>
            <a:r>
              <a:rPr lang="en-US" sz="2000" b="1" dirty="0" smtClean="0"/>
              <a:t>CONCENTRACIÓN DE MINERALES</a:t>
            </a:r>
            <a:endParaRPr lang="en-US" sz="2000" b="1" dirty="0"/>
          </a:p>
        </p:txBody>
      </p:sp>
      <p:sp>
        <p:nvSpPr>
          <p:cNvPr id="2" name="1 Rectángulo"/>
          <p:cNvSpPr/>
          <p:nvPr/>
        </p:nvSpPr>
        <p:spPr>
          <a:xfrm>
            <a:off x="6078944" y="2331587"/>
            <a:ext cx="6096000" cy="2062103"/>
          </a:xfrm>
          <a:prstGeom prst="rect">
            <a:avLst/>
          </a:prstGeom>
        </p:spPr>
        <p:txBody>
          <a:bodyPr>
            <a:spAutoFit/>
          </a:bodyPr>
          <a:lstStyle/>
          <a:p>
            <a:r>
              <a:rPr lang="es-AR" sz="1600" b="1" dirty="0">
                <a:solidFill>
                  <a:srgbClr val="FF0000"/>
                </a:solidFill>
              </a:rPr>
              <a:t>Razón de concentración (K). </a:t>
            </a:r>
            <a:r>
              <a:rPr lang="es-AR" sz="1600" dirty="0"/>
              <a:t>Es la relación entre el peso de la alimentación y el peso del concentrado.</a:t>
            </a:r>
          </a:p>
          <a:p>
            <a:endParaRPr lang="es-AR" sz="1600" dirty="0"/>
          </a:p>
          <a:p>
            <a:r>
              <a:rPr lang="es-AR" sz="1600" b="1" dirty="0">
                <a:solidFill>
                  <a:srgbClr val="FF0000"/>
                </a:solidFill>
              </a:rPr>
              <a:t>K</a:t>
            </a:r>
            <a:r>
              <a:rPr lang="es-AR" sz="1600" dirty="0"/>
              <a:t>=  Peso de alimentación</a:t>
            </a:r>
          </a:p>
          <a:p>
            <a:r>
              <a:rPr lang="es-AR" sz="1600" dirty="0"/>
              <a:t>       Peso del concentrado</a:t>
            </a:r>
          </a:p>
          <a:p>
            <a:r>
              <a:rPr lang="es-AR" sz="1600" dirty="0"/>
              <a:t>También puede definirse como las toneladas de alimentación necesarias para obtener una tonelada de concentrado.</a:t>
            </a:r>
          </a:p>
        </p:txBody>
      </p:sp>
      <p:sp>
        <p:nvSpPr>
          <p:cNvPr id="3" name="2 Rectángulo"/>
          <p:cNvSpPr/>
          <p:nvPr/>
        </p:nvSpPr>
        <p:spPr>
          <a:xfrm>
            <a:off x="6096000" y="4688118"/>
            <a:ext cx="6096000" cy="1600438"/>
          </a:xfrm>
          <a:prstGeom prst="rect">
            <a:avLst/>
          </a:prstGeom>
        </p:spPr>
        <p:txBody>
          <a:bodyPr>
            <a:spAutoFit/>
          </a:bodyPr>
          <a:lstStyle/>
          <a:p>
            <a:r>
              <a:rPr lang="es-AR" sz="1600" b="1" dirty="0">
                <a:solidFill>
                  <a:srgbClr val="FF0000"/>
                </a:solidFill>
              </a:rPr>
              <a:t>Rendimiento (E)</a:t>
            </a:r>
            <a:r>
              <a:rPr lang="es-AR" sz="1600" dirty="0">
                <a:solidFill>
                  <a:srgbClr val="FF0000"/>
                </a:solidFill>
              </a:rPr>
              <a:t>. </a:t>
            </a:r>
            <a:r>
              <a:rPr lang="es-AR" sz="1600" dirty="0"/>
              <a:t>Es la relación entre el peso del concentrado y el peso de la alimentación.</a:t>
            </a:r>
          </a:p>
          <a:p>
            <a:endParaRPr lang="es-AR" sz="1600" dirty="0"/>
          </a:p>
          <a:p>
            <a:r>
              <a:rPr lang="es-AR" sz="1600" b="1" dirty="0">
                <a:solidFill>
                  <a:srgbClr val="FF0000"/>
                </a:solidFill>
              </a:rPr>
              <a:t>E</a:t>
            </a:r>
            <a:r>
              <a:rPr lang="es-AR" sz="1600" dirty="0"/>
              <a:t>= Peso del concentrado</a:t>
            </a:r>
          </a:p>
          <a:p>
            <a:r>
              <a:rPr lang="es-AR" sz="1600" dirty="0"/>
              <a:t>     Peso de alimentación</a:t>
            </a:r>
          </a:p>
          <a:p>
            <a:endParaRPr lang="es-AR" dirty="0"/>
          </a:p>
        </p:txBody>
      </p:sp>
    </p:spTree>
    <p:extLst>
      <p:ext uri="{BB962C8B-B14F-4D97-AF65-F5344CB8AC3E}">
        <p14:creationId xmlns:p14="http://schemas.microsoft.com/office/powerpoint/2010/main" val="157871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2621" y="1017455"/>
            <a:ext cx="8136080" cy="3130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ángulo 5"/>
          <p:cNvSpPr/>
          <p:nvPr/>
        </p:nvSpPr>
        <p:spPr>
          <a:xfrm>
            <a:off x="881570" y="189415"/>
            <a:ext cx="4232249" cy="400110"/>
          </a:xfrm>
          <a:prstGeom prst="rect">
            <a:avLst/>
          </a:prstGeom>
        </p:spPr>
        <p:txBody>
          <a:bodyPr wrap="none">
            <a:spAutoFit/>
          </a:bodyPr>
          <a:lstStyle/>
          <a:p>
            <a:r>
              <a:rPr lang="en-US" sz="2000" b="1" dirty="0" smtClean="0"/>
              <a:t>CONCENTRACIÓN DE MINERALES</a:t>
            </a:r>
            <a:endParaRPr lang="en-US" sz="2000" b="1"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6712" y="4012442"/>
            <a:ext cx="7124136" cy="2825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ángulo 5"/>
          <p:cNvSpPr/>
          <p:nvPr/>
        </p:nvSpPr>
        <p:spPr>
          <a:xfrm>
            <a:off x="1802621" y="645546"/>
            <a:ext cx="3007555" cy="400110"/>
          </a:xfrm>
          <a:prstGeom prst="rect">
            <a:avLst/>
          </a:prstGeom>
        </p:spPr>
        <p:txBody>
          <a:bodyPr wrap="none">
            <a:spAutoFit/>
          </a:bodyPr>
          <a:lstStyle/>
          <a:p>
            <a:r>
              <a:rPr lang="en-US" sz="2000" b="1" dirty="0" smtClean="0"/>
              <a:t>Balances </a:t>
            </a:r>
            <a:r>
              <a:rPr lang="en-US" sz="2000" b="1" dirty="0" err="1" smtClean="0"/>
              <a:t>Metalúrgicos</a:t>
            </a:r>
            <a:endParaRPr lang="en-US" sz="2000" b="1" dirty="0"/>
          </a:p>
        </p:txBody>
      </p:sp>
      <p:sp>
        <p:nvSpPr>
          <p:cNvPr id="2" name="1 CuadroTexto"/>
          <p:cNvSpPr txBox="1"/>
          <p:nvPr/>
        </p:nvSpPr>
        <p:spPr>
          <a:xfrm>
            <a:off x="5469774" y="5669544"/>
            <a:ext cx="223973" cy="338554"/>
          </a:xfrm>
          <a:prstGeom prst="rect">
            <a:avLst/>
          </a:prstGeom>
          <a:solidFill>
            <a:schemeClr val="bg1"/>
          </a:solidFill>
        </p:spPr>
        <p:txBody>
          <a:bodyPr wrap="square" rtlCol="0">
            <a:spAutoFit/>
          </a:bodyPr>
          <a:lstStyle/>
          <a:p>
            <a:r>
              <a:rPr lang="es-AR" sz="1600" dirty="0" smtClean="0">
                <a:solidFill>
                  <a:schemeClr val="tx1">
                    <a:lumMod val="75000"/>
                    <a:lumOff val="25000"/>
                  </a:schemeClr>
                </a:solidFill>
              </a:rPr>
              <a:t>5</a:t>
            </a:r>
            <a:endParaRPr lang="es-AR" sz="1600" dirty="0">
              <a:solidFill>
                <a:schemeClr val="tx1">
                  <a:lumMod val="75000"/>
                  <a:lumOff val="25000"/>
                </a:schemeClr>
              </a:solidFill>
            </a:endParaRPr>
          </a:p>
        </p:txBody>
      </p:sp>
    </p:spTree>
    <p:extLst>
      <p:ext uri="{BB962C8B-B14F-4D97-AF65-F5344CB8AC3E}">
        <p14:creationId xmlns:p14="http://schemas.microsoft.com/office/powerpoint/2010/main" val="276222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399817" y="1341977"/>
            <a:ext cx="9422858" cy="2554545"/>
          </a:xfrm>
          <a:prstGeom prst="rect">
            <a:avLst/>
          </a:prstGeom>
          <a:noFill/>
        </p:spPr>
        <p:txBody>
          <a:bodyPr wrap="square" rtlCol="0">
            <a:spAutoFit/>
          </a:bodyPr>
          <a:lstStyle/>
          <a:p>
            <a:r>
              <a:rPr lang="es-AR" sz="1600" dirty="0" err="1" smtClean="0">
                <a:latin typeface="Arial" panose="020B0604020202020204" pitchFamily="34" charset="0"/>
                <a:cs typeface="Arial" panose="020B0604020202020204" pitchFamily="34" charset="0"/>
              </a:rPr>
              <a:t>Conc</a:t>
            </a:r>
            <a:r>
              <a:rPr lang="es-AR" sz="1600" dirty="0" smtClean="0">
                <a:latin typeface="Arial" panose="020B0604020202020204" pitchFamily="34" charset="0"/>
                <a:cs typeface="Arial" panose="020B0604020202020204" pitchFamily="34" charset="0"/>
              </a:rPr>
              <a:t>. Pb-Ag:  266 TCS x 62% Pb       =  164,92    TCS f Pb  </a:t>
            </a:r>
          </a:p>
          <a:p>
            <a:r>
              <a:rPr lang="es-AR" sz="1600" dirty="0" smtClean="0">
                <a:latin typeface="Arial" panose="020B0604020202020204" pitchFamily="34" charset="0"/>
                <a:cs typeface="Arial" panose="020B0604020202020204" pitchFamily="34" charset="0"/>
              </a:rPr>
              <a:t>		       266 TCS x 168 oz/TCS =  44688 onzas Ag</a:t>
            </a:r>
          </a:p>
          <a:p>
            <a:endParaRPr lang="es-AR" sz="1600" dirty="0">
              <a:latin typeface="Arial" panose="020B0604020202020204" pitchFamily="34" charset="0"/>
              <a:cs typeface="Arial" panose="020B0604020202020204" pitchFamily="34" charset="0"/>
            </a:endParaRPr>
          </a:p>
          <a:p>
            <a:r>
              <a:rPr lang="es-AR" sz="1600" dirty="0" smtClean="0">
                <a:latin typeface="Arial" panose="020B0604020202020204" pitchFamily="34" charset="0"/>
                <a:cs typeface="Arial" panose="020B0604020202020204" pitchFamily="34" charset="0"/>
              </a:rPr>
              <a:t>Relaves:         2984 </a:t>
            </a:r>
            <a:r>
              <a:rPr lang="es-AR" sz="1600" dirty="0">
                <a:latin typeface="Arial" panose="020B0604020202020204" pitchFamily="34" charset="0"/>
                <a:cs typeface="Arial" panose="020B0604020202020204" pitchFamily="34" charset="0"/>
              </a:rPr>
              <a:t>TCS x </a:t>
            </a:r>
            <a:r>
              <a:rPr lang="es-AR" sz="1600" dirty="0" smtClean="0">
                <a:latin typeface="Arial" panose="020B0604020202020204" pitchFamily="34" charset="0"/>
                <a:cs typeface="Arial" panose="020B0604020202020204" pitchFamily="34" charset="0"/>
              </a:rPr>
              <a:t>0,65% Pb   = 17,9 </a:t>
            </a:r>
            <a:r>
              <a:rPr lang="es-AR" sz="1600" dirty="0">
                <a:latin typeface="Arial" panose="020B0604020202020204" pitchFamily="34" charset="0"/>
                <a:cs typeface="Arial" panose="020B0604020202020204" pitchFamily="34" charset="0"/>
              </a:rPr>
              <a:t>TCS f Pb</a:t>
            </a:r>
          </a:p>
          <a:p>
            <a:r>
              <a:rPr lang="es-AR" sz="1600" dirty="0">
                <a:latin typeface="Arial" panose="020B0604020202020204" pitchFamily="34" charset="0"/>
                <a:cs typeface="Arial" panose="020B0604020202020204" pitchFamily="34" charset="0"/>
              </a:rPr>
              <a:t>		       </a:t>
            </a:r>
            <a:r>
              <a:rPr lang="es-AR" sz="1600" dirty="0" smtClean="0">
                <a:latin typeface="Arial" panose="020B0604020202020204" pitchFamily="34" charset="0"/>
                <a:cs typeface="Arial" panose="020B0604020202020204" pitchFamily="34" charset="0"/>
              </a:rPr>
              <a:t>2984 </a:t>
            </a:r>
            <a:r>
              <a:rPr lang="es-AR" sz="1600" dirty="0">
                <a:latin typeface="Arial" panose="020B0604020202020204" pitchFamily="34" charset="0"/>
                <a:cs typeface="Arial" panose="020B0604020202020204" pitchFamily="34" charset="0"/>
              </a:rPr>
              <a:t>TCS x </a:t>
            </a:r>
            <a:r>
              <a:rPr lang="es-AR" sz="1600" dirty="0" smtClean="0">
                <a:latin typeface="Arial" panose="020B0604020202020204" pitchFamily="34" charset="0"/>
                <a:cs typeface="Arial" panose="020B0604020202020204" pitchFamily="34" charset="0"/>
              </a:rPr>
              <a:t>0,9 </a:t>
            </a:r>
            <a:r>
              <a:rPr lang="es-AR" sz="1600" dirty="0">
                <a:latin typeface="Arial" panose="020B0604020202020204" pitchFamily="34" charset="0"/>
                <a:cs typeface="Arial" panose="020B0604020202020204" pitchFamily="34" charset="0"/>
              </a:rPr>
              <a:t>oz/TCS </a:t>
            </a:r>
            <a:r>
              <a:rPr lang="es-AR" sz="1600" dirty="0" smtClean="0">
                <a:latin typeface="Arial" panose="020B0604020202020204" pitchFamily="34" charset="0"/>
                <a:cs typeface="Arial" panose="020B0604020202020204" pitchFamily="34" charset="0"/>
              </a:rPr>
              <a:t>= 2685,6 </a:t>
            </a:r>
            <a:r>
              <a:rPr lang="es-AR" sz="1600" dirty="0">
                <a:latin typeface="Arial" panose="020B0604020202020204" pitchFamily="34" charset="0"/>
                <a:cs typeface="Arial" panose="020B0604020202020204" pitchFamily="34" charset="0"/>
              </a:rPr>
              <a:t>onzas Ag</a:t>
            </a:r>
          </a:p>
          <a:p>
            <a:endParaRPr lang="es-AR" sz="1600" dirty="0" smtClean="0">
              <a:latin typeface="Arial" panose="020B0604020202020204" pitchFamily="34" charset="0"/>
              <a:cs typeface="Arial" panose="020B0604020202020204" pitchFamily="34" charset="0"/>
            </a:endParaRPr>
          </a:p>
          <a:p>
            <a:r>
              <a:rPr lang="es-AR" sz="1600" dirty="0" smtClean="0">
                <a:latin typeface="Arial" panose="020B0604020202020204" pitchFamily="34" charset="0"/>
                <a:cs typeface="Arial" panose="020B0604020202020204" pitchFamily="34" charset="0"/>
              </a:rPr>
              <a:t>3) Cálculos de la distribución metálicas de Pb y Ag  en columna 6 del cuadro A. La relación entre las finas de Pb en el concentrado y las finas de Pb en la cabeza sería la </a:t>
            </a:r>
            <a:r>
              <a:rPr lang="es-AR" sz="1600" b="1" dirty="0" smtClean="0">
                <a:solidFill>
                  <a:srgbClr val="FF0000"/>
                </a:solidFill>
                <a:latin typeface="Arial" panose="020B0604020202020204" pitchFamily="34" charset="0"/>
                <a:cs typeface="Arial" panose="020B0604020202020204" pitchFamily="34" charset="0"/>
              </a:rPr>
              <a:t>Recuperación Metalúrgica R</a:t>
            </a:r>
          </a:p>
          <a:p>
            <a:endParaRPr lang="es-AR" sz="1600" dirty="0">
              <a:latin typeface="Arial" panose="020B0604020202020204" pitchFamily="34" charset="0"/>
              <a:cs typeface="Arial" panose="020B0604020202020204" pitchFamily="34" charset="0"/>
            </a:endParaRPr>
          </a:p>
          <a:p>
            <a:endParaRPr lang="es-AR" sz="1600" dirty="0">
              <a:latin typeface="Arial" panose="020B0604020202020204" pitchFamily="34" charset="0"/>
              <a:cs typeface="Arial" panose="020B0604020202020204" pitchFamily="34" charset="0"/>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7808" y="3471222"/>
            <a:ext cx="8846099" cy="317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Arco"/>
          <p:cNvSpPr/>
          <p:nvPr/>
        </p:nvSpPr>
        <p:spPr>
          <a:xfrm>
            <a:off x="7327556" y="4861870"/>
            <a:ext cx="599303" cy="395416"/>
          </a:xfrm>
          <a:prstGeom prst="arc">
            <a:avLst>
              <a:gd name="adj1" fmla="val 20959"/>
              <a:gd name="adj2" fmla="val 0"/>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8" name="Rectángulo 5"/>
          <p:cNvSpPr/>
          <p:nvPr/>
        </p:nvSpPr>
        <p:spPr>
          <a:xfrm>
            <a:off x="881570" y="189415"/>
            <a:ext cx="4232249" cy="400110"/>
          </a:xfrm>
          <a:prstGeom prst="rect">
            <a:avLst/>
          </a:prstGeom>
        </p:spPr>
        <p:txBody>
          <a:bodyPr wrap="none">
            <a:spAutoFit/>
          </a:bodyPr>
          <a:lstStyle/>
          <a:p>
            <a:r>
              <a:rPr lang="en-US" sz="2000" b="1" dirty="0" smtClean="0"/>
              <a:t>CONCENTRACIÓN DE MINERALES</a:t>
            </a:r>
            <a:endParaRPr lang="en-US" sz="2000" b="1" dirty="0"/>
          </a:p>
        </p:txBody>
      </p:sp>
      <p:sp>
        <p:nvSpPr>
          <p:cNvPr id="10" name="9 Arco"/>
          <p:cNvSpPr/>
          <p:nvPr/>
        </p:nvSpPr>
        <p:spPr>
          <a:xfrm>
            <a:off x="5640859" y="5409686"/>
            <a:ext cx="599303" cy="395416"/>
          </a:xfrm>
          <a:prstGeom prst="arc">
            <a:avLst>
              <a:gd name="adj1" fmla="val 20959"/>
              <a:gd name="adj2" fmla="val 0"/>
            </a:avLst>
          </a:prstGeom>
          <a:ln w="254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11" name="10 Arco"/>
          <p:cNvSpPr/>
          <p:nvPr/>
        </p:nvSpPr>
        <p:spPr>
          <a:xfrm>
            <a:off x="6400800" y="5409686"/>
            <a:ext cx="720811" cy="395416"/>
          </a:xfrm>
          <a:prstGeom prst="arc">
            <a:avLst>
              <a:gd name="adj1" fmla="val 20959"/>
              <a:gd name="adj2" fmla="val 0"/>
            </a:avLst>
          </a:prstGeom>
          <a:ln w="254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12" name="Rectángulo 5"/>
          <p:cNvSpPr/>
          <p:nvPr/>
        </p:nvSpPr>
        <p:spPr>
          <a:xfrm>
            <a:off x="1597904" y="649647"/>
            <a:ext cx="3007555" cy="400110"/>
          </a:xfrm>
          <a:prstGeom prst="rect">
            <a:avLst/>
          </a:prstGeom>
        </p:spPr>
        <p:txBody>
          <a:bodyPr wrap="none">
            <a:spAutoFit/>
          </a:bodyPr>
          <a:lstStyle/>
          <a:p>
            <a:r>
              <a:rPr lang="en-US" sz="2000" b="1" dirty="0" smtClean="0"/>
              <a:t>Balances </a:t>
            </a:r>
            <a:r>
              <a:rPr lang="en-US" sz="2000" b="1" dirty="0" err="1" smtClean="0"/>
              <a:t>Metalúrgicos</a:t>
            </a:r>
            <a:endParaRPr lang="en-US" sz="2000" b="1" dirty="0"/>
          </a:p>
        </p:txBody>
      </p:sp>
      <p:sp>
        <p:nvSpPr>
          <p:cNvPr id="9" name="8 CuadroTexto"/>
          <p:cNvSpPr txBox="1"/>
          <p:nvPr/>
        </p:nvSpPr>
        <p:spPr>
          <a:xfrm>
            <a:off x="8562535" y="5875586"/>
            <a:ext cx="3629465" cy="369332"/>
          </a:xfrm>
          <a:prstGeom prst="rect">
            <a:avLst/>
          </a:prstGeom>
          <a:noFill/>
        </p:spPr>
        <p:txBody>
          <a:bodyPr wrap="square" rtlCol="0">
            <a:spAutoFit/>
          </a:bodyPr>
          <a:lstStyle/>
          <a:p>
            <a:r>
              <a:rPr lang="es-AR" b="1" dirty="0" smtClean="0">
                <a:solidFill>
                  <a:srgbClr val="FF0000"/>
                </a:solidFill>
                <a:latin typeface="Arial" panose="020B0604020202020204" pitchFamily="34" charset="0"/>
                <a:cs typeface="Arial" panose="020B0604020202020204" pitchFamily="34" charset="0"/>
              </a:rPr>
              <a:t>Causas de la discrepancia???</a:t>
            </a:r>
            <a:endParaRPr lang="es-AR" b="1" dirty="0">
              <a:solidFill>
                <a:srgbClr val="FF0000"/>
              </a:solidFill>
              <a:latin typeface="Arial" panose="020B0604020202020204" pitchFamily="34" charset="0"/>
              <a:cs typeface="Arial" panose="020B0604020202020204" pitchFamily="34" charset="0"/>
            </a:endParaRPr>
          </a:p>
        </p:txBody>
      </p:sp>
      <p:cxnSp>
        <p:nvCxnSpPr>
          <p:cNvPr id="3" name="2 Conector recto de flecha"/>
          <p:cNvCxnSpPr/>
          <p:nvPr/>
        </p:nvCxnSpPr>
        <p:spPr>
          <a:xfrm>
            <a:off x="7005711" y="5766116"/>
            <a:ext cx="1556824" cy="294136"/>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447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10" grpId="0" animBg="1"/>
      <p:bldP spid="11"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5"/>
          <p:cNvSpPr/>
          <p:nvPr/>
        </p:nvSpPr>
        <p:spPr>
          <a:xfrm>
            <a:off x="881570" y="189415"/>
            <a:ext cx="4232249" cy="400110"/>
          </a:xfrm>
          <a:prstGeom prst="rect">
            <a:avLst/>
          </a:prstGeom>
        </p:spPr>
        <p:txBody>
          <a:bodyPr wrap="none">
            <a:spAutoFit/>
          </a:bodyPr>
          <a:lstStyle/>
          <a:p>
            <a:r>
              <a:rPr lang="en-US" sz="2000" b="1" dirty="0" smtClean="0"/>
              <a:t>CONCENTRACIÓN DE MINERALES</a:t>
            </a:r>
            <a:endParaRPr lang="en-US" sz="2000" b="1"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803430"/>
            <a:ext cx="8269625" cy="4498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1828800" y="1385161"/>
            <a:ext cx="6141308" cy="338554"/>
          </a:xfrm>
          <a:prstGeom prst="rect">
            <a:avLst/>
          </a:prstGeom>
          <a:noFill/>
        </p:spPr>
        <p:txBody>
          <a:bodyPr wrap="square" rtlCol="0">
            <a:spAutoFit/>
          </a:bodyPr>
          <a:lstStyle/>
          <a:p>
            <a:r>
              <a:rPr lang="es-AR" sz="1600" dirty="0" smtClean="0">
                <a:latin typeface="Arial" panose="020B0604020202020204" pitchFamily="34" charset="0"/>
                <a:cs typeface="Arial" panose="020B0604020202020204" pitchFamily="34" charset="0"/>
              </a:rPr>
              <a:t>5. Rendimiento Metalúrgico (E).  E= C/F  =  266/ 3250= 0,0818</a:t>
            </a:r>
            <a:endParaRPr lang="es-AR" sz="1600" dirty="0">
              <a:latin typeface="Arial" panose="020B0604020202020204" pitchFamily="34" charset="0"/>
              <a:cs typeface="Arial" panose="020B0604020202020204" pitchFamily="34" charset="0"/>
            </a:endParaRPr>
          </a:p>
        </p:txBody>
      </p:sp>
      <p:sp>
        <p:nvSpPr>
          <p:cNvPr id="6" name="Rectángulo 5"/>
          <p:cNvSpPr/>
          <p:nvPr/>
        </p:nvSpPr>
        <p:spPr>
          <a:xfrm>
            <a:off x="1802621" y="645546"/>
            <a:ext cx="3007555" cy="400110"/>
          </a:xfrm>
          <a:prstGeom prst="rect">
            <a:avLst/>
          </a:prstGeom>
        </p:spPr>
        <p:txBody>
          <a:bodyPr wrap="none">
            <a:spAutoFit/>
          </a:bodyPr>
          <a:lstStyle/>
          <a:p>
            <a:r>
              <a:rPr lang="en-US" sz="2000" b="1" dirty="0" smtClean="0"/>
              <a:t>Balances </a:t>
            </a:r>
            <a:r>
              <a:rPr lang="en-US" sz="2000" b="1" dirty="0" err="1" smtClean="0"/>
              <a:t>Metalúrgicos</a:t>
            </a:r>
            <a:endParaRPr lang="en-US" sz="2000" b="1" dirty="0"/>
          </a:p>
        </p:txBody>
      </p:sp>
      <p:sp>
        <p:nvSpPr>
          <p:cNvPr id="7" name="6 Arco"/>
          <p:cNvSpPr/>
          <p:nvPr/>
        </p:nvSpPr>
        <p:spPr>
          <a:xfrm>
            <a:off x="6596035" y="3362178"/>
            <a:ext cx="1774241" cy="795572"/>
          </a:xfrm>
          <a:prstGeom prst="arc">
            <a:avLst>
              <a:gd name="adj1" fmla="val 20959"/>
              <a:gd name="adj2" fmla="val 0"/>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8" name="7 Arco"/>
          <p:cNvSpPr/>
          <p:nvPr/>
        </p:nvSpPr>
        <p:spPr>
          <a:xfrm>
            <a:off x="7195719" y="4138916"/>
            <a:ext cx="774389" cy="531558"/>
          </a:xfrm>
          <a:prstGeom prst="arc">
            <a:avLst>
              <a:gd name="adj1" fmla="val 20959"/>
              <a:gd name="adj2" fmla="val 0"/>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9" name="8 Arco"/>
          <p:cNvSpPr/>
          <p:nvPr/>
        </p:nvSpPr>
        <p:spPr>
          <a:xfrm>
            <a:off x="7195718" y="5065039"/>
            <a:ext cx="774389" cy="531558"/>
          </a:xfrm>
          <a:prstGeom prst="arc">
            <a:avLst>
              <a:gd name="adj1" fmla="val 20959"/>
              <a:gd name="adj2" fmla="val 0"/>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10" name="9 Arco"/>
          <p:cNvSpPr/>
          <p:nvPr/>
        </p:nvSpPr>
        <p:spPr>
          <a:xfrm>
            <a:off x="6924170" y="5770757"/>
            <a:ext cx="774389" cy="531558"/>
          </a:xfrm>
          <a:prstGeom prst="arc">
            <a:avLst>
              <a:gd name="adj1" fmla="val 20959"/>
              <a:gd name="adj2" fmla="val 0"/>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Tree>
    <p:extLst>
      <p:ext uri="{BB962C8B-B14F-4D97-AF65-F5344CB8AC3E}">
        <p14:creationId xmlns:p14="http://schemas.microsoft.com/office/powerpoint/2010/main" val="3921527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501" y="1328673"/>
            <a:ext cx="9703608" cy="2650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8501" y="3824093"/>
            <a:ext cx="9703608" cy="2069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Arco"/>
          <p:cNvSpPr/>
          <p:nvPr/>
        </p:nvSpPr>
        <p:spPr>
          <a:xfrm>
            <a:off x="8995718" y="4861870"/>
            <a:ext cx="599303" cy="395416"/>
          </a:xfrm>
          <a:prstGeom prst="arc">
            <a:avLst>
              <a:gd name="adj1" fmla="val 20959"/>
              <a:gd name="adj2" fmla="val 0"/>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6" name="5 CuadroTexto"/>
          <p:cNvSpPr txBox="1"/>
          <p:nvPr/>
        </p:nvSpPr>
        <p:spPr>
          <a:xfrm>
            <a:off x="6081988" y="4890301"/>
            <a:ext cx="572680" cy="338554"/>
          </a:xfrm>
          <a:prstGeom prst="rect">
            <a:avLst/>
          </a:prstGeom>
          <a:solidFill>
            <a:schemeClr val="bg1"/>
          </a:solidFill>
        </p:spPr>
        <p:txBody>
          <a:bodyPr wrap="square" rtlCol="0">
            <a:spAutoFit/>
          </a:bodyPr>
          <a:lstStyle/>
          <a:p>
            <a:r>
              <a:rPr lang="es-AR" sz="1600" dirty="0" smtClean="0">
                <a:solidFill>
                  <a:schemeClr val="tx1">
                    <a:lumMod val="75000"/>
                    <a:lumOff val="25000"/>
                  </a:schemeClr>
                </a:solidFill>
              </a:rPr>
              <a:t>168</a:t>
            </a:r>
            <a:endParaRPr lang="es-AR" sz="1600" dirty="0">
              <a:solidFill>
                <a:schemeClr val="tx1">
                  <a:lumMod val="75000"/>
                  <a:lumOff val="25000"/>
                </a:schemeClr>
              </a:solidFill>
            </a:endParaRPr>
          </a:p>
        </p:txBody>
      </p:sp>
      <p:sp>
        <p:nvSpPr>
          <p:cNvPr id="7" name="6 CuadroTexto"/>
          <p:cNvSpPr txBox="1"/>
          <p:nvPr/>
        </p:nvSpPr>
        <p:spPr>
          <a:xfrm>
            <a:off x="6895071" y="4890301"/>
            <a:ext cx="744358" cy="338554"/>
          </a:xfrm>
          <a:prstGeom prst="rect">
            <a:avLst/>
          </a:prstGeom>
          <a:solidFill>
            <a:schemeClr val="bg1"/>
          </a:solidFill>
        </p:spPr>
        <p:txBody>
          <a:bodyPr wrap="square" rtlCol="0">
            <a:spAutoFit/>
          </a:bodyPr>
          <a:lstStyle/>
          <a:p>
            <a:r>
              <a:rPr lang="es-AR" sz="1600" dirty="0" smtClean="0">
                <a:solidFill>
                  <a:schemeClr val="tx1">
                    <a:lumMod val="75000"/>
                    <a:lumOff val="25000"/>
                  </a:schemeClr>
                </a:solidFill>
              </a:rPr>
              <a:t>164,9</a:t>
            </a:r>
            <a:endParaRPr lang="es-AR" sz="1600" dirty="0">
              <a:solidFill>
                <a:schemeClr val="tx1">
                  <a:lumMod val="75000"/>
                  <a:lumOff val="25000"/>
                </a:schemeClr>
              </a:solidFill>
            </a:endParaRPr>
          </a:p>
        </p:txBody>
      </p:sp>
      <p:sp>
        <p:nvSpPr>
          <p:cNvPr id="8" name="Rectángulo 5"/>
          <p:cNvSpPr/>
          <p:nvPr/>
        </p:nvSpPr>
        <p:spPr>
          <a:xfrm>
            <a:off x="881570" y="189415"/>
            <a:ext cx="4232249" cy="400110"/>
          </a:xfrm>
          <a:prstGeom prst="rect">
            <a:avLst/>
          </a:prstGeom>
        </p:spPr>
        <p:txBody>
          <a:bodyPr wrap="none">
            <a:spAutoFit/>
          </a:bodyPr>
          <a:lstStyle/>
          <a:p>
            <a:r>
              <a:rPr lang="en-US" sz="2000" b="1" dirty="0" smtClean="0"/>
              <a:t>CONCENTRACIÓN DE MINERALES</a:t>
            </a:r>
            <a:endParaRPr lang="en-US" sz="2000" b="1" dirty="0"/>
          </a:p>
        </p:txBody>
      </p:sp>
      <p:sp>
        <p:nvSpPr>
          <p:cNvPr id="9" name="Rectángulo 5"/>
          <p:cNvSpPr/>
          <p:nvPr/>
        </p:nvSpPr>
        <p:spPr>
          <a:xfrm>
            <a:off x="1802621" y="645546"/>
            <a:ext cx="3007555" cy="400110"/>
          </a:xfrm>
          <a:prstGeom prst="rect">
            <a:avLst/>
          </a:prstGeom>
        </p:spPr>
        <p:txBody>
          <a:bodyPr wrap="none">
            <a:spAutoFit/>
          </a:bodyPr>
          <a:lstStyle/>
          <a:p>
            <a:r>
              <a:rPr lang="en-US" sz="2000" b="1" dirty="0" smtClean="0"/>
              <a:t>Balances </a:t>
            </a:r>
            <a:r>
              <a:rPr lang="en-US" sz="2000" b="1" dirty="0" err="1" smtClean="0"/>
              <a:t>Metalúrgicos</a:t>
            </a:r>
            <a:endParaRPr lang="en-US" sz="2000" b="1" dirty="0"/>
          </a:p>
        </p:txBody>
      </p:sp>
      <p:sp>
        <p:nvSpPr>
          <p:cNvPr id="2" name="1 CuadroTexto"/>
          <p:cNvSpPr txBox="1"/>
          <p:nvPr/>
        </p:nvSpPr>
        <p:spPr>
          <a:xfrm>
            <a:off x="1417620" y="5893529"/>
            <a:ext cx="10371105" cy="646331"/>
          </a:xfrm>
          <a:prstGeom prst="rect">
            <a:avLst/>
          </a:prstGeom>
          <a:noFill/>
        </p:spPr>
        <p:txBody>
          <a:bodyPr wrap="square" rtlCol="0">
            <a:spAutoFit/>
          </a:bodyPr>
          <a:lstStyle/>
          <a:p>
            <a:r>
              <a:rPr lang="es-AR" b="1" dirty="0" smtClean="0">
                <a:solidFill>
                  <a:srgbClr val="FF0000"/>
                </a:solidFill>
              </a:rPr>
              <a:t>Realizar un nuevo </a:t>
            </a:r>
            <a:r>
              <a:rPr lang="es-AR" b="1" dirty="0" err="1" smtClean="0">
                <a:solidFill>
                  <a:srgbClr val="FF0000"/>
                </a:solidFill>
              </a:rPr>
              <a:t>Recálculo</a:t>
            </a:r>
            <a:r>
              <a:rPr lang="es-AR" b="1" dirty="0" smtClean="0">
                <a:solidFill>
                  <a:srgbClr val="FF0000"/>
                </a:solidFill>
              </a:rPr>
              <a:t> del Balance Metalúrgico considerando que las desviaciones en finas de Pb y Ag son positivas!!!!!!</a:t>
            </a:r>
            <a:endParaRPr lang="es-AR" b="1" dirty="0">
              <a:solidFill>
                <a:srgbClr val="FF0000"/>
              </a:solidFill>
            </a:endParaRPr>
          </a:p>
        </p:txBody>
      </p:sp>
    </p:spTree>
    <p:extLst>
      <p:ext uri="{BB962C8B-B14F-4D97-AF65-F5344CB8AC3E}">
        <p14:creationId xmlns:p14="http://schemas.microsoft.com/office/powerpoint/2010/main" val="2347312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Espiral">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8100</TotalTime>
  <Words>2437</Words>
  <Application>Microsoft Office PowerPoint</Application>
  <PresentationFormat>Personalizado</PresentationFormat>
  <Paragraphs>313</Paragraphs>
  <Slides>42</Slides>
  <Notes>0</Notes>
  <HiddenSlides>0</HiddenSlides>
  <MMClips>0</MMClips>
  <ScaleCrop>false</ScaleCrop>
  <HeadingPairs>
    <vt:vector size="4" baseType="variant">
      <vt:variant>
        <vt:lpstr>Tema</vt:lpstr>
      </vt:variant>
      <vt:variant>
        <vt:i4>1</vt:i4>
      </vt:variant>
      <vt:variant>
        <vt:lpstr>Títulos de diapositiva</vt:lpstr>
      </vt:variant>
      <vt:variant>
        <vt:i4>42</vt:i4>
      </vt:variant>
    </vt:vector>
  </HeadingPairs>
  <TitlesOfParts>
    <vt:vector size="43" baseType="lpstr">
      <vt:lpstr>Espiral</vt:lpstr>
      <vt:lpstr>PROCESAMIENTO DE MINERALES II</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PROCESAMIENTO DE MINERALES I</dc:title>
  <dc:creator>usuario</dc:creator>
  <cp:lastModifiedBy>Ricardo Lamas</cp:lastModifiedBy>
  <cp:revision>436</cp:revision>
  <dcterms:created xsi:type="dcterms:W3CDTF">2020-05-22T09:26:34Z</dcterms:created>
  <dcterms:modified xsi:type="dcterms:W3CDTF">2020-08-29T21:52:49Z</dcterms:modified>
</cp:coreProperties>
</file>