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9"/>
  </p:notesMasterIdLst>
  <p:sldIdLst>
    <p:sldId id="475" r:id="rId2"/>
    <p:sldId id="477" r:id="rId3"/>
    <p:sldId id="493" r:id="rId4"/>
    <p:sldId id="476" r:id="rId5"/>
    <p:sldId id="479" r:id="rId6"/>
    <p:sldId id="480" r:id="rId7"/>
    <p:sldId id="478" r:id="rId8"/>
    <p:sldId id="483" r:id="rId9"/>
    <p:sldId id="481" r:id="rId10"/>
    <p:sldId id="482" r:id="rId11"/>
    <p:sldId id="484" r:id="rId12"/>
    <p:sldId id="490" r:id="rId13"/>
    <p:sldId id="491" r:id="rId14"/>
    <p:sldId id="492" r:id="rId15"/>
    <p:sldId id="512" r:id="rId16"/>
    <p:sldId id="486" r:id="rId17"/>
    <p:sldId id="494" r:id="rId18"/>
    <p:sldId id="495" r:id="rId19"/>
    <p:sldId id="496" r:id="rId20"/>
    <p:sldId id="499" r:id="rId21"/>
    <p:sldId id="489" r:id="rId22"/>
    <p:sldId id="377" r:id="rId23"/>
    <p:sldId id="378" r:id="rId24"/>
    <p:sldId id="379" r:id="rId25"/>
    <p:sldId id="380" r:id="rId26"/>
    <p:sldId id="500" r:id="rId27"/>
    <p:sldId id="501" r:id="rId28"/>
    <p:sldId id="502" r:id="rId29"/>
    <p:sldId id="503" r:id="rId30"/>
    <p:sldId id="504" r:id="rId31"/>
    <p:sldId id="505" r:id="rId32"/>
    <p:sldId id="506" r:id="rId33"/>
    <p:sldId id="507" r:id="rId34"/>
    <p:sldId id="508" r:id="rId35"/>
    <p:sldId id="509" r:id="rId36"/>
    <p:sldId id="510" r:id="rId37"/>
    <p:sldId id="51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9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62"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DB7B2-6243-437A-B1CF-955051F51C36}" type="datetimeFigureOut">
              <a:rPr lang="es-AR" smtClean="0"/>
              <a:t>11/5/2025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B4CDB-55AE-4B3B-B0A4-9667677B95F1}" type="slidenum">
              <a:rPr lang="es-AR" smtClean="0"/>
              <a:t>‹Nº›</a:t>
            </a:fld>
            <a:endParaRPr lang="es-AR"/>
          </a:p>
        </p:txBody>
      </p:sp>
    </p:spTree>
    <p:extLst>
      <p:ext uri="{BB962C8B-B14F-4D97-AF65-F5344CB8AC3E}">
        <p14:creationId xmlns:p14="http://schemas.microsoft.com/office/powerpoint/2010/main" val="195179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5/11/2025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7781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885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5/11/2025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380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914400" y="6248400"/>
            <a:ext cx="2540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4165600" y="6248400"/>
            <a:ext cx="38608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737600" y="6248400"/>
            <a:ext cx="2540000" cy="457200"/>
          </a:xfrm>
        </p:spPr>
        <p:txBody>
          <a:bodyPr/>
          <a:lstStyle>
            <a:lvl1pPr>
              <a:defRPr/>
            </a:lvl1pPr>
          </a:lstStyle>
          <a:p>
            <a:pPr>
              <a:defRPr/>
            </a:pPr>
            <a:fld id="{A3405AC3-FEF6-4D97-BD3F-88A1AE25FA0C}" type="slidenum">
              <a:rPr lang="es-ES"/>
              <a:pPr>
                <a:defRPr/>
              </a:pPr>
              <a:t>‹Nº›</a:t>
            </a:fld>
            <a:endParaRPr lang="es-ES"/>
          </a:p>
        </p:txBody>
      </p:sp>
    </p:spTree>
    <p:extLst>
      <p:ext uri="{BB962C8B-B14F-4D97-AF65-F5344CB8AC3E}">
        <p14:creationId xmlns:p14="http://schemas.microsoft.com/office/powerpoint/2010/main" val="332951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9059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5/11/2025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3281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67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982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5/11/2025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4218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077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5/11/2025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7424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1622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5/11/2025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664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F4880-B65A-EA7C-98C1-4504C97BBBF4}"/>
              </a:ext>
            </a:extLst>
          </p:cNvPr>
          <p:cNvSpPr>
            <a:spLocks noGrp="1"/>
          </p:cNvSpPr>
          <p:nvPr>
            <p:ph type="ctrTitle"/>
          </p:nvPr>
        </p:nvSpPr>
        <p:spPr/>
        <p:txBody>
          <a:bodyPr/>
          <a:lstStyle/>
          <a:p>
            <a:r>
              <a:rPr lang="es-AR" dirty="0"/>
              <a:t>CONSUMO, AHORRO E INVERSIÓN</a:t>
            </a:r>
          </a:p>
        </p:txBody>
      </p:sp>
      <p:sp>
        <p:nvSpPr>
          <p:cNvPr id="3" name="Subtítulo 2">
            <a:extLst>
              <a:ext uri="{FF2B5EF4-FFF2-40B4-BE49-F238E27FC236}">
                <a16:creationId xmlns:a16="http://schemas.microsoft.com/office/drawing/2014/main" id="{E5A14BA7-BB98-F95E-D586-C40B836B761B}"/>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410378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5325FB9-91FD-9A81-BC6E-8C324F0FADB9}"/>
              </a:ext>
            </a:extLst>
          </p:cNvPr>
          <p:cNvPicPr>
            <a:picLocks noChangeAspect="1"/>
          </p:cNvPicPr>
          <p:nvPr/>
        </p:nvPicPr>
        <p:blipFill>
          <a:blip r:embed="rId2"/>
          <a:srcRect/>
          <a:stretch>
            <a:fillRect/>
          </a:stretch>
        </p:blipFill>
        <p:spPr>
          <a:xfrm>
            <a:off x="2392388" y="936378"/>
            <a:ext cx="7407224" cy="4586334"/>
          </a:xfrm>
          <a:prstGeom prst="rect">
            <a:avLst/>
          </a:prstGeom>
          <a:noFill/>
          <a:ln>
            <a:noFill/>
          </a:ln>
        </p:spPr>
      </p:pic>
      <p:sp>
        <p:nvSpPr>
          <p:cNvPr id="2" name="Rectángulo 1">
            <a:extLst>
              <a:ext uri="{FF2B5EF4-FFF2-40B4-BE49-F238E27FC236}">
                <a16:creationId xmlns:a16="http://schemas.microsoft.com/office/drawing/2014/main" id="{9886C46F-17AE-AD0D-9114-9250B73AA4D3}"/>
              </a:ext>
            </a:extLst>
          </p:cNvPr>
          <p:cNvSpPr/>
          <p:nvPr/>
        </p:nvSpPr>
        <p:spPr>
          <a:xfrm>
            <a:off x="4820575" y="4350058"/>
            <a:ext cx="1686757" cy="6391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195013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8EBCA-D0F0-E369-DA4C-B69BF1C21C82}"/>
              </a:ext>
            </a:extLst>
          </p:cNvPr>
          <p:cNvSpPr>
            <a:spLocks noGrp="1"/>
          </p:cNvSpPr>
          <p:nvPr>
            <p:ph type="title"/>
          </p:nvPr>
        </p:nvSpPr>
        <p:spPr/>
        <p:txBody>
          <a:bodyPr/>
          <a:lstStyle/>
          <a:p>
            <a:r>
              <a:rPr lang="es-AR" dirty="0"/>
              <a:t>La función ahorro</a:t>
            </a:r>
          </a:p>
        </p:txBody>
      </p:sp>
      <p:pic>
        <p:nvPicPr>
          <p:cNvPr id="3" name="Picture 2">
            <a:extLst>
              <a:ext uri="{FF2B5EF4-FFF2-40B4-BE49-F238E27FC236}">
                <a16:creationId xmlns:a16="http://schemas.microsoft.com/office/drawing/2014/main" id="{B4923F34-6921-E4D8-5279-BAE9BE2BAAD7}"/>
              </a:ext>
            </a:extLst>
          </p:cNvPr>
          <p:cNvPicPr>
            <a:picLocks noChangeAspect="1"/>
          </p:cNvPicPr>
          <p:nvPr/>
        </p:nvPicPr>
        <p:blipFill>
          <a:blip r:embed="rId2"/>
          <a:srcRect/>
          <a:stretch>
            <a:fillRect/>
          </a:stretch>
        </p:blipFill>
        <p:spPr>
          <a:xfrm>
            <a:off x="2308424" y="2186066"/>
            <a:ext cx="7272808" cy="4671934"/>
          </a:xfrm>
          <a:prstGeom prst="rect">
            <a:avLst/>
          </a:prstGeom>
          <a:noFill/>
          <a:ln>
            <a:noFill/>
          </a:ln>
        </p:spPr>
      </p:pic>
    </p:spTree>
    <p:extLst>
      <p:ext uri="{BB962C8B-B14F-4D97-AF65-F5344CB8AC3E}">
        <p14:creationId xmlns:p14="http://schemas.microsoft.com/office/powerpoint/2010/main" val="50020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46EBD-EB95-A785-B15D-7D92A93FA2D3}"/>
              </a:ext>
            </a:extLst>
          </p:cNvPr>
          <p:cNvSpPr>
            <a:spLocks noGrp="1"/>
          </p:cNvSpPr>
          <p:nvPr>
            <p:ph type="title"/>
          </p:nvPr>
        </p:nvSpPr>
        <p:spPr/>
        <p:txBody>
          <a:bodyPr/>
          <a:lstStyle/>
          <a:p>
            <a:r>
              <a:rPr lang="es-AR" dirty="0"/>
              <a:t>Inversión</a:t>
            </a:r>
          </a:p>
        </p:txBody>
      </p:sp>
      <p:pic>
        <p:nvPicPr>
          <p:cNvPr id="4" name="Imagen 3">
            <a:extLst>
              <a:ext uri="{FF2B5EF4-FFF2-40B4-BE49-F238E27FC236}">
                <a16:creationId xmlns:a16="http://schemas.microsoft.com/office/drawing/2014/main" id="{A8C17F79-10B2-3735-3F9C-F0F5659038E0}"/>
              </a:ext>
            </a:extLst>
          </p:cNvPr>
          <p:cNvPicPr>
            <a:picLocks noChangeAspect="1"/>
          </p:cNvPicPr>
          <p:nvPr/>
        </p:nvPicPr>
        <p:blipFill>
          <a:blip r:embed="rId2"/>
          <a:stretch>
            <a:fillRect/>
          </a:stretch>
        </p:blipFill>
        <p:spPr>
          <a:xfrm>
            <a:off x="1444456" y="2173829"/>
            <a:ext cx="8363935" cy="988331"/>
          </a:xfrm>
          <a:prstGeom prst="rect">
            <a:avLst/>
          </a:prstGeom>
        </p:spPr>
      </p:pic>
      <p:pic>
        <p:nvPicPr>
          <p:cNvPr id="6" name="Imagen 5">
            <a:extLst>
              <a:ext uri="{FF2B5EF4-FFF2-40B4-BE49-F238E27FC236}">
                <a16:creationId xmlns:a16="http://schemas.microsoft.com/office/drawing/2014/main" id="{895A2727-56FE-EB93-CCC8-CFF9A9C659B0}"/>
              </a:ext>
            </a:extLst>
          </p:cNvPr>
          <p:cNvPicPr>
            <a:picLocks noChangeAspect="1"/>
          </p:cNvPicPr>
          <p:nvPr/>
        </p:nvPicPr>
        <p:blipFill>
          <a:blip r:embed="rId3"/>
          <a:stretch>
            <a:fillRect/>
          </a:stretch>
        </p:blipFill>
        <p:spPr>
          <a:xfrm>
            <a:off x="2422679" y="3429000"/>
            <a:ext cx="6210300" cy="3209925"/>
          </a:xfrm>
          <a:prstGeom prst="rect">
            <a:avLst/>
          </a:prstGeom>
        </p:spPr>
      </p:pic>
    </p:spTree>
    <p:extLst>
      <p:ext uri="{BB962C8B-B14F-4D97-AF65-F5344CB8AC3E}">
        <p14:creationId xmlns:p14="http://schemas.microsoft.com/office/powerpoint/2010/main" val="63727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E6D9D2-95BD-31DA-4D37-548B3D2F15C3}"/>
              </a:ext>
            </a:extLst>
          </p:cNvPr>
          <p:cNvSpPr>
            <a:spLocks noGrp="1"/>
          </p:cNvSpPr>
          <p:nvPr>
            <p:ph type="title"/>
          </p:nvPr>
        </p:nvSpPr>
        <p:spPr/>
        <p:txBody>
          <a:bodyPr/>
          <a:lstStyle/>
          <a:p>
            <a:r>
              <a:rPr lang="es-AR" dirty="0"/>
              <a:t>¿De qué factores depende la inversión?</a:t>
            </a:r>
          </a:p>
        </p:txBody>
      </p:sp>
      <p:sp>
        <p:nvSpPr>
          <p:cNvPr id="3" name="Marcador de contenido 2">
            <a:extLst>
              <a:ext uri="{FF2B5EF4-FFF2-40B4-BE49-F238E27FC236}">
                <a16:creationId xmlns:a16="http://schemas.microsoft.com/office/drawing/2014/main" id="{187C8C8C-787C-BE73-1BC5-9424FBEBB36C}"/>
              </a:ext>
            </a:extLst>
          </p:cNvPr>
          <p:cNvSpPr txBox="1">
            <a:spLocks/>
          </p:cNvSpPr>
          <p:nvPr/>
        </p:nvSpPr>
        <p:spPr>
          <a:xfrm>
            <a:off x="581192" y="2180496"/>
            <a:ext cx="11029615" cy="3678303"/>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AR" sz="2800" dirty="0"/>
              <a:t>1. El tipo de interés. </a:t>
            </a:r>
          </a:p>
          <a:p>
            <a:r>
              <a:rPr lang="es-AR" sz="2800" dirty="0"/>
              <a:t>2. De la capacidad realmente utilizada.</a:t>
            </a:r>
          </a:p>
          <a:p>
            <a:r>
              <a:rPr lang="es-AR" sz="2800" dirty="0"/>
              <a:t>3.</a:t>
            </a:r>
            <a:r>
              <a:rPr lang="es-AR" dirty="0"/>
              <a:t> </a:t>
            </a:r>
            <a:r>
              <a:rPr lang="es-AR" sz="2800" dirty="0"/>
              <a:t>Las expectativas futuras: la confianza</a:t>
            </a:r>
          </a:p>
          <a:p>
            <a:r>
              <a:rPr lang="es-AR" sz="2800" dirty="0"/>
              <a:t>4. Los impuestos</a:t>
            </a:r>
          </a:p>
        </p:txBody>
      </p:sp>
      <p:pic>
        <p:nvPicPr>
          <p:cNvPr id="6" name="Imagen 5">
            <a:extLst>
              <a:ext uri="{FF2B5EF4-FFF2-40B4-BE49-F238E27FC236}">
                <a16:creationId xmlns:a16="http://schemas.microsoft.com/office/drawing/2014/main" id="{D1321A32-7DA0-AE74-BEE4-C7730B9A8B0B}"/>
              </a:ext>
            </a:extLst>
          </p:cNvPr>
          <p:cNvPicPr>
            <a:picLocks noChangeAspect="1"/>
          </p:cNvPicPr>
          <p:nvPr/>
        </p:nvPicPr>
        <p:blipFill>
          <a:blip r:embed="rId2"/>
          <a:stretch>
            <a:fillRect/>
          </a:stretch>
        </p:blipFill>
        <p:spPr>
          <a:xfrm>
            <a:off x="6271510" y="4019647"/>
            <a:ext cx="5334000" cy="2428875"/>
          </a:xfrm>
          <a:prstGeom prst="rect">
            <a:avLst/>
          </a:prstGeom>
        </p:spPr>
      </p:pic>
    </p:spTree>
    <p:extLst>
      <p:ext uri="{BB962C8B-B14F-4D97-AF65-F5344CB8AC3E}">
        <p14:creationId xmlns:p14="http://schemas.microsoft.com/office/powerpoint/2010/main" val="235239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6BB94-89EC-5BF7-F126-E7B40580F3FC}"/>
              </a:ext>
            </a:extLst>
          </p:cNvPr>
          <p:cNvSpPr>
            <a:spLocks noGrp="1"/>
          </p:cNvSpPr>
          <p:nvPr>
            <p:ph type="title"/>
          </p:nvPr>
        </p:nvSpPr>
        <p:spPr/>
        <p:txBody>
          <a:bodyPr/>
          <a:lstStyle/>
          <a:p>
            <a:r>
              <a:rPr lang="es-AR" dirty="0"/>
              <a:t>¿Por qué la inversión es tan importante?:</a:t>
            </a:r>
          </a:p>
        </p:txBody>
      </p:sp>
      <p:pic>
        <p:nvPicPr>
          <p:cNvPr id="4" name="Imagen 3">
            <a:extLst>
              <a:ext uri="{FF2B5EF4-FFF2-40B4-BE49-F238E27FC236}">
                <a16:creationId xmlns:a16="http://schemas.microsoft.com/office/drawing/2014/main" id="{91A2B276-957B-9400-9D37-55C9BDA98524}"/>
              </a:ext>
            </a:extLst>
          </p:cNvPr>
          <p:cNvPicPr>
            <a:picLocks noChangeAspect="1"/>
          </p:cNvPicPr>
          <p:nvPr/>
        </p:nvPicPr>
        <p:blipFill>
          <a:blip r:embed="rId2"/>
          <a:stretch>
            <a:fillRect/>
          </a:stretch>
        </p:blipFill>
        <p:spPr>
          <a:xfrm>
            <a:off x="661987" y="1973419"/>
            <a:ext cx="6253163" cy="1907377"/>
          </a:xfrm>
          <a:prstGeom prst="rect">
            <a:avLst/>
          </a:prstGeom>
        </p:spPr>
      </p:pic>
      <p:pic>
        <p:nvPicPr>
          <p:cNvPr id="6" name="Imagen 5">
            <a:extLst>
              <a:ext uri="{FF2B5EF4-FFF2-40B4-BE49-F238E27FC236}">
                <a16:creationId xmlns:a16="http://schemas.microsoft.com/office/drawing/2014/main" id="{26CE2820-77C9-5BFD-09F0-E982703ADFD3}"/>
              </a:ext>
            </a:extLst>
          </p:cNvPr>
          <p:cNvPicPr>
            <a:picLocks noChangeAspect="1"/>
          </p:cNvPicPr>
          <p:nvPr/>
        </p:nvPicPr>
        <p:blipFill>
          <a:blip r:embed="rId3"/>
          <a:stretch>
            <a:fillRect/>
          </a:stretch>
        </p:blipFill>
        <p:spPr>
          <a:xfrm>
            <a:off x="5938838" y="3880796"/>
            <a:ext cx="6253162" cy="2969203"/>
          </a:xfrm>
          <a:prstGeom prst="rect">
            <a:avLst/>
          </a:prstGeom>
        </p:spPr>
      </p:pic>
    </p:spTree>
    <p:extLst>
      <p:ext uri="{BB962C8B-B14F-4D97-AF65-F5344CB8AC3E}">
        <p14:creationId xmlns:p14="http://schemas.microsoft.com/office/powerpoint/2010/main" val="173515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4B97E7-40DC-AF53-DB4B-2F2C91C63513}"/>
              </a:ext>
            </a:extLst>
          </p:cNvPr>
          <p:cNvSpPr>
            <a:spLocks noGrp="1"/>
          </p:cNvSpPr>
          <p:nvPr>
            <p:ph type="title"/>
          </p:nvPr>
        </p:nvSpPr>
        <p:spPr/>
        <p:txBody>
          <a:bodyPr/>
          <a:lstStyle/>
          <a:p>
            <a:r>
              <a:rPr lang="es-AR" dirty="0"/>
              <a:t>La Demanda agregada</a:t>
            </a:r>
          </a:p>
        </p:txBody>
      </p:sp>
      <p:pic>
        <p:nvPicPr>
          <p:cNvPr id="4" name="Imagen 3">
            <a:extLst>
              <a:ext uri="{FF2B5EF4-FFF2-40B4-BE49-F238E27FC236}">
                <a16:creationId xmlns:a16="http://schemas.microsoft.com/office/drawing/2014/main" id="{F9A0C06D-CFCE-52E8-5FA2-D2F7F7856116}"/>
              </a:ext>
            </a:extLst>
          </p:cNvPr>
          <p:cNvPicPr>
            <a:picLocks noChangeAspect="1"/>
          </p:cNvPicPr>
          <p:nvPr/>
        </p:nvPicPr>
        <p:blipFill>
          <a:blip r:embed="rId2"/>
          <a:stretch>
            <a:fillRect/>
          </a:stretch>
        </p:blipFill>
        <p:spPr>
          <a:xfrm>
            <a:off x="1924677" y="2184521"/>
            <a:ext cx="8626091" cy="2066925"/>
          </a:xfrm>
          <a:prstGeom prst="rect">
            <a:avLst/>
          </a:prstGeom>
        </p:spPr>
      </p:pic>
    </p:spTree>
    <p:extLst>
      <p:ext uri="{BB962C8B-B14F-4D97-AF65-F5344CB8AC3E}">
        <p14:creationId xmlns:p14="http://schemas.microsoft.com/office/powerpoint/2010/main" val="74087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A6437D-1240-6247-1A7B-E03B8843B787}"/>
              </a:ext>
            </a:extLst>
          </p:cNvPr>
          <p:cNvSpPr txBox="1">
            <a:spLocks noGrp="1"/>
          </p:cNvSpPr>
          <p:nvPr>
            <p:ph type="title"/>
          </p:nvPr>
        </p:nvSpPr>
        <p:spPr>
          <a:xfrm>
            <a:off x="1809227" y="363985"/>
            <a:ext cx="8941631" cy="1285875"/>
          </a:xfrm>
        </p:spPr>
        <p:txBody>
          <a:bodyPr/>
          <a:lstStyle/>
          <a:p>
            <a:pPr>
              <a:spcBef>
                <a:spcPts val="0"/>
              </a:spcBef>
              <a:defRPr/>
            </a:pPr>
            <a:r>
              <a:rPr sz="2400" dirty="0">
                <a:latin typeface="Tahoma" pitchFamily="34"/>
              </a:rPr>
              <a:t>El </a:t>
            </a:r>
            <a:r>
              <a:rPr sz="2400" dirty="0" err="1">
                <a:latin typeface="Tahoma" pitchFamily="34"/>
              </a:rPr>
              <a:t>ahorro</a:t>
            </a:r>
            <a:r>
              <a:rPr sz="2400" dirty="0">
                <a:latin typeface="Tahoma" pitchFamily="34"/>
              </a:rPr>
              <a:t> y la </a:t>
            </a:r>
            <a:r>
              <a:rPr sz="2400" dirty="0" err="1">
                <a:latin typeface="Tahoma" pitchFamily="34"/>
              </a:rPr>
              <a:t>inversión</a:t>
            </a:r>
            <a:r>
              <a:rPr sz="2400" dirty="0">
                <a:latin typeface="Tahoma" pitchFamily="34"/>
              </a:rPr>
              <a:t> </a:t>
            </a:r>
            <a:r>
              <a:rPr sz="2400" dirty="0" err="1">
                <a:latin typeface="Tahoma" pitchFamily="34"/>
              </a:rPr>
              <a:t>en</a:t>
            </a:r>
            <a:r>
              <a:rPr sz="2400" dirty="0">
                <a:latin typeface="Tahoma" pitchFamily="34"/>
              </a:rPr>
              <a:t> la </a:t>
            </a:r>
            <a:r>
              <a:rPr sz="2400" dirty="0" err="1">
                <a:latin typeface="Tahoma" pitchFamily="34"/>
              </a:rPr>
              <a:t>contabilidad</a:t>
            </a:r>
            <a:r>
              <a:rPr sz="2400" dirty="0">
                <a:latin typeface="Tahoma" pitchFamily="34"/>
              </a:rPr>
              <a:t> </a:t>
            </a:r>
            <a:r>
              <a:rPr sz="2400" dirty="0" err="1">
                <a:latin typeface="Tahoma" pitchFamily="34"/>
              </a:rPr>
              <a:t>nacional</a:t>
            </a:r>
            <a:endParaRPr sz="2400" dirty="0">
              <a:latin typeface="Tahoma" pitchFamily="34"/>
            </a:endParaRPr>
          </a:p>
        </p:txBody>
      </p:sp>
      <p:sp>
        <p:nvSpPr>
          <p:cNvPr id="52227" name="Rectangle 3">
            <a:extLst>
              <a:ext uri="{FF2B5EF4-FFF2-40B4-BE49-F238E27FC236}">
                <a16:creationId xmlns:a16="http://schemas.microsoft.com/office/drawing/2014/main" id="{20A80636-41B4-291A-A857-01F8578EAAE5}"/>
              </a:ext>
            </a:extLst>
          </p:cNvPr>
          <p:cNvSpPr txBox="1">
            <a:spLocks noGrp="1"/>
          </p:cNvSpPr>
          <p:nvPr>
            <p:ph idx="1"/>
          </p:nvPr>
        </p:nvSpPr>
        <p:spPr>
          <a:xfrm>
            <a:off x="2315909" y="2173936"/>
            <a:ext cx="8001000" cy="5089525"/>
          </a:xfrm>
        </p:spPr>
        <p:txBody>
          <a:bodyPr/>
          <a:lstStyle/>
          <a:p>
            <a:pPr algn="just" eaLnBrk="1" hangingPunct="1">
              <a:lnSpc>
                <a:spcPct val="90000"/>
              </a:lnSpc>
              <a:buFont typeface="Wingdings 2" panose="05020102010507070707" pitchFamily="18" charset="2"/>
              <a:buNone/>
            </a:pPr>
            <a:r>
              <a:rPr altLang="es-AR" sz="2800" dirty="0">
                <a:latin typeface="Gill Sans MT" panose="020B0502020104020203" pitchFamily="34" charset="0"/>
              </a:rPr>
              <a:t>Por tanto:</a:t>
            </a:r>
          </a:p>
          <a:p>
            <a:pPr algn="just" eaLnBrk="1" hangingPunct="1">
              <a:lnSpc>
                <a:spcPct val="90000"/>
              </a:lnSpc>
              <a:buFont typeface="Wingdings 2" panose="05020102010507070707" pitchFamily="18" charset="2"/>
              <a:buNone/>
            </a:pPr>
            <a:r>
              <a:rPr altLang="es-AR" sz="2800" b="1" u="sng" dirty="0" err="1">
                <a:latin typeface="Gill Sans MT" panose="020B0502020104020203" pitchFamily="34" charset="0"/>
              </a:rPr>
              <a:t>Superávit</a:t>
            </a:r>
            <a:r>
              <a:rPr altLang="es-AR" sz="2800" b="1" u="sng" dirty="0">
                <a:latin typeface="Gill Sans MT" panose="020B0502020104020203" pitchFamily="34" charset="0"/>
              </a:rPr>
              <a:t> </a:t>
            </a:r>
            <a:r>
              <a:rPr altLang="es-AR" sz="2800" b="1" u="sng" dirty="0" err="1">
                <a:latin typeface="Gill Sans MT" panose="020B0502020104020203" pitchFamily="34" charset="0"/>
              </a:rPr>
              <a:t>presupuestario</a:t>
            </a:r>
            <a:r>
              <a:rPr altLang="es-AR" sz="2800" dirty="0">
                <a:latin typeface="Gill Sans MT" panose="020B0502020104020203" pitchFamily="34" charset="0"/>
              </a:rPr>
              <a:t> (o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exceso</a:t>
            </a:r>
            <a:r>
              <a:rPr altLang="es-AR" sz="2800" dirty="0">
                <a:latin typeface="Gill Sans MT" panose="020B0502020104020203" pitchFamily="34" charset="0"/>
              </a:rPr>
              <a:t> de </a:t>
            </a:r>
            <a:r>
              <a:rPr altLang="es-AR" sz="2800" dirty="0" err="1">
                <a:latin typeface="Gill Sans MT" panose="020B0502020104020203" pitchFamily="34" charset="0"/>
              </a:rPr>
              <a:t>ingresos</a:t>
            </a:r>
            <a:r>
              <a:rPr altLang="es-AR" sz="2800" dirty="0">
                <a:latin typeface="Gill Sans MT" panose="020B0502020104020203" pitchFamily="34" charset="0"/>
              </a:rPr>
              <a:t> </a:t>
            </a:r>
            <a:r>
              <a:rPr altLang="es-AR" sz="2800" dirty="0" err="1">
                <a:latin typeface="Gill Sans MT" panose="020B0502020104020203" pitchFamily="34" charset="0"/>
              </a:rPr>
              <a:t>fiscales</a:t>
            </a:r>
            <a:r>
              <a:rPr altLang="es-AR" sz="2800" dirty="0">
                <a:latin typeface="Gill Sans MT" panose="020B0502020104020203" pitchFamily="34" charset="0"/>
              </a:rPr>
              <a:t> </a:t>
            </a:r>
            <a:r>
              <a:rPr altLang="es-AR" sz="2800" dirty="0" err="1">
                <a:latin typeface="Gill Sans MT" panose="020B0502020104020203" pitchFamily="34" charset="0"/>
              </a:rPr>
              <a:t>sobre</a:t>
            </a:r>
            <a:r>
              <a:rPr altLang="es-AR" sz="2800" dirty="0">
                <a:latin typeface="Gill Sans MT" panose="020B0502020104020203" pitchFamily="34" charset="0"/>
              </a:rPr>
              <a:t> </a:t>
            </a:r>
            <a:r>
              <a:rPr altLang="es-AR" sz="2800" dirty="0" err="1">
                <a:latin typeface="Gill Sans MT" panose="020B0502020104020203" pitchFamily="34" charset="0"/>
              </a:rPr>
              <a:t>el</a:t>
            </a:r>
            <a:r>
              <a:rPr altLang="es-AR" sz="2800" dirty="0">
                <a:latin typeface="Gill Sans MT" panose="020B0502020104020203" pitchFamily="34" charset="0"/>
              </a:rPr>
              <a:t> </a:t>
            </a:r>
            <a:r>
              <a:rPr altLang="es-AR" sz="2800" dirty="0" err="1">
                <a:latin typeface="Gill Sans MT" panose="020B0502020104020203" pitchFamily="34" charset="0"/>
              </a:rPr>
              <a:t>gasto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ahorro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positivo</a:t>
            </a:r>
            <a:r>
              <a:rPr altLang="es-AR" sz="2800" dirty="0">
                <a:latin typeface="Gill Sans MT" panose="020B0502020104020203" pitchFamily="34" charset="0"/>
              </a:rPr>
              <a:t>).</a:t>
            </a:r>
          </a:p>
          <a:p>
            <a:pPr algn="just" eaLnBrk="1" hangingPunct="1">
              <a:lnSpc>
                <a:spcPct val="90000"/>
              </a:lnSpc>
              <a:buFont typeface="Wingdings 2" panose="05020102010507070707" pitchFamily="18" charset="2"/>
              <a:buNone/>
            </a:pPr>
            <a:endParaRPr altLang="es-AR" sz="2800" dirty="0">
              <a:latin typeface="Gill Sans MT" panose="020B0502020104020203" pitchFamily="34" charset="0"/>
            </a:endParaRPr>
          </a:p>
          <a:p>
            <a:pPr algn="just" eaLnBrk="1" hangingPunct="1">
              <a:lnSpc>
                <a:spcPct val="90000"/>
              </a:lnSpc>
              <a:buFont typeface="Wingdings 2" panose="05020102010507070707" pitchFamily="18" charset="2"/>
              <a:buNone/>
            </a:pPr>
            <a:r>
              <a:rPr altLang="es-AR" sz="2800" b="1" u="sng" dirty="0" err="1">
                <a:latin typeface="Gill Sans MT" panose="020B0502020104020203" pitchFamily="34" charset="0"/>
              </a:rPr>
              <a:t>Déficit</a:t>
            </a:r>
            <a:r>
              <a:rPr altLang="es-AR" sz="2800" b="1" u="sng" dirty="0">
                <a:latin typeface="Gill Sans MT" panose="020B0502020104020203" pitchFamily="34" charset="0"/>
              </a:rPr>
              <a:t> </a:t>
            </a:r>
            <a:r>
              <a:rPr altLang="es-AR" sz="2800" b="1" u="sng" dirty="0" err="1">
                <a:latin typeface="Gill Sans MT" panose="020B0502020104020203" pitchFamily="34" charset="0"/>
              </a:rPr>
              <a:t>presupuestario</a:t>
            </a:r>
            <a:r>
              <a:rPr altLang="es-AR" sz="2800" dirty="0">
                <a:latin typeface="Gill Sans MT" panose="020B0502020104020203" pitchFamily="34" charset="0"/>
              </a:rPr>
              <a:t> (o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cantidad</a:t>
            </a:r>
            <a:r>
              <a:rPr altLang="es-AR" sz="2800" dirty="0">
                <a:latin typeface="Gill Sans MT" panose="020B0502020104020203" pitchFamily="34" charset="0"/>
              </a:rPr>
              <a:t> que le </a:t>
            </a:r>
            <a:r>
              <a:rPr altLang="es-AR" sz="2800" dirty="0" err="1">
                <a:latin typeface="Gill Sans MT" panose="020B0502020104020203" pitchFamily="34" charset="0"/>
              </a:rPr>
              <a:t>falta</a:t>
            </a:r>
            <a:r>
              <a:rPr altLang="es-AR" sz="2800" dirty="0">
                <a:latin typeface="Gill Sans MT" panose="020B0502020104020203" pitchFamily="34" charset="0"/>
              </a:rPr>
              <a:t> a </a:t>
            </a:r>
            <a:r>
              <a:rPr altLang="es-AR" sz="2800" dirty="0" err="1">
                <a:latin typeface="Gill Sans MT" panose="020B0502020104020203" pitchFamily="34" charset="0"/>
              </a:rPr>
              <a:t>los</a:t>
            </a:r>
            <a:r>
              <a:rPr altLang="es-AR" sz="2800" dirty="0">
                <a:latin typeface="Gill Sans MT" panose="020B0502020104020203" pitchFamily="34" charset="0"/>
              </a:rPr>
              <a:t> </a:t>
            </a:r>
            <a:r>
              <a:rPr altLang="es-AR" sz="2800" dirty="0" err="1">
                <a:latin typeface="Gill Sans MT" panose="020B0502020104020203" pitchFamily="34" charset="0"/>
              </a:rPr>
              <a:t>ingresos</a:t>
            </a:r>
            <a:r>
              <a:rPr altLang="es-AR" sz="2800" dirty="0">
                <a:latin typeface="Gill Sans MT" panose="020B0502020104020203" pitchFamily="34" charset="0"/>
              </a:rPr>
              <a:t> </a:t>
            </a:r>
            <a:r>
              <a:rPr altLang="es-AR" sz="2800" dirty="0" err="1">
                <a:latin typeface="Gill Sans MT" panose="020B0502020104020203" pitchFamily="34" charset="0"/>
              </a:rPr>
              <a:t>procedentes</a:t>
            </a:r>
            <a:r>
              <a:rPr altLang="es-AR" sz="2800" dirty="0">
                <a:latin typeface="Gill Sans MT" panose="020B0502020104020203" pitchFamily="34" charset="0"/>
              </a:rPr>
              <a:t> de </a:t>
            </a:r>
            <a:r>
              <a:rPr altLang="es-AR" sz="2800" dirty="0" err="1">
                <a:latin typeface="Gill Sans MT" panose="020B0502020104020203" pitchFamily="34" charset="0"/>
              </a:rPr>
              <a:t>los</a:t>
            </a:r>
            <a:r>
              <a:rPr altLang="es-AR" sz="2800" dirty="0">
                <a:latin typeface="Gill Sans MT" panose="020B0502020104020203" pitchFamily="34" charset="0"/>
              </a:rPr>
              <a:t> </a:t>
            </a:r>
            <a:r>
              <a:rPr altLang="es-AR" sz="2800" dirty="0" err="1">
                <a:latin typeface="Gill Sans MT" panose="020B0502020104020203" pitchFamily="34" charset="0"/>
              </a:rPr>
              <a:t>impuestos</a:t>
            </a:r>
            <a:r>
              <a:rPr altLang="es-AR" sz="2800" dirty="0">
                <a:latin typeface="Gill Sans MT" panose="020B0502020104020203" pitchFamily="34" charset="0"/>
              </a:rPr>
              <a:t> para </a:t>
            </a:r>
            <a:r>
              <a:rPr altLang="es-AR" sz="2800" dirty="0" err="1">
                <a:latin typeface="Gill Sans MT" panose="020B0502020104020203" pitchFamily="34" charset="0"/>
              </a:rPr>
              <a:t>poder</a:t>
            </a:r>
            <a:r>
              <a:rPr altLang="es-AR" sz="2800" dirty="0">
                <a:latin typeface="Gill Sans MT" panose="020B0502020104020203" pitchFamily="34" charset="0"/>
              </a:rPr>
              <a:t> </a:t>
            </a:r>
            <a:r>
              <a:rPr altLang="es-AR" sz="2800" dirty="0" err="1">
                <a:latin typeface="Gill Sans MT" panose="020B0502020104020203" pitchFamily="34" charset="0"/>
              </a:rPr>
              <a:t>cubrir</a:t>
            </a:r>
            <a:r>
              <a:rPr altLang="es-AR" sz="2800" dirty="0">
                <a:latin typeface="Gill Sans MT" panose="020B0502020104020203" pitchFamily="34" charset="0"/>
              </a:rPr>
              <a:t> </a:t>
            </a:r>
            <a:r>
              <a:rPr altLang="es-AR" sz="2800" dirty="0" err="1">
                <a:latin typeface="Gill Sans MT" panose="020B0502020104020203" pitchFamily="34" charset="0"/>
              </a:rPr>
              <a:t>el</a:t>
            </a:r>
            <a:r>
              <a:rPr altLang="es-AR" sz="2800" dirty="0">
                <a:latin typeface="Gill Sans MT" panose="020B0502020104020203" pitchFamily="34" charset="0"/>
              </a:rPr>
              <a:t> total del </a:t>
            </a:r>
            <a:r>
              <a:rPr altLang="es-AR" sz="2800" dirty="0" err="1">
                <a:latin typeface="Gill Sans MT" panose="020B0502020104020203" pitchFamily="34" charset="0"/>
              </a:rPr>
              <a:t>gasto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ahorro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negativo</a:t>
            </a:r>
            <a:r>
              <a:rPr altLang="es-AR" sz="2800" dirty="0">
                <a:latin typeface="Gill Sans MT" panose="020B0502020104020203" pitchFamily="34" charset="0"/>
              </a:rPr>
              <a:t>).</a:t>
            </a:r>
          </a:p>
          <a:p>
            <a:pPr algn="just" eaLnBrk="1" hangingPunct="1">
              <a:lnSpc>
                <a:spcPct val="90000"/>
              </a:lnSpc>
              <a:buFont typeface="Wingdings 2" panose="05020102010507070707" pitchFamily="18" charset="2"/>
              <a:buNone/>
            </a:pPr>
            <a:endParaRPr altLang="es-AR" sz="2800" dirty="0">
              <a:latin typeface="Gill Sans MT" panose="020B0502020104020203" pitchFamily="34" charset="0"/>
            </a:endParaRPr>
          </a:p>
          <a:p>
            <a:pPr eaLnBrk="1" hangingPunct="1">
              <a:lnSpc>
                <a:spcPct val="90000"/>
              </a:lnSpc>
              <a:buFont typeface="Wingdings 2" panose="05020102010507070707" pitchFamily="18" charset="2"/>
              <a:buNone/>
            </a:pPr>
            <a:endParaRPr altLang="es-AR" sz="2800" dirty="0">
              <a:latin typeface="Gill Sans MT" panose="020B0502020104020203"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FAB42-A6A1-2862-E40B-BCD13F7D04CE}"/>
              </a:ext>
            </a:extLst>
          </p:cNvPr>
          <p:cNvSpPr>
            <a:spLocks noGrp="1"/>
          </p:cNvSpPr>
          <p:nvPr>
            <p:ph type="title"/>
          </p:nvPr>
        </p:nvSpPr>
        <p:spPr/>
        <p:txBody>
          <a:bodyPr/>
          <a:lstStyle/>
          <a:p>
            <a:r>
              <a:rPr lang="es-AR" dirty="0"/>
              <a:t>Balanza comercial</a:t>
            </a:r>
          </a:p>
        </p:txBody>
      </p:sp>
      <p:pic>
        <p:nvPicPr>
          <p:cNvPr id="5" name="Marcador de contenido 4">
            <a:extLst>
              <a:ext uri="{FF2B5EF4-FFF2-40B4-BE49-F238E27FC236}">
                <a16:creationId xmlns:a16="http://schemas.microsoft.com/office/drawing/2014/main" id="{70EF4434-7697-5433-05D0-F0BE3D416AAF}"/>
              </a:ext>
            </a:extLst>
          </p:cNvPr>
          <p:cNvPicPr>
            <a:picLocks noGrp="1" noChangeAspect="1"/>
          </p:cNvPicPr>
          <p:nvPr>
            <p:ph idx="1"/>
          </p:nvPr>
        </p:nvPicPr>
        <p:blipFill>
          <a:blip r:embed="rId2"/>
          <a:stretch>
            <a:fillRect/>
          </a:stretch>
        </p:blipFill>
        <p:spPr>
          <a:xfrm>
            <a:off x="1425791" y="2105264"/>
            <a:ext cx="9067986" cy="1401416"/>
          </a:xfrm>
        </p:spPr>
      </p:pic>
      <p:sp>
        <p:nvSpPr>
          <p:cNvPr id="7" name="CuadroTexto 6">
            <a:extLst>
              <a:ext uri="{FF2B5EF4-FFF2-40B4-BE49-F238E27FC236}">
                <a16:creationId xmlns:a16="http://schemas.microsoft.com/office/drawing/2014/main" id="{19A2CC85-7240-09AC-655D-01C615B49557}"/>
              </a:ext>
            </a:extLst>
          </p:cNvPr>
          <p:cNvSpPr txBox="1"/>
          <p:nvPr/>
        </p:nvSpPr>
        <p:spPr>
          <a:xfrm>
            <a:off x="739065" y="3895988"/>
            <a:ext cx="10571085" cy="2308324"/>
          </a:xfrm>
          <a:prstGeom prst="rect">
            <a:avLst/>
          </a:prstGeom>
          <a:noFill/>
        </p:spPr>
        <p:txBody>
          <a:bodyPr wrap="square">
            <a:spAutoFit/>
          </a:bodyPr>
          <a:lstStyle/>
          <a:p>
            <a:r>
              <a:rPr lang="es-AR" dirty="0"/>
              <a:t>Las razones por las que existen estas diferencias que provocan la especialización entre países y hacen que surja el comercio internacional son las siguientes. </a:t>
            </a:r>
          </a:p>
          <a:p>
            <a:pPr marL="342900" indent="-342900">
              <a:buAutoNum type="arabicPeriod"/>
            </a:pPr>
            <a:r>
              <a:rPr lang="es-AR" dirty="0"/>
              <a:t>Diferencias en clima.</a:t>
            </a:r>
          </a:p>
          <a:p>
            <a:pPr marL="342900" indent="-342900">
              <a:buAutoNum type="arabicPeriod"/>
            </a:pPr>
            <a:r>
              <a:rPr lang="es-AR" dirty="0"/>
              <a:t>Diferencias en los factores productivos. </a:t>
            </a:r>
          </a:p>
          <a:p>
            <a:pPr marL="342900" indent="-342900">
              <a:buAutoNum type="arabicPeriod"/>
            </a:pPr>
            <a:r>
              <a:rPr lang="es-AR" dirty="0"/>
              <a:t>Diferencias en tecnología y en capital humano</a:t>
            </a:r>
          </a:p>
          <a:p>
            <a:pPr marL="342900" indent="-342900">
              <a:buAutoNum type="arabicPeriod"/>
            </a:pPr>
            <a:r>
              <a:rPr lang="es-AR" dirty="0"/>
              <a:t>Diferencias en gustos.</a:t>
            </a:r>
          </a:p>
          <a:p>
            <a:pPr marL="342900" indent="-342900">
              <a:buAutoNum type="arabicPeriod"/>
            </a:pPr>
            <a:r>
              <a:rPr lang="es-AR" dirty="0"/>
              <a:t>Posibilidad de ampliar mercados y reducir costes (economías de escala)</a:t>
            </a:r>
          </a:p>
          <a:p>
            <a:pPr marL="342900" indent="-342900">
              <a:buAutoNum type="arabicPeriod"/>
            </a:pPr>
            <a:r>
              <a:rPr lang="es-AR" dirty="0"/>
              <a:t>La ventaja comparativa</a:t>
            </a:r>
          </a:p>
        </p:txBody>
      </p:sp>
    </p:spTree>
    <p:extLst>
      <p:ext uri="{BB962C8B-B14F-4D97-AF65-F5344CB8AC3E}">
        <p14:creationId xmlns:p14="http://schemas.microsoft.com/office/powerpoint/2010/main" val="313008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762383-C6B8-E8EA-19BE-8F424EB93BFE}"/>
              </a:ext>
            </a:extLst>
          </p:cNvPr>
          <p:cNvSpPr>
            <a:spLocks noGrp="1"/>
          </p:cNvSpPr>
          <p:nvPr>
            <p:ph idx="1"/>
          </p:nvPr>
        </p:nvSpPr>
        <p:spPr/>
        <p:txBody>
          <a:bodyPr/>
          <a:lstStyle/>
          <a:p>
            <a:endParaRPr lang="es-AR" dirty="0"/>
          </a:p>
        </p:txBody>
      </p:sp>
      <p:sp>
        <p:nvSpPr>
          <p:cNvPr id="4" name="Título 1">
            <a:extLst>
              <a:ext uri="{FF2B5EF4-FFF2-40B4-BE49-F238E27FC236}">
                <a16:creationId xmlns:a16="http://schemas.microsoft.com/office/drawing/2014/main" id="{E66A16D1-AE2B-1C73-0EE9-7D92E11B7050}"/>
              </a:ext>
            </a:extLst>
          </p:cNvPr>
          <p:cNvSpPr txBox="1">
            <a:spLocks/>
          </p:cNvSpPr>
          <p:nvPr/>
        </p:nvSpPr>
        <p:spPr>
          <a:xfrm>
            <a:off x="581191" y="492301"/>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dirty="0"/>
              <a:t>LA VENTAJA ABSOLUTA y comparativa</a:t>
            </a:r>
          </a:p>
        </p:txBody>
      </p:sp>
      <p:pic>
        <p:nvPicPr>
          <p:cNvPr id="5" name="Marcador de contenido 4">
            <a:extLst>
              <a:ext uri="{FF2B5EF4-FFF2-40B4-BE49-F238E27FC236}">
                <a16:creationId xmlns:a16="http://schemas.microsoft.com/office/drawing/2014/main" id="{9E5E6855-1635-7AA9-F3B9-AA1C3C1DB8E1}"/>
              </a:ext>
            </a:extLst>
          </p:cNvPr>
          <p:cNvPicPr>
            <a:picLocks noChangeAspect="1"/>
          </p:cNvPicPr>
          <p:nvPr/>
        </p:nvPicPr>
        <p:blipFill>
          <a:blip r:embed="rId2"/>
          <a:stretch>
            <a:fillRect/>
          </a:stretch>
        </p:blipFill>
        <p:spPr>
          <a:xfrm>
            <a:off x="3896851" y="2009930"/>
            <a:ext cx="8144229" cy="1419070"/>
          </a:xfrm>
          <a:prstGeom prst="rect">
            <a:avLst/>
          </a:prstGeom>
        </p:spPr>
      </p:pic>
      <p:pic>
        <p:nvPicPr>
          <p:cNvPr id="6" name="Imagen 5">
            <a:extLst>
              <a:ext uri="{FF2B5EF4-FFF2-40B4-BE49-F238E27FC236}">
                <a16:creationId xmlns:a16="http://schemas.microsoft.com/office/drawing/2014/main" id="{BF8FF01D-B5A1-C175-BD65-7CE1FB60C012}"/>
              </a:ext>
            </a:extLst>
          </p:cNvPr>
          <p:cNvPicPr>
            <a:picLocks noChangeAspect="1"/>
          </p:cNvPicPr>
          <p:nvPr/>
        </p:nvPicPr>
        <p:blipFill>
          <a:blip r:embed="rId3"/>
          <a:stretch>
            <a:fillRect/>
          </a:stretch>
        </p:blipFill>
        <p:spPr>
          <a:xfrm>
            <a:off x="150919" y="4002065"/>
            <a:ext cx="8504813" cy="1672656"/>
          </a:xfrm>
          <a:prstGeom prst="rect">
            <a:avLst/>
          </a:prstGeom>
        </p:spPr>
      </p:pic>
      <p:sp>
        <p:nvSpPr>
          <p:cNvPr id="7" name="CuadroTexto 6">
            <a:extLst>
              <a:ext uri="{FF2B5EF4-FFF2-40B4-BE49-F238E27FC236}">
                <a16:creationId xmlns:a16="http://schemas.microsoft.com/office/drawing/2014/main" id="{1AD096EF-EB0F-9071-40E0-3263D265FA13}"/>
              </a:ext>
            </a:extLst>
          </p:cNvPr>
          <p:cNvSpPr txBox="1"/>
          <p:nvPr/>
        </p:nvSpPr>
        <p:spPr>
          <a:xfrm>
            <a:off x="4705351" y="5868114"/>
            <a:ext cx="6924675" cy="584775"/>
          </a:xfrm>
          <a:prstGeom prst="rect">
            <a:avLst/>
          </a:prstGeom>
          <a:noFill/>
        </p:spPr>
        <p:txBody>
          <a:bodyPr wrap="square" rtlCol="0">
            <a:spAutoFit/>
          </a:bodyPr>
          <a:lstStyle/>
          <a:p>
            <a:r>
              <a:rPr lang="es-AR" sz="3200" dirty="0"/>
              <a:t>En qué soy mejor?</a:t>
            </a:r>
          </a:p>
        </p:txBody>
      </p:sp>
    </p:spTree>
    <p:extLst>
      <p:ext uri="{BB962C8B-B14F-4D97-AF65-F5344CB8AC3E}">
        <p14:creationId xmlns:p14="http://schemas.microsoft.com/office/powerpoint/2010/main" val="345200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67554-8CFC-206C-D867-77B25E913DAD}"/>
              </a:ext>
            </a:extLst>
          </p:cNvPr>
          <p:cNvSpPr>
            <a:spLocks noGrp="1"/>
          </p:cNvSpPr>
          <p:nvPr>
            <p:ph type="title"/>
          </p:nvPr>
        </p:nvSpPr>
        <p:spPr>
          <a:xfrm>
            <a:off x="516383" y="285057"/>
            <a:ext cx="11478827" cy="1936750"/>
          </a:xfrm>
        </p:spPr>
        <p:txBody>
          <a:bodyPr>
            <a:normAutofit/>
          </a:bodyPr>
          <a:lstStyle/>
          <a:p>
            <a:r>
              <a:rPr lang="es-AR" dirty="0"/>
              <a:t>Balanza comercial: </a:t>
            </a:r>
            <a:r>
              <a:rPr lang="es-AR" sz="2200" cap="none" dirty="0">
                <a:latin typeface="Calibri Light" panose="020F0302020204030204" pitchFamily="34" charset="0"/>
                <a:cs typeface="Calibri Light" panose="020F0302020204030204" pitchFamily="34" charset="0"/>
              </a:rPr>
              <a:t>es la que establece que un país debe especializarse en la producción y exportación de bienes que puede producir a un costo relativamente más bajo y debe importar aquellas otras en las que es un producto con costos relativamente más elevados</a:t>
            </a:r>
            <a:br>
              <a:rPr lang="es-AR" sz="2200" cap="none" dirty="0">
                <a:latin typeface="Calibri Light" panose="020F0302020204030204" pitchFamily="34" charset="0"/>
                <a:cs typeface="Calibri Light" panose="020F0302020204030204" pitchFamily="34" charset="0"/>
              </a:rPr>
            </a:br>
            <a:endParaRPr lang="es-AR" dirty="0">
              <a:latin typeface="Calibri Light" panose="020F0302020204030204" pitchFamily="34" charset="0"/>
              <a:cs typeface="Calibri Light" panose="020F0302020204030204" pitchFamily="34" charset="0"/>
            </a:endParaRPr>
          </a:p>
        </p:txBody>
      </p:sp>
      <p:sp>
        <p:nvSpPr>
          <p:cNvPr id="3" name="Marcador de contenido 2">
            <a:extLst>
              <a:ext uri="{FF2B5EF4-FFF2-40B4-BE49-F238E27FC236}">
                <a16:creationId xmlns:a16="http://schemas.microsoft.com/office/drawing/2014/main" id="{7595E63A-DC41-A60B-C90B-E46323AE9537}"/>
              </a:ext>
            </a:extLst>
          </p:cNvPr>
          <p:cNvSpPr>
            <a:spLocks noGrp="1"/>
          </p:cNvSpPr>
          <p:nvPr>
            <p:ph idx="1"/>
          </p:nvPr>
        </p:nvSpPr>
        <p:spPr/>
        <p:txBody>
          <a:bodyPr/>
          <a:lstStyle/>
          <a:p>
            <a:endParaRPr lang="es-AR" dirty="0"/>
          </a:p>
        </p:txBody>
      </p:sp>
      <p:sp>
        <p:nvSpPr>
          <p:cNvPr id="5" name="Rectángulo 4">
            <a:extLst>
              <a:ext uri="{FF2B5EF4-FFF2-40B4-BE49-F238E27FC236}">
                <a16:creationId xmlns:a16="http://schemas.microsoft.com/office/drawing/2014/main" id="{54D5A410-5FD8-0995-E471-CDC1174E559E}"/>
              </a:ext>
            </a:extLst>
          </p:cNvPr>
          <p:cNvSpPr/>
          <p:nvPr/>
        </p:nvSpPr>
        <p:spPr>
          <a:xfrm>
            <a:off x="1092368" y="2410506"/>
            <a:ext cx="6915289" cy="1809750"/>
          </a:xfrm>
          <a:prstGeom prst="rect">
            <a:avLst/>
          </a:pr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s-ES" altLang="en-US"/>
          </a:p>
        </p:txBody>
      </p:sp>
      <p:sp>
        <p:nvSpPr>
          <p:cNvPr id="6" name="Rectángulo 5">
            <a:extLst>
              <a:ext uri="{FF2B5EF4-FFF2-40B4-BE49-F238E27FC236}">
                <a16:creationId xmlns:a16="http://schemas.microsoft.com/office/drawing/2014/main" id="{2E00BAD3-0BC9-7768-AFF6-30B011F128A1}"/>
              </a:ext>
            </a:extLst>
          </p:cNvPr>
          <p:cNvSpPr/>
          <p:nvPr/>
        </p:nvSpPr>
        <p:spPr>
          <a:xfrm>
            <a:off x="3430588" y="4691454"/>
            <a:ext cx="8058944" cy="19367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ltLang="en-US"/>
          </a:p>
        </p:txBody>
      </p:sp>
      <p:sp>
        <p:nvSpPr>
          <p:cNvPr id="7" name="Rectángulo redondeado 6">
            <a:extLst>
              <a:ext uri="{FF2B5EF4-FFF2-40B4-BE49-F238E27FC236}">
                <a16:creationId xmlns:a16="http://schemas.microsoft.com/office/drawing/2014/main" id="{89776A13-5FA4-3166-97C0-C65A5CF78504}"/>
              </a:ext>
            </a:extLst>
          </p:cNvPr>
          <p:cNvSpPr/>
          <p:nvPr/>
        </p:nvSpPr>
        <p:spPr>
          <a:xfrm>
            <a:off x="1329616" y="2735263"/>
            <a:ext cx="1298575" cy="693737"/>
          </a:xfrm>
          <a:prstGeom prst="round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s-PE" altLang="es-ES" sz="2700" dirty="0">
                <a:latin typeface="Agency FB" charset="0"/>
              </a:rPr>
              <a:t>¿Qué es? </a:t>
            </a:r>
          </a:p>
        </p:txBody>
      </p:sp>
      <p:sp>
        <p:nvSpPr>
          <p:cNvPr id="8" name="Cuadro de texto 7">
            <a:extLst>
              <a:ext uri="{FF2B5EF4-FFF2-40B4-BE49-F238E27FC236}">
                <a16:creationId xmlns:a16="http://schemas.microsoft.com/office/drawing/2014/main" id="{6E904A35-3ADA-ECE2-7DA4-EB4C6A9662B7}"/>
              </a:ext>
            </a:extLst>
          </p:cNvPr>
          <p:cNvSpPr txBox="1">
            <a:spLocks noChangeArrowheads="1"/>
          </p:cNvSpPr>
          <p:nvPr/>
        </p:nvSpPr>
        <p:spPr bwMode="auto">
          <a:xfrm>
            <a:off x="2865439" y="2686347"/>
            <a:ext cx="5062321"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E" altLang="es-ES" sz="1500" dirty="0" err="1">
                <a:solidFill>
                  <a:schemeClr val="bg1"/>
                </a:solidFill>
                <a:latin typeface="Century Gothic" panose="020B0502020202020204" pitchFamily="34" charset="0"/>
              </a:rPr>
              <a:t>ó</a:t>
            </a:r>
            <a:r>
              <a:rPr lang="es-ES" altLang="en-US" sz="1500" dirty="0">
                <a:solidFill>
                  <a:schemeClr val="bg1"/>
                </a:solidFill>
                <a:latin typeface="Century Gothic" panose="020B0502020202020204" pitchFamily="34" charset="0"/>
              </a:rPr>
              <a:t> de exportaciones netas,  es la diferencia entre el valor monetario de las exportaciones e importaciones en la economía de un país durante un determinado período, medidos en la moneda de esa economía. </a:t>
            </a:r>
          </a:p>
        </p:txBody>
      </p:sp>
      <p:sp>
        <p:nvSpPr>
          <p:cNvPr id="9" name="Rectángulo redondeado 8">
            <a:extLst>
              <a:ext uri="{FF2B5EF4-FFF2-40B4-BE49-F238E27FC236}">
                <a16:creationId xmlns:a16="http://schemas.microsoft.com/office/drawing/2014/main" id="{164F0264-411B-6B0B-90CD-345CFB014ED5}"/>
              </a:ext>
            </a:extLst>
          </p:cNvPr>
          <p:cNvSpPr/>
          <p:nvPr/>
        </p:nvSpPr>
        <p:spPr>
          <a:xfrm>
            <a:off x="3550337" y="4852324"/>
            <a:ext cx="1846262" cy="1006475"/>
          </a:xfrm>
          <a:prstGeom prst="round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s-PE" altLang="es-ES" sz="2700" dirty="0">
                <a:latin typeface="Agency FB" charset="0"/>
              </a:rPr>
              <a:t>¿Por qué es importante? </a:t>
            </a:r>
          </a:p>
        </p:txBody>
      </p:sp>
      <p:sp>
        <p:nvSpPr>
          <p:cNvPr id="10" name="Cuadro de texto 9">
            <a:extLst>
              <a:ext uri="{FF2B5EF4-FFF2-40B4-BE49-F238E27FC236}">
                <a16:creationId xmlns:a16="http://schemas.microsoft.com/office/drawing/2014/main" id="{27CA8F2B-C1E3-477F-3ACA-48225AC4851E}"/>
              </a:ext>
            </a:extLst>
          </p:cNvPr>
          <p:cNvSpPr txBox="1">
            <a:spLocks noChangeArrowheads="1"/>
          </p:cNvSpPr>
          <p:nvPr/>
        </p:nvSpPr>
        <p:spPr bwMode="auto">
          <a:xfrm>
            <a:off x="5585070" y="4846011"/>
            <a:ext cx="57823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s-PE" altLang="es-ES" sz="1500" dirty="0">
                <a:solidFill>
                  <a:schemeClr val="bg1"/>
                </a:solidFill>
                <a:latin typeface="Century Gothic" panose="020B0502020202020204" pitchFamily="34" charset="0"/>
              </a:rPr>
              <a:t>S</a:t>
            </a:r>
            <a:r>
              <a:rPr lang="es-ES" altLang="en-US" sz="1500" dirty="0">
                <a:solidFill>
                  <a:schemeClr val="bg1"/>
                </a:solidFill>
                <a:latin typeface="Century Gothic" panose="020B0502020202020204" pitchFamily="34" charset="0"/>
              </a:rPr>
              <a:t>e utiliza para ayudar a los economistas y analistas entender la fuerza de la economía de un país en relación con otros países. Un país con un gran déficit comercial es deudor en préstamos para comprar bienes y servicios y un país con un gran superávit comercial está prestando dinero al déficit de otros países. </a:t>
            </a:r>
          </a:p>
        </p:txBody>
      </p:sp>
      <p:pic>
        <p:nvPicPr>
          <p:cNvPr id="11" name="Imagen 9" descr="Image result for balanza comercial">
            <a:extLst>
              <a:ext uri="{FF2B5EF4-FFF2-40B4-BE49-F238E27FC236}">
                <a16:creationId xmlns:a16="http://schemas.microsoft.com/office/drawing/2014/main" id="{A66FD097-9327-83A4-98C2-88A57C03A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938" y="1870869"/>
            <a:ext cx="24844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2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03B53-FBDC-7204-B99F-632304B14FAA}"/>
              </a:ext>
            </a:extLst>
          </p:cNvPr>
          <p:cNvSpPr>
            <a:spLocks noGrp="1"/>
          </p:cNvSpPr>
          <p:nvPr>
            <p:ph type="title"/>
          </p:nvPr>
        </p:nvSpPr>
        <p:spPr/>
        <p:txBody>
          <a:bodyPr/>
          <a:lstStyle/>
          <a:p>
            <a:pPr algn="ctr"/>
            <a:r>
              <a:rPr lang="es-AR" dirty="0"/>
              <a:t>LOS CAMBIOS EN LA REALIDAD ECONÓMICA DEL PAÍS</a:t>
            </a:r>
          </a:p>
        </p:txBody>
      </p:sp>
      <p:sp>
        <p:nvSpPr>
          <p:cNvPr id="5" name="Rectángulo: esquinas redondeadas 4">
            <a:extLst>
              <a:ext uri="{FF2B5EF4-FFF2-40B4-BE49-F238E27FC236}">
                <a16:creationId xmlns:a16="http://schemas.microsoft.com/office/drawing/2014/main" id="{1905E82D-535F-070C-2561-7F560B7411F4}"/>
              </a:ext>
            </a:extLst>
          </p:cNvPr>
          <p:cNvSpPr/>
          <p:nvPr/>
        </p:nvSpPr>
        <p:spPr>
          <a:xfrm>
            <a:off x="2363056" y="2425601"/>
            <a:ext cx="7849456" cy="386218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4" name="Imagen 3">
            <a:extLst>
              <a:ext uri="{FF2B5EF4-FFF2-40B4-BE49-F238E27FC236}">
                <a16:creationId xmlns:a16="http://schemas.microsoft.com/office/drawing/2014/main" id="{18F32B9D-3EC9-F0C0-782D-7839BA3E264E}"/>
              </a:ext>
            </a:extLst>
          </p:cNvPr>
          <p:cNvPicPr>
            <a:picLocks noChangeAspect="1"/>
          </p:cNvPicPr>
          <p:nvPr/>
        </p:nvPicPr>
        <p:blipFill>
          <a:blip r:embed="rId2"/>
          <a:stretch>
            <a:fillRect/>
          </a:stretch>
        </p:blipFill>
        <p:spPr>
          <a:xfrm>
            <a:off x="2710237" y="2585042"/>
            <a:ext cx="7200900" cy="3543300"/>
          </a:xfrm>
          <a:prstGeom prst="rect">
            <a:avLst/>
          </a:prstGeom>
        </p:spPr>
      </p:pic>
      <p:sp>
        <p:nvSpPr>
          <p:cNvPr id="9" name="Flecha: a la derecha 8">
            <a:extLst>
              <a:ext uri="{FF2B5EF4-FFF2-40B4-BE49-F238E27FC236}">
                <a16:creationId xmlns:a16="http://schemas.microsoft.com/office/drawing/2014/main" id="{708B6A86-2EB3-DB37-8F33-EA9C80901BA3}"/>
              </a:ext>
            </a:extLst>
          </p:cNvPr>
          <p:cNvSpPr/>
          <p:nvPr/>
        </p:nvSpPr>
        <p:spPr>
          <a:xfrm rot="1589334">
            <a:off x="342896" y="2352065"/>
            <a:ext cx="2187832" cy="1724851"/>
          </a:xfrm>
          <a:prstGeom prst="rightArrow">
            <a:avLst/>
          </a:prstGeom>
          <a:solidFill>
            <a:srgbClr val="CD9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10" name="Flecha: a la derecha 9">
            <a:extLst>
              <a:ext uri="{FF2B5EF4-FFF2-40B4-BE49-F238E27FC236}">
                <a16:creationId xmlns:a16="http://schemas.microsoft.com/office/drawing/2014/main" id="{20D52A6A-DACC-45D3-735F-F5060D3E60E5}"/>
              </a:ext>
            </a:extLst>
          </p:cNvPr>
          <p:cNvSpPr/>
          <p:nvPr/>
        </p:nvSpPr>
        <p:spPr>
          <a:xfrm rot="20346059">
            <a:off x="668631" y="5314324"/>
            <a:ext cx="2025681" cy="16280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a la derecha 12">
            <a:extLst>
              <a:ext uri="{FF2B5EF4-FFF2-40B4-BE49-F238E27FC236}">
                <a16:creationId xmlns:a16="http://schemas.microsoft.com/office/drawing/2014/main" id="{FD57686B-4577-EC7C-A5DF-6F07872ED337}"/>
              </a:ext>
            </a:extLst>
          </p:cNvPr>
          <p:cNvSpPr/>
          <p:nvPr/>
        </p:nvSpPr>
        <p:spPr>
          <a:xfrm rot="9241016">
            <a:off x="10164974" y="2582523"/>
            <a:ext cx="1799600" cy="145341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CuadroTexto 13">
            <a:extLst>
              <a:ext uri="{FF2B5EF4-FFF2-40B4-BE49-F238E27FC236}">
                <a16:creationId xmlns:a16="http://schemas.microsoft.com/office/drawing/2014/main" id="{867BC365-CD27-8B10-6FEC-00C52EF593E1}"/>
              </a:ext>
            </a:extLst>
          </p:cNvPr>
          <p:cNvSpPr txBox="1"/>
          <p:nvPr/>
        </p:nvSpPr>
        <p:spPr>
          <a:xfrm rot="1774243">
            <a:off x="808522" y="2752825"/>
            <a:ext cx="1029903" cy="923330"/>
          </a:xfrm>
          <a:prstGeom prst="rect">
            <a:avLst/>
          </a:prstGeom>
          <a:noFill/>
        </p:spPr>
        <p:txBody>
          <a:bodyPr wrap="square" rtlCol="0">
            <a:spAutoFit/>
          </a:bodyPr>
          <a:lstStyle/>
          <a:p>
            <a:r>
              <a:rPr lang="es-AR" dirty="0"/>
              <a:t>Fuerzas internas del Me</a:t>
            </a:r>
          </a:p>
        </p:txBody>
      </p:sp>
      <p:sp>
        <p:nvSpPr>
          <p:cNvPr id="15" name="CuadroTexto 14">
            <a:extLst>
              <a:ext uri="{FF2B5EF4-FFF2-40B4-BE49-F238E27FC236}">
                <a16:creationId xmlns:a16="http://schemas.microsoft.com/office/drawing/2014/main" id="{16E2AD2F-188A-AC31-F347-22683C5139C4}"/>
              </a:ext>
            </a:extLst>
          </p:cNvPr>
          <p:cNvSpPr txBox="1"/>
          <p:nvPr/>
        </p:nvSpPr>
        <p:spPr>
          <a:xfrm rot="20316398">
            <a:off x="746550" y="5887226"/>
            <a:ext cx="1869844" cy="646331"/>
          </a:xfrm>
          <a:prstGeom prst="rect">
            <a:avLst/>
          </a:prstGeom>
          <a:noFill/>
        </p:spPr>
        <p:txBody>
          <a:bodyPr wrap="square" rtlCol="0">
            <a:spAutoFit/>
          </a:bodyPr>
          <a:lstStyle/>
          <a:p>
            <a:r>
              <a:rPr lang="es-AR" dirty="0"/>
              <a:t>Políticas gubernamentales</a:t>
            </a:r>
          </a:p>
        </p:txBody>
      </p:sp>
      <p:sp>
        <p:nvSpPr>
          <p:cNvPr id="16" name="CuadroTexto 15">
            <a:extLst>
              <a:ext uri="{FF2B5EF4-FFF2-40B4-BE49-F238E27FC236}">
                <a16:creationId xmlns:a16="http://schemas.microsoft.com/office/drawing/2014/main" id="{9B71A908-574A-7947-50EE-FBDEFA45E51A}"/>
              </a:ext>
            </a:extLst>
          </p:cNvPr>
          <p:cNvSpPr txBox="1"/>
          <p:nvPr/>
        </p:nvSpPr>
        <p:spPr>
          <a:xfrm rot="20262431">
            <a:off x="10414086" y="2986063"/>
            <a:ext cx="1686934" cy="646331"/>
          </a:xfrm>
          <a:prstGeom prst="rect">
            <a:avLst/>
          </a:prstGeom>
          <a:noFill/>
        </p:spPr>
        <p:txBody>
          <a:bodyPr wrap="square" rtlCol="0">
            <a:spAutoFit/>
          </a:bodyPr>
          <a:lstStyle/>
          <a:p>
            <a:r>
              <a:rPr lang="es-AR" dirty="0"/>
              <a:t>Perturbaciones externas</a:t>
            </a:r>
          </a:p>
        </p:txBody>
      </p:sp>
    </p:spTree>
    <p:extLst>
      <p:ext uri="{BB962C8B-B14F-4D97-AF65-F5344CB8AC3E}">
        <p14:creationId xmlns:p14="http://schemas.microsoft.com/office/powerpoint/2010/main" val="643126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73F3C-6535-FBC6-102E-AD0CFD257E1B}"/>
              </a:ext>
            </a:extLst>
          </p:cNvPr>
          <p:cNvSpPr>
            <a:spLocks noGrp="1"/>
          </p:cNvSpPr>
          <p:nvPr>
            <p:ph type="title"/>
          </p:nvPr>
        </p:nvSpPr>
        <p:spPr/>
        <p:txBody>
          <a:bodyPr/>
          <a:lstStyle/>
          <a:p>
            <a:r>
              <a:rPr lang="es-AR" dirty="0"/>
              <a:t>EL DEBATE LIBRECAMBISMO-PROTECCIONISMO </a:t>
            </a:r>
          </a:p>
        </p:txBody>
      </p:sp>
      <p:pic>
        <p:nvPicPr>
          <p:cNvPr id="5" name="Marcador de contenido 4">
            <a:extLst>
              <a:ext uri="{FF2B5EF4-FFF2-40B4-BE49-F238E27FC236}">
                <a16:creationId xmlns:a16="http://schemas.microsoft.com/office/drawing/2014/main" id="{50EBA417-FC04-1E7E-0390-F59948E6A49D}"/>
              </a:ext>
            </a:extLst>
          </p:cNvPr>
          <p:cNvPicPr>
            <a:picLocks noGrp="1" noChangeAspect="1"/>
          </p:cNvPicPr>
          <p:nvPr>
            <p:ph idx="1"/>
          </p:nvPr>
        </p:nvPicPr>
        <p:blipFill>
          <a:blip r:embed="rId2"/>
          <a:stretch>
            <a:fillRect/>
          </a:stretch>
        </p:blipFill>
        <p:spPr>
          <a:xfrm>
            <a:off x="481012" y="3344069"/>
            <a:ext cx="5915025" cy="2990850"/>
          </a:xfrm>
        </p:spPr>
      </p:pic>
      <p:pic>
        <p:nvPicPr>
          <p:cNvPr id="7" name="Imagen 6">
            <a:extLst>
              <a:ext uri="{FF2B5EF4-FFF2-40B4-BE49-F238E27FC236}">
                <a16:creationId xmlns:a16="http://schemas.microsoft.com/office/drawing/2014/main" id="{CB65FBA9-5B3F-31B3-2A10-369C93418565}"/>
              </a:ext>
            </a:extLst>
          </p:cNvPr>
          <p:cNvPicPr>
            <a:picLocks noChangeAspect="1"/>
          </p:cNvPicPr>
          <p:nvPr/>
        </p:nvPicPr>
        <p:blipFill>
          <a:blip r:embed="rId3"/>
          <a:stretch>
            <a:fillRect/>
          </a:stretch>
        </p:blipFill>
        <p:spPr>
          <a:xfrm>
            <a:off x="404813" y="2038350"/>
            <a:ext cx="5691188" cy="1162050"/>
          </a:xfrm>
          <a:prstGeom prst="rect">
            <a:avLst/>
          </a:prstGeom>
        </p:spPr>
      </p:pic>
      <p:pic>
        <p:nvPicPr>
          <p:cNvPr id="9" name="Imagen 8">
            <a:extLst>
              <a:ext uri="{FF2B5EF4-FFF2-40B4-BE49-F238E27FC236}">
                <a16:creationId xmlns:a16="http://schemas.microsoft.com/office/drawing/2014/main" id="{F3FFD0A2-1126-A167-CEE6-4EA9C47D9AE8}"/>
              </a:ext>
            </a:extLst>
          </p:cNvPr>
          <p:cNvPicPr>
            <a:picLocks noChangeAspect="1"/>
          </p:cNvPicPr>
          <p:nvPr/>
        </p:nvPicPr>
        <p:blipFill>
          <a:blip r:embed="rId4"/>
          <a:stretch>
            <a:fillRect/>
          </a:stretch>
        </p:blipFill>
        <p:spPr>
          <a:xfrm>
            <a:off x="6396037" y="2133600"/>
            <a:ext cx="5691189" cy="971550"/>
          </a:xfrm>
          <a:prstGeom prst="rect">
            <a:avLst/>
          </a:prstGeom>
        </p:spPr>
      </p:pic>
      <p:pic>
        <p:nvPicPr>
          <p:cNvPr id="11" name="Imagen 10">
            <a:extLst>
              <a:ext uri="{FF2B5EF4-FFF2-40B4-BE49-F238E27FC236}">
                <a16:creationId xmlns:a16="http://schemas.microsoft.com/office/drawing/2014/main" id="{B12951F2-8C92-EFC3-CBA9-50F64ED126D9}"/>
              </a:ext>
            </a:extLst>
          </p:cNvPr>
          <p:cNvPicPr>
            <a:picLocks noChangeAspect="1"/>
          </p:cNvPicPr>
          <p:nvPr/>
        </p:nvPicPr>
        <p:blipFill>
          <a:blip r:embed="rId5"/>
          <a:stretch>
            <a:fillRect/>
          </a:stretch>
        </p:blipFill>
        <p:spPr>
          <a:xfrm>
            <a:off x="6484143" y="3739356"/>
            <a:ext cx="5514976" cy="2200275"/>
          </a:xfrm>
          <a:prstGeom prst="rect">
            <a:avLst/>
          </a:prstGeom>
        </p:spPr>
      </p:pic>
    </p:spTree>
    <p:extLst>
      <p:ext uri="{BB962C8B-B14F-4D97-AF65-F5344CB8AC3E}">
        <p14:creationId xmlns:p14="http://schemas.microsoft.com/office/powerpoint/2010/main" val="2795647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52A5AA36-2B35-9C14-7FF0-E8D134BA42F7}"/>
              </a:ext>
            </a:extLst>
          </p:cNvPr>
          <p:cNvSpPr/>
          <p:nvPr/>
        </p:nvSpPr>
        <p:spPr>
          <a:xfrm>
            <a:off x="3252940" y="586374"/>
            <a:ext cx="5772150" cy="7556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s-PE" altLang="es-ES" sz="2100" dirty="0">
                <a:latin typeface="Agency FB" charset="0"/>
              </a:rPr>
              <a:t>¿POR QUÉ EXPORTAR? </a:t>
            </a:r>
          </a:p>
        </p:txBody>
      </p:sp>
      <p:pic>
        <p:nvPicPr>
          <p:cNvPr id="13" name="Imagen 13" descr="Image result for signo de Pregunta">
            <a:extLst>
              <a:ext uri="{FF2B5EF4-FFF2-40B4-BE49-F238E27FC236}">
                <a16:creationId xmlns:a16="http://schemas.microsoft.com/office/drawing/2014/main" id="{EEBAD122-AA23-9336-45F3-7E4E57AC5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4238" y="188913"/>
            <a:ext cx="5064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 de texto 2">
            <a:extLst>
              <a:ext uri="{FF2B5EF4-FFF2-40B4-BE49-F238E27FC236}">
                <a16:creationId xmlns:a16="http://schemas.microsoft.com/office/drawing/2014/main" id="{5DD5EEAE-4CAF-F335-ACB6-F7396AD6BEFB}"/>
              </a:ext>
            </a:extLst>
          </p:cNvPr>
          <p:cNvSpPr txBox="1">
            <a:spLocks noChangeArrowheads="1"/>
          </p:cNvSpPr>
          <p:nvPr/>
        </p:nvSpPr>
        <p:spPr bwMode="auto">
          <a:xfrm>
            <a:off x="905293" y="2721768"/>
            <a:ext cx="39774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s-ES" altLang="en-US" dirty="0">
                <a:latin typeface="Arial" panose="020B0604020202020204" pitchFamily="34" charset="0"/>
              </a:rPr>
              <a:t>Es muy importante tener claras las razones por las cuales se inicia un proceso de exportación. Entre las razones es posible encontrar las siguientes: diversificar mercados y no depender exclusivamente de la economía local, adquirir experiencia y alianzas con empresas extranjeras, o también la búsqueda de ventas en mayor volumen. </a:t>
            </a:r>
          </a:p>
        </p:txBody>
      </p:sp>
      <p:pic>
        <p:nvPicPr>
          <p:cNvPr id="60421" name="Imagen 12" descr="Image result for Exportaciones y importaciones">
            <a:extLst>
              <a:ext uri="{FF2B5EF4-FFF2-40B4-BE49-F238E27FC236}">
                <a16:creationId xmlns:a16="http://schemas.microsoft.com/office/drawing/2014/main" id="{76B79701-D5FB-D163-4C7A-A7F82177A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831" b="10156"/>
          <a:stretch>
            <a:fillRect/>
          </a:stretch>
        </p:blipFill>
        <p:spPr bwMode="auto">
          <a:xfrm>
            <a:off x="1878778" y="1436687"/>
            <a:ext cx="1219528" cy="112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 de texto 4">
            <a:extLst>
              <a:ext uri="{FF2B5EF4-FFF2-40B4-BE49-F238E27FC236}">
                <a16:creationId xmlns:a16="http://schemas.microsoft.com/office/drawing/2014/main" id="{AC7E9B5F-7B1C-3FE4-E83A-DE202F39C0BD}"/>
              </a:ext>
            </a:extLst>
          </p:cNvPr>
          <p:cNvSpPr txBox="1">
            <a:spLocks noChangeArrowheads="1"/>
          </p:cNvSpPr>
          <p:nvPr/>
        </p:nvSpPr>
        <p:spPr bwMode="auto">
          <a:xfrm>
            <a:off x="6095998" y="1436687"/>
            <a:ext cx="577214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Diversificar productos y mercados para afrontar la competencia internacional y la situación de la economía nacional.</a:t>
            </a:r>
          </a:p>
        </p:txBody>
      </p:sp>
      <p:sp>
        <p:nvSpPr>
          <p:cNvPr id="6" name="Cuadro de texto 5">
            <a:extLst>
              <a:ext uri="{FF2B5EF4-FFF2-40B4-BE49-F238E27FC236}">
                <a16:creationId xmlns:a16="http://schemas.microsoft.com/office/drawing/2014/main" id="{8803B08F-706F-C363-9D09-AC7F6FD9AB1F}"/>
              </a:ext>
            </a:extLst>
          </p:cNvPr>
          <p:cNvSpPr txBox="1">
            <a:spLocks noChangeArrowheads="1"/>
          </p:cNvSpPr>
          <p:nvPr/>
        </p:nvSpPr>
        <p:spPr bwMode="auto">
          <a:xfrm>
            <a:off x="6143347" y="2350856"/>
            <a:ext cx="56422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Ganar competitividad mediante la adquisición de tecnología, </a:t>
            </a:r>
            <a:r>
              <a:rPr lang="es-ES" altLang="en-US" dirty="0" err="1">
                <a:latin typeface="Arial" panose="020B0604020202020204" pitchFamily="34" charset="0"/>
              </a:rPr>
              <a:t>know</a:t>
            </a:r>
            <a:r>
              <a:rPr lang="es-ES" altLang="en-US" dirty="0">
                <a:latin typeface="Arial" panose="020B0604020202020204" pitchFamily="34" charset="0"/>
              </a:rPr>
              <a:t> </a:t>
            </a:r>
            <a:r>
              <a:rPr lang="es-ES" altLang="en-US" dirty="0" err="1">
                <a:latin typeface="Arial" panose="020B0604020202020204" pitchFamily="34" charset="0"/>
              </a:rPr>
              <a:t>how</a:t>
            </a:r>
            <a:r>
              <a:rPr lang="es-ES" altLang="en-US" dirty="0">
                <a:latin typeface="Arial" panose="020B0604020202020204" pitchFamily="34" charset="0"/>
              </a:rPr>
              <a:t> y capacidad gerencial obtenida en el mercado.</a:t>
            </a:r>
          </a:p>
        </p:txBody>
      </p:sp>
      <p:sp>
        <p:nvSpPr>
          <p:cNvPr id="7" name="Cuadro de texto 6">
            <a:extLst>
              <a:ext uri="{FF2B5EF4-FFF2-40B4-BE49-F238E27FC236}">
                <a16:creationId xmlns:a16="http://schemas.microsoft.com/office/drawing/2014/main" id="{D8AAC69F-07F0-67DF-CB13-03E4D9D6E804}"/>
              </a:ext>
            </a:extLst>
          </p:cNvPr>
          <p:cNvSpPr txBox="1">
            <a:spLocks noChangeArrowheads="1"/>
          </p:cNvSpPr>
          <p:nvPr/>
        </p:nvSpPr>
        <p:spPr bwMode="auto">
          <a:xfrm>
            <a:off x="6143347" y="3264429"/>
            <a:ext cx="53206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Hacer alianzas estratégicas con empresas extranjeras para reducir costos, mejorar la eficiencia y diversificar productos.</a:t>
            </a:r>
          </a:p>
        </p:txBody>
      </p:sp>
      <p:sp>
        <p:nvSpPr>
          <p:cNvPr id="8" name="Cuadro de texto 7">
            <a:extLst>
              <a:ext uri="{FF2B5EF4-FFF2-40B4-BE49-F238E27FC236}">
                <a16:creationId xmlns:a16="http://schemas.microsoft.com/office/drawing/2014/main" id="{F1FA8BF3-72B2-95B4-724D-9829E2E4462C}"/>
              </a:ext>
            </a:extLst>
          </p:cNvPr>
          <p:cNvSpPr txBox="1">
            <a:spLocks noChangeArrowheads="1"/>
          </p:cNvSpPr>
          <p:nvPr/>
        </p:nvSpPr>
        <p:spPr bwMode="auto">
          <a:xfrm>
            <a:off x="6178549" y="4263141"/>
            <a:ext cx="53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Disminuir el riesgo de estar en un solo mercado</a:t>
            </a:r>
            <a:r>
              <a:rPr lang="es-ES" altLang="en-US" dirty="0">
                <a:latin typeface="Century Gothic" panose="020B0502020202020204" pitchFamily="34" charset="0"/>
              </a:rPr>
              <a:t>.</a:t>
            </a:r>
          </a:p>
        </p:txBody>
      </p:sp>
      <p:sp>
        <p:nvSpPr>
          <p:cNvPr id="9" name="Cuadro de texto 8">
            <a:extLst>
              <a:ext uri="{FF2B5EF4-FFF2-40B4-BE49-F238E27FC236}">
                <a16:creationId xmlns:a16="http://schemas.microsoft.com/office/drawing/2014/main" id="{32E1A0C2-4B33-6B7B-276C-FA6CE16F73B6}"/>
              </a:ext>
            </a:extLst>
          </p:cNvPr>
          <p:cNvSpPr txBox="1">
            <a:spLocks noChangeArrowheads="1"/>
          </p:cNvSpPr>
          <p:nvPr/>
        </p:nvSpPr>
        <p:spPr bwMode="auto">
          <a:xfrm>
            <a:off x="6178549" y="4720479"/>
            <a:ext cx="55426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Vender mayores volúmenes para utilizar la capacidad productiva de la empresa y hacer economías de escala.</a:t>
            </a:r>
          </a:p>
        </p:txBody>
      </p:sp>
      <p:sp>
        <p:nvSpPr>
          <p:cNvPr id="10" name="Cuadro de texto 9">
            <a:extLst>
              <a:ext uri="{FF2B5EF4-FFF2-40B4-BE49-F238E27FC236}">
                <a16:creationId xmlns:a16="http://schemas.microsoft.com/office/drawing/2014/main" id="{714FCE45-23C4-1CF3-3F4F-97A858BE2F88}"/>
              </a:ext>
            </a:extLst>
          </p:cNvPr>
          <p:cNvSpPr txBox="1">
            <a:spLocks noChangeArrowheads="1"/>
          </p:cNvSpPr>
          <p:nvPr/>
        </p:nvSpPr>
        <p:spPr bwMode="auto">
          <a:xfrm>
            <a:off x="6178549" y="5819821"/>
            <a:ext cx="5607046"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Aprovechar ventajas comparativas y las oportunidades de mercados ampliados a través de acuerdos preferenciales.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32" fill="hold" nodeType="clickEffect">
                                  <p:stCondLst>
                                    <p:cond delay="0"/>
                                  </p:stCondLst>
                                  <p:childTnLst>
                                    <p:animEffect transition="out" filter="diamond(out)">
                                      <p:cBhvr>
                                        <p:cTn id="21" dur="2000"/>
                                        <p:tgtEl>
                                          <p:spTgt spid="3"/>
                                        </p:tgtEl>
                                      </p:cBhvr>
                                    </p:animEffect>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2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20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in)">
                                      <p:cBhvr>
                                        <p:cTn id="42" dur="20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20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3" grpId="1"/>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n 1">
            <a:extLst>
              <a:ext uri="{FF2B5EF4-FFF2-40B4-BE49-F238E27FC236}">
                <a16:creationId xmlns:a16="http://schemas.microsoft.com/office/drawing/2014/main" id="{A1AD1066-66D1-D016-797D-DC6F9147E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10" y="682625"/>
            <a:ext cx="6581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Imagen 2">
            <a:extLst>
              <a:ext uri="{FF2B5EF4-FFF2-40B4-BE49-F238E27FC236}">
                <a16:creationId xmlns:a16="http://schemas.microsoft.com/office/drawing/2014/main" id="{9BC28BCB-7EF6-19A1-1320-C8C2B4CF8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544" y="2345246"/>
            <a:ext cx="597670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n 1">
            <a:extLst>
              <a:ext uri="{FF2B5EF4-FFF2-40B4-BE49-F238E27FC236}">
                <a16:creationId xmlns:a16="http://schemas.microsoft.com/office/drawing/2014/main" id="{1ACE2834-AEFA-2E61-4396-C5267C96E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501" y="2283240"/>
            <a:ext cx="74199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Imagen 2">
            <a:extLst>
              <a:ext uri="{FF2B5EF4-FFF2-40B4-BE49-F238E27FC236}">
                <a16:creationId xmlns:a16="http://schemas.microsoft.com/office/drawing/2014/main" id="{A2BF7522-365B-3E84-77F4-72B568147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81" y="776321"/>
            <a:ext cx="63373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n 1">
            <a:extLst>
              <a:ext uri="{FF2B5EF4-FFF2-40B4-BE49-F238E27FC236}">
                <a16:creationId xmlns:a16="http://schemas.microsoft.com/office/drawing/2014/main" id="{C602DA44-005D-99F3-1943-973549584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557" y="758349"/>
            <a:ext cx="67913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n 1">
            <a:extLst>
              <a:ext uri="{FF2B5EF4-FFF2-40B4-BE49-F238E27FC236}">
                <a16:creationId xmlns:a16="http://schemas.microsoft.com/office/drawing/2014/main" id="{D7CE2E54-EF60-7E87-19AC-4C7DA2FF9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946" y="2550852"/>
            <a:ext cx="77438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Imagen 2">
            <a:extLst>
              <a:ext uri="{FF2B5EF4-FFF2-40B4-BE49-F238E27FC236}">
                <a16:creationId xmlns:a16="http://schemas.microsoft.com/office/drawing/2014/main" id="{C543ACC1-C718-EBE9-CD80-7E213B088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713" y="689130"/>
            <a:ext cx="6906073" cy="17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67418-04DE-FE51-E727-4BA1127BF8EB}"/>
              </a:ext>
            </a:extLst>
          </p:cNvPr>
          <p:cNvSpPr>
            <a:spLocks noGrp="1"/>
          </p:cNvSpPr>
          <p:nvPr>
            <p:ph type="title"/>
          </p:nvPr>
        </p:nvSpPr>
        <p:spPr/>
        <p:txBody>
          <a:bodyPr/>
          <a:lstStyle/>
          <a:p>
            <a:r>
              <a:rPr lang="es-AR" dirty="0"/>
              <a:t>Mercado cambiario</a:t>
            </a:r>
          </a:p>
        </p:txBody>
      </p:sp>
      <p:sp>
        <p:nvSpPr>
          <p:cNvPr id="3" name="Marcador de contenido 2">
            <a:extLst>
              <a:ext uri="{FF2B5EF4-FFF2-40B4-BE49-F238E27FC236}">
                <a16:creationId xmlns:a16="http://schemas.microsoft.com/office/drawing/2014/main" id="{01E5D78A-399B-2C61-3D78-5FBF0C8FDE90}"/>
              </a:ext>
            </a:extLst>
          </p:cNvPr>
          <p:cNvSpPr>
            <a:spLocks noGrp="1"/>
          </p:cNvSpPr>
          <p:nvPr>
            <p:ph idx="1"/>
          </p:nvPr>
        </p:nvSpPr>
        <p:spPr>
          <a:xfrm>
            <a:off x="581192" y="2180496"/>
            <a:ext cx="11029616" cy="4122650"/>
          </a:xfrm>
        </p:spPr>
        <p:txBody>
          <a:bodyPr>
            <a:normAutofit fontScale="92500" lnSpcReduction="10000"/>
          </a:bodyPr>
          <a:lstStyle/>
          <a:p>
            <a:r>
              <a:rPr lang="es-MX" sz="2000" dirty="0"/>
              <a:t>La moneda o conjunto de monedas utilizadas para los pagos internacionales se denominan </a:t>
            </a:r>
            <a:r>
              <a:rPr lang="es-MX" sz="2000" b="1" i="1" dirty="0"/>
              <a:t>divisas</a:t>
            </a:r>
            <a:endParaRPr lang="es-AR" sz="2000" b="1" i="1" dirty="0"/>
          </a:p>
          <a:p>
            <a:pPr marL="0" indent="0">
              <a:buNone/>
            </a:pPr>
            <a:r>
              <a:rPr lang="es-MX" sz="2000" dirty="0"/>
              <a:t>El precio surge de la interacción entre la oferta y la demanda de divisas y se denomina </a:t>
            </a:r>
            <a:r>
              <a:rPr lang="es-MX" sz="2000" b="1" i="1" dirty="0"/>
              <a:t>tipo de cambio</a:t>
            </a:r>
            <a:endParaRPr lang="es-AR" sz="2000" b="1" i="1" dirty="0"/>
          </a:p>
          <a:p>
            <a:pPr marL="0" indent="0">
              <a:buNone/>
            </a:pPr>
            <a:r>
              <a:rPr lang="es-MX" sz="2000" dirty="0"/>
              <a:t>TIPOS DE CAMBIO:</a:t>
            </a:r>
          </a:p>
          <a:p>
            <a:r>
              <a:rPr lang="es-MX" sz="2000" dirty="0"/>
              <a:t>Indirecto o cotización:  cantidad de dinero local con lo que se puede comprar una unidad de moneda extranjera</a:t>
            </a:r>
            <a:endParaRPr lang="es-AR" sz="2000" dirty="0"/>
          </a:p>
          <a:p>
            <a:r>
              <a:rPr lang="es-MX" sz="2000" dirty="0"/>
              <a:t>Directo cantidad de moneda extranjera que se puede comprar con una unidad de moneda nacional</a:t>
            </a:r>
            <a:endParaRPr lang="es-AR" sz="2000" dirty="0"/>
          </a:p>
          <a:p>
            <a:r>
              <a:rPr lang="es-MX" sz="2000" dirty="0"/>
              <a:t>Mercado Cambiario libre o regula</a:t>
            </a:r>
            <a:r>
              <a:rPr lang="es-AR" sz="2000" dirty="0"/>
              <a:t>do</a:t>
            </a:r>
          </a:p>
          <a:p>
            <a:r>
              <a:rPr lang="es-MX" sz="2000" dirty="0"/>
              <a:t>Tipo de cambio efectivo es el tipo de cambio que tiene significación económica diferente para exportadores e importadores</a:t>
            </a:r>
          </a:p>
          <a:p>
            <a:r>
              <a:rPr lang="es-MX" sz="2000" dirty="0"/>
              <a:t>Paridad cambiaria es un tipo de cambio teórico que surge de considerar las variaciones en el nivel general de precios de exportación y en el de importación</a:t>
            </a:r>
            <a:endParaRPr lang="es-AR" sz="2000" dirty="0"/>
          </a:p>
        </p:txBody>
      </p:sp>
    </p:spTree>
    <p:extLst>
      <p:ext uri="{BB962C8B-B14F-4D97-AF65-F5344CB8AC3E}">
        <p14:creationId xmlns:p14="http://schemas.microsoft.com/office/powerpoint/2010/main" val="19801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479E376F-A38E-F8AE-633D-E0B15B78348C}"/>
                  </a:ext>
                </a:extLst>
              </p:cNvPr>
              <p:cNvSpPr txBox="1"/>
              <p:nvPr/>
            </p:nvSpPr>
            <p:spPr>
              <a:xfrm>
                <a:off x="1624613" y="2299316"/>
                <a:ext cx="8185212" cy="5841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 </m:t>
                      </m:r>
                      <m:d>
                        <m:dPr>
                          <m:ctrlPr>
                            <a:rPr lang="es-AR" b="0" i="1" smtClean="0">
                              <a:latin typeface="Cambria Math" panose="02040503050406030204" pitchFamily="18" charset="0"/>
                            </a:rPr>
                          </m:ctrlPr>
                        </m:dPr>
                        <m:e>
                          <m:r>
                            <a:rPr lang="es-AR" b="0" i="1" smtClean="0">
                              <a:latin typeface="Cambria Math" panose="02040503050406030204" pitchFamily="18" charset="0"/>
                            </a:rPr>
                            <m:t>𝐸𝑥𝑝𝑜𝑟𝑡𝑎𝑐𝑖</m:t>
                          </m:r>
                          <m:r>
                            <a:rPr lang="es-AR" b="0" i="1" smtClean="0">
                              <a:latin typeface="Cambria Math" panose="02040503050406030204" pitchFamily="18" charset="0"/>
                            </a:rPr>
                            <m:t>ó</m:t>
                          </m:r>
                          <m:r>
                            <a:rPr lang="es-AR" b="0" i="1" smtClean="0">
                              <a:latin typeface="Cambria Math" panose="02040503050406030204" pitchFamily="18" charset="0"/>
                            </a:rPr>
                            <m:t>𝑛</m:t>
                          </m:r>
                        </m:e>
                      </m:d>
                      <m:r>
                        <a:rPr lang="es-AR"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𝑒𝑥𝑝𝑜𝑟𝑡𝑎𝑐𝑖</m:t>
                          </m:r>
                          <m:r>
                            <a:rPr lang="es-AR" b="0" i="1" smtClean="0">
                              <a:latin typeface="Cambria Math" panose="02040503050406030204" pitchFamily="18" charset="0"/>
                            </a:rPr>
                            <m:t>ó</m:t>
                          </m:r>
                          <m:r>
                            <a:rPr lang="es-AR" b="0" i="1" smtClean="0">
                              <a:latin typeface="Cambria Math" panose="02040503050406030204" pitchFamily="18" charset="0"/>
                            </a:rPr>
                            <m:t>𝑛</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r>
                            <a:rPr lang="es-AR" b="0" i="1" smtClean="0">
                              <a:latin typeface="Cambria Math" panose="02040503050406030204" pitchFamily="18" charset="0"/>
                            </a:rPr>
                            <m:t>−</m:t>
                          </m:r>
                          <m:r>
                            <a:rPr lang="es-AR" b="0" i="1" smtClean="0">
                              <a:latin typeface="Cambria Math" panose="02040503050406030204" pitchFamily="18" charset="0"/>
                            </a:rPr>
                            <m:t>𝑅𝑒𝑡𝑒𝑛𝑐𝑖𝑜𝑛𝑒𝑠</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num>
                        <m:den>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𝑒𝑥𝑝𝑜𝑟𝑡𝑎𝑐𝑖𝑜𝑛𝑒𝑠</m:t>
                          </m:r>
                          <m:r>
                            <a:rPr lang="es-AR" b="0" i="1" smtClean="0">
                              <a:latin typeface="Cambria Math" panose="02040503050406030204" pitchFamily="18" charset="0"/>
                            </a:rPr>
                            <m:t> (</m:t>
                          </m:r>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m:t>
                          </m:r>
                        </m:den>
                      </m:f>
                    </m:oMath>
                  </m:oMathPara>
                </a14:m>
                <a:endParaRPr lang="es-AR" dirty="0"/>
              </a:p>
            </p:txBody>
          </p:sp>
        </mc:Choice>
        <mc:Fallback xmlns="">
          <p:sp>
            <p:nvSpPr>
              <p:cNvPr id="3" name="CuadroTexto 2">
                <a:extLst>
                  <a:ext uri="{FF2B5EF4-FFF2-40B4-BE49-F238E27FC236}">
                    <a16:creationId xmlns:a16="http://schemas.microsoft.com/office/drawing/2014/main" id="{479E376F-A38E-F8AE-633D-E0B15B78348C}"/>
                  </a:ext>
                </a:extLst>
              </p:cNvPr>
              <p:cNvSpPr txBox="1">
                <a:spLocks noRot="1" noChangeAspect="1" noMove="1" noResize="1" noEditPoints="1" noAdjustHandles="1" noChangeArrowheads="1" noChangeShapeType="1" noTextEdit="1"/>
              </p:cNvSpPr>
              <p:nvPr/>
            </p:nvSpPr>
            <p:spPr>
              <a:xfrm>
                <a:off x="1624613" y="2299316"/>
                <a:ext cx="8185212" cy="584199"/>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D53C9D98-700E-5CAE-A6D9-E485048F4513}"/>
                  </a:ext>
                </a:extLst>
              </p:cNvPr>
              <p:cNvSpPr txBox="1"/>
              <p:nvPr/>
            </p:nvSpPr>
            <p:spPr>
              <a:xfrm>
                <a:off x="2396971" y="4888885"/>
                <a:ext cx="6367256" cy="584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 </m:t>
                      </m:r>
                      <m:d>
                        <m:dPr>
                          <m:ctrlPr>
                            <a:rPr lang="es-AR" b="0" i="1" smtClean="0">
                              <a:latin typeface="Cambria Math" panose="02040503050406030204" pitchFamily="18" charset="0"/>
                            </a:rPr>
                          </m:ctrlPr>
                        </m:dPr>
                        <m:e>
                          <m:r>
                            <a:rPr lang="es-AR" b="0" i="1" smtClean="0">
                              <a:latin typeface="Cambria Math" panose="02040503050406030204" pitchFamily="18" charset="0"/>
                            </a:rPr>
                            <m:t>𝐼𝑚𝑝𝑜𝑟𝑡𝑎𝑐𝑖</m:t>
                          </m:r>
                          <m:r>
                            <a:rPr lang="es-AR" b="0" i="1" smtClean="0">
                              <a:latin typeface="Cambria Math" panose="02040503050406030204" pitchFamily="18" charset="0"/>
                            </a:rPr>
                            <m:t>ó</m:t>
                          </m:r>
                          <m:r>
                            <a:rPr lang="es-AR" b="0" i="1" smtClean="0">
                              <a:latin typeface="Cambria Math" panose="02040503050406030204" pitchFamily="18" charset="0"/>
                            </a:rPr>
                            <m:t>𝑛</m:t>
                          </m:r>
                        </m:e>
                      </m:d>
                      <m:r>
                        <a:rPr lang="es-AR"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𝑖𝑚𝑝𝑜𝑟𝑡𝑎𝑐𝑖𝑜𝑛𝑒𝑠</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r>
                            <a:rPr lang="es-AR" b="0" i="1" smtClean="0">
                              <a:latin typeface="Cambria Math" panose="02040503050406030204" pitchFamily="18" charset="0"/>
                            </a:rPr>
                            <m:t>+</m:t>
                          </m:r>
                          <m:r>
                            <a:rPr lang="es-AR" b="0" i="1" smtClean="0">
                              <a:latin typeface="Cambria Math" panose="02040503050406030204" pitchFamily="18" charset="0"/>
                            </a:rPr>
                            <m:t>𝐴𝑟𝑎𝑛𝑐𝑒𝑙𝑒𝑠</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num>
                        <m:den>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𝑖𝑚𝑝𝑜𝑟𝑡𝑎𝑐𝑖𝑜𝑛𝑒𝑠</m:t>
                          </m:r>
                          <m:r>
                            <a:rPr lang="es-AR" b="0" i="1" smtClean="0">
                              <a:latin typeface="Cambria Math" panose="02040503050406030204" pitchFamily="18" charset="0"/>
                            </a:rPr>
                            <m:t> (</m:t>
                          </m:r>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m:t>
                          </m:r>
                        </m:den>
                      </m:f>
                    </m:oMath>
                  </m:oMathPara>
                </a14:m>
                <a:endParaRPr lang="es-AR" dirty="0"/>
              </a:p>
            </p:txBody>
          </p:sp>
        </mc:Choice>
        <mc:Fallback xmlns="">
          <p:sp>
            <p:nvSpPr>
              <p:cNvPr id="4" name="CuadroTexto 3">
                <a:extLst>
                  <a:ext uri="{FF2B5EF4-FFF2-40B4-BE49-F238E27FC236}">
                    <a16:creationId xmlns:a16="http://schemas.microsoft.com/office/drawing/2014/main" id="{D53C9D98-700E-5CAE-A6D9-E485048F4513}"/>
                  </a:ext>
                </a:extLst>
              </p:cNvPr>
              <p:cNvSpPr txBox="1">
                <a:spLocks noRot="1" noChangeAspect="1" noMove="1" noResize="1" noEditPoints="1" noAdjustHandles="1" noChangeArrowheads="1" noChangeShapeType="1" noTextEdit="1"/>
              </p:cNvSpPr>
              <p:nvPr/>
            </p:nvSpPr>
            <p:spPr>
              <a:xfrm>
                <a:off x="2396971" y="4888885"/>
                <a:ext cx="6367256" cy="584199"/>
              </a:xfrm>
              <a:prstGeom prst="rect">
                <a:avLst/>
              </a:prstGeom>
              <a:blipFill>
                <a:blip r:embed="rId3"/>
                <a:stretch>
                  <a:fillRect/>
                </a:stretch>
              </a:blipFill>
            </p:spPr>
            <p:txBody>
              <a:bodyPr/>
              <a:lstStyle/>
              <a:p>
                <a:r>
                  <a:rPr lang="es-AR">
                    <a:noFill/>
                  </a:rPr>
                  <a:t> </a:t>
                </a:r>
              </a:p>
            </p:txBody>
          </p:sp>
        </mc:Fallback>
      </mc:AlternateContent>
      <p:sp>
        <p:nvSpPr>
          <p:cNvPr id="5" name="CuadroTexto 4">
            <a:extLst>
              <a:ext uri="{FF2B5EF4-FFF2-40B4-BE49-F238E27FC236}">
                <a16:creationId xmlns:a16="http://schemas.microsoft.com/office/drawing/2014/main" id="{834F80BD-4868-604D-FA67-90A45F366EA8}"/>
              </a:ext>
            </a:extLst>
          </p:cNvPr>
          <p:cNvSpPr txBox="1"/>
          <p:nvPr/>
        </p:nvSpPr>
        <p:spPr>
          <a:xfrm>
            <a:off x="994299" y="1384916"/>
            <a:ext cx="10848513" cy="369332"/>
          </a:xfrm>
          <a:prstGeom prst="rect">
            <a:avLst/>
          </a:prstGeom>
          <a:noFill/>
        </p:spPr>
        <p:txBody>
          <a:bodyPr wrap="square" rtlCol="0">
            <a:spAutoFit/>
          </a:bodyPr>
          <a:lstStyle/>
          <a:p>
            <a:r>
              <a:rPr lang="es-AR" dirty="0"/>
              <a:t>Tipo de cambio efectivo para exportación, es decir cuánto recibe de dinero argentino por un </a:t>
            </a:r>
            <a:r>
              <a:rPr lang="es-AR" dirty="0" err="1"/>
              <a:t>U$s</a:t>
            </a:r>
            <a:r>
              <a:rPr lang="es-AR" dirty="0"/>
              <a:t> de exportación.</a:t>
            </a:r>
          </a:p>
        </p:txBody>
      </p:sp>
      <p:sp>
        <p:nvSpPr>
          <p:cNvPr id="7" name="CuadroTexto 6">
            <a:extLst>
              <a:ext uri="{FF2B5EF4-FFF2-40B4-BE49-F238E27FC236}">
                <a16:creationId xmlns:a16="http://schemas.microsoft.com/office/drawing/2014/main" id="{E03B8052-ECC7-91C8-358E-CAE8CF767EE0}"/>
              </a:ext>
            </a:extLst>
          </p:cNvPr>
          <p:cNvSpPr txBox="1"/>
          <p:nvPr/>
        </p:nvSpPr>
        <p:spPr>
          <a:xfrm>
            <a:off x="816744" y="3974486"/>
            <a:ext cx="10848513" cy="646331"/>
          </a:xfrm>
          <a:prstGeom prst="rect">
            <a:avLst/>
          </a:prstGeom>
          <a:noFill/>
        </p:spPr>
        <p:txBody>
          <a:bodyPr wrap="square">
            <a:spAutoFit/>
          </a:bodyPr>
          <a:lstStyle/>
          <a:p>
            <a:r>
              <a:rPr lang="es-AR" dirty="0"/>
              <a:t>Tipo de cambio efectivo para importación, es decir cuánto realmente le cuesta en dinero argentino por un </a:t>
            </a:r>
            <a:r>
              <a:rPr lang="es-AR" dirty="0" err="1"/>
              <a:t>U$s</a:t>
            </a:r>
            <a:r>
              <a:rPr lang="es-AR" dirty="0"/>
              <a:t> de importación</a:t>
            </a:r>
          </a:p>
        </p:txBody>
      </p:sp>
    </p:spTree>
    <p:extLst>
      <p:ext uri="{BB962C8B-B14F-4D97-AF65-F5344CB8AC3E}">
        <p14:creationId xmlns:p14="http://schemas.microsoft.com/office/powerpoint/2010/main" val="348588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EAEADB-E08E-21F9-5292-1841FCE587BA}"/>
              </a:ext>
            </a:extLst>
          </p:cNvPr>
          <p:cNvSpPr>
            <a:spLocks noGrp="1"/>
          </p:cNvSpPr>
          <p:nvPr>
            <p:ph type="title"/>
          </p:nvPr>
        </p:nvSpPr>
        <p:spPr/>
        <p:txBody>
          <a:bodyPr/>
          <a:lstStyle/>
          <a:p>
            <a:r>
              <a:rPr lang="es-MX" dirty="0"/>
              <a:t>Balan</a:t>
            </a:r>
            <a:r>
              <a:rPr lang="es-AR" dirty="0"/>
              <a:t>ce</a:t>
            </a:r>
            <a:r>
              <a:rPr lang="es-MX" dirty="0"/>
              <a:t> de pagos</a:t>
            </a:r>
            <a:endParaRPr lang="es-AR" dirty="0"/>
          </a:p>
        </p:txBody>
      </p:sp>
      <p:sp>
        <p:nvSpPr>
          <p:cNvPr id="3" name="Marcador de contenido 2">
            <a:extLst>
              <a:ext uri="{FF2B5EF4-FFF2-40B4-BE49-F238E27FC236}">
                <a16:creationId xmlns:a16="http://schemas.microsoft.com/office/drawing/2014/main" id="{8F1AC146-2D63-7A73-E15C-B19342AB78B9}"/>
              </a:ext>
            </a:extLst>
          </p:cNvPr>
          <p:cNvSpPr>
            <a:spLocks noGrp="1"/>
          </p:cNvSpPr>
          <p:nvPr>
            <p:ph idx="1"/>
          </p:nvPr>
        </p:nvSpPr>
        <p:spPr>
          <a:xfrm>
            <a:off x="470356" y="2272859"/>
            <a:ext cx="11029615" cy="3678303"/>
          </a:xfrm>
        </p:spPr>
        <p:txBody>
          <a:bodyPr/>
          <a:lstStyle/>
          <a:p>
            <a:pPr marL="0" indent="0">
              <a:buNone/>
            </a:pPr>
            <a:r>
              <a:rPr lang="es-MX" sz="2000" dirty="0"/>
              <a:t>Contempla además de la balanza comercial los movimientos de capitales como indicando qué tiene un país en su posición acreedora y deudora respecto del </a:t>
            </a:r>
            <a:r>
              <a:rPr lang="es-AR" sz="2000" dirty="0"/>
              <a:t>resto del </a:t>
            </a:r>
            <a:r>
              <a:rPr lang="es-MX" sz="2000" dirty="0"/>
              <a:t>mundo</a:t>
            </a:r>
            <a:endParaRPr lang="es-AR" sz="2000" dirty="0"/>
          </a:p>
          <a:p>
            <a:pPr algn="just"/>
            <a:r>
              <a:rPr lang="es-MX" sz="2000" b="1" dirty="0"/>
              <a:t>EL BALANCE DE PAGOS </a:t>
            </a:r>
            <a:r>
              <a:rPr lang="es-MX" sz="2000" dirty="0"/>
              <a:t>consiste en un sistema contable de registros de operaciones económicas internacionales conformado por la </a:t>
            </a:r>
            <a:r>
              <a:rPr lang="es-MX" sz="2000" b="1" dirty="0"/>
              <a:t>CUENTA CORRIENTE </a:t>
            </a:r>
            <a:r>
              <a:rPr lang="es-MX" sz="2000" dirty="0"/>
              <a:t>en la que se indican las operaciones comerciales o sea la balanza comercial y la </a:t>
            </a:r>
            <a:r>
              <a:rPr lang="es-MX" sz="2000" b="1" dirty="0"/>
              <a:t>CUENTA DE CAPITAL </a:t>
            </a:r>
            <a:r>
              <a:rPr lang="es-MX" sz="2000" dirty="0"/>
              <a:t>que registra los cambios en la situación de activos y pasivos del país con el resto del mundo estos emergen de operaciones crediticias internacionales y del flujo de divisas como contraparte de las operaciones comerciales y los movimientos de capital</a:t>
            </a:r>
            <a:endParaRPr lang="es-AR" sz="2000" dirty="0"/>
          </a:p>
        </p:txBody>
      </p:sp>
    </p:spTree>
    <p:extLst>
      <p:ext uri="{BB962C8B-B14F-4D97-AF65-F5344CB8AC3E}">
        <p14:creationId xmlns:p14="http://schemas.microsoft.com/office/powerpoint/2010/main" val="3274880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6C20D-D421-B60C-7F17-C16E6073E605}"/>
              </a:ext>
            </a:extLst>
          </p:cNvPr>
          <p:cNvSpPr>
            <a:spLocks noGrp="1"/>
          </p:cNvSpPr>
          <p:nvPr>
            <p:ph type="title"/>
          </p:nvPr>
        </p:nvSpPr>
        <p:spPr/>
        <p:txBody>
          <a:bodyPr/>
          <a:lstStyle/>
          <a:p>
            <a:r>
              <a:rPr lang="es-AR" dirty="0"/>
              <a:t>LA DESIGUALDAD EN LA DISTRIBUCIÓN DE LA RENTA</a:t>
            </a:r>
          </a:p>
        </p:txBody>
      </p:sp>
      <p:pic>
        <p:nvPicPr>
          <p:cNvPr id="5" name="Marcador de contenido 4">
            <a:extLst>
              <a:ext uri="{FF2B5EF4-FFF2-40B4-BE49-F238E27FC236}">
                <a16:creationId xmlns:a16="http://schemas.microsoft.com/office/drawing/2014/main" id="{04F4F2D3-A290-ECEF-CDDD-355B52B4C455}"/>
              </a:ext>
            </a:extLst>
          </p:cNvPr>
          <p:cNvPicPr>
            <a:picLocks noGrp="1" noChangeAspect="1"/>
          </p:cNvPicPr>
          <p:nvPr>
            <p:ph idx="1"/>
          </p:nvPr>
        </p:nvPicPr>
        <p:blipFill>
          <a:blip r:embed="rId2"/>
          <a:stretch>
            <a:fillRect/>
          </a:stretch>
        </p:blipFill>
        <p:spPr>
          <a:xfrm>
            <a:off x="1754497" y="2061727"/>
            <a:ext cx="8686984" cy="785841"/>
          </a:xfrm>
        </p:spPr>
      </p:pic>
      <p:sp>
        <p:nvSpPr>
          <p:cNvPr id="7" name="CuadroTexto 6">
            <a:extLst>
              <a:ext uri="{FF2B5EF4-FFF2-40B4-BE49-F238E27FC236}">
                <a16:creationId xmlns:a16="http://schemas.microsoft.com/office/drawing/2014/main" id="{13EE6966-4BC5-F7D6-D03E-F8A9B5BF4DA2}"/>
              </a:ext>
            </a:extLst>
          </p:cNvPr>
          <p:cNvSpPr txBox="1"/>
          <p:nvPr/>
        </p:nvSpPr>
        <p:spPr>
          <a:xfrm>
            <a:off x="2013521" y="3071880"/>
            <a:ext cx="10011792" cy="3539430"/>
          </a:xfrm>
          <a:prstGeom prst="rect">
            <a:avLst/>
          </a:prstGeom>
          <a:noFill/>
        </p:spPr>
        <p:txBody>
          <a:bodyPr wrap="square">
            <a:spAutoFit/>
          </a:bodyPr>
          <a:lstStyle/>
          <a:p>
            <a:r>
              <a:rPr lang="es-AR" sz="2000" dirty="0"/>
              <a:t>El mercado reparte la renta según</a:t>
            </a:r>
          </a:p>
          <a:p>
            <a:pPr marL="342900" indent="-342900">
              <a:buAutoNum type="arabicPeriod"/>
            </a:pPr>
            <a:r>
              <a:rPr lang="es-AR" sz="2000" dirty="0"/>
              <a:t> </a:t>
            </a:r>
            <a:r>
              <a:rPr lang="es-AR" sz="2000" b="1" i="1" dirty="0"/>
              <a:t>La contribución a la producción</a:t>
            </a:r>
            <a:r>
              <a:rPr lang="es-AR" sz="2000" dirty="0"/>
              <a:t>. Aquellas personas que produzcan más cantidad de bienes o servicios y de más valor recibirán una mayor renta.</a:t>
            </a:r>
          </a:p>
          <a:p>
            <a:r>
              <a:rPr lang="es-AR" sz="2000" dirty="0"/>
              <a:t> </a:t>
            </a:r>
            <a:r>
              <a:rPr lang="es-AR" sz="2400" i="1" dirty="0"/>
              <a:t>Si quieres ganar más dinero, tienes que ser productivo.</a:t>
            </a:r>
          </a:p>
          <a:p>
            <a:endParaRPr lang="es-AR" sz="1200" i="1" dirty="0"/>
          </a:p>
          <a:p>
            <a:endParaRPr lang="es-AR" sz="2000" i="1" dirty="0"/>
          </a:p>
          <a:p>
            <a:r>
              <a:rPr lang="es-AR" dirty="0"/>
              <a:t>2. </a:t>
            </a:r>
            <a:r>
              <a:rPr lang="es-AR" sz="2000" b="1" i="1" dirty="0"/>
              <a:t>La escasez </a:t>
            </a:r>
            <a:r>
              <a:rPr lang="es-AR" sz="2000" dirty="0"/>
              <a:t>que tengan las personas como trabajadores. Un reponedor de un supermercado no gana mucho dinero porque ese trabajo lo puede hacer prácticamente cualquiera. Un programador de la empresa Google va ganar mucho más dinero, no sólo porque contribuya mucho a la producción y haga ganar mucho dinero a Google, sino porque pocas personas pueden hacer eso.</a:t>
            </a:r>
            <a:endParaRPr lang="es-AR" dirty="0"/>
          </a:p>
        </p:txBody>
      </p:sp>
      <p:pic>
        <p:nvPicPr>
          <p:cNvPr id="9" name="Imagen 8">
            <a:extLst>
              <a:ext uri="{FF2B5EF4-FFF2-40B4-BE49-F238E27FC236}">
                <a16:creationId xmlns:a16="http://schemas.microsoft.com/office/drawing/2014/main" id="{886AB0E7-A721-F5CC-B317-CA84B4E17DDF}"/>
              </a:ext>
            </a:extLst>
          </p:cNvPr>
          <p:cNvPicPr>
            <a:picLocks noChangeAspect="1"/>
          </p:cNvPicPr>
          <p:nvPr/>
        </p:nvPicPr>
        <p:blipFill>
          <a:blip r:embed="rId3"/>
          <a:stretch>
            <a:fillRect/>
          </a:stretch>
        </p:blipFill>
        <p:spPr>
          <a:xfrm>
            <a:off x="523366" y="3193340"/>
            <a:ext cx="1133475" cy="1257300"/>
          </a:xfrm>
          <a:prstGeom prst="rect">
            <a:avLst/>
          </a:prstGeom>
        </p:spPr>
      </p:pic>
      <p:pic>
        <p:nvPicPr>
          <p:cNvPr id="11" name="Imagen 10">
            <a:extLst>
              <a:ext uri="{FF2B5EF4-FFF2-40B4-BE49-F238E27FC236}">
                <a16:creationId xmlns:a16="http://schemas.microsoft.com/office/drawing/2014/main" id="{28F8C6F7-610D-FD35-5904-056B00821621}"/>
              </a:ext>
            </a:extLst>
          </p:cNvPr>
          <p:cNvPicPr>
            <a:picLocks noChangeAspect="1"/>
          </p:cNvPicPr>
          <p:nvPr/>
        </p:nvPicPr>
        <p:blipFill>
          <a:blip r:embed="rId4"/>
          <a:stretch>
            <a:fillRect/>
          </a:stretch>
        </p:blipFill>
        <p:spPr>
          <a:xfrm>
            <a:off x="275487" y="4987636"/>
            <a:ext cx="1479009" cy="1357718"/>
          </a:xfrm>
          <a:prstGeom prst="rect">
            <a:avLst/>
          </a:prstGeom>
        </p:spPr>
      </p:pic>
    </p:spTree>
    <p:extLst>
      <p:ext uri="{BB962C8B-B14F-4D97-AF65-F5344CB8AC3E}">
        <p14:creationId xmlns:p14="http://schemas.microsoft.com/office/powerpoint/2010/main" val="133526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69561-5C29-0F7A-16BC-70402365E503}"/>
              </a:ext>
            </a:extLst>
          </p:cNvPr>
          <p:cNvSpPr>
            <a:spLocks noGrp="1"/>
          </p:cNvSpPr>
          <p:nvPr>
            <p:ph type="title"/>
          </p:nvPr>
        </p:nvSpPr>
        <p:spPr/>
        <p:txBody>
          <a:bodyPr/>
          <a:lstStyle/>
          <a:p>
            <a:pPr algn="ctr"/>
            <a:r>
              <a:rPr lang="es-AR" dirty="0"/>
              <a:t>¿por qué hay cambios en la realidad económica del país?</a:t>
            </a:r>
          </a:p>
        </p:txBody>
      </p:sp>
      <p:pic>
        <p:nvPicPr>
          <p:cNvPr id="5" name="Marcador de contenido 4">
            <a:extLst>
              <a:ext uri="{FF2B5EF4-FFF2-40B4-BE49-F238E27FC236}">
                <a16:creationId xmlns:a16="http://schemas.microsoft.com/office/drawing/2014/main" id="{E28F75E5-A1C8-6536-5D74-33A334D41BD2}"/>
              </a:ext>
            </a:extLst>
          </p:cNvPr>
          <p:cNvPicPr>
            <a:picLocks noGrp="1" noChangeAspect="1"/>
          </p:cNvPicPr>
          <p:nvPr>
            <p:ph idx="1"/>
          </p:nvPr>
        </p:nvPicPr>
        <p:blipFill>
          <a:blip r:embed="rId2"/>
          <a:stretch>
            <a:fillRect/>
          </a:stretch>
        </p:blipFill>
        <p:spPr>
          <a:xfrm>
            <a:off x="1211940" y="2439563"/>
            <a:ext cx="9842760" cy="3716281"/>
          </a:xfrm>
        </p:spPr>
      </p:pic>
      <p:sp>
        <p:nvSpPr>
          <p:cNvPr id="6" name="Rectángulo 5">
            <a:extLst>
              <a:ext uri="{FF2B5EF4-FFF2-40B4-BE49-F238E27FC236}">
                <a16:creationId xmlns:a16="http://schemas.microsoft.com/office/drawing/2014/main" id="{DCCCC081-ABD2-2407-A9A1-170743F2BFF4}"/>
              </a:ext>
            </a:extLst>
          </p:cNvPr>
          <p:cNvSpPr/>
          <p:nvPr/>
        </p:nvSpPr>
        <p:spPr>
          <a:xfrm>
            <a:off x="8566952" y="5142044"/>
            <a:ext cx="2487748" cy="1013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2622911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1BE747-7DCC-16FA-2392-F8E7FECF58B8}"/>
              </a:ext>
            </a:extLst>
          </p:cNvPr>
          <p:cNvSpPr>
            <a:spLocks noGrp="1"/>
          </p:cNvSpPr>
          <p:nvPr>
            <p:ph type="title"/>
          </p:nvPr>
        </p:nvSpPr>
        <p:spPr/>
        <p:txBody>
          <a:bodyPr/>
          <a:lstStyle/>
          <a:p>
            <a:r>
              <a:rPr lang="es-AR" dirty="0"/>
              <a:t>El mercado excluye a determinadas personas </a:t>
            </a:r>
          </a:p>
        </p:txBody>
      </p:sp>
      <p:sp>
        <p:nvSpPr>
          <p:cNvPr id="3" name="Marcador de contenido 2">
            <a:extLst>
              <a:ext uri="{FF2B5EF4-FFF2-40B4-BE49-F238E27FC236}">
                <a16:creationId xmlns:a16="http://schemas.microsoft.com/office/drawing/2014/main" id="{7F3827C0-ECE9-6F67-E47C-C9F62A9D6B93}"/>
              </a:ext>
            </a:extLst>
          </p:cNvPr>
          <p:cNvSpPr>
            <a:spLocks noGrp="1"/>
          </p:cNvSpPr>
          <p:nvPr>
            <p:ph idx="1"/>
          </p:nvPr>
        </p:nvSpPr>
        <p:spPr>
          <a:xfrm>
            <a:off x="701265" y="2143551"/>
            <a:ext cx="11029615" cy="3678303"/>
          </a:xfrm>
        </p:spPr>
        <p:txBody>
          <a:bodyPr>
            <a:normAutofit/>
          </a:bodyPr>
          <a:lstStyle/>
          <a:p>
            <a:pPr marL="0" indent="0">
              <a:buNone/>
            </a:pPr>
            <a:r>
              <a:rPr lang="es-AR" sz="2000" dirty="0"/>
              <a:t>Hay tres grupos de personas que son excluidas por el mercado. </a:t>
            </a:r>
          </a:p>
          <a:p>
            <a:r>
              <a:rPr lang="es-AR" sz="2000" dirty="0"/>
              <a:t>a. Aquellos que no pueden trabajar.</a:t>
            </a:r>
          </a:p>
          <a:p>
            <a:r>
              <a:rPr lang="es-AR" sz="2000" dirty="0"/>
              <a:t>b. Los que no encuentran trabajo en general o relacionado con su cualificación.</a:t>
            </a:r>
          </a:p>
          <a:p>
            <a:r>
              <a:rPr lang="es-AR" sz="2000" dirty="0"/>
              <a:t>c. Aquellos cuyo trabajo no recibe ingresos.</a:t>
            </a:r>
          </a:p>
          <a:p>
            <a:pPr marL="0" indent="0">
              <a:buNone/>
            </a:pPr>
            <a:endParaRPr lang="es-AR" sz="2000" dirty="0"/>
          </a:p>
          <a:p>
            <a:pPr marL="0" indent="0">
              <a:buNone/>
            </a:pPr>
            <a:r>
              <a:rPr lang="es-AR" sz="2000" dirty="0"/>
              <a:t> El mercado falla cuando no asegura una renta a estos tres grupos de personas. </a:t>
            </a:r>
          </a:p>
        </p:txBody>
      </p:sp>
    </p:spTree>
    <p:extLst>
      <p:ext uri="{BB962C8B-B14F-4D97-AF65-F5344CB8AC3E}">
        <p14:creationId xmlns:p14="http://schemas.microsoft.com/office/powerpoint/2010/main" val="1128013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4D3226-473E-5382-DFA3-CD922A2EF853}"/>
              </a:ext>
            </a:extLst>
          </p:cNvPr>
          <p:cNvSpPr>
            <a:spLocks noGrp="1"/>
          </p:cNvSpPr>
          <p:nvPr>
            <p:ph type="title"/>
          </p:nvPr>
        </p:nvSpPr>
        <p:spPr/>
        <p:txBody>
          <a:bodyPr/>
          <a:lstStyle/>
          <a:p>
            <a:r>
              <a:rPr lang="es-AR" dirty="0"/>
              <a:t>La desigualdad de oportunidades </a:t>
            </a:r>
          </a:p>
        </p:txBody>
      </p:sp>
      <p:sp>
        <p:nvSpPr>
          <p:cNvPr id="3" name="Marcador de contenido 2">
            <a:extLst>
              <a:ext uri="{FF2B5EF4-FFF2-40B4-BE49-F238E27FC236}">
                <a16:creationId xmlns:a16="http://schemas.microsoft.com/office/drawing/2014/main" id="{EFBDDFFB-4C51-2E57-E4B7-E50077B563CE}"/>
              </a:ext>
            </a:extLst>
          </p:cNvPr>
          <p:cNvSpPr>
            <a:spLocks noGrp="1"/>
          </p:cNvSpPr>
          <p:nvPr>
            <p:ph idx="1"/>
          </p:nvPr>
        </p:nvSpPr>
        <p:spPr>
          <a:xfrm>
            <a:off x="504992" y="1346134"/>
            <a:ext cx="11029615" cy="3678303"/>
          </a:xfrm>
        </p:spPr>
        <p:txBody>
          <a:bodyPr>
            <a:normAutofit/>
          </a:bodyPr>
          <a:lstStyle/>
          <a:p>
            <a:pPr marL="0" indent="0">
              <a:buNone/>
            </a:pPr>
            <a:r>
              <a:rPr lang="es-AR" sz="2000" dirty="0"/>
              <a:t>Hay tres factores que pueden determinar que unos ganen más dinero que otros y que no tienen nada que ver con el esfuerzo. </a:t>
            </a:r>
          </a:p>
          <a:p>
            <a:r>
              <a:rPr lang="es-AR" sz="2000" dirty="0"/>
              <a:t>A. La herencia. </a:t>
            </a:r>
          </a:p>
          <a:p>
            <a:r>
              <a:rPr lang="es-AR" sz="2000" dirty="0"/>
              <a:t>B. La capacidad. </a:t>
            </a:r>
          </a:p>
          <a:p>
            <a:r>
              <a:rPr lang="es-AR" sz="2000" dirty="0"/>
              <a:t>C. La suerte. </a:t>
            </a:r>
          </a:p>
        </p:txBody>
      </p:sp>
      <p:pic>
        <p:nvPicPr>
          <p:cNvPr id="5" name="Imagen 4">
            <a:extLst>
              <a:ext uri="{FF2B5EF4-FFF2-40B4-BE49-F238E27FC236}">
                <a16:creationId xmlns:a16="http://schemas.microsoft.com/office/drawing/2014/main" id="{7ADCF50C-712F-4EF0-1A55-FF57A583A444}"/>
              </a:ext>
            </a:extLst>
          </p:cNvPr>
          <p:cNvPicPr>
            <a:picLocks noChangeAspect="1"/>
          </p:cNvPicPr>
          <p:nvPr/>
        </p:nvPicPr>
        <p:blipFill>
          <a:blip r:embed="rId2"/>
          <a:stretch>
            <a:fillRect/>
          </a:stretch>
        </p:blipFill>
        <p:spPr>
          <a:xfrm>
            <a:off x="1784323" y="4675457"/>
            <a:ext cx="8623354" cy="1243012"/>
          </a:xfrm>
          <a:prstGeom prst="rect">
            <a:avLst/>
          </a:prstGeom>
        </p:spPr>
      </p:pic>
    </p:spTree>
    <p:extLst>
      <p:ext uri="{BB962C8B-B14F-4D97-AF65-F5344CB8AC3E}">
        <p14:creationId xmlns:p14="http://schemas.microsoft.com/office/powerpoint/2010/main" val="530628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3C90A-40CA-F0E0-C976-78E125F12EFA}"/>
              </a:ext>
            </a:extLst>
          </p:cNvPr>
          <p:cNvSpPr>
            <a:spLocks noGrp="1"/>
          </p:cNvSpPr>
          <p:nvPr>
            <p:ph type="title"/>
          </p:nvPr>
        </p:nvSpPr>
        <p:spPr>
          <a:xfrm>
            <a:off x="581192" y="466258"/>
            <a:ext cx="11029616" cy="1013800"/>
          </a:xfrm>
        </p:spPr>
        <p:txBody>
          <a:bodyPr/>
          <a:lstStyle/>
          <a:p>
            <a:r>
              <a:rPr lang="es-AR" dirty="0"/>
              <a:t>¿Qué es la equidad?</a:t>
            </a:r>
          </a:p>
        </p:txBody>
      </p:sp>
      <p:pic>
        <p:nvPicPr>
          <p:cNvPr id="5" name="Marcador de contenido 4">
            <a:extLst>
              <a:ext uri="{FF2B5EF4-FFF2-40B4-BE49-F238E27FC236}">
                <a16:creationId xmlns:a16="http://schemas.microsoft.com/office/drawing/2014/main" id="{2B611097-ECD2-7666-EEA2-2FC6CD2073F8}"/>
              </a:ext>
            </a:extLst>
          </p:cNvPr>
          <p:cNvPicPr>
            <a:picLocks noGrp="1" noChangeAspect="1"/>
          </p:cNvPicPr>
          <p:nvPr>
            <p:ph idx="1"/>
          </p:nvPr>
        </p:nvPicPr>
        <p:blipFill>
          <a:blip r:embed="rId2"/>
          <a:stretch>
            <a:fillRect/>
          </a:stretch>
        </p:blipFill>
        <p:spPr>
          <a:xfrm>
            <a:off x="3165616" y="1849390"/>
            <a:ext cx="6729413" cy="1742718"/>
          </a:xfrm>
        </p:spPr>
      </p:pic>
      <p:sp>
        <p:nvSpPr>
          <p:cNvPr id="7" name="CuadroTexto 6">
            <a:extLst>
              <a:ext uri="{FF2B5EF4-FFF2-40B4-BE49-F238E27FC236}">
                <a16:creationId xmlns:a16="http://schemas.microsoft.com/office/drawing/2014/main" id="{FD0AB868-1A8B-C525-0AE6-A164786B35FF}"/>
              </a:ext>
            </a:extLst>
          </p:cNvPr>
          <p:cNvSpPr txBox="1"/>
          <p:nvPr/>
        </p:nvSpPr>
        <p:spPr>
          <a:xfrm>
            <a:off x="759104" y="3552798"/>
            <a:ext cx="6096000" cy="369332"/>
          </a:xfrm>
          <a:prstGeom prst="rect">
            <a:avLst/>
          </a:prstGeom>
          <a:noFill/>
        </p:spPr>
        <p:txBody>
          <a:bodyPr wrap="square">
            <a:spAutoFit/>
          </a:bodyPr>
          <a:lstStyle/>
          <a:p>
            <a:r>
              <a:rPr lang="es-AR" dirty="0"/>
              <a:t>¿Cómo conseguimos la equidad?</a:t>
            </a:r>
          </a:p>
        </p:txBody>
      </p:sp>
      <p:pic>
        <p:nvPicPr>
          <p:cNvPr id="9" name="Imagen 8">
            <a:extLst>
              <a:ext uri="{FF2B5EF4-FFF2-40B4-BE49-F238E27FC236}">
                <a16:creationId xmlns:a16="http://schemas.microsoft.com/office/drawing/2014/main" id="{9F2DF889-9816-9439-067C-50E770362B51}"/>
              </a:ext>
            </a:extLst>
          </p:cNvPr>
          <p:cNvPicPr>
            <a:picLocks noChangeAspect="1"/>
          </p:cNvPicPr>
          <p:nvPr/>
        </p:nvPicPr>
        <p:blipFill>
          <a:blip r:embed="rId3"/>
          <a:stretch>
            <a:fillRect/>
          </a:stretch>
        </p:blipFill>
        <p:spPr>
          <a:xfrm>
            <a:off x="2542497" y="3961440"/>
            <a:ext cx="7848411" cy="895350"/>
          </a:xfrm>
          <a:prstGeom prst="rect">
            <a:avLst/>
          </a:prstGeom>
        </p:spPr>
      </p:pic>
      <p:sp>
        <p:nvSpPr>
          <p:cNvPr id="11" name="CuadroTexto 10">
            <a:extLst>
              <a:ext uri="{FF2B5EF4-FFF2-40B4-BE49-F238E27FC236}">
                <a16:creationId xmlns:a16="http://schemas.microsoft.com/office/drawing/2014/main" id="{04EEE39E-58CF-6B13-3CF3-05D39C91F034}"/>
              </a:ext>
            </a:extLst>
          </p:cNvPr>
          <p:cNvSpPr txBox="1"/>
          <p:nvPr/>
        </p:nvSpPr>
        <p:spPr>
          <a:xfrm>
            <a:off x="565216" y="4856790"/>
            <a:ext cx="11340457" cy="1754326"/>
          </a:xfrm>
          <a:prstGeom prst="rect">
            <a:avLst/>
          </a:prstGeom>
          <a:noFill/>
        </p:spPr>
        <p:txBody>
          <a:bodyPr wrap="square">
            <a:spAutoFit/>
          </a:bodyPr>
          <a:lstStyle/>
          <a:p>
            <a:pPr marL="342900" indent="-342900">
              <a:buAutoNum type="arabicPeriod"/>
            </a:pPr>
            <a:r>
              <a:rPr lang="es-AR" b="1" dirty="0">
                <a:solidFill>
                  <a:srgbClr val="0070C0"/>
                </a:solidFill>
              </a:rPr>
              <a:t>Equidad horizontal </a:t>
            </a:r>
            <a:r>
              <a:rPr lang="es-AR" dirty="0"/>
              <a:t>(utilizamos el principio de capacidad económica). Quiere decir que aquellos que ganen lo mismo, es decir, que tengan la misma capacidad económica, deben pagar lo mismo. Esto es justicia social. Por eso los ciudadanos pagamos impuestos según nuestra capacidad económica. La capacidad económica de una persona depende de sus ingresos (renta), de su riqueza (patrimonio) o de sus gastos (consumo de bienes). </a:t>
            </a:r>
          </a:p>
          <a:p>
            <a:pPr marL="342900" indent="-342900">
              <a:buAutoNum type="arabicPeriod"/>
            </a:pPr>
            <a:r>
              <a:rPr lang="es-AR" dirty="0"/>
              <a:t> </a:t>
            </a:r>
            <a:r>
              <a:rPr lang="es-AR" b="1" dirty="0">
                <a:solidFill>
                  <a:srgbClr val="0070C0"/>
                </a:solidFill>
              </a:rPr>
              <a:t>Equidad vertical </a:t>
            </a:r>
            <a:r>
              <a:rPr lang="es-AR" dirty="0"/>
              <a:t>(usamos el principio de solidaridad). Quiere decir que aquellos que ganen más dinero deben pagar más impuestos</a:t>
            </a:r>
          </a:p>
        </p:txBody>
      </p:sp>
    </p:spTree>
    <p:extLst>
      <p:ext uri="{BB962C8B-B14F-4D97-AF65-F5344CB8AC3E}">
        <p14:creationId xmlns:p14="http://schemas.microsoft.com/office/powerpoint/2010/main" val="1776179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00D34-61AD-6568-D4C0-0902DDD8B6A4}"/>
              </a:ext>
            </a:extLst>
          </p:cNvPr>
          <p:cNvSpPr>
            <a:spLocks noGrp="1"/>
          </p:cNvSpPr>
          <p:nvPr>
            <p:ph type="title"/>
          </p:nvPr>
        </p:nvSpPr>
        <p:spPr/>
        <p:txBody>
          <a:bodyPr/>
          <a:lstStyle/>
          <a:p>
            <a:pPr algn="ctr"/>
            <a:r>
              <a:rPr lang="es-AR" dirty="0"/>
              <a:t>INTERVENCIÓN DEL ESTADO CON LA DESIGUALDAD EN LA DISTRIBUCIÓN DE LA RENTA: las políticas distributivas. </a:t>
            </a:r>
          </a:p>
        </p:txBody>
      </p:sp>
      <p:sp>
        <p:nvSpPr>
          <p:cNvPr id="3" name="Marcador de contenido 2">
            <a:extLst>
              <a:ext uri="{FF2B5EF4-FFF2-40B4-BE49-F238E27FC236}">
                <a16:creationId xmlns:a16="http://schemas.microsoft.com/office/drawing/2014/main" id="{1C0C0D60-3B86-B08E-D825-3D46D982B335}"/>
              </a:ext>
            </a:extLst>
          </p:cNvPr>
          <p:cNvSpPr>
            <a:spLocks noGrp="1"/>
          </p:cNvSpPr>
          <p:nvPr>
            <p:ph idx="1"/>
          </p:nvPr>
        </p:nvSpPr>
        <p:spPr>
          <a:xfrm>
            <a:off x="370266" y="1715956"/>
            <a:ext cx="11451468" cy="4943835"/>
          </a:xfrm>
        </p:spPr>
        <p:txBody>
          <a:bodyPr>
            <a:normAutofit/>
          </a:bodyPr>
          <a:lstStyle/>
          <a:p>
            <a:pPr marL="0" indent="0">
              <a:buNone/>
            </a:pPr>
            <a:r>
              <a:rPr lang="es-AR" sz="2000" dirty="0"/>
              <a:t>¿Qué objetivos se marca el Estado? El Estado interviene para conseguir una distribución más equitativa o justa de la renta. Para conseguir ello el Estado se marca estos objetivos. </a:t>
            </a:r>
          </a:p>
          <a:p>
            <a:pPr marL="342900" indent="-342900">
              <a:buAutoNum type="arabicPeriod"/>
            </a:pPr>
            <a:r>
              <a:rPr lang="es-AR" sz="2000" b="1" dirty="0"/>
              <a:t>Dar seguridad económica</a:t>
            </a:r>
            <a:r>
              <a:rPr lang="es-AR" sz="2000" dirty="0"/>
              <a:t>. Es decir, proteger a los individuos ante ciertos sucesos que le pueden dejar sin ingresos un cierto tiempo, como desempleo, invalidez, vejez, maternidad etc. Este objetivo es realmente importante para reducir el efecto del “factor suerte” que te puede dejar sin ingresos un tiempo.</a:t>
            </a:r>
          </a:p>
          <a:p>
            <a:pPr marL="342900" indent="-342900">
              <a:buAutoNum type="arabicPeriod"/>
            </a:pPr>
            <a:r>
              <a:rPr lang="es-AR" sz="2000" dirty="0"/>
              <a:t> </a:t>
            </a:r>
            <a:r>
              <a:rPr lang="es-AR" sz="2000" b="1" dirty="0"/>
              <a:t>Garantizar un nivel mínimo de bienestar </a:t>
            </a:r>
            <a:r>
              <a:rPr lang="es-AR" sz="2000" dirty="0"/>
              <a:t>a todos los ciudadanos, de manera que todos tengan unos ingresos mínimos para alcanzar un nivel de vida digno.</a:t>
            </a:r>
          </a:p>
          <a:p>
            <a:pPr marL="342900" indent="-342900">
              <a:buAutoNum type="arabicPeriod"/>
            </a:pPr>
            <a:r>
              <a:rPr lang="es-AR" sz="2000" b="1" dirty="0"/>
              <a:t> Reducir la pobreza</a:t>
            </a:r>
            <a:r>
              <a:rPr lang="es-AR" sz="2000" dirty="0"/>
              <a:t>. La existencia de pobreza es algo que no desea nadie, ya que lleva a muchos conflictos sociales. </a:t>
            </a:r>
          </a:p>
          <a:p>
            <a:pPr marL="342900" indent="-342900">
              <a:buAutoNum type="arabicPeriod"/>
            </a:pPr>
            <a:r>
              <a:rPr lang="es-AR" sz="2000" b="1" dirty="0"/>
              <a:t>Promover la igualdad de oportunidades </a:t>
            </a:r>
            <a:r>
              <a:rPr lang="es-AR" sz="2000" dirty="0"/>
              <a:t>a todos los ciudadanos. De esta manera se busca que una persona no “quede marcada” por venir de una familia con menos recursos y tenga las mismas posibilidades que otros. Además, cuestiones como la raza o procedencia no pueden ser causa de discriminación. </a:t>
            </a:r>
          </a:p>
        </p:txBody>
      </p:sp>
    </p:spTree>
    <p:extLst>
      <p:ext uri="{BB962C8B-B14F-4D97-AF65-F5344CB8AC3E}">
        <p14:creationId xmlns:p14="http://schemas.microsoft.com/office/powerpoint/2010/main" val="108996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B8B54-C5BA-89D9-E7D1-29C0C331C14C}"/>
              </a:ext>
            </a:extLst>
          </p:cNvPr>
          <p:cNvSpPr>
            <a:spLocks noGrp="1"/>
          </p:cNvSpPr>
          <p:nvPr>
            <p:ph type="title"/>
          </p:nvPr>
        </p:nvSpPr>
        <p:spPr/>
        <p:txBody>
          <a:bodyPr/>
          <a:lstStyle/>
          <a:p>
            <a:r>
              <a:rPr lang="es-AR" dirty="0"/>
              <a:t>EL DEBATE DE LAS POLÍTICAS DISTRIBUTIVAS: el conflicto eficiencia-equidad</a:t>
            </a:r>
          </a:p>
        </p:txBody>
      </p:sp>
      <p:pic>
        <p:nvPicPr>
          <p:cNvPr id="5" name="Marcador de contenido 4">
            <a:extLst>
              <a:ext uri="{FF2B5EF4-FFF2-40B4-BE49-F238E27FC236}">
                <a16:creationId xmlns:a16="http://schemas.microsoft.com/office/drawing/2014/main" id="{EB174D5C-D536-779F-D662-2479AD8100E1}"/>
              </a:ext>
            </a:extLst>
          </p:cNvPr>
          <p:cNvPicPr>
            <a:picLocks noGrp="1" noChangeAspect="1"/>
          </p:cNvPicPr>
          <p:nvPr>
            <p:ph idx="1"/>
          </p:nvPr>
        </p:nvPicPr>
        <p:blipFill>
          <a:blip r:embed="rId2"/>
          <a:stretch>
            <a:fillRect/>
          </a:stretch>
        </p:blipFill>
        <p:spPr>
          <a:xfrm>
            <a:off x="2412506" y="1957349"/>
            <a:ext cx="7557602" cy="910138"/>
          </a:xfrm>
        </p:spPr>
      </p:pic>
      <p:pic>
        <p:nvPicPr>
          <p:cNvPr id="7" name="Imagen 6">
            <a:extLst>
              <a:ext uri="{FF2B5EF4-FFF2-40B4-BE49-F238E27FC236}">
                <a16:creationId xmlns:a16="http://schemas.microsoft.com/office/drawing/2014/main" id="{CE3623C1-06DB-737F-5D4B-816D90EE8015}"/>
              </a:ext>
            </a:extLst>
          </p:cNvPr>
          <p:cNvPicPr>
            <a:picLocks noChangeAspect="1"/>
          </p:cNvPicPr>
          <p:nvPr/>
        </p:nvPicPr>
        <p:blipFill>
          <a:blip r:embed="rId3"/>
          <a:stretch>
            <a:fillRect/>
          </a:stretch>
        </p:blipFill>
        <p:spPr>
          <a:xfrm>
            <a:off x="6896099" y="3005173"/>
            <a:ext cx="2940627" cy="3150672"/>
          </a:xfrm>
          <a:prstGeom prst="rect">
            <a:avLst/>
          </a:prstGeom>
        </p:spPr>
      </p:pic>
      <p:sp>
        <p:nvSpPr>
          <p:cNvPr id="8" name="CuadroTexto 7">
            <a:extLst>
              <a:ext uri="{FF2B5EF4-FFF2-40B4-BE49-F238E27FC236}">
                <a16:creationId xmlns:a16="http://schemas.microsoft.com/office/drawing/2014/main" id="{C63A220D-41A6-E908-4D34-617B82E87E1F}"/>
              </a:ext>
            </a:extLst>
          </p:cNvPr>
          <p:cNvSpPr txBox="1"/>
          <p:nvPr/>
        </p:nvSpPr>
        <p:spPr>
          <a:xfrm>
            <a:off x="732559" y="3249689"/>
            <a:ext cx="5252605" cy="2862322"/>
          </a:xfrm>
          <a:prstGeom prst="rect">
            <a:avLst/>
          </a:prstGeom>
          <a:noFill/>
        </p:spPr>
        <p:txBody>
          <a:bodyPr wrap="square" rtlCol="0">
            <a:spAutoFit/>
          </a:bodyPr>
          <a:lstStyle/>
          <a:p>
            <a:r>
              <a:rPr lang="es-AR" sz="2000" dirty="0"/>
              <a:t>Okun explicó las políticas distributivas como un cubo que gotea. Llenamos el cubo con el dinero de los que más ganan para llevarlo a los más desfavorecidos. Pero el cubo tiene un agujero que hace que parte del dinero se pierda en el camino. Este agujero se debe a la pérdida de incentivos que hace que algunas personas vean menos interesante trabajar más y a los costes administrativos de papeleo del Estado</a:t>
            </a:r>
          </a:p>
        </p:txBody>
      </p:sp>
    </p:spTree>
    <p:extLst>
      <p:ext uri="{BB962C8B-B14F-4D97-AF65-F5344CB8AC3E}">
        <p14:creationId xmlns:p14="http://schemas.microsoft.com/office/powerpoint/2010/main" val="2387743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6E958-EA91-2326-AFC3-9B61C50D0E85}"/>
              </a:ext>
            </a:extLst>
          </p:cNvPr>
          <p:cNvSpPr>
            <a:spLocks noGrp="1"/>
          </p:cNvSpPr>
          <p:nvPr>
            <p:ph type="ctrTitle"/>
          </p:nvPr>
        </p:nvSpPr>
        <p:spPr/>
        <p:txBody>
          <a:bodyPr/>
          <a:lstStyle/>
          <a:p>
            <a:r>
              <a:rPr lang="es-AR" dirty="0"/>
              <a:t>Ciclos económicos</a:t>
            </a:r>
          </a:p>
        </p:txBody>
      </p:sp>
      <p:sp>
        <p:nvSpPr>
          <p:cNvPr id="3" name="Subtítulo 2">
            <a:extLst>
              <a:ext uri="{FF2B5EF4-FFF2-40B4-BE49-F238E27FC236}">
                <a16:creationId xmlns:a16="http://schemas.microsoft.com/office/drawing/2014/main" id="{0CA95803-6893-7E79-9168-20389BCA7999}"/>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397321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6812B-7ACD-BC45-6468-F2D12331128D}"/>
              </a:ext>
            </a:extLst>
          </p:cNvPr>
          <p:cNvSpPr>
            <a:spLocks noGrp="1"/>
          </p:cNvSpPr>
          <p:nvPr>
            <p:ph type="title"/>
          </p:nvPr>
        </p:nvSpPr>
        <p:spPr/>
        <p:txBody>
          <a:bodyPr/>
          <a:lstStyle/>
          <a:p>
            <a:endParaRPr lang="es-AR" dirty="0"/>
          </a:p>
        </p:txBody>
      </p:sp>
      <p:pic>
        <p:nvPicPr>
          <p:cNvPr id="4" name="Imagen 3">
            <a:extLst>
              <a:ext uri="{FF2B5EF4-FFF2-40B4-BE49-F238E27FC236}">
                <a16:creationId xmlns:a16="http://schemas.microsoft.com/office/drawing/2014/main" id="{AB5ABA6B-30A0-07C9-20FF-B5130F1B66E6}"/>
              </a:ext>
            </a:extLst>
          </p:cNvPr>
          <p:cNvPicPr>
            <a:picLocks noChangeAspect="1"/>
          </p:cNvPicPr>
          <p:nvPr/>
        </p:nvPicPr>
        <p:blipFill>
          <a:blip r:embed="rId2"/>
          <a:stretch>
            <a:fillRect/>
          </a:stretch>
        </p:blipFill>
        <p:spPr>
          <a:xfrm>
            <a:off x="1879198" y="2015993"/>
            <a:ext cx="8872538" cy="1285875"/>
          </a:xfrm>
          <a:prstGeom prst="rect">
            <a:avLst/>
          </a:prstGeom>
        </p:spPr>
      </p:pic>
      <p:pic>
        <p:nvPicPr>
          <p:cNvPr id="6" name="Imagen 5">
            <a:extLst>
              <a:ext uri="{FF2B5EF4-FFF2-40B4-BE49-F238E27FC236}">
                <a16:creationId xmlns:a16="http://schemas.microsoft.com/office/drawing/2014/main" id="{27CCAE57-C620-7335-31B6-ECBD93E1FF15}"/>
              </a:ext>
            </a:extLst>
          </p:cNvPr>
          <p:cNvPicPr>
            <a:picLocks noChangeAspect="1"/>
          </p:cNvPicPr>
          <p:nvPr/>
        </p:nvPicPr>
        <p:blipFill>
          <a:blip r:embed="rId3"/>
          <a:stretch>
            <a:fillRect/>
          </a:stretch>
        </p:blipFill>
        <p:spPr>
          <a:xfrm>
            <a:off x="2110938" y="4019550"/>
            <a:ext cx="7648575" cy="2838450"/>
          </a:xfrm>
          <a:prstGeom prst="rect">
            <a:avLst/>
          </a:prstGeom>
        </p:spPr>
      </p:pic>
    </p:spTree>
    <p:extLst>
      <p:ext uri="{BB962C8B-B14F-4D97-AF65-F5344CB8AC3E}">
        <p14:creationId xmlns:p14="http://schemas.microsoft.com/office/powerpoint/2010/main" val="2966137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54B92-06DB-36E7-E52E-3A3E4E3A0A5C}"/>
              </a:ext>
            </a:extLst>
          </p:cNvPr>
          <p:cNvSpPr>
            <a:spLocks noGrp="1"/>
          </p:cNvSpPr>
          <p:nvPr>
            <p:ph type="title"/>
          </p:nvPr>
        </p:nvSpPr>
        <p:spPr/>
        <p:txBody>
          <a:bodyPr/>
          <a:lstStyle/>
          <a:p>
            <a:r>
              <a:rPr lang="es-AR" dirty="0"/>
              <a:t>Efectos de los ciclos económicos</a:t>
            </a:r>
          </a:p>
        </p:txBody>
      </p:sp>
      <p:sp>
        <p:nvSpPr>
          <p:cNvPr id="4" name="CuadroTexto 3">
            <a:extLst>
              <a:ext uri="{FF2B5EF4-FFF2-40B4-BE49-F238E27FC236}">
                <a16:creationId xmlns:a16="http://schemas.microsoft.com/office/drawing/2014/main" id="{980BF00E-3314-D523-7D99-24A5ED0F4E13}"/>
              </a:ext>
            </a:extLst>
          </p:cNvPr>
          <p:cNvSpPr txBox="1"/>
          <p:nvPr/>
        </p:nvSpPr>
        <p:spPr>
          <a:xfrm>
            <a:off x="428811" y="1865746"/>
            <a:ext cx="11323782" cy="5139869"/>
          </a:xfrm>
          <a:prstGeom prst="rect">
            <a:avLst/>
          </a:prstGeom>
          <a:noFill/>
        </p:spPr>
        <p:txBody>
          <a:bodyPr wrap="square">
            <a:spAutoFit/>
          </a:bodyPr>
          <a:lstStyle/>
          <a:p>
            <a:pPr>
              <a:buNone/>
            </a:pPr>
            <a:r>
              <a:rPr lang="es-AR" sz="1800" b="0" i="0" dirty="0">
                <a:solidFill>
                  <a:srgbClr val="000000"/>
                </a:solidFill>
                <a:effectLst/>
                <a:latin typeface="ArialMT"/>
              </a:rPr>
              <a:t>Los ciclos económicos tienen efectos muy negativos tanto en sus fases de expansión como las de recesión.</a:t>
            </a:r>
          </a:p>
          <a:p>
            <a:pPr>
              <a:buNone/>
            </a:pPr>
            <a:endParaRPr lang="es-AR" sz="1000" b="0" i="0" dirty="0">
              <a:solidFill>
                <a:srgbClr val="000000"/>
              </a:solidFill>
              <a:effectLst/>
              <a:latin typeface="ArialMT"/>
            </a:endParaRPr>
          </a:p>
          <a:p>
            <a:pPr>
              <a:buNone/>
            </a:pPr>
            <a:r>
              <a:rPr lang="es-AR" sz="2000" b="1" i="0" dirty="0">
                <a:solidFill>
                  <a:srgbClr val="C00000"/>
                </a:solidFill>
                <a:effectLst/>
                <a:latin typeface="Arial-BoldMT"/>
              </a:rPr>
              <a:t>1. Los efectos de los ciclos en las expansiones</a:t>
            </a:r>
          </a:p>
          <a:p>
            <a:pPr>
              <a:buNone/>
            </a:pPr>
            <a:r>
              <a:rPr lang="es-AR" sz="1800" b="0" i="0" dirty="0">
                <a:solidFill>
                  <a:srgbClr val="000000"/>
                </a:solidFill>
                <a:effectLst/>
                <a:latin typeface="ArialMT"/>
              </a:rPr>
              <a:t>Cuando </a:t>
            </a:r>
            <a:r>
              <a:rPr lang="es-AR" sz="1800" b="1" i="0" dirty="0">
                <a:solidFill>
                  <a:srgbClr val="000000"/>
                </a:solidFill>
                <a:effectLst/>
                <a:latin typeface="Arial-BoldMT"/>
              </a:rPr>
              <a:t>la economía crece mucho ante una </a:t>
            </a:r>
            <a:r>
              <a:rPr lang="es-AR" sz="1800" b="1" i="0" dirty="0">
                <a:solidFill>
                  <a:srgbClr val="4472C4"/>
                </a:solidFill>
                <a:effectLst/>
                <a:latin typeface="Arial-BoldMT"/>
              </a:rPr>
              <a:t>expansión de demanda</a:t>
            </a:r>
            <a:r>
              <a:rPr lang="es-AR" sz="1800" b="0" i="0" dirty="0">
                <a:solidFill>
                  <a:srgbClr val="4472C4"/>
                </a:solidFill>
                <a:effectLst/>
                <a:latin typeface="ArialMT"/>
              </a:rPr>
              <a:t>, </a:t>
            </a:r>
            <a:r>
              <a:rPr lang="es-AR" sz="1800" b="0" i="0" dirty="0">
                <a:solidFill>
                  <a:srgbClr val="000000"/>
                </a:solidFill>
                <a:effectLst/>
                <a:latin typeface="ArialMT"/>
              </a:rPr>
              <a:t>la producción es muy alta y por tanto hay mucho más trabajo para todos, algo deseado por la sociedad, pero corremos el riesgo de que haya un recalentamiento de la economía. La economía se calienta cuando la producción y la demanda empiezan a subir mucho, lo que lleva a aumentar mucho los precios (inflación), algo no deseado.</a:t>
            </a:r>
          </a:p>
          <a:p>
            <a:pPr>
              <a:buNone/>
            </a:pPr>
            <a:endParaRPr lang="es-AR" sz="1800" b="0" i="0" dirty="0">
              <a:solidFill>
                <a:srgbClr val="000000"/>
              </a:solidFill>
              <a:effectLst/>
              <a:latin typeface="ArialMT"/>
            </a:endParaRPr>
          </a:p>
          <a:p>
            <a:pPr>
              <a:buNone/>
            </a:pPr>
            <a:r>
              <a:rPr lang="es-AR" sz="2000" b="1" i="0" dirty="0">
                <a:solidFill>
                  <a:srgbClr val="C00000"/>
                </a:solidFill>
                <a:effectLst/>
                <a:latin typeface="Arial-BoldMT"/>
              </a:rPr>
              <a:t>2. Los efectos de los ciclos en las recesiones</a:t>
            </a:r>
          </a:p>
          <a:p>
            <a:pPr>
              <a:buNone/>
            </a:pPr>
            <a:r>
              <a:rPr lang="es-AR" sz="1800" b="0" i="0" dirty="0">
                <a:solidFill>
                  <a:srgbClr val="000000"/>
                </a:solidFill>
                <a:effectLst/>
                <a:latin typeface="ArialMT"/>
              </a:rPr>
              <a:t>Sin embargo, </a:t>
            </a:r>
            <a:r>
              <a:rPr lang="es-AR" sz="1800" b="1" i="0" dirty="0">
                <a:solidFill>
                  <a:srgbClr val="000000"/>
                </a:solidFill>
                <a:effectLst/>
                <a:latin typeface="Arial-BoldMT"/>
              </a:rPr>
              <a:t>cuando la economía entra en el ciclo recesivo </a:t>
            </a:r>
            <a:r>
              <a:rPr lang="es-AR" sz="1800" b="0" i="0" dirty="0">
                <a:solidFill>
                  <a:srgbClr val="000000"/>
                </a:solidFill>
                <a:effectLst/>
                <a:latin typeface="ArialMT"/>
              </a:rPr>
              <a:t>se destruye gran cantidad de empleo y baja mucho la producción, y baja nuestra calidad de vida. Debemos diferenciar 2 tipos de recesiones:</a:t>
            </a:r>
          </a:p>
          <a:p>
            <a:pPr>
              <a:buNone/>
            </a:pPr>
            <a:r>
              <a:rPr lang="es-AR" sz="1800" b="1" i="0" dirty="0">
                <a:solidFill>
                  <a:srgbClr val="ED7D31"/>
                </a:solidFill>
                <a:effectLst/>
                <a:latin typeface="Arial-BoldMT"/>
              </a:rPr>
              <a:t>A. RECESIONES DE DEMANDA: </a:t>
            </a:r>
            <a:r>
              <a:rPr lang="es-AR" sz="1800" b="0" i="0" dirty="0">
                <a:solidFill>
                  <a:srgbClr val="000000"/>
                </a:solidFill>
                <a:effectLst/>
                <a:latin typeface="ArialMT"/>
              </a:rPr>
              <a:t>Ante la escasez de demanda, </a:t>
            </a:r>
            <a:r>
              <a:rPr lang="es-AR" sz="1800" b="1" i="0" dirty="0">
                <a:solidFill>
                  <a:srgbClr val="000000"/>
                </a:solidFill>
                <a:effectLst/>
                <a:latin typeface="ArialMT"/>
              </a:rPr>
              <a:t>la producción y el empleo baja</a:t>
            </a:r>
            <a:r>
              <a:rPr lang="es-AR" sz="1800" b="0" i="0" dirty="0">
                <a:solidFill>
                  <a:srgbClr val="000000"/>
                </a:solidFill>
                <a:effectLst/>
                <a:latin typeface="ArialMT"/>
              </a:rPr>
              <a:t>. Además, antes las pocas ventas, los precios bajarán (lo que podría ser positivo si hemos vivido grandes aumentos anteriormente).</a:t>
            </a:r>
          </a:p>
          <a:p>
            <a:pPr>
              <a:buNone/>
            </a:pPr>
            <a:r>
              <a:rPr lang="es-AR" sz="1800" b="1" i="0" dirty="0">
                <a:solidFill>
                  <a:srgbClr val="FF0000"/>
                </a:solidFill>
                <a:effectLst/>
                <a:latin typeface="Arial-BoldMT"/>
              </a:rPr>
              <a:t>B. RECESIONES DE OFERTA</a:t>
            </a:r>
            <a:r>
              <a:rPr lang="es-AR" sz="1800" b="0" i="0" dirty="0">
                <a:solidFill>
                  <a:srgbClr val="000000"/>
                </a:solidFill>
                <a:effectLst/>
                <a:latin typeface="ArialMT"/>
              </a:rPr>
              <a:t>: Suelen producirse cuando aumentan muchos los costos de las empresas. En esta situación, no sólo </a:t>
            </a:r>
            <a:r>
              <a:rPr lang="es-AR" sz="1800" b="1" i="0" dirty="0">
                <a:solidFill>
                  <a:srgbClr val="000000"/>
                </a:solidFill>
                <a:effectLst/>
                <a:latin typeface="ArialMT"/>
              </a:rPr>
              <a:t>baja la producción y el empleo</a:t>
            </a:r>
            <a:r>
              <a:rPr lang="es-AR" sz="1800" b="0" i="0" dirty="0">
                <a:solidFill>
                  <a:srgbClr val="000000"/>
                </a:solidFill>
                <a:effectLst/>
                <a:latin typeface="ArialMT"/>
              </a:rPr>
              <a:t>, sino que ante los mayores costos las empresas suben los precios.</a:t>
            </a:r>
            <a:r>
              <a:rPr lang="es-AR" dirty="0"/>
              <a:t> </a:t>
            </a:r>
            <a:br>
              <a:rPr lang="es-AR" dirty="0"/>
            </a:br>
            <a:endParaRPr lang="es-AR" dirty="0"/>
          </a:p>
        </p:txBody>
      </p:sp>
    </p:spTree>
    <p:extLst>
      <p:ext uri="{BB962C8B-B14F-4D97-AF65-F5344CB8AC3E}">
        <p14:creationId xmlns:p14="http://schemas.microsoft.com/office/powerpoint/2010/main" val="385108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51B30-7DC5-5E6D-F0FE-3FBEB18CCAEB}"/>
              </a:ext>
            </a:extLst>
          </p:cNvPr>
          <p:cNvSpPr>
            <a:spLocks noGrp="1"/>
          </p:cNvSpPr>
          <p:nvPr>
            <p:ph type="title"/>
          </p:nvPr>
        </p:nvSpPr>
        <p:spPr>
          <a:xfrm>
            <a:off x="581192" y="1080357"/>
            <a:ext cx="11029615" cy="1497507"/>
          </a:xfrm>
        </p:spPr>
        <p:txBody>
          <a:bodyPr/>
          <a:lstStyle/>
          <a:p>
            <a:r>
              <a:rPr lang="es-AR" dirty="0"/>
              <a:t>Consumo Privado</a:t>
            </a:r>
          </a:p>
        </p:txBody>
      </p:sp>
      <p:sp>
        <p:nvSpPr>
          <p:cNvPr id="3" name="Marcador de texto 2">
            <a:extLst>
              <a:ext uri="{FF2B5EF4-FFF2-40B4-BE49-F238E27FC236}">
                <a16:creationId xmlns:a16="http://schemas.microsoft.com/office/drawing/2014/main" id="{179A005B-7EBB-EB20-ACFA-E85A7F493AD2}"/>
              </a:ext>
            </a:extLst>
          </p:cNvPr>
          <p:cNvSpPr>
            <a:spLocks noGrp="1"/>
          </p:cNvSpPr>
          <p:nvPr>
            <p:ph type="body" idx="1"/>
          </p:nvPr>
        </p:nvSpPr>
        <p:spPr>
          <a:xfrm>
            <a:off x="581192" y="3155379"/>
            <a:ext cx="11029615" cy="1272242"/>
          </a:xfrm>
        </p:spPr>
        <p:txBody>
          <a:bodyPr>
            <a:normAutofit fontScale="92500"/>
          </a:bodyPr>
          <a:lstStyle/>
          <a:p>
            <a:r>
              <a:rPr lang="es-AR" sz="2000" dirty="0">
                <a:solidFill>
                  <a:schemeClr val="tx1"/>
                </a:solidFill>
                <a:latin typeface="Arial" panose="020B0604020202020204" pitchFamily="34" charset="0"/>
                <a:cs typeface="Arial" panose="020B0604020202020204" pitchFamily="34" charset="0"/>
              </a:rPr>
              <a:t>es el gasto de las familias en bienes y servicios en un periodo. Incluye bienes duraderos (muebles, coches, electrodomésticos, etc.) perecederos (comida, ropa, etc.) y servicios (transporte, educación, sanidad). No incluye la compra de vivienda, que se considera gasto de inversión</a:t>
            </a:r>
          </a:p>
        </p:txBody>
      </p:sp>
      <p:sp>
        <p:nvSpPr>
          <p:cNvPr id="5" name="CuadroTexto 4">
            <a:extLst>
              <a:ext uri="{FF2B5EF4-FFF2-40B4-BE49-F238E27FC236}">
                <a16:creationId xmlns:a16="http://schemas.microsoft.com/office/drawing/2014/main" id="{CAB7FEA0-655E-9900-0C3F-43BFF342F7B0}"/>
              </a:ext>
            </a:extLst>
          </p:cNvPr>
          <p:cNvSpPr txBox="1"/>
          <p:nvPr/>
        </p:nvSpPr>
        <p:spPr>
          <a:xfrm>
            <a:off x="777240" y="5183263"/>
            <a:ext cx="6097604" cy="461665"/>
          </a:xfrm>
          <a:prstGeom prst="rect">
            <a:avLst/>
          </a:prstGeom>
          <a:noFill/>
        </p:spPr>
        <p:txBody>
          <a:bodyPr wrap="square">
            <a:spAutoFit/>
          </a:bodyPr>
          <a:lstStyle/>
          <a:p>
            <a:r>
              <a:rPr lang="es-AR" sz="2400" dirty="0">
                <a:solidFill>
                  <a:schemeClr val="bg1"/>
                </a:solidFill>
              </a:rPr>
              <a:t>La renta disponible de las familias</a:t>
            </a:r>
          </a:p>
        </p:txBody>
      </p:sp>
      <p:sp>
        <p:nvSpPr>
          <p:cNvPr id="7" name="CuadroTexto 6">
            <a:extLst>
              <a:ext uri="{FF2B5EF4-FFF2-40B4-BE49-F238E27FC236}">
                <a16:creationId xmlns:a16="http://schemas.microsoft.com/office/drawing/2014/main" id="{47B12CF9-0A9E-916A-DA99-BAC4F1BE90FE}"/>
              </a:ext>
            </a:extLst>
          </p:cNvPr>
          <p:cNvSpPr txBox="1"/>
          <p:nvPr/>
        </p:nvSpPr>
        <p:spPr>
          <a:xfrm>
            <a:off x="690613" y="5644928"/>
            <a:ext cx="6097604" cy="707886"/>
          </a:xfrm>
          <a:prstGeom prst="rect">
            <a:avLst/>
          </a:prstGeom>
          <a:noFill/>
        </p:spPr>
        <p:txBody>
          <a:bodyPr wrap="square">
            <a:spAutoFit/>
          </a:bodyPr>
          <a:lstStyle/>
          <a:p>
            <a:r>
              <a:rPr lang="es-AR" sz="2000" dirty="0">
                <a:solidFill>
                  <a:schemeClr val="bg1"/>
                </a:solidFill>
              </a:rPr>
              <a:t>Los tipos de interés y las facilidades para obtener créditos</a:t>
            </a:r>
          </a:p>
        </p:txBody>
      </p:sp>
      <p:sp>
        <p:nvSpPr>
          <p:cNvPr id="9" name="CuadroTexto 8">
            <a:extLst>
              <a:ext uri="{FF2B5EF4-FFF2-40B4-BE49-F238E27FC236}">
                <a16:creationId xmlns:a16="http://schemas.microsoft.com/office/drawing/2014/main" id="{D3E4925C-815B-D8C9-365B-0B53CEEF60C9}"/>
              </a:ext>
            </a:extLst>
          </p:cNvPr>
          <p:cNvSpPr txBox="1"/>
          <p:nvPr/>
        </p:nvSpPr>
        <p:spPr>
          <a:xfrm>
            <a:off x="6788217" y="5330011"/>
            <a:ext cx="6097604" cy="461665"/>
          </a:xfrm>
          <a:prstGeom prst="rect">
            <a:avLst/>
          </a:prstGeom>
          <a:noFill/>
        </p:spPr>
        <p:txBody>
          <a:bodyPr wrap="square">
            <a:spAutoFit/>
          </a:bodyPr>
          <a:lstStyle/>
          <a:p>
            <a:r>
              <a:rPr lang="es-AR" sz="2400" dirty="0">
                <a:solidFill>
                  <a:schemeClr val="bg1"/>
                </a:solidFill>
              </a:rPr>
              <a:t>La Riqueza</a:t>
            </a:r>
          </a:p>
        </p:txBody>
      </p:sp>
      <p:sp>
        <p:nvSpPr>
          <p:cNvPr id="11" name="CuadroTexto 10">
            <a:extLst>
              <a:ext uri="{FF2B5EF4-FFF2-40B4-BE49-F238E27FC236}">
                <a16:creationId xmlns:a16="http://schemas.microsoft.com/office/drawing/2014/main" id="{F889F2D6-45D8-27EF-E663-564D512C6279}"/>
              </a:ext>
            </a:extLst>
          </p:cNvPr>
          <p:cNvSpPr txBox="1"/>
          <p:nvPr/>
        </p:nvSpPr>
        <p:spPr>
          <a:xfrm>
            <a:off x="6788217" y="5791676"/>
            <a:ext cx="6732870" cy="400110"/>
          </a:xfrm>
          <a:prstGeom prst="rect">
            <a:avLst/>
          </a:prstGeom>
          <a:noFill/>
        </p:spPr>
        <p:txBody>
          <a:bodyPr wrap="square">
            <a:spAutoFit/>
          </a:bodyPr>
          <a:lstStyle/>
          <a:p>
            <a:r>
              <a:rPr lang="es-AR" sz="2000" dirty="0">
                <a:solidFill>
                  <a:schemeClr val="bg1"/>
                </a:solidFill>
              </a:rPr>
              <a:t>Las expectativas sobre las condiciones futuras</a:t>
            </a:r>
          </a:p>
        </p:txBody>
      </p:sp>
    </p:spTree>
    <p:extLst>
      <p:ext uri="{BB962C8B-B14F-4D97-AF65-F5344CB8AC3E}">
        <p14:creationId xmlns:p14="http://schemas.microsoft.com/office/powerpoint/2010/main" val="109224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628755-B366-0504-40EE-56DCA170C389}"/>
              </a:ext>
            </a:extLst>
          </p:cNvPr>
          <p:cNvSpPr txBox="1"/>
          <p:nvPr/>
        </p:nvSpPr>
        <p:spPr>
          <a:xfrm>
            <a:off x="1187983" y="989479"/>
            <a:ext cx="7262192" cy="761996"/>
          </a:xfrm>
          <a:prstGeom prst="rect">
            <a:avLst/>
          </a:prstGeom>
          <a:no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err="1">
                <a:solidFill>
                  <a:schemeClr val="bg1"/>
                </a:solidFill>
                <a:effectLst>
                  <a:outerShdw dist="30001" dir="5400000">
                    <a:srgbClr val="000000"/>
                  </a:outerShdw>
                </a:effectLst>
                <a:uFillTx/>
                <a:latin typeface="Gill Sans MT"/>
              </a:rPr>
              <a:t>Consumo</a:t>
            </a:r>
            <a:r>
              <a:rPr lang="en-US" sz="2800" b="0" i="0" u="none" strike="noStrike" kern="1200" cap="none" spc="0" baseline="0" dirty="0">
                <a:solidFill>
                  <a:schemeClr val="bg1"/>
                </a:solidFill>
                <a:effectLst>
                  <a:outerShdw dist="30001" dir="5400000">
                    <a:srgbClr val="000000"/>
                  </a:outerShdw>
                </a:effectLst>
                <a:uFillTx/>
                <a:latin typeface="Gill Sans MT"/>
              </a:rPr>
              <a:t> (</a:t>
            </a:r>
            <a:r>
              <a:rPr lang="en-US" sz="2800" b="0" i="1" u="none" strike="noStrike" kern="1200" cap="none" spc="0" baseline="0" dirty="0">
                <a:solidFill>
                  <a:schemeClr val="bg1"/>
                </a:solidFill>
                <a:effectLst>
                  <a:outerShdw dist="30001" dir="5400000">
                    <a:srgbClr val="000000"/>
                  </a:outerShdw>
                </a:effectLst>
                <a:uFillTx/>
                <a:latin typeface="Gill Sans MT"/>
              </a:rPr>
              <a:t>C</a:t>
            </a:r>
            <a:r>
              <a:rPr lang="en-US" sz="2800" b="0" i="0" u="none" strike="noStrike" kern="1200" cap="none" spc="0" baseline="0" dirty="0">
                <a:solidFill>
                  <a:schemeClr val="bg1"/>
                </a:solidFill>
                <a:effectLst>
                  <a:outerShdw dist="30001" dir="5400000">
                    <a:srgbClr val="000000"/>
                  </a:outerShdw>
                </a:effectLst>
                <a:uFillTx/>
                <a:latin typeface="Gill Sans MT"/>
              </a:rPr>
              <a:t>)</a:t>
            </a:r>
          </a:p>
        </p:txBody>
      </p:sp>
      <p:sp>
        <p:nvSpPr>
          <p:cNvPr id="4" name="Rectangle 3">
            <a:extLst>
              <a:ext uri="{FF2B5EF4-FFF2-40B4-BE49-F238E27FC236}">
                <a16:creationId xmlns:a16="http://schemas.microsoft.com/office/drawing/2014/main" id="{F21EF579-EE8E-AB71-494B-E9CD77AD7B60}"/>
              </a:ext>
            </a:extLst>
          </p:cNvPr>
          <p:cNvSpPr txBox="1"/>
          <p:nvPr/>
        </p:nvSpPr>
        <p:spPr>
          <a:xfrm>
            <a:off x="575894" y="1975270"/>
            <a:ext cx="10791541" cy="1425577"/>
          </a:xfrm>
          <a:prstGeom prst="rect">
            <a:avLst/>
          </a:prstGeom>
          <a:noFill/>
          <a:ln>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600"/>
              </a:spcBef>
              <a:spcAft>
                <a:spcPts val="0"/>
              </a:spcAft>
              <a:buClr>
                <a:srgbClr val="3891A7"/>
              </a:buClr>
              <a:buSzPct val="80000"/>
              <a:buFont typeface="Wingdings 2"/>
              <a:buChar char=""/>
              <a:tabLst/>
              <a:defRPr sz="1800" b="0" i="0" u="none" strike="noStrike" kern="0" cap="none" spc="0" baseline="0">
                <a:solidFill>
                  <a:srgbClr val="000000"/>
                </a:solidFill>
                <a:uFillTx/>
              </a:defRPr>
            </a:pPr>
            <a:r>
              <a:rPr lang="en-US" sz="2400" b="1" i="0" u="none" strike="noStrike" kern="1200" cap="none" spc="0" baseline="0" dirty="0" err="1">
                <a:solidFill>
                  <a:srgbClr val="000000"/>
                </a:solidFill>
                <a:uFillTx/>
                <a:latin typeface="Arial" pitchFamily="34"/>
              </a:rPr>
              <a:t>Depende</a:t>
            </a:r>
            <a:r>
              <a:rPr lang="en-US" sz="2400" b="1" i="0" u="none" strike="noStrike" kern="1200" cap="none" spc="0" baseline="0" dirty="0">
                <a:solidFill>
                  <a:srgbClr val="000000"/>
                </a:solidFill>
                <a:uFillTx/>
                <a:latin typeface="Arial" pitchFamily="34"/>
              </a:rPr>
              <a:t> de la </a:t>
            </a:r>
            <a:r>
              <a:rPr lang="en-US" sz="2400" b="1" i="0" u="none" strike="noStrike" kern="1200" cap="none" spc="0" baseline="0" dirty="0" err="1">
                <a:solidFill>
                  <a:srgbClr val="000000"/>
                </a:solidFill>
                <a:uFillTx/>
                <a:latin typeface="Arial" pitchFamily="34"/>
              </a:rPr>
              <a:t>renta</a:t>
            </a:r>
            <a:r>
              <a:rPr lang="en-US" sz="2400" b="1" i="0" u="none" strike="noStrike" kern="1200" cap="none" spc="0" baseline="0" dirty="0">
                <a:solidFill>
                  <a:srgbClr val="000000"/>
                </a:solidFill>
                <a:uFillTx/>
                <a:latin typeface="Arial" pitchFamily="34"/>
              </a:rPr>
              <a:t> disponible, (</a:t>
            </a:r>
            <a:r>
              <a:rPr lang="en-US" sz="2400" b="1" i="1" u="none" strike="noStrike" kern="1200" cap="none" spc="0" baseline="0" dirty="0">
                <a:solidFill>
                  <a:srgbClr val="000000"/>
                </a:solidFill>
                <a:uFillTx/>
                <a:latin typeface="Arial" pitchFamily="34"/>
              </a:rPr>
              <a:t>Y</a:t>
            </a:r>
            <a:r>
              <a:rPr lang="en-US" sz="2400" b="1" i="1" u="none" strike="noStrike" kern="1200" cap="none" spc="0" baseline="-25000" dirty="0">
                <a:solidFill>
                  <a:srgbClr val="000000"/>
                </a:solidFill>
                <a:uFillTx/>
                <a:latin typeface="Arial" pitchFamily="34"/>
              </a:rPr>
              <a:t>D</a:t>
            </a:r>
            <a:r>
              <a:rPr lang="en-US" sz="2400" b="1" i="0" u="none" strike="noStrike" kern="1200" cap="none" spc="0" baseline="0" dirty="0">
                <a:solidFill>
                  <a:srgbClr val="000000"/>
                </a:solidFill>
                <a:uFillTx/>
                <a:latin typeface="Arial" pitchFamily="34"/>
              </a:rPr>
              <a:t>),</a:t>
            </a:r>
            <a:r>
              <a:rPr lang="en-US" sz="2400" b="0" i="0" u="none" strike="noStrike" kern="1200" cap="none" spc="0" baseline="0" dirty="0">
                <a:solidFill>
                  <a:srgbClr val="000000"/>
                </a:solidFill>
                <a:uFillTx/>
                <a:latin typeface="Arial" pitchFamily="34"/>
              </a:rPr>
              <a:t> (la </a:t>
            </a:r>
            <a:r>
              <a:rPr lang="en-US" sz="2400" b="0" i="0" u="none" strike="noStrike" kern="1200" cap="none" spc="0" baseline="0" dirty="0" err="1">
                <a:solidFill>
                  <a:srgbClr val="000000"/>
                </a:solidFill>
                <a:uFillTx/>
                <a:latin typeface="Arial" pitchFamily="34"/>
              </a:rPr>
              <a:t>renta</a:t>
            </a:r>
            <a:r>
              <a:rPr lang="en-US" sz="2400" b="0" i="0" u="none" strike="noStrike" kern="1200" cap="none" spc="0" baseline="0" dirty="0">
                <a:solidFill>
                  <a:srgbClr val="000000"/>
                </a:solidFill>
                <a:uFillTx/>
                <a:latin typeface="Arial" pitchFamily="34"/>
              </a:rPr>
              <a:t> que </a:t>
            </a:r>
            <a:r>
              <a:rPr lang="en-US" sz="2400" b="0" i="0" u="none" strike="noStrike" kern="1200" cap="none" spc="0" baseline="0" dirty="0" err="1">
                <a:solidFill>
                  <a:srgbClr val="000000"/>
                </a:solidFill>
                <a:uFillTx/>
                <a:latin typeface="Arial" pitchFamily="34"/>
              </a:rPr>
              <a:t>resta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una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vez</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los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consumidores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han</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pagado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tasas</a:t>
            </a:r>
            <a:r>
              <a:rPr lang="en-US" sz="2400" b="0" i="0" u="none" strike="noStrike" kern="1200" cap="none" spc="0" baseline="0" dirty="0">
                <a:solidFill>
                  <a:srgbClr val="000000"/>
                </a:solidFill>
                <a:uFillTx/>
                <a:latin typeface="Arial" pitchFamily="34"/>
              </a:rPr>
              <a:t> y </a:t>
            </a:r>
            <a:r>
              <a:rPr lang="en-US" sz="2400" b="0" i="0" u="none" strike="noStrike" kern="1200" cap="none" spc="0" baseline="0" dirty="0" err="1">
                <a:solidFill>
                  <a:srgbClr val="000000"/>
                </a:solidFill>
                <a:uFillTx/>
                <a:latin typeface="Arial" pitchFamily="34"/>
              </a:rPr>
              <a:t>recibido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transferencias</a:t>
            </a:r>
            <a:r>
              <a:rPr lang="en-US" sz="2400" b="0" i="0" u="none" strike="noStrike" kern="1200" cap="none" spc="0" baseline="0" dirty="0">
                <a:solidFill>
                  <a:srgbClr val="000000"/>
                </a:solidFill>
                <a:uFillTx/>
                <a:latin typeface="Arial" pitchFamily="34"/>
              </a:rPr>
              <a:t> del </a:t>
            </a:r>
            <a:r>
              <a:rPr lang="en-US" sz="2400" b="0" i="0" u="none" strike="noStrike" kern="1200" cap="none" spc="0" baseline="0" dirty="0" err="1">
                <a:solidFill>
                  <a:srgbClr val="000000"/>
                </a:solidFill>
                <a:uFillTx/>
                <a:latin typeface="Arial" pitchFamily="34"/>
              </a:rPr>
              <a:t>gobierno</a:t>
            </a:r>
            <a:r>
              <a:rPr lang="en-US" sz="2400" b="0" i="0" u="none" strike="noStrike" kern="1200" cap="none" spc="0" baseline="0" dirty="0">
                <a:solidFill>
                  <a:srgbClr val="000000"/>
                </a:solidFill>
                <a:uFillTx/>
                <a:latin typeface="Arial" pitchFamily="34"/>
              </a:rPr>
              <a:t>.)</a:t>
            </a:r>
          </a:p>
        </p:txBody>
      </p:sp>
      <p:graphicFrame>
        <p:nvGraphicFramePr>
          <p:cNvPr id="5" name="Object 5">
            <a:extLst>
              <a:ext uri="{FF2B5EF4-FFF2-40B4-BE49-F238E27FC236}">
                <a16:creationId xmlns:a16="http://schemas.microsoft.com/office/drawing/2014/main" id="{EE92C63F-9B65-0BCC-8815-4185BB4D5D01}"/>
              </a:ext>
            </a:extLst>
          </p:cNvPr>
          <p:cNvGraphicFramePr/>
          <p:nvPr>
            <p:extLst>
              <p:ext uri="{D42A27DB-BD31-4B8C-83A1-F6EECF244321}">
                <p14:modId xmlns:p14="http://schemas.microsoft.com/office/powerpoint/2010/main" val="2543131861"/>
              </p:ext>
            </p:extLst>
          </p:nvPr>
        </p:nvGraphicFramePr>
        <p:xfrm>
          <a:off x="4697026" y="3231972"/>
          <a:ext cx="1700217" cy="495303"/>
        </p:xfrm>
        <a:graphic>
          <a:graphicData uri="http://schemas.openxmlformats.org/presentationml/2006/ole">
            <mc:AlternateContent xmlns:mc="http://schemas.openxmlformats.org/markup-compatibility/2006">
              <mc:Choice xmlns:v="urn:schemas-microsoft-com:vml" Requires="v">
                <p:oleObj r:id="rId2" imgW="16764000" imgH="4876800" progId="">
                  <p:embed/>
                </p:oleObj>
              </mc:Choice>
              <mc:Fallback>
                <p:oleObj r:id="rId2" imgW="16764000" imgH="4876800" progId="">
                  <p:embed/>
                  <p:pic>
                    <p:nvPicPr>
                      <p:cNvPr id="4" name="Object 5">
                        <a:extLst>
                          <a:ext uri="{FF2B5EF4-FFF2-40B4-BE49-F238E27FC236}">
                            <a16:creationId xmlns:a16="http://schemas.microsoft.com/office/drawing/2014/main" id="{5E329893-A973-9EF6-7F69-AA8AA1F011DE}"/>
                          </a:ext>
                        </a:extLst>
                      </p:cNvPr>
                      <p:cNvPicPr/>
                      <p:nvPr/>
                    </p:nvPicPr>
                    <p:blipFill>
                      <a:blip r:embed="rId3"/>
                      <a:stretch>
                        <a:fillRect/>
                      </a:stretch>
                    </p:blipFill>
                    <p:spPr>
                      <a:xfrm>
                        <a:off x="4697026" y="3231972"/>
                        <a:ext cx="1700217" cy="495303"/>
                      </a:xfrm>
                      <a:prstGeom prst="rect">
                        <a:avLst/>
                      </a:prstGeom>
                      <a:noFill/>
                      <a:ln>
                        <a:noFill/>
                      </a:ln>
                    </p:spPr>
                  </p:pic>
                </p:oleObj>
              </mc:Fallback>
            </mc:AlternateContent>
          </a:graphicData>
        </a:graphic>
      </p:graphicFrame>
      <p:sp>
        <p:nvSpPr>
          <p:cNvPr id="6" name="Rectangle 3">
            <a:extLst>
              <a:ext uri="{FF2B5EF4-FFF2-40B4-BE49-F238E27FC236}">
                <a16:creationId xmlns:a16="http://schemas.microsoft.com/office/drawing/2014/main" id="{4A2A6784-411C-BECA-6C3A-40A6290F695D}"/>
              </a:ext>
            </a:extLst>
          </p:cNvPr>
          <p:cNvSpPr txBox="1"/>
          <p:nvPr/>
        </p:nvSpPr>
        <p:spPr>
          <a:xfrm>
            <a:off x="1515911" y="3727275"/>
            <a:ext cx="9620518" cy="1125534"/>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Arial"/>
              </a:rPr>
              <a:t>Una </a:t>
            </a:r>
            <a:r>
              <a:rPr lang="en-US" sz="2000" b="0" i="0" u="none" strike="noStrike" kern="0" cap="none" spc="0" baseline="0" dirty="0" err="1">
                <a:solidFill>
                  <a:srgbClr val="000000"/>
                </a:solidFill>
                <a:uFillTx/>
                <a:latin typeface="Arial"/>
              </a:rPr>
              <a:t>representación</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más</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específica</a:t>
            </a:r>
            <a:r>
              <a:rPr lang="en-US" sz="2000" b="0" i="0" u="none" strike="noStrike" kern="0" cap="none" spc="0" baseline="0" dirty="0">
                <a:solidFill>
                  <a:srgbClr val="000000"/>
                </a:solidFill>
                <a:uFillTx/>
                <a:latin typeface="Arial"/>
              </a:rPr>
              <a:t> de la </a:t>
            </a:r>
            <a:r>
              <a:rPr lang="en-US" sz="2000" b="0" i="0" u="none" strike="noStrike" kern="0" cap="none" spc="0" baseline="0" dirty="0" err="1">
                <a:solidFill>
                  <a:srgbClr val="000000"/>
                </a:solidFill>
                <a:uFillTx/>
                <a:latin typeface="Arial"/>
              </a:rPr>
              <a:t>función</a:t>
            </a:r>
            <a:r>
              <a:rPr lang="en-US" sz="2000" b="0" i="0" u="none" strike="noStrike" kern="0" cap="none" spc="0" baseline="0" dirty="0">
                <a:solidFill>
                  <a:srgbClr val="000000"/>
                </a:solidFill>
                <a:uFillTx/>
                <a:latin typeface="Arial"/>
              </a:rPr>
              <a:t> de </a:t>
            </a:r>
            <a:r>
              <a:rPr lang="en-US" sz="2000" b="0" i="0" u="none" strike="noStrike" kern="0" cap="none" spc="0" baseline="0" dirty="0" err="1">
                <a:solidFill>
                  <a:srgbClr val="000000"/>
                </a:solidFill>
                <a:uFillTx/>
                <a:latin typeface="Arial"/>
              </a:rPr>
              <a:t>consumo</a:t>
            </a:r>
            <a:r>
              <a:rPr lang="en-US" sz="2000" b="0" i="0" u="none" strike="noStrike" kern="0" cap="none" spc="0" baseline="0" dirty="0">
                <a:solidFill>
                  <a:srgbClr val="000000"/>
                </a:solidFill>
                <a:uFillTx/>
                <a:latin typeface="Arial"/>
              </a:rPr>
              <a:t> es la </a:t>
            </a:r>
            <a:r>
              <a:rPr lang="en-US" sz="2000" b="1" i="0" u="none" strike="noStrike" kern="0" cap="none" spc="0" baseline="0" dirty="0" err="1">
                <a:solidFill>
                  <a:srgbClr val="000000"/>
                </a:solidFill>
                <a:uFillTx/>
                <a:latin typeface="Arial"/>
              </a:rPr>
              <a:t>relación</a:t>
            </a:r>
            <a:r>
              <a:rPr lang="en-US" sz="2000" b="1" i="0" u="none" strike="noStrike" kern="0" cap="none" spc="0" baseline="0" dirty="0">
                <a:solidFill>
                  <a:srgbClr val="000000"/>
                </a:solidFill>
                <a:uFillTx/>
                <a:latin typeface="Arial"/>
              </a:rPr>
              <a:t> </a:t>
            </a:r>
            <a:r>
              <a:rPr lang="en-US" sz="2000" b="0" i="0" u="none" strike="noStrike" kern="0" cap="none" spc="0" baseline="0" dirty="0">
                <a:solidFill>
                  <a:srgbClr val="000000"/>
                </a:solidFill>
                <a:uFillTx/>
                <a:latin typeface="Arial"/>
              </a:rPr>
              <a:t>lineal:</a:t>
            </a:r>
          </a:p>
        </p:txBody>
      </p:sp>
      <p:graphicFrame>
        <p:nvGraphicFramePr>
          <p:cNvPr id="7" name="Object 11">
            <a:extLst>
              <a:ext uri="{FF2B5EF4-FFF2-40B4-BE49-F238E27FC236}">
                <a16:creationId xmlns:a16="http://schemas.microsoft.com/office/drawing/2014/main" id="{72FEA01E-171F-6039-326E-0A599580233B}"/>
              </a:ext>
            </a:extLst>
          </p:cNvPr>
          <p:cNvGraphicFramePr/>
          <p:nvPr>
            <p:extLst>
              <p:ext uri="{D42A27DB-BD31-4B8C-83A1-F6EECF244321}">
                <p14:modId xmlns:p14="http://schemas.microsoft.com/office/powerpoint/2010/main" val="1478484127"/>
              </p:ext>
            </p:extLst>
          </p:nvPr>
        </p:nvGraphicFramePr>
        <p:xfrm>
          <a:off x="4413771" y="4414078"/>
          <a:ext cx="2070101" cy="495303"/>
        </p:xfrm>
        <a:graphic>
          <a:graphicData uri="http://schemas.openxmlformats.org/presentationml/2006/ole">
            <mc:AlternateContent xmlns:mc="http://schemas.openxmlformats.org/markup-compatibility/2006">
              <mc:Choice xmlns:v="urn:schemas-microsoft-com:vml" Requires="v">
                <p:oleObj r:id="rId4" imgW="20421600" imgH="4876800" progId="">
                  <p:embed/>
                </p:oleObj>
              </mc:Choice>
              <mc:Fallback>
                <p:oleObj r:id="rId4" imgW="20421600" imgH="4876800" progId="">
                  <p:embed/>
                  <p:pic>
                    <p:nvPicPr>
                      <p:cNvPr id="6" name="Object 11">
                        <a:extLst>
                          <a:ext uri="{FF2B5EF4-FFF2-40B4-BE49-F238E27FC236}">
                            <a16:creationId xmlns:a16="http://schemas.microsoft.com/office/drawing/2014/main" id="{090CC3B1-C1AD-A3BE-7F01-E254ED990A93}"/>
                          </a:ext>
                        </a:extLst>
                      </p:cNvPr>
                      <p:cNvPicPr/>
                      <p:nvPr/>
                    </p:nvPicPr>
                    <p:blipFill>
                      <a:blip r:embed="rId5"/>
                      <a:stretch>
                        <a:fillRect/>
                      </a:stretch>
                    </p:blipFill>
                    <p:spPr>
                      <a:xfrm>
                        <a:off x="4413771" y="4414078"/>
                        <a:ext cx="2070101" cy="495303"/>
                      </a:xfrm>
                      <a:prstGeom prst="rect">
                        <a:avLst/>
                      </a:prstGeom>
                      <a:noFill/>
                      <a:ln>
                        <a:noFill/>
                      </a:ln>
                    </p:spPr>
                  </p:pic>
                </p:oleObj>
              </mc:Fallback>
            </mc:AlternateContent>
          </a:graphicData>
        </a:graphic>
      </p:graphicFrame>
      <p:sp>
        <p:nvSpPr>
          <p:cNvPr id="8" name="Rectangle 5">
            <a:extLst>
              <a:ext uri="{FF2B5EF4-FFF2-40B4-BE49-F238E27FC236}">
                <a16:creationId xmlns:a16="http://schemas.microsoft.com/office/drawing/2014/main" id="{22EAFA7A-DDEC-483F-BAE2-7EF1E6E6548E}"/>
              </a:ext>
            </a:extLst>
          </p:cNvPr>
          <p:cNvSpPr/>
          <p:nvPr/>
        </p:nvSpPr>
        <p:spPr>
          <a:xfrm>
            <a:off x="636188" y="4867520"/>
            <a:ext cx="10731247" cy="1524003"/>
          </a:xfrm>
          <a:prstGeom prst="rect">
            <a:avLst/>
          </a:prstGeom>
          <a:noFill/>
          <a:ln>
            <a:noFill/>
            <a:prstDash val="solid"/>
          </a:ln>
        </p:spPr>
        <p:txBody>
          <a:bodyPr vert="horz" wrap="square" lIns="91440" tIns="45720" rIns="91440" bIns="45720" anchor="t" anchorCtr="0" compatLnSpc="1">
            <a:noAutofit/>
          </a:bodyPr>
          <a:lstStyle/>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dirty="0">
                <a:solidFill>
                  <a:srgbClr val="000000"/>
                </a:solidFill>
                <a:uFillTx/>
                <a:latin typeface="Gill Sans MT"/>
              </a:rPr>
              <a:t>c</a:t>
            </a:r>
            <a:r>
              <a:rPr lang="en-US" sz="2400" b="0" i="0" u="none" strike="noStrike" kern="1200" cap="none" spc="0" baseline="-25000" dirty="0">
                <a:solidFill>
                  <a:srgbClr val="000000"/>
                </a:solidFill>
                <a:uFillTx/>
                <a:latin typeface="Gill Sans MT"/>
              </a:rPr>
              <a:t>1</a:t>
            </a:r>
            <a:r>
              <a:rPr lang="en-US" sz="2400" b="0" i="0" u="none" strike="noStrike" kern="1200" cap="none" spc="0" baseline="0" dirty="0">
                <a:solidFill>
                  <a:srgbClr val="000000"/>
                </a:solidFill>
                <a:uFillTx/>
                <a:latin typeface="Gill Sans MT"/>
              </a:rPr>
              <a:t> se llama la </a:t>
            </a:r>
            <a:r>
              <a:rPr lang="en-US" sz="2400" b="0" i="0" u="none" strike="noStrike" kern="1200" cap="none" spc="0" baseline="0" dirty="0" err="1">
                <a:solidFill>
                  <a:srgbClr val="000000"/>
                </a:solidFill>
                <a:uFillTx/>
                <a:latin typeface="Gill Sans MT"/>
              </a:rPr>
              <a:t>propensión</a:t>
            </a:r>
            <a:r>
              <a:rPr lang="en-US" sz="2400" b="0" i="0" u="none" strike="noStrike" kern="1200" cap="none" spc="0" baseline="0" dirty="0">
                <a:solidFill>
                  <a:srgbClr val="000000"/>
                </a:solidFill>
                <a:uFillTx/>
                <a:latin typeface="Gill Sans MT"/>
              </a:rPr>
              <a:t> marginal a </a:t>
            </a:r>
            <a:r>
              <a:rPr lang="en-US" sz="2400" b="0" i="0" u="none" strike="noStrike" kern="1200" cap="none" spc="0" baseline="0" dirty="0" err="1">
                <a:solidFill>
                  <a:srgbClr val="000000"/>
                </a:solidFill>
                <a:uFillTx/>
                <a:latin typeface="Gill Sans MT"/>
              </a:rPr>
              <a:t>consumir</a:t>
            </a:r>
            <a:r>
              <a:rPr lang="en-US" sz="2400" b="0" i="0" u="none" strike="noStrike" kern="1200" cap="none" spc="0" baseline="0" dirty="0">
                <a:solidFill>
                  <a:srgbClr val="000000"/>
                </a:solidFill>
                <a:uFillTx/>
                <a:latin typeface="Gill Sans MT"/>
              </a:rPr>
              <a:t>.</a:t>
            </a:r>
            <a:r>
              <a:rPr lang="es-ES" sz="1800" b="0" i="0" u="none" strike="noStrike" kern="1200" cap="none" spc="0" baseline="0" dirty="0">
                <a:solidFill>
                  <a:srgbClr val="000000"/>
                </a:solidFill>
                <a:uFillTx/>
                <a:latin typeface="Gill Sans MT"/>
              </a:rPr>
              <a:t> Porcentaje de la renta disponible que se destina al consumo. </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Gill Sans MT"/>
              </a:rPr>
              <a:t>			siendo 1&gt;PMC&gt;0</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14300" marR="0" lvl="1" indent="0" algn="l"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Gill Sans MT"/>
              </a:rPr>
              <a:t> </a:t>
            </a:r>
            <a:r>
              <a:rPr lang="en-US" sz="2400" b="0" i="1" u="none" strike="noStrike" kern="1200" cap="none" spc="0" baseline="0" dirty="0">
                <a:solidFill>
                  <a:srgbClr val="000000"/>
                </a:solidFill>
                <a:uFillTx/>
                <a:latin typeface="Gill Sans MT"/>
              </a:rPr>
              <a:t>	     c</a:t>
            </a:r>
            <a:r>
              <a:rPr lang="en-US" sz="2400" b="0" i="0" u="none" strike="noStrike" kern="1200" cap="none" spc="0" baseline="-25000" dirty="0">
                <a:solidFill>
                  <a:srgbClr val="000000"/>
                </a:solidFill>
                <a:uFillTx/>
                <a:latin typeface="Gill Sans MT"/>
              </a:rPr>
              <a:t>0</a:t>
            </a:r>
            <a:r>
              <a:rPr lang="en-US" sz="2400" b="0" i="0" u="none" strike="noStrike" kern="1200" cap="none" spc="0" baseline="0" dirty="0">
                <a:solidFill>
                  <a:srgbClr val="000000"/>
                </a:solidFill>
                <a:uFillTx/>
                <a:latin typeface="Gill Sans MT"/>
              </a:rPr>
              <a:t> es </a:t>
            </a:r>
            <a:r>
              <a:rPr lang="en-US" sz="2400" b="0" i="0" u="none" strike="noStrike" kern="1200" cap="none" spc="0" baseline="0" dirty="0" err="1">
                <a:solidFill>
                  <a:srgbClr val="000000"/>
                </a:solidFill>
                <a:uFillTx/>
                <a:latin typeface="Gill Sans MT"/>
              </a:rPr>
              <a:t>el</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consumo</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autónomo</a:t>
            </a:r>
            <a:r>
              <a:rPr lang="en-US" sz="2400" b="0" i="0" u="none" strike="noStrike" kern="1200" cap="none" spc="0" baseline="0" dirty="0">
                <a:solidFill>
                  <a:srgbClr val="000000"/>
                </a:solidFill>
                <a:uFillTx/>
                <a:latin typeface="Gill Sans MT"/>
              </a:rPr>
              <a:t>.</a:t>
            </a:r>
          </a:p>
        </p:txBody>
      </p:sp>
    </p:spTree>
    <p:extLst>
      <p:ext uri="{BB962C8B-B14F-4D97-AF65-F5344CB8AC3E}">
        <p14:creationId xmlns:p14="http://schemas.microsoft.com/office/powerpoint/2010/main" val="41216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17"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left)">
                                      <p:cBhvr>
                                        <p:cTn id="26" dur="500"/>
                                        <p:tgtEl>
                                          <p:spTgt spid="8">
                                            <p:txEl>
                                              <p:pRg st="2" end="2"/>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left)">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435E5-A3E3-6312-8214-CB4576DF6821}"/>
              </a:ext>
            </a:extLst>
          </p:cNvPr>
          <p:cNvSpPr>
            <a:spLocks noGrp="1"/>
          </p:cNvSpPr>
          <p:nvPr>
            <p:ph type="title"/>
          </p:nvPr>
        </p:nvSpPr>
        <p:spPr/>
        <p:txBody>
          <a:bodyPr/>
          <a:lstStyle/>
          <a:p>
            <a:endParaRPr lang="es-AR" dirty="0"/>
          </a:p>
        </p:txBody>
      </p:sp>
      <p:pic>
        <p:nvPicPr>
          <p:cNvPr id="3" name="Picture 2">
            <a:extLst>
              <a:ext uri="{FF2B5EF4-FFF2-40B4-BE49-F238E27FC236}">
                <a16:creationId xmlns:a16="http://schemas.microsoft.com/office/drawing/2014/main" id="{B7602A5E-09A8-E1AE-D437-185E4CB84DC0}"/>
              </a:ext>
            </a:extLst>
          </p:cNvPr>
          <p:cNvPicPr>
            <a:picLocks noChangeAspect="1"/>
          </p:cNvPicPr>
          <p:nvPr/>
        </p:nvPicPr>
        <p:blipFill>
          <a:blip r:embed="rId2"/>
          <a:srcRect/>
          <a:stretch>
            <a:fillRect/>
          </a:stretch>
        </p:blipFill>
        <p:spPr>
          <a:xfrm>
            <a:off x="2301780" y="2225208"/>
            <a:ext cx="7288865" cy="4824538"/>
          </a:xfrm>
          <a:prstGeom prst="rect">
            <a:avLst/>
          </a:prstGeom>
          <a:noFill/>
          <a:ln>
            <a:noFill/>
          </a:ln>
        </p:spPr>
      </p:pic>
      <p:pic>
        <p:nvPicPr>
          <p:cNvPr id="5" name="Picture 3">
            <a:extLst>
              <a:ext uri="{FF2B5EF4-FFF2-40B4-BE49-F238E27FC236}">
                <a16:creationId xmlns:a16="http://schemas.microsoft.com/office/drawing/2014/main" id="{F0D15816-AFEC-D77C-DB2A-6F0D54DA6B94}"/>
              </a:ext>
            </a:extLst>
          </p:cNvPr>
          <p:cNvPicPr>
            <a:picLocks noChangeAspect="1"/>
          </p:cNvPicPr>
          <p:nvPr/>
        </p:nvPicPr>
        <p:blipFill>
          <a:blip r:embed="rId3"/>
          <a:srcRect/>
          <a:stretch>
            <a:fillRect/>
          </a:stretch>
        </p:blipFill>
        <p:spPr>
          <a:xfrm>
            <a:off x="7276610" y="2110908"/>
            <a:ext cx="323853" cy="228600"/>
          </a:xfrm>
          <a:prstGeom prst="rect">
            <a:avLst/>
          </a:prstGeom>
          <a:noFill/>
          <a:ln>
            <a:noFill/>
          </a:ln>
        </p:spPr>
      </p:pic>
    </p:spTree>
    <p:extLst>
      <p:ext uri="{BB962C8B-B14F-4D97-AF65-F5344CB8AC3E}">
        <p14:creationId xmlns:p14="http://schemas.microsoft.com/office/powerpoint/2010/main" val="209025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01ACA-7B66-85DD-3A43-BF8452A4F8D5}"/>
              </a:ext>
            </a:extLst>
          </p:cNvPr>
          <p:cNvSpPr>
            <a:spLocks noGrp="1"/>
          </p:cNvSpPr>
          <p:nvPr>
            <p:ph type="title"/>
          </p:nvPr>
        </p:nvSpPr>
        <p:spPr>
          <a:xfrm>
            <a:off x="465690" y="1567829"/>
            <a:ext cx="11029615" cy="1497507"/>
          </a:xfrm>
        </p:spPr>
        <p:txBody>
          <a:bodyPr/>
          <a:lstStyle/>
          <a:p>
            <a:r>
              <a:rPr lang="es-AR" dirty="0"/>
              <a:t>Ahorro</a:t>
            </a:r>
          </a:p>
        </p:txBody>
      </p:sp>
      <p:sp>
        <p:nvSpPr>
          <p:cNvPr id="3" name="Marcador de texto 2">
            <a:extLst>
              <a:ext uri="{FF2B5EF4-FFF2-40B4-BE49-F238E27FC236}">
                <a16:creationId xmlns:a16="http://schemas.microsoft.com/office/drawing/2014/main" id="{2B14A386-355B-84A1-BFA6-BADF2E1405CA}"/>
              </a:ext>
            </a:extLst>
          </p:cNvPr>
          <p:cNvSpPr>
            <a:spLocks noGrp="1"/>
          </p:cNvSpPr>
          <p:nvPr>
            <p:ph type="body" idx="1"/>
          </p:nvPr>
        </p:nvSpPr>
        <p:spPr>
          <a:xfrm>
            <a:off x="465689" y="3232504"/>
            <a:ext cx="11029615" cy="858232"/>
          </a:xfrm>
        </p:spPr>
        <p:txBody>
          <a:bodyPr>
            <a:normAutofit/>
          </a:bodyPr>
          <a:lstStyle/>
          <a:p>
            <a:r>
              <a:rPr lang="es-AR" sz="2000" dirty="0">
                <a:solidFill>
                  <a:schemeClr val="tx1"/>
                </a:solidFill>
              </a:rPr>
              <a:t>EL AHORRO es la parte de la renta disponible de las familias que no se consume. Por tanto, el consumo más el ahorro será igual a la renta disponible </a:t>
            </a:r>
          </a:p>
        </p:txBody>
      </p:sp>
      <p:sp>
        <p:nvSpPr>
          <p:cNvPr id="5" name="CuadroTexto 4">
            <a:extLst>
              <a:ext uri="{FF2B5EF4-FFF2-40B4-BE49-F238E27FC236}">
                <a16:creationId xmlns:a16="http://schemas.microsoft.com/office/drawing/2014/main" id="{1ED3BB37-1614-0891-F517-371D94201F87}"/>
              </a:ext>
            </a:extLst>
          </p:cNvPr>
          <p:cNvSpPr txBox="1"/>
          <p:nvPr/>
        </p:nvSpPr>
        <p:spPr>
          <a:xfrm>
            <a:off x="757989" y="5259711"/>
            <a:ext cx="6097604" cy="461665"/>
          </a:xfrm>
          <a:prstGeom prst="rect">
            <a:avLst/>
          </a:prstGeom>
          <a:noFill/>
        </p:spPr>
        <p:txBody>
          <a:bodyPr wrap="square">
            <a:spAutoFit/>
          </a:bodyPr>
          <a:lstStyle/>
          <a:p>
            <a:r>
              <a:rPr lang="es-AR" sz="2400" dirty="0">
                <a:solidFill>
                  <a:schemeClr val="bg1"/>
                </a:solidFill>
              </a:rPr>
              <a:t>Como protección</a:t>
            </a:r>
          </a:p>
        </p:txBody>
      </p:sp>
      <p:sp>
        <p:nvSpPr>
          <p:cNvPr id="7" name="CuadroTexto 6">
            <a:extLst>
              <a:ext uri="{FF2B5EF4-FFF2-40B4-BE49-F238E27FC236}">
                <a16:creationId xmlns:a16="http://schemas.microsoft.com/office/drawing/2014/main" id="{0305A843-CE55-98D5-9B6E-E0F2EE53D03F}"/>
              </a:ext>
            </a:extLst>
          </p:cNvPr>
          <p:cNvSpPr txBox="1"/>
          <p:nvPr/>
        </p:nvSpPr>
        <p:spPr>
          <a:xfrm>
            <a:off x="757989" y="5748667"/>
            <a:ext cx="6097604" cy="461665"/>
          </a:xfrm>
          <a:prstGeom prst="rect">
            <a:avLst/>
          </a:prstGeom>
          <a:noFill/>
        </p:spPr>
        <p:txBody>
          <a:bodyPr wrap="square">
            <a:spAutoFit/>
          </a:bodyPr>
          <a:lstStyle/>
          <a:p>
            <a:r>
              <a:rPr lang="es-AR" sz="2400" dirty="0">
                <a:solidFill>
                  <a:schemeClr val="bg1"/>
                </a:solidFill>
              </a:rPr>
              <a:t>Para hacer grandes compras</a:t>
            </a:r>
          </a:p>
        </p:txBody>
      </p:sp>
      <p:sp>
        <p:nvSpPr>
          <p:cNvPr id="9" name="CuadroTexto 8">
            <a:extLst>
              <a:ext uri="{FF2B5EF4-FFF2-40B4-BE49-F238E27FC236}">
                <a16:creationId xmlns:a16="http://schemas.microsoft.com/office/drawing/2014/main" id="{8AA84C46-3882-D646-2ACB-931CD331DB8A}"/>
              </a:ext>
            </a:extLst>
          </p:cNvPr>
          <p:cNvSpPr txBox="1"/>
          <p:nvPr/>
        </p:nvSpPr>
        <p:spPr>
          <a:xfrm>
            <a:off x="5980496" y="5490543"/>
            <a:ext cx="6097604" cy="400110"/>
          </a:xfrm>
          <a:prstGeom prst="rect">
            <a:avLst/>
          </a:prstGeom>
          <a:noFill/>
        </p:spPr>
        <p:txBody>
          <a:bodyPr wrap="square">
            <a:spAutoFit/>
          </a:bodyPr>
          <a:lstStyle/>
          <a:p>
            <a:r>
              <a:rPr lang="es-AR" sz="2000" dirty="0">
                <a:solidFill>
                  <a:schemeClr val="bg1"/>
                </a:solidFill>
              </a:rPr>
              <a:t>Para conseguir una mayor renta</a:t>
            </a:r>
          </a:p>
        </p:txBody>
      </p:sp>
    </p:spTree>
    <p:extLst>
      <p:ext uri="{BB962C8B-B14F-4D97-AF65-F5344CB8AC3E}">
        <p14:creationId xmlns:p14="http://schemas.microsoft.com/office/powerpoint/2010/main" val="149613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0CC37-3710-F7A9-D0A7-FD2E02A49E39}"/>
              </a:ext>
            </a:extLst>
          </p:cNvPr>
          <p:cNvSpPr>
            <a:spLocks noGrp="1"/>
          </p:cNvSpPr>
          <p:nvPr>
            <p:ph type="title"/>
          </p:nvPr>
        </p:nvSpPr>
        <p:spPr/>
        <p:txBody>
          <a:bodyPr/>
          <a:lstStyle/>
          <a:p>
            <a:r>
              <a:rPr lang="es-AR" dirty="0"/>
              <a:t>Factores para ahorrar</a:t>
            </a:r>
          </a:p>
        </p:txBody>
      </p:sp>
      <p:sp>
        <p:nvSpPr>
          <p:cNvPr id="3" name="Marcador de contenido 2">
            <a:extLst>
              <a:ext uri="{FF2B5EF4-FFF2-40B4-BE49-F238E27FC236}">
                <a16:creationId xmlns:a16="http://schemas.microsoft.com/office/drawing/2014/main" id="{A876A683-7EF2-6C70-4293-7163AC17DBBE}"/>
              </a:ext>
            </a:extLst>
          </p:cNvPr>
          <p:cNvSpPr>
            <a:spLocks noGrp="1"/>
          </p:cNvSpPr>
          <p:nvPr>
            <p:ph idx="1"/>
          </p:nvPr>
        </p:nvSpPr>
        <p:spPr/>
        <p:txBody>
          <a:bodyPr>
            <a:normAutofit/>
          </a:bodyPr>
          <a:lstStyle/>
          <a:p>
            <a:pPr marL="0" indent="0">
              <a:buNone/>
            </a:pPr>
            <a:r>
              <a:rPr lang="es-AR" sz="2800" dirty="0"/>
              <a:t>El ahorro dependerá de los siguientes factores: </a:t>
            </a:r>
          </a:p>
          <a:p>
            <a:r>
              <a:rPr lang="es-AR" sz="2800" dirty="0"/>
              <a:t>1. La renta disponible. </a:t>
            </a:r>
          </a:p>
          <a:p>
            <a:r>
              <a:rPr lang="es-AR" sz="2800" dirty="0"/>
              <a:t>2. La seguridad social. </a:t>
            </a:r>
          </a:p>
          <a:p>
            <a:r>
              <a:rPr lang="es-AR" sz="2800" dirty="0"/>
              <a:t>3. El tipo de interés. </a:t>
            </a:r>
            <a:endParaRPr lang="es-AR" dirty="0"/>
          </a:p>
        </p:txBody>
      </p:sp>
      <p:pic>
        <p:nvPicPr>
          <p:cNvPr id="5" name="Imagen 4">
            <a:extLst>
              <a:ext uri="{FF2B5EF4-FFF2-40B4-BE49-F238E27FC236}">
                <a16:creationId xmlns:a16="http://schemas.microsoft.com/office/drawing/2014/main" id="{D2E3997A-97D6-3A4C-3FEA-7E4B77C84406}"/>
              </a:ext>
            </a:extLst>
          </p:cNvPr>
          <p:cNvPicPr>
            <a:picLocks noChangeAspect="1"/>
          </p:cNvPicPr>
          <p:nvPr/>
        </p:nvPicPr>
        <p:blipFill>
          <a:blip r:embed="rId2"/>
          <a:stretch>
            <a:fillRect/>
          </a:stretch>
        </p:blipFill>
        <p:spPr>
          <a:xfrm>
            <a:off x="5384260" y="3453794"/>
            <a:ext cx="5400675" cy="2419350"/>
          </a:xfrm>
          <a:prstGeom prst="rect">
            <a:avLst/>
          </a:prstGeom>
        </p:spPr>
      </p:pic>
    </p:spTree>
    <p:extLst>
      <p:ext uri="{BB962C8B-B14F-4D97-AF65-F5344CB8AC3E}">
        <p14:creationId xmlns:p14="http://schemas.microsoft.com/office/powerpoint/2010/main" val="370048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EBE315-23BB-7C84-D2EF-478F71D0A634}"/>
              </a:ext>
            </a:extLst>
          </p:cNvPr>
          <p:cNvPicPr>
            <a:picLocks noChangeAspect="1"/>
          </p:cNvPicPr>
          <p:nvPr/>
        </p:nvPicPr>
        <p:blipFill>
          <a:blip r:embed="rId2"/>
          <a:srcRect/>
          <a:stretch>
            <a:fillRect/>
          </a:stretch>
        </p:blipFill>
        <p:spPr>
          <a:xfrm>
            <a:off x="2615522" y="738909"/>
            <a:ext cx="7161568" cy="4849091"/>
          </a:xfrm>
          <a:prstGeom prst="rect">
            <a:avLst/>
          </a:prstGeom>
          <a:noFill/>
          <a:ln>
            <a:noFill/>
          </a:ln>
        </p:spPr>
      </p:pic>
    </p:spTree>
    <p:extLst>
      <p:ext uri="{BB962C8B-B14F-4D97-AF65-F5344CB8AC3E}">
        <p14:creationId xmlns:p14="http://schemas.microsoft.com/office/powerpoint/2010/main" val="4082541374"/>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Dividendo</Template>
  <TotalTime>6060</TotalTime>
  <Words>1939</Words>
  <Application>Microsoft Office PowerPoint</Application>
  <PresentationFormat>Panorámica</PresentationFormat>
  <Paragraphs>126</Paragraphs>
  <Slides>37</Slides>
  <Notes>0</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0</vt:i4>
      </vt:variant>
      <vt:variant>
        <vt:lpstr>Títulos de diapositiva</vt:lpstr>
      </vt:variant>
      <vt:variant>
        <vt:i4>37</vt:i4>
      </vt:variant>
    </vt:vector>
  </HeadingPairs>
  <TitlesOfParts>
    <vt:vector size="49" baseType="lpstr">
      <vt:lpstr>Agency FB</vt:lpstr>
      <vt:lpstr>Arial</vt:lpstr>
      <vt:lpstr>Arial-BoldMT</vt:lpstr>
      <vt:lpstr>ArialMT</vt:lpstr>
      <vt:lpstr>Calibri</vt:lpstr>
      <vt:lpstr>Calibri Light</vt:lpstr>
      <vt:lpstr>Cambria Math</vt:lpstr>
      <vt:lpstr>Century Gothic</vt:lpstr>
      <vt:lpstr>Gill Sans MT</vt:lpstr>
      <vt:lpstr>Tahoma</vt:lpstr>
      <vt:lpstr>Wingdings 2</vt:lpstr>
      <vt:lpstr>Dividendo</vt:lpstr>
      <vt:lpstr>CONSUMO, AHORRO E INVERSIÓN</vt:lpstr>
      <vt:lpstr>LOS CAMBIOS EN LA REALIDAD ECONÓMICA DEL PAÍS</vt:lpstr>
      <vt:lpstr>¿por qué hay cambios en la realidad económica del país?</vt:lpstr>
      <vt:lpstr>Consumo Privado</vt:lpstr>
      <vt:lpstr>Presentación de PowerPoint</vt:lpstr>
      <vt:lpstr>Presentación de PowerPoint</vt:lpstr>
      <vt:lpstr>Ahorro</vt:lpstr>
      <vt:lpstr>Factores para ahorrar</vt:lpstr>
      <vt:lpstr>Presentación de PowerPoint</vt:lpstr>
      <vt:lpstr>Presentación de PowerPoint</vt:lpstr>
      <vt:lpstr>La función ahorro</vt:lpstr>
      <vt:lpstr>Inversión</vt:lpstr>
      <vt:lpstr>¿De qué factores depende la inversión?</vt:lpstr>
      <vt:lpstr>¿Por qué la inversión es tan importante?:</vt:lpstr>
      <vt:lpstr>La Demanda agregada</vt:lpstr>
      <vt:lpstr>El ahorro y la inversión en la contabilidad nacional</vt:lpstr>
      <vt:lpstr>Balanza comercial</vt:lpstr>
      <vt:lpstr>Presentación de PowerPoint</vt:lpstr>
      <vt:lpstr>Balanza comercial: es la que establece que un país debe especializarse en la producción y exportación de bienes que puede producir a un costo relativamente más bajo y debe importar aquellas otras en las que es un producto con costos relativamente más elevados </vt:lpstr>
      <vt:lpstr>EL DEBATE LIBRECAMBISMO-PROTECCIONISMO </vt:lpstr>
      <vt:lpstr>Presentación de PowerPoint</vt:lpstr>
      <vt:lpstr>Presentación de PowerPoint</vt:lpstr>
      <vt:lpstr>Presentación de PowerPoint</vt:lpstr>
      <vt:lpstr>Presentación de PowerPoint</vt:lpstr>
      <vt:lpstr>Presentación de PowerPoint</vt:lpstr>
      <vt:lpstr>Mercado cambiario</vt:lpstr>
      <vt:lpstr>Presentación de PowerPoint</vt:lpstr>
      <vt:lpstr>Balance de pagos</vt:lpstr>
      <vt:lpstr>LA DESIGUALDAD EN LA DISTRIBUCIÓN DE LA RENTA</vt:lpstr>
      <vt:lpstr>El mercado excluye a determinadas personas </vt:lpstr>
      <vt:lpstr>La desigualdad de oportunidades </vt:lpstr>
      <vt:lpstr>¿Qué es la equidad?</vt:lpstr>
      <vt:lpstr>INTERVENCIÓN DEL ESTADO CON LA DESIGUALDAD EN LA DISTRIBUCIÓN DE LA RENTA: las políticas distributivas. </vt:lpstr>
      <vt:lpstr>EL DEBATE DE LAS POLÍTICAS DISTRIBUTIVAS: el conflicto eficiencia-equidad</vt:lpstr>
      <vt:lpstr>Ciclos económicos</vt:lpstr>
      <vt:lpstr>Presentación de PowerPoint</vt:lpstr>
      <vt:lpstr>Efectos de los ciclos económicos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Fabiana Valdiviezo</dc:creator>
  <cp:lastModifiedBy>Fabiana Valdiviezo</cp:lastModifiedBy>
  <cp:revision>42</cp:revision>
  <dcterms:created xsi:type="dcterms:W3CDTF">2020-10-17T23:02:02Z</dcterms:created>
  <dcterms:modified xsi:type="dcterms:W3CDTF">2025-05-11T21:08:12Z</dcterms:modified>
</cp:coreProperties>
</file>