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307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8/30/2020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Instalación de Redes </a:t>
            </a:r>
            <a:br>
              <a:rPr lang="es-AR" dirty="0" smtClean="0"/>
            </a:br>
            <a:r>
              <a:rPr lang="es-AR" dirty="0" smtClean="0"/>
              <a:t>2da. parte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dirty="0" smtClean="0"/>
              <a:t>Unidad </a:t>
            </a:r>
            <a:r>
              <a:rPr lang="es-AR" dirty="0" smtClean="0"/>
              <a:t>2 </a:t>
            </a:r>
            <a:r>
              <a:rPr lang="es-AR" dirty="0" smtClean="0"/>
              <a:t>– Redes II </a:t>
            </a:r>
          </a:p>
          <a:p>
            <a:r>
              <a:rPr lang="es-AR" dirty="0" smtClean="0"/>
              <a:t>APU- </a:t>
            </a:r>
            <a:r>
              <a:rPr lang="es-AR" dirty="0" err="1" smtClean="0"/>
              <a:t>UNJu</a:t>
            </a:r>
            <a:endParaRPr lang="es-AR" dirty="0" smtClean="0"/>
          </a:p>
          <a:p>
            <a:r>
              <a:rPr lang="es-AR" dirty="0" smtClean="0"/>
              <a:t>Ing. Consuelo Gómez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7009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Herramientas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b="1" dirty="0" smtClean="0"/>
              <a:t>Herramientas </a:t>
            </a:r>
            <a:r>
              <a:rPr lang="es-MX" sz="2800" b="1" dirty="0"/>
              <a:t>para pelar y cortar cables</a:t>
            </a:r>
            <a:endParaRPr lang="es-MX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2780929"/>
            <a:ext cx="40005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7" y="3071440"/>
            <a:ext cx="34575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525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/>
              <a:t>Herramientas para la terminación de cables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9" y="2996952"/>
            <a:ext cx="24288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2780928"/>
            <a:ext cx="24003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176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ertificación De Cableado Estructurado Utp Con Fluke Dtx1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399" y="3190874"/>
            <a:ext cx="46482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Herramientas de diagnóstico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400" b="1" dirty="0"/>
              <a:t>Adaptador modular (</a:t>
            </a:r>
            <a:r>
              <a:rPr lang="es-MX" sz="2400" b="1" dirty="0" smtClean="0"/>
              <a:t>Banjo)</a:t>
            </a:r>
          </a:p>
          <a:p>
            <a:r>
              <a:rPr lang="es-MX" sz="2400" b="1" dirty="0"/>
              <a:t>Detector </a:t>
            </a:r>
            <a:r>
              <a:rPr lang="es-MX" sz="2400" b="1" dirty="0" smtClean="0"/>
              <a:t>de montantes</a:t>
            </a:r>
          </a:p>
          <a:p>
            <a:r>
              <a:rPr lang="es-MX" sz="2400" b="1" dirty="0" smtClean="0"/>
              <a:t>Certificadores de cableado</a:t>
            </a:r>
            <a:endParaRPr lang="es-MX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5" y="1833346"/>
            <a:ext cx="2453085" cy="165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3482319"/>
            <a:ext cx="16002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326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/>
              <a:t>Herramientas complementarias de la instalación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b="1" dirty="0"/>
              <a:t>Rueda de </a:t>
            </a:r>
            <a:r>
              <a:rPr lang="es-MX" sz="2800" b="1" dirty="0" smtClean="0"/>
              <a:t>medición</a:t>
            </a:r>
          </a:p>
          <a:p>
            <a:r>
              <a:rPr lang="es-MX" sz="2800" b="1" dirty="0" smtClean="0"/>
              <a:t>Cinta </a:t>
            </a:r>
            <a:r>
              <a:rPr lang="es-MX" sz="2800" b="1" dirty="0" err="1" smtClean="0"/>
              <a:t>pescacable</a:t>
            </a:r>
            <a:r>
              <a:rPr lang="es-MX" sz="2800" b="1" dirty="0" smtClean="0"/>
              <a:t> (sonda)</a:t>
            </a:r>
          </a:p>
          <a:p>
            <a:endParaRPr lang="es-MX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5" y="1983033"/>
            <a:ext cx="34575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3789041"/>
            <a:ext cx="34290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552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/>
              <a:t>Proceso de </a:t>
            </a:r>
            <a:r>
              <a:rPr lang="es-MX" b="1" dirty="0" smtClean="0"/>
              <a:t>instalación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Cuatro </a:t>
            </a:r>
            <a:r>
              <a:rPr lang="es-MX" dirty="0"/>
              <a:t>fases cubren todos los aspectos de un proyecto de cableado:</a:t>
            </a:r>
          </a:p>
          <a:p>
            <a:r>
              <a:rPr lang="es-MX" b="1" dirty="0" smtClean="0"/>
              <a:t>Fase </a:t>
            </a:r>
            <a:r>
              <a:rPr lang="es-MX" b="1" dirty="0"/>
              <a:t>de preparación: </a:t>
            </a:r>
            <a:r>
              <a:rPr lang="es-MX" dirty="0"/>
              <a:t>En la fase de preparación, se instalan </a:t>
            </a:r>
            <a:r>
              <a:rPr lang="es-MX" dirty="0" smtClean="0"/>
              <a:t>todos los </a:t>
            </a:r>
            <a:r>
              <a:rPr lang="es-MX" dirty="0"/>
              <a:t>cables en los techos, paredes, conductos del piso, y </a:t>
            </a:r>
            <a:r>
              <a:rPr lang="es-MX" dirty="0" smtClean="0"/>
              <a:t>conductos verticales</a:t>
            </a:r>
            <a:r>
              <a:rPr lang="es-MX" dirty="0"/>
              <a:t>.</a:t>
            </a:r>
          </a:p>
          <a:p>
            <a:r>
              <a:rPr lang="es-MX" b="1" dirty="0" smtClean="0"/>
              <a:t>Fase </a:t>
            </a:r>
            <a:r>
              <a:rPr lang="es-MX" b="1" dirty="0"/>
              <a:t>de recorte: </a:t>
            </a:r>
            <a:r>
              <a:rPr lang="es-MX" dirty="0"/>
              <a:t>Las tareas principales durante la fase de </a:t>
            </a:r>
            <a:r>
              <a:rPr lang="es-MX" dirty="0" smtClean="0"/>
              <a:t>recorte son </a:t>
            </a:r>
            <a:r>
              <a:rPr lang="es-MX" dirty="0"/>
              <a:t>la administración de los cables y la terminación de los hilos.</a:t>
            </a:r>
          </a:p>
          <a:p>
            <a:r>
              <a:rPr lang="es-MX" b="1" dirty="0" smtClean="0"/>
              <a:t>Fase </a:t>
            </a:r>
            <a:r>
              <a:rPr lang="es-MX" b="1" dirty="0"/>
              <a:t>de terminación: </a:t>
            </a:r>
            <a:r>
              <a:rPr lang="es-MX" dirty="0"/>
              <a:t>Las tareas principales durante la fase </a:t>
            </a:r>
            <a:r>
              <a:rPr lang="es-MX" dirty="0" smtClean="0"/>
              <a:t>de terminación </a:t>
            </a:r>
            <a:r>
              <a:rPr lang="es-MX" dirty="0"/>
              <a:t>son: prueba de los cables, diagnóstico de problemas </a:t>
            </a:r>
            <a:r>
              <a:rPr lang="es-MX" dirty="0" smtClean="0"/>
              <a:t>y certificación</a:t>
            </a:r>
            <a:r>
              <a:rPr lang="es-MX" dirty="0"/>
              <a:t>.</a:t>
            </a:r>
          </a:p>
          <a:p>
            <a:r>
              <a:rPr lang="es-MX" b="1" dirty="0" smtClean="0"/>
              <a:t>Fase </a:t>
            </a:r>
            <a:r>
              <a:rPr lang="es-MX" b="1" dirty="0"/>
              <a:t>de asistencia al cliente: </a:t>
            </a:r>
            <a:r>
              <a:rPr lang="es-MX" dirty="0"/>
              <a:t>En esta etapa, el cliente </a:t>
            </a:r>
            <a:r>
              <a:rPr lang="es-MX" dirty="0" smtClean="0"/>
              <a:t>inspecciona la </a:t>
            </a:r>
            <a:r>
              <a:rPr lang="es-MX" dirty="0"/>
              <a:t>red y se le presentan los resultados formales de las pruebas y </a:t>
            </a:r>
            <a:r>
              <a:rPr lang="es-MX" dirty="0" smtClean="0"/>
              <a:t>otra documentación</a:t>
            </a:r>
            <a:r>
              <a:rPr lang="es-MX" dirty="0"/>
              <a:t>, como, por ejemplo, </a:t>
            </a:r>
            <a:r>
              <a:rPr lang="es-MX" dirty="0" smtClean="0"/>
              <a:t>planos de </a:t>
            </a:r>
            <a:r>
              <a:rPr lang="es-MX" dirty="0"/>
              <a:t>la </a:t>
            </a:r>
            <a:r>
              <a:rPr lang="es-MX" dirty="0" smtClean="0"/>
              <a:t>instalación terminada</a:t>
            </a:r>
            <a:r>
              <a:rPr lang="es-MX" dirty="0"/>
              <a:t>. Si el cliente está satisfecho, aprobará </a:t>
            </a:r>
            <a:r>
              <a:rPr lang="es-MX" dirty="0" smtClean="0"/>
              <a:t>el </a:t>
            </a:r>
            <a:r>
              <a:rPr lang="es-MX" dirty="0"/>
              <a:t>proyecto. </a:t>
            </a:r>
            <a:r>
              <a:rPr lang="es-MX" dirty="0" smtClean="0"/>
              <a:t>La compañía </a:t>
            </a:r>
            <a:r>
              <a:rPr lang="es-MX" dirty="0"/>
              <a:t>que instala el cableado ofrece asistencia constante </a:t>
            </a:r>
            <a:r>
              <a:rPr lang="es-MX" dirty="0" smtClean="0"/>
              <a:t>al cliente </a:t>
            </a:r>
            <a:r>
              <a:rPr lang="es-MX" dirty="0"/>
              <a:t>si surgen problemas con el cableado.</a:t>
            </a:r>
          </a:p>
        </p:txBody>
      </p:sp>
    </p:spTree>
    <p:extLst>
      <p:ext uri="{BB962C8B-B14F-4D97-AF65-F5344CB8AC3E}">
        <p14:creationId xmlns:p14="http://schemas.microsoft.com/office/powerpoint/2010/main" val="1710982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/>
              <a:t>Precauciones en el tendido de cableado horizontal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2648" y="2093976"/>
            <a:ext cx="8739170" cy="4050792"/>
          </a:xfrm>
        </p:spPr>
        <p:txBody>
          <a:bodyPr>
            <a:normAutofit/>
          </a:bodyPr>
          <a:lstStyle/>
          <a:p>
            <a:r>
              <a:rPr lang="es-MX" dirty="0" smtClean="0"/>
              <a:t>A </a:t>
            </a:r>
            <a:r>
              <a:rPr lang="es-MX" dirty="0"/>
              <a:t>medida que el cable ingresa al conducto, puede quedar atrapado </a:t>
            </a:r>
            <a:r>
              <a:rPr lang="es-MX" dirty="0" smtClean="0"/>
              <a:t>o rasparse </a:t>
            </a:r>
            <a:r>
              <a:rPr lang="es-MX" dirty="0"/>
              <a:t>al final del mismo. Use una protección plástica o cubierta </a:t>
            </a:r>
            <a:r>
              <a:rPr lang="es-MX" dirty="0" smtClean="0"/>
              <a:t>en el </a:t>
            </a:r>
            <a:r>
              <a:rPr lang="es-MX" dirty="0"/>
              <a:t>conducto para evitar este tipo de daños al revestimiento.</a:t>
            </a:r>
          </a:p>
          <a:p>
            <a:r>
              <a:rPr lang="es-MX" dirty="0" smtClean="0"/>
              <a:t>La </a:t>
            </a:r>
            <a:r>
              <a:rPr lang="es-MX" dirty="0"/>
              <a:t>tracción excesiva en torno a curvas de 90 grados puede hacer </a:t>
            </a:r>
            <a:r>
              <a:rPr lang="es-MX" dirty="0" smtClean="0"/>
              <a:t>que el </a:t>
            </a:r>
            <a:r>
              <a:rPr lang="es-MX" dirty="0"/>
              <a:t>cable se aplane, aun cuando se usen ruedas de giro y poleas. Si </a:t>
            </a:r>
            <a:r>
              <a:rPr lang="es-MX" dirty="0" smtClean="0"/>
              <a:t>la tensión </a:t>
            </a:r>
            <a:r>
              <a:rPr lang="es-MX" dirty="0"/>
              <a:t>de tracción es excesiva, acorte la distancia de tracción </a:t>
            </a:r>
            <a:r>
              <a:rPr lang="es-MX" dirty="0" smtClean="0"/>
              <a:t>y hágalo </a:t>
            </a:r>
            <a:r>
              <a:rPr lang="es-MX" dirty="0"/>
              <a:t>en varias etapas. La tensión de tracción para cables de </a:t>
            </a:r>
            <a:r>
              <a:rPr lang="es-MX" dirty="0" smtClean="0"/>
              <a:t>par trenzado </a:t>
            </a:r>
            <a:r>
              <a:rPr lang="es-MX" dirty="0"/>
              <a:t>no debe superar los 110 N </a:t>
            </a:r>
            <a:r>
              <a:rPr lang="es-MX" dirty="0" smtClean="0"/>
              <a:t>y </a:t>
            </a:r>
            <a:r>
              <a:rPr lang="es-MX" dirty="0"/>
              <a:t>para los de </a:t>
            </a:r>
            <a:r>
              <a:rPr lang="es-MX" dirty="0" smtClean="0"/>
              <a:t>fibra óptica</a:t>
            </a:r>
            <a:r>
              <a:rPr lang="es-MX" dirty="0"/>
              <a:t>, los 222 N </a:t>
            </a:r>
            <a:endParaRPr lang="es-MX" dirty="0" smtClean="0"/>
          </a:p>
          <a:p>
            <a:r>
              <a:rPr lang="es-MX" dirty="0" smtClean="0"/>
              <a:t>Cuando </a:t>
            </a:r>
            <a:r>
              <a:rPr lang="es-MX" dirty="0"/>
              <a:t>se utiliza un pasador de cable o malacate para </a:t>
            </a:r>
            <a:r>
              <a:rPr lang="es-MX" dirty="0" err="1"/>
              <a:t>traccionar</a:t>
            </a:r>
            <a:r>
              <a:rPr lang="es-MX" dirty="0"/>
              <a:t>, </a:t>
            </a:r>
            <a:r>
              <a:rPr lang="es-MX" dirty="0" smtClean="0"/>
              <a:t>es importante </a:t>
            </a:r>
            <a:r>
              <a:rPr lang="es-MX" dirty="0"/>
              <a:t>tirar suavemente y sin parar. Después de comenzar </a:t>
            </a:r>
            <a:r>
              <a:rPr lang="es-MX" dirty="0" smtClean="0"/>
              <a:t>a tirar</a:t>
            </a:r>
            <a:r>
              <a:rPr lang="es-MX" dirty="0"/>
              <a:t>, trate de continuar hasta haber terminado. Detenerse </a:t>
            </a:r>
            <a:r>
              <a:rPr lang="es-MX" dirty="0" smtClean="0"/>
              <a:t>y comenzar de </a:t>
            </a:r>
            <a:r>
              <a:rPr lang="es-MX" dirty="0"/>
              <a:t>nuevo puede someter al cable a una tensión adicional.</a:t>
            </a:r>
          </a:p>
        </p:txBody>
      </p:sp>
      <p:pic>
        <p:nvPicPr>
          <p:cNvPr id="1026" name="Picture 2" descr="Protección de cable: Tubos, fundas, perfil, canaleta y organizadores. |  HellermannTy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984" y="1289304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ble de fibra óptica vs Cable de par trenzado vs Cable coaxial | FS  comunid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070097"/>
            <a:ext cx="28956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679441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30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742" y="4472525"/>
            <a:ext cx="367665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Instalación de cable vertical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81200" y="1935480"/>
            <a:ext cx="4618856" cy="4389120"/>
          </a:xfrm>
        </p:spPr>
        <p:txBody>
          <a:bodyPr>
            <a:normAutofit/>
          </a:bodyPr>
          <a:lstStyle/>
          <a:p>
            <a:r>
              <a:rPr lang="es-MX" dirty="0"/>
              <a:t>La instalación de un cable vertical puede incluir cables de distribución de </a:t>
            </a:r>
            <a:r>
              <a:rPr lang="es-MX" dirty="0" smtClean="0"/>
              <a:t>la red </a:t>
            </a:r>
            <a:r>
              <a:rPr lang="es-MX" dirty="0"/>
              <a:t>y cables </a:t>
            </a:r>
            <a:r>
              <a:rPr lang="es-MX" dirty="0" err="1"/>
              <a:t>backbone</a:t>
            </a:r>
            <a:r>
              <a:rPr lang="es-MX" dirty="0"/>
              <a:t>. </a:t>
            </a:r>
            <a:endParaRPr lang="es-MX" dirty="0" smtClean="0"/>
          </a:p>
          <a:p>
            <a:r>
              <a:rPr lang="es-MX" dirty="0"/>
              <a:t>La mayoría de las instalaciones verticales se colocan en conductos, </a:t>
            </a:r>
            <a:r>
              <a:rPr lang="es-MX" dirty="0" smtClean="0"/>
              <a:t>mangas de </a:t>
            </a:r>
            <a:r>
              <a:rPr lang="es-MX" dirty="0"/>
              <a:t>conductos que pasan a través de los pisos o en ranuras perforadas en </a:t>
            </a:r>
            <a:r>
              <a:rPr lang="es-MX" dirty="0" smtClean="0"/>
              <a:t>el piso.</a:t>
            </a:r>
          </a:p>
          <a:p>
            <a:r>
              <a:rPr lang="es-MX" dirty="0"/>
              <a:t>La instalación del cable vertical se realiza desde un piso superior hacia </a:t>
            </a:r>
            <a:r>
              <a:rPr lang="es-MX" dirty="0" smtClean="0"/>
              <a:t>un piso </a:t>
            </a:r>
            <a:r>
              <a:rPr lang="es-MX" dirty="0"/>
              <a:t>inferior o viceversa.</a:t>
            </a:r>
          </a:p>
        </p:txBody>
      </p:sp>
      <p:pic>
        <p:nvPicPr>
          <p:cNvPr id="2050" name="Picture 2" descr="Revista EMB Construcción - Fundamentos del cableado estructur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70008" y="2017850"/>
            <a:ext cx="3053023" cy="216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268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Cortafuegos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elección de los materiales para el cableado y la manera de </a:t>
            </a:r>
            <a:r>
              <a:rPr lang="es-MX" dirty="0" smtClean="0"/>
              <a:t>instalarlos pueden </a:t>
            </a:r>
            <a:r>
              <a:rPr lang="es-MX" dirty="0"/>
              <a:t>afectar en gran medida la forma en que se propague un incendio </a:t>
            </a:r>
            <a:r>
              <a:rPr lang="es-MX" dirty="0" smtClean="0"/>
              <a:t>a través </a:t>
            </a:r>
            <a:r>
              <a:rPr lang="es-MX" dirty="0"/>
              <a:t>de un edificio, el tipo de humo y gases emitidos y la velocidad </a:t>
            </a:r>
            <a:r>
              <a:rPr lang="es-MX" dirty="0" smtClean="0"/>
              <a:t>de diseminación </a:t>
            </a:r>
            <a:r>
              <a:rPr lang="es-MX" dirty="0"/>
              <a:t>de las llamas y el humo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4023998"/>
            <a:ext cx="34671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583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/>
              <a:t>Terminación de medios de cobre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Los cables para comunicaciones tienen un código de colores para </a:t>
            </a:r>
            <a:r>
              <a:rPr lang="es-MX" dirty="0" smtClean="0"/>
              <a:t>identificar cada </a:t>
            </a:r>
            <a:r>
              <a:rPr lang="es-MX" dirty="0"/>
              <a:t>par</a:t>
            </a:r>
            <a:r>
              <a:rPr lang="es-MX" dirty="0" smtClean="0"/>
              <a:t>.</a:t>
            </a:r>
          </a:p>
          <a:p>
            <a:endParaRPr lang="es-MX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3212977"/>
            <a:ext cx="33718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1" y="3212976"/>
            <a:ext cx="26384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488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Etapa de recorte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En la fase de preparación para la instalación de los cables, debe </a:t>
            </a:r>
            <a:r>
              <a:rPr lang="es-MX" dirty="0" smtClean="0"/>
              <a:t>haberse dejado </a:t>
            </a:r>
            <a:r>
              <a:rPr lang="es-MX" dirty="0"/>
              <a:t>cable sobrante en ambos extremos del </a:t>
            </a:r>
            <a:r>
              <a:rPr lang="es-MX" dirty="0" smtClean="0"/>
              <a:t>tendido</a:t>
            </a:r>
          </a:p>
          <a:p>
            <a:r>
              <a:rPr lang="es-MX" dirty="0"/>
              <a:t>Es común tener </a:t>
            </a:r>
            <a:r>
              <a:rPr lang="es-MX" dirty="0" smtClean="0"/>
              <a:t>1 m</a:t>
            </a:r>
            <a:r>
              <a:rPr lang="es-MX" dirty="0"/>
              <a:t>. (3 pies) de exceso de cable saliendo de un </a:t>
            </a:r>
            <a:r>
              <a:rPr lang="es-MX" dirty="0" err="1"/>
              <a:t>jack</a:t>
            </a:r>
            <a:r>
              <a:rPr lang="es-MX" dirty="0"/>
              <a:t> de pared al final de </a:t>
            </a:r>
            <a:r>
              <a:rPr lang="es-MX" dirty="0" smtClean="0"/>
              <a:t>la etapa </a:t>
            </a:r>
            <a:r>
              <a:rPr lang="es-MX" dirty="0"/>
              <a:t>de preparación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4180018"/>
            <a:ext cx="32385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94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chemeClr val="tx1"/>
                </a:solidFill>
              </a:rPr>
              <a:t>Seguridad</a:t>
            </a:r>
            <a:endParaRPr lang="es-AR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/>
              <a:t>La mayoría de los países tienen códigos destinados a proteger al trabajador de situaciones peligrosas</a:t>
            </a:r>
            <a:r>
              <a:rPr lang="es-AR" sz="2800" dirty="0"/>
              <a:t>.</a:t>
            </a:r>
          </a:p>
          <a:p>
            <a:r>
              <a:rPr lang="es-MX" sz="2400" dirty="0"/>
              <a:t>En Estados Unidos, la organización encargada </a:t>
            </a:r>
            <a:r>
              <a:rPr lang="es-MX" sz="2400" dirty="0"/>
              <a:t>de la </a:t>
            </a:r>
            <a:r>
              <a:rPr lang="es-MX" sz="2400" dirty="0"/>
              <a:t>seguridad y salud del trabajador es la Administración de la Seguridad y </a:t>
            </a:r>
            <a:r>
              <a:rPr lang="es-MX" sz="2400" dirty="0"/>
              <a:t>la </a:t>
            </a:r>
            <a:r>
              <a:rPr lang="en-US" sz="2400" dirty="0" err="1"/>
              <a:t>Salud</a:t>
            </a:r>
            <a:r>
              <a:rPr lang="en-US" sz="2400" dirty="0"/>
              <a:t> </a:t>
            </a:r>
            <a:r>
              <a:rPr lang="en-US" sz="2400" dirty="0" err="1"/>
              <a:t>Ocupacionales</a:t>
            </a:r>
            <a:r>
              <a:rPr lang="en-US" sz="2400" dirty="0"/>
              <a:t> (OSHA - Occupational Safety and </a:t>
            </a:r>
            <a:r>
              <a:rPr lang="en-US" sz="2400" dirty="0"/>
              <a:t>Health </a:t>
            </a:r>
            <a:r>
              <a:rPr lang="es-MX" sz="2400" dirty="0" err="1"/>
              <a:t>Administration</a:t>
            </a:r>
            <a:r>
              <a:rPr lang="es-MX" sz="2400" dirty="0" smtClean="0"/>
              <a:t>)</a:t>
            </a:r>
          </a:p>
          <a:p>
            <a:r>
              <a:rPr lang="es-MX" sz="2400" dirty="0" smtClean="0"/>
              <a:t>Argentina </a:t>
            </a:r>
            <a:r>
              <a:rPr lang="es-MX" sz="2800" dirty="0"/>
              <a:t>Ley 19.587/72 de Higiene y Seguridad </a:t>
            </a:r>
            <a:r>
              <a:rPr lang="es-MX" sz="2800" dirty="0" smtClean="0"/>
              <a:t>Decreto 351/1979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378549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Administración de cables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28839"/>
            <a:ext cx="32004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156" y="2024844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5373216"/>
            <a:ext cx="38671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178" y="4039716"/>
            <a:ext cx="4000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303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Administración de cables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El sistema debe evitar que los cables se aplasten y que los </a:t>
            </a:r>
            <a:r>
              <a:rPr lang="es-MX" dirty="0" smtClean="0"/>
              <a:t>cables excedan </a:t>
            </a:r>
            <a:r>
              <a:rPr lang="es-MX" dirty="0"/>
              <a:t>el radio mínimo de curvatura.</a:t>
            </a:r>
          </a:p>
          <a:p>
            <a:r>
              <a:rPr lang="es-MX" dirty="0" smtClean="0"/>
              <a:t>El </a:t>
            </a:r>
            <a:r>
              <a:rPr lang="es-MX" dirty="0"/>
              <a:t>sistema debe ser ampliable; es decir, si fuera necesario, debe </a:t>
            </a:r>
            <a:r>
              <a:rPr lang="es-MX" dirty="0" smtClean="0"/>
              <a:t>dar cabida </a:t>
            </a:r>
            <a:r>
              <a:rPr lang="es-MX" dirty="0"/>
              <a:t>a cables adicionales.</a:t>
            </a:r>
          </a:p>
          <a:p>
            <a:r>
              <a:rPr lang="es-MX" dirty="0" smtClean="0"/>
              <a:t>El </a:t>
            </a:r>
            <a:r>
              <a:rPr lang="es-MX" dirty="0"/>
              <a:t>sistema debe ser flexible de modo que los cables ingresen </a:t>
            </a:r>
            <a:r>
              <a:rPr lang="es-MX" dirty="0" smtClean="0"/>
              <a:t>desde cualquier </a:t>
            </a:r>
            <a:r>
              <a:rPr lang="es-MX" dirty="0"/>
              <a:t>dirección.</a:t>
            </a:r>
          </a:p>
          <a:p>
            <a:r>
              <a:rPr lang="es-MX" dirty="0" smtClean="0"/>
              <a:t>El </a:t>
            </a:r>
            <a:r>
              <a:rPr lang="es-MX" dirty="0"/>
              <a:t>sistema debe ofrecer una transición sin complicaciones a </a:t>
            </a:r>
            <a:r>
              <a:rPr lang="es-MX" dirty="0" smtClean="0"/>
              <a:t>los trayectos </a:t>
            </a:r>
            <a:r>
              <a:rPr lang="es-MX" dirty="0"/>
              <a:t>horizontales de modo que no se dañe el cable y no </a:t>
            </a:r>
            <a:r>
              <a:rPr lang="es-MX" dirty="0" smtClean="0"/>
              <a:t>exceda el </a:t>
            </a:r>
            <a:r>
              <a:rPr lang="es-MX" dirty="0"/>
              <a:t>radio máximo de acodamiento.</a:t>
            </a:r>
          </a:p>
          <a:p>
            <a:r>
              <a:rPr lang="es-MX" dirty="0" smtClean="0"/>
              <a:t>El </a:t>
            </a:r>
            <a:r>
              <a:rPr lang="es-MX" dirty="0"/>
              <a:t>sistema debe ofrecer una transición sin complicaciones a </a:t>
            </a:r>
            <a:r>
              <a:rPr lang="es-MX" dirty="0" smtClean="0"/>
              <a:t>los trayectos </a:t>
            </a:r>
            <a:r>
              <a:rPr lang="es-MX" dirty="0"/>
              <a:t>horizontales de modo que no se dañe el cable y no </a:t>
            </a:r>
            <a:r>
              <a:rPr lang="es-MX" dirty="0" smtClean="0"/>
              <a:t>exceda el </a:t>
            </a:r>
            <a:r>
              <a:rPr lang="es-MX" dirty="0"/>
              <a:t>radio </a:t>
            </a:r>
            <a:r>
              <a:rPr lang="es-MX" dirty="0" smtClean="0"/>
              <a:t>mínimo de </a:t>
            </a:r>
            <a:r>
              <a:rPr lang="es-MX" dirty="0"/>
              <a:t>curvatura.</a:t>
            </a:r>
          </a:p>
        </p:txBody>
      </p:sp>
    </p:spTree>
    <p:extLst>
      <p:ext uri="{BB962C8B-B14F-4D97-AF65-F5344CB8AC3E}">
        <p14:creationId xmlns:p14="http://schemas.microsoft.com/office/powerpoint/2010/main" val="158696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Rotulación detallada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Los cables deben estar claramente rotulados en </a:t>
            </a:r>
            <a:r>
              <a:rPr lang="es-MX" dirty="0" smtClean="0"/>
              <a:t>ambos extremos </a:t>
            </a:r>
            <a:r>
              <a:rPr lang="es-MX" dirty="0"/>
              <a:t>para evitar confusión. </a:t>
            </a:r>
            <a:endParaRPr lang="es-MX" dirty="0" smtClean="0"/>
          </a:p>
          <a:p>
            <a:r>
              <a:rPr lang="es-MX" dirty="0" smtClean="0"/>
              <a:t>TIA/EIA-606-A </a:t>
            </a:r>
            <a:r>
              <a:rPr lang="es-MX" dirty="0"/>
              <a:t>especifica que </a:t>
            </a:r>
            <a:r>
              <a:rPr lang="es-MX" dirty="0" smtClean="0"/>
              <a:t>cada terminación </a:t>
            </a:r>
            <a:r>
              <a:rPr lang="es-MX" dirty="0"/>
              <a:t>de los cables debe tener un identificador exclusivo </a:t>
            </a:r>
            <a:r>
              <a:rPr lang="es-MX" dirty="0" smtClean="0"/>
              <a:t>marcado sobre </a:t>
            </a:r>
            <a:r>
              <a:rPr lang="es-MX" dirty="0"/>
              <a:t>la unidad o sobre su etiqueta.</a:t>
            </a:r>
          </a:p>
        </p:txBody>
      </p:sp>
    </p:spTree>
    <p:extLst>
      <p:ext uri="{BB962C8B-B14F-4D97-AF65-F5344CB8AC3E}">
        <p14:creationId xmlns:p14="http://schemas.microsoft.com/office/powerpoint/2010/main" val="3027970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01" y="2819890"/>
            <a:ext cx="4968552" cy="378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Fase de finalización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Las herramientas de diagnóstico se utilizan para identificar los </a:t>
            </a:r>
            <a:r>
              <a:rPr lang="es-MX" dirty="0" smtClean="0"/>
              <a:t>problemas potenciales </a:t>
            </a:r>
            <a:r>
              <a:rPr lang="es-MX" dirty="0"/>
              <a:t>y los existentes en una instalación de cableado de red</a:t>
            </a:r>
            <a:r>
              <a:rPr lang="es-MX" dirty="0" smtClean="0"/>
              <a:t>.</a:t>
            </a:r>
          </a:p>
          <a:p>
            <a:r>
              <a:rPr lang="es-MX" dirty="0" smtClean="0"/>
              <a:t>Pruebas de cables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62101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Fallas </a:t>
            </a:r>
            <a:r>
              <a:rPr lang="es-MX" dirty="0"/>
              <a:t>de cables </a:t>
            </a:r>
            <a:r>
              <a:rPr lang="es-MX" dirty="0" smtClean="0"/>
              <a:t>más comunes</a:t>
            </a:r>
            <a:r>
              <a:rPr lang="es-MX" dirty="0"/>
              <a:t>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b="1" dirty="0"/>
              <a:t>Circuitos abiertos: </a:t>
            </a:r>
            <a:r>
              <a:rPr lang="es-MX" dirty="0"/>
              <a:t>Se producen cuando los hilos de un cable </a:t>
            </a:r>
            <a:r>
              <a:rPr lang="es-MX" dirty="0" smtClean="0"/>
              <a:t>no recorren </a:t>
            </a:r>
            <a:r>
              <a:rPr lang="es-MX" dirty="0"/>
              <a:t>un trayecto continuo de punta a punta. </a:t>
            </a:r>
            <a:r>
              <a:rPr lang="es-MX" dirty="0" smtClean="0"/>
              <a:t>Se </a:t>
            </a:r>
            <a:r>
              <a:rPr lang="es-MX" dirty="0"/>
              <a:t>deben a una terminación incorrecta, </a:t>
            </a:r>
            <a:r>
              <a:rPr lang="es-MX" dirty="0" smtClean="0"/>
              <a:t>rotura o </a:t>
            </a:r>
            <a:r>
              <a:rPr lang="es-MX" dirty="0"/>
              <a:t>cable defectuoso.</a:t>
            </a:r>
          </a:p>
          <a:p>
            <a:r>
              <a:rPr lang="es-MX" b="1" dirty="0" smtClean="0"/>
              <a:t>Cortocircuitos</a:t>
            </a:r>
            <a:r>
              <a:rPr lang="es-MX" b="1" dirty="0"/>
              <a:t>: </a:t>
            </a:r>
            <a:r>
              <a:rPr lang="es-MX" dirty="0"/>
              <a:t>Se producen cuando los hilos de un cable se </a:t>
            </a:r>
            <a:r>
              <a:rPr lang="es-MX" dirty="0" smtClean="0"/>
              <a:t>tocan entre </a:t>
            </a:r>
            <a:r>
              <a:rPr lang="es-MX" dirty="0"/>
              <a:t>sí y cortan el circuito.</a:t>
            </a:r>
          </a:p>
          <a:p>
            <a:r>
              <a:rPr lang="es-MX" b="1" dirty="0" smtClean="0"/>
              <a:t>Pares </a:t>
            </a:r>
            <a:r>
              <a:rPr lang="es-MX" b="1" dirty="0"/>
              <a:t>divididos: </a:t>
            </a:r>
            <a:r>
              <a:rPr lang="es-MX" dirty="0"/>
              <a:t>Se producen cuando se mezclan los hilos entre </a:t>
            </a:r>
            <a:r>
              <a:rPr lang="es-MX" dirty="0" smtClean="0"/>
              <a:t>los pares</a:t>
            </a:r>
            <a:r>
              <a:rPr lang="es-MX" dirty="0"/>
              <a:t>.</a:t>
            </a:r>
          </a:p>
          <a:p>
            <a:r>
              <a:rPr lang="es-MX" b="1" dirty="0" smtClean="0"/>
              <a:t>Errores </a:t>
            </a:r>
            <a:r>
              <a:rPr lang="es-MX" b="1" dirty="0"/>
              <a:t>de mapeo del cable: </a:t>
            </a:r>
            <a:r>
              <a:rPr lang="es-MX" dirty="0"/>
              <a:t>Se producen cuando los hilos de </a:t>
            </a:r>
            <a:r>
              <a:rPr lang="es-MX" dirty="0" smtClean="0"/>
              <a:t>un cable </a:t>
            </a:r>
            <a:r>
              <a:rPr lang="es-MX" dirty="0"/>
              <a:t>de par múltiple no terminan en los puntos </a:t>
            </a:r>
            <a:r>
              <a:rPr lang="es-MX" dirty="0" smtClean="0"/>
              <a:t>correspondientes del </a:t>
            </a:r>
            <a:r>
              <a:rPr lang="es-MX" dirty="0"/>
              <a:t>conector que se encuentra en el extremo opuesto del cable.</a:t>
            </a:r>
          </a:p>
        </p:txBody>
      </p:sp>
    </p:spTree>
    <p:extLst>
      <p:ext uri="{BB962C8B-B14F-4D97-AF65-F5344CB8AC3E}">
        <p14:creationId xmlns:p14="http://schemas.microsoft.com/office/powerpoint/2010/main" val="3088685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Verificación de cortocircuitos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Un cortocircuito se produce cuando se tocan entre sí dos hilos de un par </a:t>
            </a:r>
            <a:r>
              <a:rPr lang="es-MX" dirty="0" smtClean="0"/>
              <a:t>y crean </a:t>
            </a:r>
            <a:r>
              <a:rPr lang="es-MX" dirty="0"/>
              <a:t>un cortocircuito no deseado en el recorrido de la señal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9" y="3501008"/>
            <a:ext cx="37814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222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/>
              <a:t>Certificación y documentación del cableado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Realizar una prueba no es lo mismo que obtener una certificación. </a:t>
            </a:r>
            <a:endParaRPr lang="es-MX" dirty="0" smtClean="0"/>
          </a:p>
          <a:p>
            <a:r>
              <a:rPr lang="es-MX" dirty="0" smtClean="0"/>
              <a:t>La prueba es </a:t>
            </a:r>
            <a:r>
              <a:rPr lang="es-MX" dirty="0"/>
              <a:t>de funcionalidad y determina si el hilo puede transportar señales de </a:t>
            </a:r>
            <a:r>
              <a:rPr lang="es-MX" dirty="0" smtClean="0"/>
              <a:t>punta a </a:t>
            </a:r>
            <a:r>
              <a:rPr lang="es-MX" dirty="0"/>
              <a:t>punta. </a:t>
            </a:r>
            <a:endParaRPr lang="es-MX" dirty="0" smtClean="0"/>
          </a:p>
          <a:p>
            <a:r>
              <a:rPr lang="es-MX" dirty="0" smtClean="0"/>
              <a:t>La </a:t>
            </a:r>
            <a:r>
              <a:rPr lang="es-MX" dirty="0"/>
              <a:t>certificación o la verificación del rendimiento, es una </a:t>
            </a:r>
            <a:r>
              <a:rPr lang="es-MX" dirty="0" smtClean="0"/>
              <a:t>declaración acerca </a:t>
            </a:r>
            <a:r>
              <a:rPr lang="es-MX" dirty="0"/>
              <a:t>del rendimiento del cable.</a:t>
            </a:r>
            <a:endParaRPr lang="es-MX" dirty="0" smtClean="0"/>
          </a:p>
          <a:p>
            <a:pPr lvl="1"/>
            <a:r>
              <a:rPr lang="es-MX" dirty="0" smtClean="0"/>
              <a:t>¿Con </a:t>
            </a:r>
            <a:r>
              <a:rPr lang="es-MX" dirty="0"/>
              <a:t>qué eficiencia viaja la señal a través del cable?</a:t>
            </a:r>
          </a:p>
          <a:p>
            <a:pPr lvl="1"/>
            <a:r>
              <a:rPr lang="es-MX" dirty="0" smtClean="0"/>
              <a:t>¿</a:t>
            </a:r>
            <a:r>
              <a:rPr lang="es-MX" dirty="0"/>
              <a:t>La señal está libre de interferencia?</a:t>
            </a:r>
          </a:p>
          <a:p>
            <a:pPr lvl="1"/>
            <a:r>
              <a:rPr lang="es-MX" dirty="0" smtClean="0"/>
              <a:t>¿</a:t>
            </a:r>
            <a:r>
              <a:rPr lang="es-MX" dirty="0"/>
              <a:t>La señal es lo suficientemente fuerte como para llegar al </a:t>
            </a:r>
            <a:r>
              <a:rPr lang="es-MX" dirty="0" smtClean="0"/>
              <a:t>extremo opuesto </a:t>
            </a:r>
            <a:r>
              <a:rPr lang="es-MX" dirty="0"/>
              <a:t>del cable?</a:t>
            </a:r>
          </a:p>
        </p:txBody>
      </p:sp>
    </p:spTree>
    <p:extLst>
      <p:ext uri="{BB962C8B-B14F-4D97-AF65-F5344CB8AC3E}">
        <p14:creationId xmlns:p14="http://schemas.microsoft.com/office/powerpoint/2010/main" val="1338589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Documentación de certificación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691" y="2276873"/>
            <a:ext cx="7597303" cy="37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371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Puesta en servicio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Las puestas en servicios exitosas requieren una cuidadosa planificación</a:t>
            </a:r>
            <a:r>
              <a:rPr lang="es-MX" dirty="0" smtClean="0"/>
              <a:t>, organización </a:t>
            </a:r>
            <a:r>
              <a:rPr lang="es-MX" dirty="0"/>
              <a:t>y atención al detalle. </a:t>
            </a:r>
            <a:r>
              <a:rPr lang="es-MX" dirty="0" smtClean="0"/>
              <a:t>Para </a:t>
            </a:r>
            <a:r>
              <a:rPr lang="es-MX" dirty="0"/>
              <a:t>garantizar el </a:t>
            </a:r>
            <a:r>
              <a:rPr lang="es-MX" dirty="0" smtClean="0"/>
              <a:t>éxito:</a:t>
            </a:r>
            <a:endParaRPr lang="es-MX" dirty="0"/>
          </a:p>
          <a:p>
            <a:r>
              <a:rPr lang="es-MX" dirty="0" smtClean="0"/>
              <a:t>Lleve </a:t>
            </a:r>
            <a:r>
              <a:rPr lang="es-MX" dirty="0"/>
              <a:t>registros detallados de la instalación. Estos </a:t>
            </a:r>
            <a:r>
              <a:rPr lang="es-MX" dirty="0" smtClean="0"/>
              <a:t>registros verificarán </a:t>
            </a:r>
            <a:r>
              <a:rPr lang="es-MX" dirty="0"/>
              <a:t>que se han instalado todos los cables en las </a:t>
            </a:r>
            <a:r>
              <a:rPr lang="es-MX" dirty="0" smtClean="0"/>
              <a:t>ubicaciones correctas</a:t>
            </a:r>
            <a:r>
              <a:rPr lang="es-MX" dirty="0"/>
              <a:t>.</a:t>
            </a:r>
          </a:p>
          <a:p>
            <a:r>
              <a:rPr lang="es-MX" dirty="0" smtClean="0"/>
              <a:t>Pruebe </a:t>
            </a:r>
            <a:r>
              <a:rPr lang="es-MX" dirty="0"/>
              <a:t>cada cable que se instale.</a:t>
            </a:r>
          </a:p>
          <a:p>
            <a:r>
              <a:rPr lang="es-MX" dirty="0" smtClean="0"/>
              <a:t>Desarrolle </a:t>
            </a:r>
            <a:r>
              <a:rPr lang="es-MX" dirty="0"/>
              <a:t>planos de distribución precisos. Los planos </a:t>
            </a:r>
            <a:r>
              <a:rPr lang="es-MX" dirty="0" smtClean="0"/>
              <a:t>de distribución </a:t>
            </a:r>
            <a:r>
              <a:rPr lang="es-MX" dirty="0"/>
              <a:t>son un gráfico de los circuitos y de los cables sobre </a:t>
            </a:r>
            <a:r>
              <a:rPr lang="es-MX" dirty="0" smtClean="0"/>
              <a:t>los que </a:t>
            </a:r>
            <a:r>
              <a:rPr lang="es-MX" dirty="0"/>
              <a:t>operan. El supervisor de la instalación normalmente </a:t>
            </a:r>
            <a:r>
              <a:rPr lang="es-MX" dirty="0" smtClean="0"/>
              <a:t>desarrolla planos </a:t>
            </a:r>
            <a:r>
              <a:rPr lang="es-MX" dirty="0"/>
              <a:t>de distribución que recibe del cliente.</a:t>
            </a:r>
          </a:p>
          <a:p>
            <a:r>
              <a:rPr lang="es-MX" dirty="0" smtClean="0"/>
              <a:t>Planifique </a:t>
            </a:r>
            <a:r>
              <a:rPr lang="es-MX" dirty="0"/>
              <a:t>la puesta en servicio para el momento que sea </a:t>
            </a:r>
            <a:r>
              <a:rPr lang="es-MX" dirty="0" smtClean="0"/>
              <a:t>más adecuado </a:t>
            </a:r>
            <a:r>
              <a:rPr lang="es-MX" dirty="0"/>
              <a:t>para el cliente. </a:t>
            </a:r>
            <a:r>
              <a:rPr lang="es-MX" dirty="0" smtClean="0"/>
              <a:t>Las </a:t>
            </a:r>
            <a:r>
              <a:rPr lang="es-MX" dirty="0"/>
              <a:t>puestas </a:t>
            </a:r>
            <a:r>
              <a:rPr lang="es-MX" dirty="0" smtClean="0"/>
              <a:t>en  servicio </a:t>
            </a:r>
            <a:r>
              <a:rPr lang="es-MX" dirty="0"/>
              <a:t>requieren que se desconecten algunos sistemas, a menudo </a:t>
            </a:r>
            <a:r>
              <a:rPr lang="es-MX" dirty="0" smtClean="0"/>
              <a:t>se programan </a:t>
            </a:r>
            <a:r>
              <a:rPr lang="es-MX" dirty="0"/>
              <a:t>para la noche o para los fines de semana.</a:t>
            </a:r>
          </a:p>
        </p:txBody>
      </p:sp>
    </p:spTree>
    <p:extLst>
      <p:ext uri="{BB962C8B-B14F-4D97-AF65-F5344CB8AC3E}">
        <p14:creationId xmlns:p14="http://schemas.microsoft.com/office/powerpoint/2010/main" val="3647349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Actividad del cableado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/>
              <a:t>Inspección del </a:t>
            </a:r>
            <a:r>
              <a:rPr lang="es-MX" b="1" dirty="0" smtClean="0"/>
              <a:t>sitio: </a:t>
            </a:r>
            <a:r>
              <a:rPr lang="es-MX" dirty="0"/>
              <a:t>Permite que el contratista identifique todos </a:t>
            </a:r>
            <a:r>
              <a:rPr lang="es-MX" dirty="0" smtClean="0"/>
              <a:t>los temas </a:t>
            </a:r>
            <a:r>
              <a:rPr lang="es-MX" dirty="0"/>
              <a:t>que pueden afectar la </a:t>
            </a:r>
            <a:r>
              <a:rPr lang="es-MX" dirty="0" smtClean="0"/>
              <a:t>instalación.</a:t>
            </a:r>
          </a:p>
          <a:p>
            <a:r>
              <a:rPr lang="es-MX" b="1" dirty="0" smtClean="0"/>
              <a:t>Documentos requeridos: </a:t>
            </a:r>
            <a:r>
              <a:rPr lang="es-MX" dirty="0" smtClean="0"/>
              <a:t>Anteproyecto de un edificio</a:t>
            </a:r>
            <a:endParaRPr lang="es-MX" b="1" dirty="0" smtClean="0"/>
          </a:p>
          <a:p>
            <a:endParaRPr lang="es-MX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955" y="3608840"/>
            <a:ext cx="5103996" cy="324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226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dirty="0" smtClean="0"/>
              <a:t>MSDS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2800" dirty="0"/>
              <a:t>La planilla sobre los datos de seguridad de los </a:t>
            </a:r>
            <a:r>
              <a:rPr lang="es-MX" sz="2800" dirty="0"/>
              <a:t>materiales </a:t>
            </a:r>
            <a:r>
              <a:rPr lang="es-MX" sz="2800" dirty="0"/>
              <a:t>(MSDS) es </a:t>
            </a:r>
            <a:r>
              <a:rPr lang="es-MX" sz="2800" dirty="0"/>
              <a:t>un documento </a:t>
            </a:r>
            <a:r>
              <a:rPr lang="es-MX" sz="2800" dirty="0"/>
              <a:t>que contiene información sobre el uso, almacenamiento, </a:t>
            </a:r>
            <a:r>
              <a:rPr lang="es-MX" sz="2800" dirty="0"/>
              <a:t>y manejo </a:t>
            </a:r>
            <a:r>
              <a:rPr lang="es-MX" sz="2800" dirty="0"/>
              <a:t>de material </a:t>
            </a:r>
            <a:r>
              <a:rPr lang="es-MX" sz="2800" dirty="0"/>
              <a:t>peligroso. Informa sobre:</a:t>
            </a:r>
          </a:p>
          <a:p>
            <a:r>
              <a:rPr lang="es-MX" sz="2800" dirty="0"/>
              <a:t>Cuáles son los peligros de los materiales</a:t>
            </a:r>
          </a:p>
          <a:p>
            <a:r>
              <a:rPr lang="es-MX" sz="2800" dirty="0"/>
              <a:t>Cómo </a:t>
            </a:r>
            <a:r>
              <a:rPr lang="es-MX" sz="2800" dirty="0"/>
              <a:t>usar los materiales en forma segura</a:t>
            </a:r>
          </a:p>
          <a:p>
            <a:r>
              <a:rPr lang="es-MX" sz="2800" dirty="0"/>
              <a:t>Qué </a:t>
            </a:r>
            <a:r>
              <a:rPr lang="es-MX" sz="2800" dirty="0"/>
              <a:t>puede suceder si no se siguen las recomendaciones.</a:t>
            </a:r>
          </a:p>
          <a:p>
            <a:r>
              <a:rPr lang="es-MX" sz="2800" dirty="0"/>
              <a:t>Qué </a:t>
            </a:r>
            <a:r>
              <a:rPr lang="es-MX" sz="2800" dirty="0"/>
              <a:t>hacer en caso de accidente</a:t>
            </a:r>
          </a:p>
          <a:p>
            <a:r>
              <a:rPr lang="es-MX" sz="2800" dirty="0"/>
              <a:t>Cómo </a:t>
            </a:r>
            <a:r>
              <a:rPr lang="es-MX" sz="2800" dirty="0"/>
              <a:t>reconocer los síntomas de </a:t>
            </a:r>
            <a:r>
              <a:rPr lang="es-MX" sz="2800" dirty="0" smtClean="0"/>
              <a:t>sobreexposición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24329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Iconos y símbolos de la instalación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9" y="1755728"/>
            <a:ext cx="3895725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376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Tipos de planos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400" dirty="0"/>
              <a:t>Plano del sitio para una descripción general del proyecto.</a:t>
            </a:r>
          </a:p>
          <a:p>
            <a:r>
              <a:rPr lang="es-MX" sz="2400" dirty="0" smtClean="0"/>
              <a:t>Planos </a:t>
            </a:r>
            <a:r>
              <a:rPr lang="es-MX" sz="2400" dirty="0"/>
              <a:t>de piso</a:t>
            </a:r>
          </a:p>
          <a:p>
            <a:r>
              <a:rPr lang="es-MX" sz="2400" dirty="0" smtClean="0"/>
              <a:t>Planos </a:t>
            </a:r>
            <a:r>
              <a:rPr lang="es-MX" sz="2400" dirty="0"/>
              <a:t>T para la colocación de los teléfonos</a:t>
            </a:r>
          </a:p>
          <a:p>
            <a:r>
              <a:rPr lang="es-MX" sz="2400" dirty="0" smtClean="0"/>
              <a:t>Planos </a:t>
            </a:r>
            <a:r>
              <a:rPr lang="es-MX" sz="2400" dirty="0"/>
              <a:t>E para consulta sobre el sistema eléctrico.</a:t>
            </a:r>
          </a:p>
          <a:p>
            <a:r>
              <a:rPr lang="es-MX" sz="2400" dirty="0" smtClean="0"/>
              <a:t>Diagrama </a:t>
            </a:r>
            <a:r>
              <a:rPr lang="es-MX" sz="2400" dirty="0"/>
              <a:t>de </a:t>
            </a:r>
            <a:r>
              <a:rPr lang="es-MX" sz="2400" dirty="0" err="1"/>
              <a:t>amoblamiento</a:t>
            </a:r>
            <a:r>
              <a:rPr lang="es-MX" sz="2400" dirty="0"/>
              <a:t> para ayudar a determinar la </a:t>
            </a:r>
            <a:r>
              <a:rPr lang="es-MX" sz="2400" dirty="0" smtClean="0"/>
              <a:t>colocación de </a:t>
            </a:r>
            <a:r>
              <a:rPr lang="es-MX" sz="2400" dirty="0"/>
              <a:t>las tomas.</a:t>
            </a:r>
          </a:p>
          <a:p>
            <a:r>
              <a:rPr lang="es-MX" sz="2400" dirty="0" smtClean="0"/>
              <a:t>Planos </a:t>
            </a:r>
            <a:r>
              <a:rPr lang="es-MX" sz="2400" dirty="0"/>
              <a:t>A para descubrir las características arquitectónicas </a:t>
            </a:r>
            <a:r>
              <a:rPr lang="es-MX" sz="2400" dirty="0" smtClean="0"/>
              <a:t>y trayectos </a:t>
            </a:r>
            <a:r>
              <a:rPr lang="es-MX" sz="2400" dirty="0"/>
              <a:t>disponibles para los cables.</a:t>
            </a:r>
          </a:p>
        </p:txBody>
      </p:sp>
    </p:spTree>
    <p:extLst>
      <p:ext uri="{BB962C8B-B14F-4D97-AF65-F5344CB8AC3E}">
        <p14:creationId xmlns:p14="http://schemas.microsoft.com/office/powerpoint/2010/main" val="3346419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Esquemas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800" dirty="0"/>
              <a:t>N</a:t>
            </a:r>
            <a:r>
              <a:rPr lang="es-MX" sz="2800" dirty="0" smtClean="0"/>
              <a:t>o </a:t>
            </a:r>
            <a:r>
              <a:rPr lang="es-MX" sz="2800" dirty="0"/>
              <a:t>son a </a:t>
            </a:r>
            <a:r>
              <a:rPr lang="es-MX" sz="2800" dirty="0" smtClean="0"/>
              <a:t>escala</a:t>
            </a:r>
          </a:p>
          <a:p>
            <a:r>
              <a:rPr lang="es-MX" sz="2800" dirty="0"/>
              <a:t>Se utilizan para describir la conectividad o </a:t>
            </a:r>
            <a:r>
              <a:rPr lang="es-MX" sz="2800" dirty="0" smtClean="0"/>
              <a:t>la manera </a:t>
            </a:r>
            <a:r>
              <a:rPr lang="es-MX" sz="2800" dirty="0"/>
              <a:t>en que se conectan los </a:t>
            </a:r>
            <a:r>
              <a:rPr lang="es-MX" sz="2800" dirty="0" smtClean="0"/>
              <a:t>elementos</a:t>
            </a:r>
          </a:p>
          <a:p>
            <a:r>
              <a:rPr lang="es-MX" sz="2800" dirty="0" smtClean="0"/>
              <a:t>Muestra </a:t>
            </a:r>
            <a:r>
              <a:rPr lang="es-MX" sz="2800" dirty="0"/>
              <a:t>el tipo y tamaño de los cables </a:t>
            </a:r>
            <a:r>
              <a:rPr lang="es-MX" sz="2800" dirty="0" smtClean="0"/>
              <a:t>que conectan </a:t>
            </a:r>
            <a:r>
              <a:rPr lang="es-MX" sz="2800" dirty="0"/>
              <a:t>esos </a:t>
            </a:r>
            <a:r>
              <a:rPr lang="es-MX" sz="2800" dirty="0" smtClean="0"/>
              <a:t>puntos</a:t>
            </a:r>
          </a:p>
          <a:p>
            <a:r>
              <a:rPr lang="es-MX" sz="2800" dirty="0" smtClean="0"/>
              <a:t>Incluyen </a:t>
            </a:r>
            <a:r>
              <a:rPr lang="es-MX" sz="2800" dirty="0"/>
              <a:t>tendidos de cables a tipos de equipos específicos </a:t>
            </a:r>
            <a:r>
              <a:rPr lang="es-MX" sz="2800" dirty="0" smtClean="0"/>
              <a:t>como servidores </a:t>
            </a:r>
            <a:r>
              <a:rPr lang="es-MX" sz="2800" dirty="0"/>
              <a:t>u otros componentes principales que se utilizan en el proyecto.</a:t>
            </a:r>
          </a:p>
        </p:txBody>
      </p:sp>
    </p:spTree>
    <p:extLst>
      <p:ext uri="{BB962C8B-B14F-4D97-AF65-F5344CB8AC3E}">
        <p14:creationId xmlns:p14="http://schemas.microsoft.com/office/powerpoint/2010/main" val="929986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Planificación del proyecto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/>
              <a:t>Seleccionar el gerente o supervisor del proyecto.</a:t>
            </a:r>
          </a:p>
          <a:p>
            <a:r>
              <a:rPr lang="es-MX" sz="2800" dirty="0" smtClean="0"/>
              <a:t>Seleccionar </a:t>
            </a:r>
            <a:r>
              <a:rPr lang="es-MX" sz="2800" dirty="0"/>
              <a:t>cuadrillas de obreros basándose en el tamaño </a:t>
            </a:r>
            <a:r>
              <a:rPr lang="es-MX" sz="2800" dirty="0" smtClean="0"/>
              <a:t>del proyecto</a:t>
            </a:r>
            <a:r>
              <a:rPr lang="es-MX" sz="2800" dirty="0"/>
              <a:t>, destrezas necesarias y plazo de </a:t>
            </a:r>
            <a:r>
              <a:rPr lang="es-MX" sz="2800" dirty="0" smtClean="0"/>
              <a:t>finalización.</a:t>
            </a:r>
            <a:endParaRPr lang="es-MX" sz="2800" dirty="0"/>
          </a:p>
          <a:p>
            <a:r>
              <a:rPr lang="es-MX" sz="2800" dirty="0" smtClean="0"/>
              <a:t>Identificar </a:t>
            </a:r>
            <a:r>
              <a:rPr lang="es-MX" sz="2800" dirty="0"/>
              <a:t>y planificar el trabajo de los subcontratistas.</a:t>
            </a:r>
          </a:p>
          <a:p>
            <a:r>
              <a:rPr lang="es-MX" sz="2800" dirty="0" smtClean="0"/>
              <a:t>Generar </a:t>
            </a:r>
            <a:r>
              <a:rPr lang="es-MX" sz="2800" dirty="0"/>
              <a:t>un plan de entrega de materiales</a:t>
            </a:r>
            <a:r>
              <a:rPr lang="es-MX" sz="2800" dirty="0" smtClean="0"/>
              <a:t>.</a:t>
            </a:r>
          </a:p>
          <a:p>
            <a:r>
              <a:rPr lang="es-MX" sz="2800" dirty="0" smtClean="0"/>
              <a:t>Tomar </a:t>
            </a:r>
            <a:r>
              <a:rPr lang="es-MX" sz="2800" dirty="0"/>
              <a:t>medidas para la eliminación de los residuos.</a:t>
            </a:r>
          </a:p>
        </p:txBody>
      </p:sp>
    </p:spTree>
    <p:extLst>
      <p:ext uri="{BB962C8B-B14F-4D97-AF65-F5344CB8AC3E}">
        <p14:creationId xmlns:p14="http://schemas.microsoft.com/office/powerpoint/2010/main" val="3653258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Proveedores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400" dirty="0"/>
              <a:t>Q</a:t>
            </a:r>
            <a:r>
              <a:rPr lang="es-MX" sz="2400" dirty="0" smtClean="0"/>
              <a:t>uien </a:t>
            </a:r>
            <a:r>
              <a:rPr lang="es-MX" sz="2400" dirty="0"/>
              <a:t>realiza el presupuesto selecciona los </a:t>
            </a:r>
            <a:r>
              <a:rPr lang="es-MX" sz="2400" dirty="0" smtClean="0"/>
              <a:t>proveedores basándose </a:t>
            </a:r>
            <a:r>
              <a:rPr lang="es-MX" sz="2400" dirty="0"/>
              <a:t>en costo, provisión y </a:t>
            </a:r>
            <a:r>
              <a:rPr lang="es-MX" sz="2400" dirty="0" smtClean="0"/>
              <a:t>servicio</a:t>
            </a:r>
          </a:p>
          <a:p>
            <a:pPr lvl="1"/>
            <a:r>
              <a:rPr lang="es-MX" sz="2400" dirty="0"/>
              <a:t>¿El precio incluye el costo de flete?</a:t>
            </a:r>
          </a:p>
          <a:p>
            <a:pPr lvl="1"/>
            <a:r>
              <a:rPr lang="es-MX" sz="2400" dirty="0" smtClean="0"/>
              <a:t>¿</a:t>
            </a:r>
            <a:r>
              <a:rPr lang="es-MX" sz="2400" dirty="0"/>
              <a:t>El proveedor cuenta con antecedentes de entrega de productos </a:t>
            </a:r>
            <a:r>
              <a:rPr lang="es-MX" sz="2400" dirty="0" smtClean="0"/>
              <a:t>a tiempo</a:t>
            </a:r>
            <a:r>
              <a:rPr lang="es-MX" sz="2400" dirty="0"/>
              <a:t>?</a:t>
            </a:r>
          </a:p>
          <a:p>
            <a:pPr lvl="1"/>
            <a:r>
              <a:rPr lang="es-MX" sz="2400" dirty="0" smtClean="0"/>
              <a:t>¿</a:t>
            </a:r>
            <a:r>
              <a:rPr lang="es-MX" sz="2400" dirty="0"/>
              <a:t>Cuál es la política para la devolución de los productos?</a:t>
            </a:r>
          </a:p>
          <a:p>
            <a:pPr lvl="1"/>
            <a:r>
              <a:rPr lang="es-MX" sz="2400" dirty="0" smtClean="0"/>
              <a:t>¿</a:t>
            </a:r>
            <a:r>
              <a:rPr lang="es-MX" sz="2400" dirty="0"/>
              <a:t>El proveedor puede proporcionar planos de distribución y planos </a:t>
            </a:r>
            <a:r>
              <a:rPr lang="es-MX" sz="2400" dirty="0" smtClean="0"/>
              <a:t>de ingeniería </a:t>
            </a:r>
            <a:r>
              <a:rPr lang="es-MX" sz="2400" dirty="0"/>
              <a:t>en forma oportuna?</a:t>
            </a:r>
          </a:p>
          <a:p>
            <a:pPr lvl="1"/>
            <a:r>
              <a:rPr lang="es-MX" sz="2400" dirty="0" smtClean="0"/>
              <a:t>¿</a:t>
            </a:r>
            <a:r>
              <a:rPr lang="es-MX" sz="2400" dirty="0"/>
              <a:t>El proveedor puede proporcionar asesoramiento y </a:t>
            </a:r>
            <a:r>
              <a:rPr lang="es-MX" sz="2400" dirty="0" smtClean="0"/>
              <a:t>asistencia técnicos</a:t>
            </a:r>
            <a:r>
              <a:rPr lang="es-MX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816971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Pedido de materiales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Se </a:t>
            </a:r>
            <a:r>
              <a:rPr lang="es-MX" sz="2800" dirty="0"/>
              <a:t>deben utilizar órdenes de compra por </a:t>
            </a:r>
            <a:r>
              <a:rPr lang="es-MX" sz="2800" dirty="0" smtClean="0"/>
              <a:t>escrito para </a:t>
            </a:r>
            <a:r>
              <a:rPr lang="es-MX" sz="2800" dirty="0"/>
              <a:t>solicitar materiales a los proveedores. </a:t>
            </a:r>
            <a:endParaRPr lang="es-MX" sz="2800" dirty="0" smtClean="0"/>
          </a:p>
          <a:p>
            <a:r>
              <a:rPr lang="es-MX" sz="2800" dirty="0" smtClean="0"/>
              <a:t>Las </a:t>
            </a:r>
            <a:r>
              <a:rPr lang="es-MX" sz="2800" dirty="0"/>
              <a:t>órdenes de compra </a:t>
            </a:r>
            <a:r>
              <a:rPr lang="es-MX" sz="2800" dirty="0" smtClean="0"/>
              <a:t>deben incluir </a:t>
            </a:r>
            <a:r>
              <a:rPr lang="es-MX" sz="2800" dirty="0"/>
              <a:t>la descripción del material, el código del producto, la cantidad, </a:t>
            </a:r>
            <a:r>
              <a:rPr lang="es-MX" sz="2800" dirty="0" smtClean="0"/>
              <a:t>el precio</a:t>
            </a:r>
            <a:r>
              <a:rPr lang="es-MX" sz="2800" dirty="0"/>
              <a:t>, la fecha y el lugar de entrega</a:t>
            </a:r>
            <a:r>
              <a:rPr lang="es-MX" sz="2800" dirty="0" smtClean="0"/>
              <a:t>.</a:t>
            </a:r>
          </a:p>
          <a:p>
            <a:r>
              <a:rPr lang="es-MX" sz="2800" dirty="0"/>
              <a:t>El supervisor o contratista principal debe asegurarse </a:t>
            </a:r>
            <a:r>
              <a:rPr lang="es-MX" sz="2800" dirty="0" smtClean="0"/>
              <a:t>de no </a:t>
            </a:r>
            <a:r>
              <a:rPr lang="es-MX" sz="2800" dirty="0"/>
              <a:t>se produzcan sustituciones no aprobadas</a:t>
            </a:r>
          </a:p>
        </p:txBody>
      </p:sp>
    </p:spTree>
    <p:extLst>
      <p:ext uri="{BB962C8B-B14F-4D97-AF65-F5344CB8AC3E}">
        <p14:creationId xmlns:p14="http://schemas.microsoft.com/office/powerpoint/2010/main" val="12033703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Documentación final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Planos del proyecto terminado</a:t>
            </a:r>
            <a:endParaRPr lang="es-MX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5" y="2386462"/>
            <a:ext cx="5976664" cy="44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370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040" y="1274618"/>
            <a:ext cx="6597436" cy="451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/>
              <a:t>Seguridad en el manejo de la electricidad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b="1" dirty="0"/>
              <a:t>Alto voltaje (o alta tensión</a:t>
            </a:r>
            <a:r>
              <a:rPr lang="es-MX" b="1" dirty="0" smtClean="0"/>
              <a:t>)</a:t>
            </a:r>
          </a:p>
          <a:p>
            <a:r>
              <a:rPr lang="es-MX" b="1" dirty="0"/>
              <a:t>Peligro de rayos y alto </a:t>
            </a:r>
            <a:r>
              <a:rPr lang="es-MX" b="1" dirty="0" smtClean="0"/>
              <a:t>voltaje</a:t>
            </a:r>
          </a:p>
          <a:p>
            <a:r>
              <a:rPr lang="es-MX" b="1" dirty="0"/>
              <a:t>Prueba de seguridad para alto </a:t>
            </a:r>
            <a:r>
              <a:rPr lang="es-MX" b="1" dirty="0" smtClean="0"/>
              <a:t>voltaje</a:t>
            </a:r>
          </a:p>
          <a:p>
            <a:r>
              <a:rPr lang="es-MX" b="1" dirty="0"/>
              <a:t>Conexión a </a:t>
            </a:r>
            <a:r>
              <a:rPr lang="es-MX" b="1" dirty="0" smtClean="0"/>
              <a:t>tierra: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2327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/>
              <a:t>Conexión a </a:t>
            </a:r>
            <a:r>
              <a:rPr lang="es-MX" b="1" dirty="0" smtClean="0"/>
              <a:t>tierra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Con una buena instalación de la unión y de la conexión a tierra se logra </a:t>
            </a:r>
            <a:r>
              <a:rPr lang="es-MX" dirty="0" smtClean="0"/>
              <a:t>lo siguiente</a:t>
            </a:r>
            <a:r>
              <a:rPr lang="es-MX" dirty="0"/>
              <a:t>:</a:t>
            </a:r>
          </a:p>
          <a:p>
            <a:r>
              <a:rPr lang="es-MX" dirty="0" smtClean="0"/>
              <a:t>Minimizar </a:t>
            </a:r>
            <a:r>
              <a:rPr lang="es-MX" dirty="0"/>
              <a:t>los problemas de </a:t>
            </a:r>
            <a:r>
              <a:rPr lang="es-MX" dirty="0" err="1"/>
              <a:t>sobrevoltaje</a:t>
            </a:r>
            <a:r>
              <a:rPr lang="es-MX" dirty="0"/>
              <a:t> y picos de electricidad.</a:t>
            </a:r>
          </a:p>
          <a:p>
            <a:r>
              <a:rPr lang="es-MX" dirty="0" smtClean="0"/>
              <a:t>Mantener </a:t>
            </a:r>
            <a:r>
              <a:rPr lang="es-MX" dirty="0"/>
              <a:t>la integridad de la planta de conexión a tierra eléctrica.</a:t>
            </a:r>
          </a:p>
          <a:p>
            <a:r>
              <a:rPr lang="es-MX" dirty="0" smtClean="0"/>
              <a:t>Lograr </a:t>
            </a:r>
            <a:r>
              <a:rPr lang="es-MX" dirty="0"/>
              <a:t>una vía más segura y efectiva de conexión a tierra.</a:t>
            </a:r>
          </a:p>
          <a:p>
            <a:pPr marL="0" indent="0">
              <a:buNone/>
            </a:pPr>
            <a:r>
              <a:rPr lang="es-MX" dirty="0"/>
              <a:t>Las uniones a tierra para telecomunicaciones se utilizan en los </a:t>
            </a:r>
            <a:r>
              <a:rPr lang="es-MX" dirty="0" smtClean="0"/>
              <a:t>siguientes casos</a:t>
            </a:r>
            <a:r>
              <a:rPr lang="es-MX" dirty="0"/>
              <a:t>:</a:t>
            </a:r>
          </a:p>
          <a:p>
            <a:r>
              <a:rPr lang="es-MX" dirty="0" smtClean="0"/>
              <a:t>Instalaciones </a:t>
            </a:r>
            <a:r>
              <a:rPr lang="es-MX" dirty="0"/>
              <a:t>de ingreso</a:t>
            </a:r>
          </a:p>
          <a:p>
            <a:r>
              <a:rPr lang="es-MX" dirty="0" smtClean="0"/>
              <a:t>Salas </a:t>
            </a:r>
            <a:r>
              <a:rPr lang="es-MX" dirty="0"/>
              <a:t>de equipamiento</a:t>
            </a:r>
          </a:p>
          <a:p>
            <a:r>
              <a:rPr lang="es-MX" dirty="0" smtClean="0"/>
              <a:t>Salas </a:t>
            </a:r>
            <a:r>
              <a:rPr lang="es-MX" dirty="0"/>
              <a:t>de telecomunicaciones</a:t>
            </a:r>
          </a:p>
        </p:txBody>
      </p:sp>
    </p:spTree>
    <p:extLst>
      <p:ext uri="{BB962C8B-B14F-4D97-AF65-F5344CB8AC3E}">
        <p14:creationId xmlns:p14="http://schemas.microsoft.com/office/powerpoint/2010/main" val="1621671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/>
              <a:t>Estándares de uniones y conexiones a tierra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3600" dirty="0" smtClean="0"/>
              <a:t>TIA/EIA-607-A</a:t>
            </a:r>
            <a:r>
              <a:rPr lang="es-MX" sz="3600" dirty="0"/>
              <a:t>, Requisitos de Conexión a Tierra y Unión a Tierra de Telecomunicaciones para Edificios Comerciales, incluye la unión y conexión a tierra al sistema de cableado estructurado para telecomunicaciones</a:t>
            </a:r>
            <a:endParaRPr lang="es-MX" sz="3600" b="1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0308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/>
              <a:t>Prácticas de seguridad en el laboratorio y en el </a:t>
            </a:r>
            <a:r>
              <a:rPr lang="es-MX" sz="3600" b="1" dirty="0"/>
              <a:t>lugar de </a:t>
            </a:r>
            <a:r>
              <a:rPr lang="es-MX" sz="3600" b="1" dirty="0"/>
              <a:t>trabajo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Antes de comenzar a trabajar, aprenda dónde están ubicados </a:t>
            </a:r>
            <a:r>
              <a:rPr lang="es-MX" dirty="0" smtClean="0"/>
              <a:t>los extintores </a:t>
            </a:r>
            <a:r>
              <a:rPr lang="es-MX" dirty="0"/>
              <a:t>de incendios correspondientes a esa </a:t>
            </a:r>
            <a:r>
              <a:rPr lang="es-MX" dirty="0" smtClean="0"/>
              <a:t>área</a:t>
            </a:r>
          </a:p>
          <a:p>
            <a:r>
              <a:rPr lang="es-MX" dirty="0"/>
              <a:t>Siempre conozca los códigos locales con </a:t>
            </a:r>
            <a:r>
              <a:rPr lang="es-MX" dirty="0" smtClean="0"/>
              <a:t>anterioridad</a:t>
            </a:r>
          </a:p>
          <a:p>
            <a:r>
              <a:rPr lang="es-MX" dirty="0"/>
              <a:t>Cuando coloque cables entre dos pisos, utilice un cable </a:t>
            </a:r>
            <a:r>
              <a:rPr lang="es-MX" dirty="0" smtClean="0"/>
              <a:t>certificado para </a:t>
            </a:r>
            <a:r>
              <a:rPr lang="es-MX" dirty="0"/>
              <a:t>instalaciones </a:t>
            </a:r>
            <a:r>
              <a:rPr lang="es-MX" dirty="0" smtClean="0"/>
              <a:t>verticales</a:t>
            </a:r>
          </a:p>
          <a:p>
            <a:r>
              <a:rPr lang="es-MX" dirty="0"/>
              <a:t>Los cables exteriores, por lo general, poseen una cubierta </a:t>
            </a:r>
            <a:r>
              <a:rPr lang="es-MX" dirty="0" smtClean="0"/>
              <a:t>de polietileno.</a:t>
            </a:r>
          </a:p>
          <a:p>
            <a:r>
              <a:rPr lang="es-MX" dirty="0"/>
              <a:t>El ingeniero de mantenimiento </a:t>
            </a:r>
            <a:r>
              <a:rPr lang="es-MX" dirty="0" smtClean="0"/>
              <a:t>o seguridad del </a:t>
            </a:r>
            <a:r>
              <a:rPr lang="es-MX" dirty="0"/>
              <a:t>edificio debe ser </a:t>
            </a:r>
            <a:r>
              <a:rPr lang="es-MX" dirty="0" smtClean="0"/>
              <a:t>consultado antes de realizar cualquier trabajo</a:t>
            </a:r>
          </a:p>
          <a:p>
            <a:r>
              <a:rPr lang="es-MX" dirty="0"/>
              <a:t>Si el cable debe ser tendido a través de espacios donde </a:t>
            </a:r>
            <a:r>
              <a:rPr lang="es-MX" dirty="0" smtClean="0"/>
              <a:t>hay circulación </a:t>
            </a:r>
            <a:r>
              <a:rPr lang="es-MX" dirty="0"/>
              <a:t>de aire, asegúrese de utilizar cables a prueba </a:t>
            </a:r>
            <a:r>
              <a:rPr lang="es-MX" dirty="0" smtClean="0"/>
              <a:t>de incendios </a:t>
            </a:r>
            <a:r>
              <a:rPr lang="es-MX" dirty="0"/>
              <a:t>o cables </a:t>
            </a:r>
            <a:r>
              <a:rPr lang="es-MX" dirty="0" err="1"/>
              <a:t>plenum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3095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Seguridad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b="1" dirty="0"/>
              <a:t>Seguridad en las escaleras de </a:t>
            </a:r>
            <a:r>
              <a:rPr lang="es-MX" b="1" dirty="0" smtClean="0"/>
              <a:t>mano</a:t>
            </a:r>
          </a:p>
          <a:p>
            <a:r>
              <a:rPr lang="es-MX" b="1" dirty="0"/>
              <a:t>Seguridad con la fibra </a:t>
            </a:r>
            <a:r>
              <a:rPr lang="es-MX" b="1" dirty="0" smtClean="0"/>
              <a:t>óptica: </a:t>
            </a:r>
            <a:r>
              <a:rPr lang="es-MX" dirty="0" smtClean="0"/>
              <a:t>Debido </a:t>
            </a:r>
            <a:r>
              <a:rPr lang="es-MX" dirty="0"/>
              <a:t>a que el cable de fibra óptica contiene vidrio, es importante que </a:t>
            </a:r>
            <a:r>
              <a:rPr lang="es-MX" dirty="0" smtClean="0"/>
              <a:t>tome las </a:t>
            </a:r>
            <a:r>
              <a:rPr lang="es-MX" dirty="0"/>
              <a:t>precauciones adecuadas. El material sobrante es cortante y debe </a:t>
            </a:r>
            <a:r>
              <a:rPr lang="es-MX" dirty="0" smtClean="0"/>
              <a:t>ser desechado </a:t>
            </a:r>
            <a:r>
              <a:rPr lang="es-MX" dirty="0"/>
              <a:t>apropiadamente. Si se rompe, es posible que pequeñas </a:t>
            </a:r>
            <a:r>
              <a:rPr lang="es-MX" dirty="0" smtClean="0"/>
              <a:t>astillas penetren </a:t>
            </a:r>
            <a:r>
              <a:rPr lang="es-MX" dirty="0"/>
              <a:t>la piel</a:t>
            </a:r>
            <a:r>
              <a:rPr lang="es-MX" dirty="0" smtClean="0"/>
              <a:t>.</a:t>
            </a:r>
          </a:p>
          <a:p>
            <a:r>
              <a:rPr lang="es-MX" b="1" dirty="0"/>
              <a:t>Uso de extintores de </a:t>
            </a:r>
            <a:r>
              <a:rPr lang="es-MX" b="1" dirty="0" smtClean="0"/>
              <a:t>incendios:  </a:t>
            </a:r>
          </a:p>
          <a:p>
            <a:pPr lvl="1"/>
            <a:r>
              <a:rPr lang="es-MX" dirty="0" smtClean="0"/>
              <a:t>Los </a:t>
            </a:r>
            <a:r>
              <a:rPr lang="es-MX" dirty="0"/>
              <a:t>incendios de Clase A son los que ocurren con </a:t>
            </a:r>
            <a:r>
              <a:rPr lang="es-MX" dirty="0" smtClean="0"/>
              <a:t>materiales comunes </a:t>
            </a:r>
            <a:r>
              <a:rPr lang="es-MX" dirty="0"/>
              <a:t>como papel, madera, cartón y plásticos.</a:t>
            </a:r>
          </a:p>
          <a:p>
            <a:pPr lvl="1"/>
            <a:r>
              <a:rPr lang="es-MX" dirty="0" smtClean="0"/>
              <a:t>Los </a:t>
            </a:r>
            <a:r>
              <a:rPr lang="es-MX" dirty="0"/>
              <a:t>incendios de Clase B son los que ocurren con </a:t>
            </a:r>
            <a:r>
              <a:rPr lang="es-MX" dirty="0" smtClean="0"/>
              <a:t>líquidos inflamables </a:t>
            </a:r>
            <a:r>
              <a:rPr lang="es-MX" dirty="0"/>
              <a:t>o combustibles, como gasolina, kerosén y los </a:t>
            </a:r>
            <a:r>
              <a:rPr lang="es-MX" dirty="0" smtClean="0"/>
              <a:t>solventes orgánicos </a:t>
            </a:r>
            <a:r>
              <a:rPr lang="es-MX" dirty="0"/>
              <a:t>comunes que se usan en laboratorios.</a:t>
            </a:r>
          </a:p>
          <a:p>
            <a:pPr lvl="1"/>
            <a:r>
              <a:rPr lang="es-MX" dirty="0" smtClean="0"/>
              <a:t>Los </a:t>
            </a:r>
            <a:r>
              <a:rPr lang="es-MX" dirty="0"/>
              <a:t>incendios de Clase C son los que ocurren con equipos </a:t>
            </a:r>
            <a:r>
              <a:rPr lang="es-MX" dirty="0" smtClean="0"/>
              <a:t>eléctricos </a:t>
            </a:r>
            <a:r>
              <a:rPr lang="pt-BR" dirty="0" smtClean="0"/>
              <a:t>como </a:t>
            </a:r>
            <a:r>
              <a:rPr lang="pt-BR" dirty="0" err="1"/>
              <a:t>electrodomésticos</a:t>
            </a:r>
            <a:r>
              <a:rPr lang="pt-BR" dirty="0"/>
              <a:t>, interruptores, </a:t>
            </a:r>
            <a:r>
              <a:rPr lang="pt-BR" dirty="0" err="1"/>
              <a:t>paneles</a:t>
            </a:r>
            <a:r>
              <a:rPr lang="pt-BR" dirty="0"/>
              <a:t> eléctricos</a:t>
            </a:r>
            <a:r>
              <a:rPr lang="pt-BR" dirty="0" smtClean="0"/>
              <a:t>, </a:t>
            </a:r>
            <a:r>
              <a:rPr lang="es-MX" dirty="0" smtClean="0"/>
              <a:t>herramientas </a:t>
            </a:r>
            <a:r>
              <a:rPr lang="es-MX" dirty="0"/>
              <a:t>eléctricas, cocinas eléctricas y la mayoría de </a:t>
            </a:r>
            <a:r>
              <a:rPr lang="es-MX" dirty="0" smtClean="0"/>
              <a:t>los dispositivos </a:t>
            </a:r>
            <a:r>
              <a:rPr lang="es-MX" dirty="0"/>
              <a:t>electrónicos. </a:t>
            </a:r>
            <a:endParaRPr lang="es-MX" dirty="0" smtClean="0"/>
          </a:p>
          <a:p>
            <a:pPr lvl="1"/>
            <a:r>
              <a:rPr lang="es-MX" dirty="0" smtClean="0"/>
              <a:t>Los </a:t>
            </a:r>
            <a:r>
              <a:rPr lang="es-MX" dirty="0"/>
              <a:t>incendios de Clase D son los que ocurren con </a:t>
            </a:r>
            <a:r>
              <a:rPr lang="es-MX" dirty="0" smtClean="0"/>
              <a:t>metales combustibles </a:t>
            </a:r>
            <a:r>
              <a:rPr lang="es-MX" dirty="0"/>
              <a:t>como el magnesio, titanio, potasio y sodio</a:t>
            </a:r>
          </a:p>
        </p:txBody>
      </p:sp>
    </p:spTree>
    <p:extLst>
      <p:ext uri="{BB962C8B-B14F-4D97-AF65-F5344CB8AC3E}">
        <p14:creationId xmlns:p14="http://schemas.microsoft.com/office/powerpoint/2010/main" val="1093515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/>
              <a:t>Equipamiento personal de seguridad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200" b="1" dirty="0"/>
              <a:t>Ropa de </a:t>
            </a:r>
            <a:r>
              <a:rPr lang="es-MX" sz="3200" b="1" dirty="0" smtClean="0"/>
              <a:t>trabajo</a:t>
            </a:r>
          </a:p>
          <a:p>
            <a:r>
              <a:rPr lang="es-MX" sz="3200" b="1" dirty="0"/>
              <a:t>Protección para los </a:t>
            </a:r>
            <a:r>
              <a:rPr lang="es-MX" sz="3200" b="1" dirty="0" smtClean="0"/>
              <a:t>ojos</a:t>
            </a:r>
          </a:p>
          <a:p>
            <a:r>
              <a:rPr lang="es-MX" sz="3200" b="1" dirty="0"/>
              <a:t>Uso de casco</a:t>
            </a:r>
            <a:endParaRPr lang="es-MX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9" y="2492896"/>
            <a:ext cx="38004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701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2899</TotalTime>
  <Words>2026</Words>
  <Application>Microsoft Office PowerPoint</Application>
  <PresentationFormat>Panorámica</PresentationFormat>
  <Paragraphs>150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1" baseType="lpstr">
      <vt:lpstr>Arial</vt:lpstr>
      <vt:lpstr>Rockwell</vt:lpstr>
      <vt:lpstr>Rockwell Condensed</vt:lpstr>
      <vt:lpstr>Wingdings</vt:lpstr>
      <vt:lpstr>Tipo de madera</vt:lpstr>
      <vt:lpstr>Instalación de Redes  2da. parte</vt:lpstr>
      <vt:lpstr>Seguridad</vt:lpstr>
      <vt:lpstr>MSDS</vt:lpstr>
      <vt:lpstr>Seguridad en el manejo de la electricidad</vt:lpstr>
      <vt:lpstr>Conexión a tierra</vt:lpstr>
      <vt:lpstr>Estándares de uniones y conexiones a tierra</vt:lpstr>
      <vt:lpstr>Prácticas de seguridad en el laboratorio y en el lugar de trabajo</vt:lpstr>
      <vt:lpstr>Seguridad</vt:lpstr>
      <vt:lpstr>Equipamiento personal de seguridad</vt:lpstr>
      <vt:lpstr>Herramientas</vt:lpstr>
      <vt:lpstr>Herramientas para la terminación de cables</vt:lpstr>
      <vt:lpstr>Herramientas de diagnóstico</vt:lpstr>
      <vt:lpstr>Herramientas complementarias de la instalación</vt:lpstr>
      <vt:lpstr>Proceso de instalación</vt:lpstr>
      <vt:lpstr>Precauciones en el tendido de cableado horizontal</vt:lpstr>
      <vt:lpstr>Instalación de cable vertical</vt:lpstr>
      <vt:lpstr>Cortafuegos</vt:lpstr>
      <vt:lpstr>Terminación de medios de cobre</vt:lpstr>
      <vt:lpstr>Etapa de recorte</vt:lpstr>
      <vt:lpstr>Administración de cables</vt:lpstr>
      <vt:lpstr>Administración de cables</vt:lpstr>
      <vt:lpstr>Rotulación detallada</vt:lpstr>
      <vt:lpstr>Fase de finalización</vt:lpstr>
      <vt:lpstr>Fallas de cables más comunes.</vt:lpstr>
      <vt:lpstr>Verificación de cortocircuitos</vt:lpstr>
      <vt:lpstr>Certificación y documentación del cableado</vt:lpstr>
      <vt:lpstr>Documentación de certificación</vt:lpstr>
      <vt:lpstr>Puesta en servicio</vt:lpstr>
      <vt:lpstr>Actividad del cableado</vt:lpstr>
      <vt:lpstr>Iconos y símbolos de la instalación</vt:lpstr>
      <vt:lpstr>Tipos de planos</vt:lpstr>
      <vt:lpstr>Esquemas</vt:lpstr>
      <vt:lpstr>Planificación del proyecto</vt:lpstr>
      <vt:lpstr>Proveedores</vt:lpstr>
      <vt:lpstr>Pedido de materiales</vt:lpstr>
      <vt:lpstr>Documentación final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i-Arquitectura de redes</dc:title>
  <dc:creator>Usuario de Windows</dc:creator>
  <cp:lastModifiedBy>Usuario de Windows</cp:lastModifiedBy>
  <cp:revision>36</cp:revision>
  <dcterms:created xsi:type="dcterms:W3CDTF">2020-08-02T20:04:45Z</dcterms:created>
  <dcterms:modified xsi:type="dcterms:W3CDTF">2020-08-31T17:23:29Z</dcterms:modified>
</cp:coreProperties>
</file>