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68" r:id="rId3"/>
    <p:sldId id="277" r:id="rId4"/>
    <p:sldId id="301" r:id="rId5"/>
    <p:sldId id="278" r:id="rId6"/>
    <p:sldId id="269" r:id="rId7"/>
    <p:sldId id="272" r:id="rId8"/>
    <p:sldId id="302" r:id="rId9"/>
    <p:sldId id="288" r:id="rId10"/>
    <p:sldId id="270" r:id="rId11"/>
    <p:sldId id="279" r:id="rId12"/>
    <p:sldId id="289" r:id="rId13"/>
    <p:sldId id="290" r:id="rId14"/>
    <p:sldId id="282" r:id="rId15"/>
    <p:sldId id="292" r:id="rId16"/>
    <p:sldId id="303" r:id="rId17"/>
    <p:sldId id="298" r:id="rId18"/>
    <p:sldId id="293" r:id="rId19"/>
    <p:sldId id="287" r:id="rId20"/>
    <p:sldId id="300" r:id="rId21"/>
    <p:sldId id="286" r:id="rId22"/>
    <p:sldId id="296" r:id="rId23"/>
    <p:sldId id="304" r:id="rId24"/>
    <p:sldId id="305" r:id="rId25"/>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0" d="100"/>
          <a:sy n="70" d="100"/>
        </p:scale>
        <p:origin x="738" y="6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72" d="100"/>
          <a:sy n="72" d="100"/>
        </p:scale>
        <p:origin x="31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3F1413-0572-4F2A-85C1-07088EBB5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219AD38-CA10-4EA6-81E3-D23F7E7AC727}">
      <dgm:prSet/>
      <dgm:spPr/>
      <dgm:t>
        <a:bodyPr/>
        <a:lstStyle/>
        <a:p>
          <a:r>
            <a:rPr lang="es-MX" b="1" dirty="0">
              <a:solidFill>
                <a:schemeClr val="tx2"/>
              </a:solidFill>
              <a:latin typeface="Amasis MT Pro Medium" panose="02040604050005020304" pitchFamily="18" charset="0"/>
            </a:rPr>
            <a:t>FACULTAD DE INGENIERÍA – UNIVERSIDAD NACIONAL DE JUJUY 		                            CÁTEDRA: ADMINISTRACIÓN DE LAS OPERACIONES INDUSTRIALES</a:t>
          </a:r>
          <a:endParaRPr lang="es-AR" dirty="0">
            <a:solidFill>
              <a:schemeClr val="tx2"/>
            </a:solidFill>
            <a:latin typeface="Amasis MT Pro Medium" panose="02040604050005020304" pitchFamily="18" charset="0"/>
          </a:endParaRPr>
        </a:p>
      </dgm:t>
    </dgm:pt>
    <dgm:pt modelId="{63541559-457D-4585-8654-D661ADA0B689}" type="parTrans" cxnId="{2FA49451-F5B2-46E8-BEC2-38C4AD63FFC4}">
      <dgm:prSet/>
      <dgm:spPr/>
      <dgm:t>
        <a:bodyPr/>
        <a:lstStyle/>
        <a:p>
          <a:endParaRPr lang="es-AR">
            <a:latin typeface="Amasis MT Pro Medium" panose="02040604050005020304" pitchFamily="18" charset="0"/>
          </a:endParaRPr>
        </a:p>
      </dgm:t>
    </dgm:pt>
    <dgm:pt modelId="{00C0521D-750D-48EA-9C82-4DE3B43D5B0B}" type="sibTrans" cxnId="{2FA49451-F5B2-46E8-BEC2-38C4AD63FFC4}">
      <dgm:prSet/>
      <dgm:spPr/>
      <dgm:t>
        <a:bodyPr/>
        <a:lstStyle/>
        <a:p>
          <a:endParaRPr lang="es-AR">
            <a:latin typeface="Amasis MT Pro Medium" panose="02040604050005020304" pitchFamily="18" charset="0"/>
          </a:endParaRPr>
        </a:p>
      </dgm:t>
    </dgm:pt>
    <dgm:pt modelId="{9BDE8258-93D4-43E9-A4E5-D0857BAD8DB1}" type="pres">
      <dgm:prSet presAssocID="{F93F1413-0572-4F2A-85C1-07088EBB52D1}" presName="linear" presStyleCnt="0">
        <dgm:presLayoutVars>
          <dgm:animLvl val="lvl"/>
          <dgm:resizeHandles val="exact"/>
        </dgm:presLayoutVars>
      </dgm:prSet>
      <dgm:spPr/>
    </dgm:pt>
    <dgm:pt modelId="{344FA939-61F6-46D3-8ABF-D5DC4ADF519F}" type="pres">
      <dgm:prSet presAssocID="{6219AD38-CA10-4EA6-81E3-D23F7E7AC727}" presName="parentText" presStyleLbl="node1" presStyleIdx="0" presStyleCnt="1" custLinFactNeighborX="694" custLinFactNeighborY="-3529">
        <dgm:presLayoutVars>
          <dgm:chMax val="0"/>
          <dgm:bulletEnabled val="1"/>
        </dgm:presLayoutVars>
      </dgm:prSet>
      <dgm:spPr/>
    </dgm:pt>
  </dgm:ptLst>
  <dgm:cxnLst>
    <dgm:cxn modelId="{595FF632-6707-437F-9CA1-C1D079E0A50C}" type="presOf" srcId="{F93F1413-0572-4F2A-85C1-07088EBB52D1}" destId="{9BDE8258-93D4-43E9-A4E5-D0857BAD8DB1}" srcOrd="0" destOrd="0" presId="urn:microsoft.com/office/officeart/2005/8/layout/vList2"/>
    <dgm:cxn modelId="{942A6663-F7BC-47A1-89CD-6AB9D5C6FD35}" type="presOf" srcId="{6219AD38-CA10-4EA6-81E3-D23F7E7AC727}" destId="{344FA939-61F6-46D3-8ABF-D5DC4ADF519F}" srcOrd="0" destOrd="0" presId="urn:microsoft.com/office/officeart/2005/8/layout/vList2"/>
    <dgm:cxn modelId="{2FA49451-F5B2-46E8-BEC2-38C4AD63FFC4}" srcId="{F93F1413-0572-4F2A-85C1-07088EBB52D1}" destId="{6219AD38-CA10-4EA6-81E3-D23F7E7AC727}" srcOrd="0" destOrd="0" parTransId="{63541559-457D-4585-8654-D661ADA0B689}" sibTransId="{00C0521D-750D-48EA-9C82-4DE3B43D5B0B}"/>
    <dgm:cxn modelId="{63B88B71-3365-4180-9134-F3B7E153C576}" type="presParOf" srcId="{9BDE8258-93D4-43E9-A4E5-D0857BAD8DB1}" destId="{344FA939-61F6-46D3-8ABF-D5DC4ADF519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A939-61F6-46D3-8ABF-D5DC4ADF519F}">
      <dsp:nvSpPr>
        <dsp:cNvPr id="0" name=""/>
        <dsp:cNvSpPr/>
      </dsp:nvSpPr>
      <dsp:spPr>
        <a:xfrm>
          <a:off x="0" y="57353"/>
          <a:ext cx="10369152" cy="23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b="1" kern="1200" dirty="0">
              <a:solidFill>
                <a:schemeClr val="tx2"/>
              </a:solidFill>
              <a:latin typeface="Amasis MT Pro Medium" panose="02040604050005020304" pitchFamily="18" charset="0"/>
            </a:rPr>
            <a:t>FACULTAD DE INGENIERÍA – UNIVERSIDAD NACIONAL DE JUJUY 		                            CÁTEDRA: ADMINISTRACIÓN DE LAS OPERACIONES INDUSTRIALES</a:t>
          </a:r>
          <a:endParaRPr lang="es-AR" sz="1000" kern="1200" dirty="0">
            <a:solidFill>
              <a:schemeClr val="tx2"/>
            </a:solidFill>
            <a:latin typeface="Amasis MT Pro Medium" panose="02040604050005020304" pitchFamily="18" charset="0"/>
          </a:endParaRPr>
        </a:p>
      </dsp:txBody>
      <dsp:txXfrm>
        <a:off x="11709" y="69062"/>
        <a:ext cx="10345734" cy="216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9BBBD98-8689-4A62-BBFB-92BF328A7966}" type="datetime1">
              <a:rPr lang="es-ES" smtClean="0"/>
              <a:t>25/06/2025</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es-ES" smtClean="0"/>
              <a:t>‹Nº›</a:t>
            </a:fld>
            <a:endParaRPr lang="es-E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8E41AB9B-16BF-4ECF-B92C-3E61E5BECA90}" type="datetime1">
              <a:rPr lang="es-ES" noProof="0" smtClean="0"/>
              <a:t>25/06/2025</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es-ES" noProof="0" smtClean="0"/>
              <a:pPr rtl="0"/>
              <a:t>‹Nº›</a:t>
            </a:fld>
            <a:endParaRPr lang="es-ES"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41221E5-7225-48EB-A4EE-420E7BFCF705}" type="slidenum">
              <a:rPr lang="es-ES" smtClean="0"/>
              <a:pPr rtl="0"/>
              <a:t>1</a:t>
            </a:fld>
            <a:endParaRPr lang="es-ES" dirty="0"/>
          </a:p>
        </p:txBody>
      </p:sp>
    </p:spTree>
    <p:extLst>
      <p:ext uri="{BB962C8B-B14F-4D97-AF65-F5344CB8AC3E}">
        <p14:creationId xmlns:p14="http://schemas.microsoft.com/office/powerpoint/2010/main" val="40080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CC57B-7149-8442-39D8-7C10C69E774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E044849-9B53-5A6E-B322-510A1E19EE2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643BA67-7DCC-A2B8-23F6-C467A886169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BF4CAD9-4C52-2C74-0BFD-A928E836B3F0}"/>
              </a:ext>
            </a:extLst>
          </p:cNvPr>
          <p:cNvSpPr>
            <a:spLocks noGrp="1"/>
          </p:cNvSpPr>
          <p:nvPr>
            <p:ph type="sldNum" sz="quarter" idx="10"/>
          </p:nvPr>
        </p:nvSpPr>
        <p:spPr/>
        <p:txBody>
          <a:bodyPr/>
          <a:lstStyle/>
          <a:p>
            <a:pPr rtl="0"/>
            <a:fld id="{841221E5-7225-48EB-A4EE-420E7BFCF705}" type="slidenum">
              <a:rPr lang="es-ES" smtClean="0"/>
              <a:pPr rtl="0"/>
              <a:t>9</a:t>
            </a:fld>
            <a:endParaRPr lang="es-ES" dirty="0"/>
          </a:p>
        </p:txBody>
      </p:sp>
    </p:spTree>
    <p:extLst>
      <p:ext uri="{BB962C8B-B14F-4D97-AF65-F5344CB8AC3E}">
        <p14:creationId xmlns:p14="http://schemas.microsoft.com/office/powerpoint/2010/main" val="363302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0" name="Rectángulo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1" name="Rectángulo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2" name="Rectángulo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13" name="Conector recto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15" name="Conector recto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s-ES" noProof="0" dirty="0"/>
          </a:p>
        </p:txBody>
      </p:sp>
      <p:sp>
        <p:nvSpPr>
          <p:cNvPr id="2" name="Título 1"/>
          <p:cNvSpPr>
            <a:spLocks noGrp="1"/>
          </p:cNvSpPr>
          <p:nvPr>
            <p:ph type="ctrTitle"/>
          </p:nvPr>
        </p:nvSpPr>
        <p:spPr>
          <a:xfrm>
            <a:off x="2428669" y="1600200"/>
            <a:ext cx="8329031" cy="2680127"/>
          </a:xfrm>
        </p:spPr>
        <p:txBody>
          <a:bodyPr rtlCol="0">
            <a:noAutofit/>
          </a:bodyPr>
          <a:lstStyle>
            <a:lvl1pPr>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4" name="Marcador de posición de fecha 3"/>
          <p:cNvSpPr>
            <a:spLocks noGrp="1"/>
          </p:cNvSpPr>
          <p:nvPr>
            <p:ph type="dt" sz="half" idx="10"/>
          </p:nvPr>
        </p:nvSpPr>
        <p:spPr/>
        <p:txBody>
          <a:bodyPr rtlCol="0"/>
          <a:lstStyle>
            <a:lvl1pPr>
              <a:defRPr baseline="0">
                <a:solidFill>
                  <a:schemeClr val="tx2"/>
                </a:solidFill>
              </a:defRPr>
            </a:lvl1pPr>
          </a:lstStyle>
          <a:p>
            <a:pPr rtl="0"/>
            <a:fld id="{466E6084-0988-49B4-BD4E-1264194D9864}" type="datetime1">
              <a:rPr lang="es-ES" noProof="0" smtClean="0"/>
              <a:t>25/06/2025</a:t>
            </a:fld>
            <a:endParaRPr lang="es-ES" noProof="0" dirty="0"/>
          </a:p>
        </p:txBody>
      </p:sp>
      <p:sp>
        <p:nvSpPr>
          <p:cNvPr id="5" name="Marcador de posición de pie de página 4"/>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6" name="Marcador de posición de número de diapositiva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45EEB305-4E92-401E-9FCA-996DF9FD55B6}" type="datetime1">
              <a:rPr lang="es-ES" noProof="0" smtClean="0"/>
              <a:t>25/06/2025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ángulo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0" name="Rectángulo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1" name="Conector recto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cxnSp>
        <p:nvCxnSpPr>
          <p:cNvPr id="14" name="Conector recto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p:nvPr>
        </p:nvSpPr>
        <p:spPr>
          <a:xfrm>
            <a:off x="9599612" y="685800"/>
            <a:ext cx="1787526" cy="54864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98613" y="685800"/>
            <a:ext cx="7848599" cy="548640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67E901BA-1555-4CE1-92B2-39682A57B7CA}" type="datetime1">
              <a:rPr lang="es-ES" noProof="0" smtClean="0"/>
              <a:t>25/06/2025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8B94D32F-F0D9-47B3-AAC6-D43DC057831A}" type="datetime1">
              <a:rPr lang="es-ES" noProof="0" smtClean="0"/>
              <a:t>25/06/2025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ángulo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0" name="Rectángulo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4" name="Rectángulo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1" name="Rectángulo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22" name="Conector recto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s-ES" noProof="0" dirty="0"/>
          </a:p>
        </p:txBody>
      </p:sp>
      <p:cxnSp>
        <p:nvCxnSpPr>
          <p:cNvPr id="23" name="Conector recto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7" name="Rectángulo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8" name="Rectángulo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9" name="Rectángulo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0" name="Rectángulo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31" name="Conector recto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33" name="Conector recto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posición de fecha 3"/>
          <p:cNvSpPr>
            <a:spLocks noGrp="1"/>
          </p:cNvSpPr>
          <p:nvPr>
            <p:ph type="dt" sz="half" idx="10"/>
          </p:nvPr>
        </p:nvSpPr>
        <p:spPr/>
        <p:txBody>
          <a:bodyPr rtlCol="0"/>
          <a:lstStyle>
            <a:lvl1pPr>
              <a:defRPr baseline="0">
                <a:solidFill>
                  <a:schemeClr val="tx2"/>
                </a:solidFill>
              </a:defRPr>
            </a:lvl1pPr>
          </a:lstStyle>
          <a:p>
            <a:pPr rtl="0"/>
            <a:fld id="{BB07FB1B-461B-4D1D-952B-7FEEFF2CFA29}" type="datetime1">
              <a:rPr lang="es-ES" noProof="0" smtClean="0"/>
              <a:t>25/06/2025</a:t>
            </a:fld>
            <a:endParaRPr lang="es-ES" noProof="0" dirty="0"/>
          </a:p>
        </p:txBody>
      </p:sp>
      <p:sp>
        <p:nvSpPr>
          <p:cNvPr id="5" name="Marcador de posición de pie de página 4"/>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6" name="Marcador de posición de número de diapositiva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p>
            <a:pPr rtl="0"/>
            <a:fld id="{6EC9D876-84BE-45D9-9418-9FF24663C364}" type="datetime1">
              <a:rPr lang="es-ES" noProof="0" smtClean="0"/>
              <a:t>25/06/2025</a:t>
            </a:fld>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p>
            <a:pPr rtl="0"/>
            <a:fld id="{AACDF9AA-CFE1-4BA9-8C5D-54C264D423B8}" type="datetime1">
              <a:rPr lang="es-ES" noProof="0" smtClean="0"/>
              <a:t>25/06/2025</a:t>
            </a:fld>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9" name="Marcador de posición de número de diapositiva 8"/>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CDA51D7A-9E1F-4C6F-8B86-F39A8650CB7A}" type="datetime1">
              <a:rPr lang="es-ES" noProof="0" smtClean="0"/>
              <a:t>25/06/2025</a:t>
            </a:fld>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5" name="Marcador de posición de número de diapositiva 4"/>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ángulo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6" name="Rectángulo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cxnSp>
        <p:nvCxnSpPr>
          <p:cNvPr id="7" name="Conector recto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Marcador de posición de fecha 1"/>
          <p:cNvSpPr>
            <a:spLocks noGrp="1"/>
          </p:cNvSpPr>
          <p:nvPr>
            <p:ph type="dt" sz="half" idx="10"/>
          </p:nvPr>
        </p:nvSpPr>
        <p:spPr/>
        <p:txBody>
          <a:bodyPr rtlCol="0"/>
          <a:lstStyle/>
          <a:p>
            <a:pPr rtl="0"/>
            <a:fld id="{66A1E9FB-24DE-4A64-B35D-DF3FF6E51288}" type="datetime1">
              <a:rPr lang="es-ES" noProof="0" smtClean="0"/>
              <a:t>25/06/2025</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4" name="Marcador de posición de número de diapositiva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es-ES" noProof="0"/>
              <a:pPr rtl="0"/>
              <a:t>‹Nº›</a:t>
            </a:fld>
            <a:endParaRPr lang="es-ES" noProof="0"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cxnSp>
        <p:nvCxnSpPr>
          <p:cNvPr id="10" name="Conector recto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Título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p>
            <a:pPr rtl="0"/>
            <a:fld id="{53CDA7DC-138B-4843-B77A-91873FF451A9}" type="datetime1">
              <a:rPr lang="es-ES" noProof="0" smtClean="0"/>
              <a:t>25/06/2025</a:t>
            </a:fld>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11" name="Rectángulo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Título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lvl1pPr>
              <a:defRPr baseline="0">
                <a:solidFill>
                  <a:schemeClr val="tx2"/>
                </a:solidFill>
              </a:defRPr>
            </a:lvl1pPr>
          </a:lstStyle>
          <a:p>
            <a:pPr rtl="0"/>
            <a:fld id="{CB016917-91ED-4B62-9DC6-0583229F954A}" type="datetime1">
              <a:rPr lang="es-ES" noProof="0" smtClean="0"/>
              <a:t>25/06/2025</a:t>
            </a:fld>
            <a:endParaRPr lang="es-ES" noProof="0" dirty="0"/>
          </a:p>
        </p:txBody>
      </p:sp>
      <p:sp>
        <p:nvSpPr>
          <p:cNvPr id="6" name="Marcador de posición de pie de página 5"/>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cxnSp>
        <p:nvCxnSpPr>
          <p:cNvPr id="10" name="Conector recto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3" name="Rectángulo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4" name="Conector recto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cxnSp>
        <p:nvCxnSpPr>
          <p:cNvPr id="16" name="Conector recto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Marcador de posición de título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75031EA3-1207-456F-B1A7-F20CDD0C2E7B}" type="datetime1">
              <a:rPr lang="es-ES" noProof="0" smtClean="0"/>
              <a:t>25/06/2025</a:t>
            </a:fld>
            <a:endParaRPr lang="es-ES" noProof="0" dirty="0"/>
          </a:p>
        </p:txBody>
      </p:sp>
      <p:sp>
        <p:nvSpPr>
          <p:cNvPr id="5" name="Marcador de posición de pie de página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s-ES" noProof="0" dirty="0"/>
              <a:t>Agregar un pie de página</a:t>
            </a:r>
          </a:p>
        </p:txBody>
      </p:sp>
      <p:sp>
        <p:nvSpPr>
          <p:cNvPr id="6" name="Marcador de posición de número de diapositiva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5.xml"/><Relationship Id="rId7" Type="http://schemas.openxmlformats.org/officeDocument/2006/relationships/image" Target="../media/image8.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11.png"/><Relationship Id="rId4" Type="http://schemas.openxmlformats.org/officeDocument/2006/relationships/diagramQuickStyle" Target="../diagrams/quickStyle15.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2.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38028" y="188641"/>
            <a:ext cx="8329031" cy="2088232"/>
          </a:xfrm>
        </p:spPr>
        <p:txBody>
          <a:bodyPr rtlCol="0"/>
          <a:lstStyle/>
          <a:p>
            <a:pPr algn="ctr" rtl="0"/>
            <a:r>
              <a:rPr lang="es-ES" sz="4400" dirty="0"/>
              <a:t>Continuación de dictado clases Año 2025.</a:t>
            </a:r>
          </a:p>
        </p:txBody>
      </p:sp>
      <p:sp>
        <p:nvSpPr>
          <p:cNvPr id="3" name="Subtítulo 2"/>
          <p:cNvSpPr>
            <a:spLocks noGrp="1"/>
          </p:cNvSpPr>
          <p:nvPr>
            <p:ph type="subTitle" idx="1"/>
          </p:nvPr>
        </p:nvSpPr>
        <p:spPr>
          <a:xfrm>
            <a:off x="2277988" y="3068960"/>
            <a:ext cx="9505056" cy="1512168"/>
          </a:xfrm>
        </p:spPr>
        <p:txBody>
          <a:bodyPr rtlCol="0">
            <a:normAutofit/>
          </a:bodyPr>
          <a:lstStyle/>
          <a:p>
            <a:pPr rtl="0"/>
            <a:r>
              <a:rPr lang="es-ES" u="sng" dirty="0">
                <a:solidFill>
                  <a:schemeClr val="tx2"/>
                </a:solidFill>
              </a:rPr>
              <a:t>Catedra</a:t>
            </a:r>
            <a:r>
              <a:rPr lang="es-ES" dirty="0">
                <a:solidFill>
                  <a:schemeClr val="tx2"/>
                </a:solidFill>
              </a:rPr>
              <a:t>: </a:t>
            </a:r>
          </a:p>
          <a:p>
            <a:pPr rtl="0"/>
            <a:endParaRPr lang="es-ES" dirty="0">
              <a:solidFill>
                <a:schemeClr val="tx2"/>
              </a:solidFill>
            </a:endParaRPr>
          </a:p>
          <a:p>
            <a:pPr rtl="0"/>
            <a:r>
              <a:rPr lang="es-ES" b="1" dirty="0">
                <a:solidFill>
                  <a:schemeClr val="tx2"/>
                </a:solidFill>
              </a:rPr>
              <a:t>Administración de las Operaciones Industriales</a:t>
            </a:r>
          </a:p>
        </p:txBody>
      </p:sp>
      <p:sp>
        <p:nvSpPr>
          <p:cNvPr id="4" name="CuadroTexto 3">
            <a:extLst>
              <a:ext uri="{FF2B5EF4-FFF2-40B4-BE49-F238E27FC236}">
                <a16:creationId xmlns:a16="http://schemas.microsoft.com/office/drawing/2014/main" id="{38600842-681D-A9F4-EC9E-1CF6597C0EC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5" name="Diagrama 4">
            <a:extLst>
              <a:ext uri="{FF2B5EF4-FFF2-40B4-BE49-F238E27FC236}">
                <a16:creationId xmlns:a16="http://schemas.microsoft.com/office/drawing/2014/main" id="{EB2A0041-84A4-F210-12D8-4609A0D5DF5B}"/>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ector recto 5">
            <a:extLst>
              <a:ext uri="{FF2B5EF4-FFF2-40B4-BE49-F238E27FC236}">
                <a16:creationId xmlns:a16="http://schemas.microsoft.com/office/drawing/2014/main" id="{8AF55453-C049-D350-F1CF-5534A158B14F}"/>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27FD4-772F-E8BA-FDC8-24107A08BF8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B78C731-A1C1-078C-935B-B0E2266B5D53}"/>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EB063FA1-D351-6EC6-8157-B6635A635F4A}"/>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763F8103-2EE3-154A-3200-E056FC081477}"/>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10D4212B-9839-29D4-243E-ADBC7CE48909}"/>
              </a:ext>
            </a:extLst>
          </p:cNvPr>
          <p:cNvPicPr>
            <a:picLocks noChangeAspect="1"/>
          </p:cNvPicPr>
          <p:nvPr/>
        </p:nvPicPr>
        <p:blipFill>
          <a:blip r:embed="rId7"/>
          <a:stretch>
            <a:fillRect/>
          </a:stretch>
        </p:blipFill>
        <p:spPr>
          <a:xfrm>
            <a:off x="1576742" y="1994858"/>
            <a:ext cx="10134909" cy="3533405"/>
          </a:xfrm>
          <a:prstGeom prst="rect">
            <a:avLst/>
          </a:prstGeom>
        </p:spPr>
      </p:pic>
      <p:sp>
        <p:nvSpPr>
          <p:cNvPr id="11" name="CuadroTexto 10">
            <a:extLst>
              <a:ext uri="{FF2B5EF4-FFF2-40B4-BE49-F238E27FC236}">
                <a16:creationId xmlns:a16="http://schemas.microsoft.com/office/drawing/2014/main" id="{AA605DF2-4E12-D8C2-B24F-9FFA331B225F}"/>
              </a:ext>
            </a:extLst>
          </p:cNvPr>
          <p:cNvSpPr txBox="1"/>
          <p:nvPr/>
        </p:nvSpPr>
        <p:spPr>
          <a:xfrm>
            <a:off x="4006180" y="980728"/>
            <a:ext cx="4608512" cy="400110"/>
          </a:xfrm>
          <a:prstGeom prst="rect">
            <a:avLst/>
          </a:prstGeom>
          <a:noFill/>
        </p:spPr>
        <p:txBody>
          <a:bodyPr wrap="square" rtlCol="0">
            <a:spAutoFit/>
          </a:bodyPr>
          <a:lstStyle/>
          <a:p>
            <a:r>
              <a:rPr lang="es-AR" sz="2000" b="1" dirty="0">
                <a:solidFill>
                  <a:schemeClr val="tx2"/>
                </a:solidFill>
              </a:rPr>
              <a:t>Ejemplo de análisis FODA.</a:t>
            </a:r>
          </a:p>
        </p:txBody>
      </p:sp>
    </p:spTree>
    <p:extLst>
      <p:ext uri="{BB962C8B-B14F-4D97-AF65-F5344CB8AC3E}">
        <p14:creationId xmlns:p14="http://schemas.microsoft.com/office/powerpoint/2010/main" val="394934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457DB-6D98-F232-7C2F-7A246E125C5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90DA0FB-0BC3-59B6-29FA-C5063B3D1478}"/>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DF7F320A-08CB-C221-0D5E-334EFD107CFD}"/>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ECCCB674-434C-DBEB-1A27-92BFBF2D0DDC}"/>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88ABB459-5CA3-88FA-2560-B3227CBEA0EA}"/>
              </a:ext>
            </a:extLst>
          </p:cNvPr>
          <p:cNvPicPr>
            <a:picLocks noChangeAspect="1"/>
          </p:cNvPicPr>
          <p:nvPr/>
        </p:nvPicPr>
        <p:blipFill>
          <a:blip r:embed="rId7"/>
          <a:stretch>
            <a:fillRect/>
          </a:stretch>
        </p:blipFill>
        <p:spPr>
          <a:xfrm>
            <a:off x="1917948" y="1063774"/>
            <a:ext cx="8939973" cy="4824527"/>
          </a:xfrm>
          <a:prstGeom prst="rect">
            <a:avLst/>
          </a:prstGeom>
        </p:spPr>
      </p:pic>
      <p:sp>
        <p:nvSpPr>
          <p:cNvPr id="7" name="CuadroTexto 6">
            <a:extLst>
              <a:ext uri="{FF2B5EF4-FFF2-40B4-BE49-F238E27FC236}">
                <a16:creationId xmlns:a16="http://schemas.microsoft.com/office/drawing/2014/main" id="{3D937717-3768-73C8-E24C-7BB5F904AF81}"/>
              </a:ext>
            </a:extLst>
          </p:cNvPr>
          <p:cNvSpPr txBox="1"/>
          <p:nvPr/>
        </p:nvSpPr>
        <p:spPr>
          <a:xfrm>
            <a:off x="4006180" y="5888301"/>
            <a:ext cx="6264696" cy="307777"/>
          </a:xfrm>
          <a:prstGeom prst="rect">
            <a:avLst/>
          </a:prstGeom>
          <a:noFill/>
        </p:spPr>
        <p:txBody>
          <a:bodyPr wrap="square" rtlCol="0">
            <a:spAutoFit/>
          </a:bodyPr>
          <a:lstStyle/>
          <a:p>
            <a:r>
              <a:rPr lang="es-AR" sz="1400" dirty="0">
                <a:solidFill>
                  <a:schemeClr val="tx2"/>
                </a:solidFill>
              </a:rPr>
              <a:t>Fuente: Principios de </a:t>
            </a:r>
            <a:r>
              <a:rPr lang="es-AR" sz="1400" dirty="0" err="1">
                <a:solidFill>
                  <a:schemeClr val="tx2"/>
                </a:solidFill>
              </a:rPr>
              <a:t>Adm</a:t>
            </a:r>
            <a:r>
              <a:rPr lang="es-AR" sz="1400" dirty="0">
                <a:solidFill>
                  <a:schemeClr val="tx2"/>
                </a:solidFill>
              </a:rPr>
              <a:t>. De Operaciones – (Heizer – Render).</a:t>
            </a:r>
          </a:p>
        </p:txBody>
      </p:sp>
      <p:sp>
        <p:nvSpPr>
          <p:cNvPr id="5" name="CuadroTexto 4">
            <a:extLst>
              <a:ext uri="{FF2B5EF4-FFF2-40B4-BE49-F238E27FC236}">
                <a16:creationId xmlns:a16="http://schemas.microsoft.com/office/drawing/2014/main" id="{746AD1F4-149C-439D-F549-D66554BB69D8}"/>
              </a:ext>
            </a:extLst>
          </p:cNvPr>
          <p:cNvSpPr txBox="1"/>
          <p:nvPr/>
        </p:nvSpPr>
        <p:spPr>
          <a:xfrm>
            <a:off x="3358108" y="620688"/>
            <a:ext cx="6408712" cy="369332"/>
          </a:xfrm>
          <a:prstGeom prst="rect">
            <a:avLst/>
          </a:prstGeom>
          <a:noFill/>
        </p:spPr>
        <p:txBody>
          <a:bodyPr wrap="square" rtlCol="0">
            <a:spAutoFit/>
          </a:bodyPr>
          <a:lstStyle/>
          <a:p>
            <a:r>
              <a:rPr lang="es-AR" b="1" dirty="0">
                <a:solidFill>
                  <a:schemeClr val="tx2"/>
                </a:solidFill>
              </a:rPr>
              <a:t>Comparativa productos vs Servicios.</a:t>
            </a:r>
          </a:p>
        </p:txBody>
      </p:sp>
    </p:spTree>
    <p:extLst>
      <p:ext uri="{BB962C8B-B14F-4D97-AF65-F5344CB8AC3E}">
        <p14:creationId xmlns:p14="http://schemas.microsoft.com/office/powerpoint/2010/main" val="349281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E442-4B62-1BF3-D6CE-D26441CDFD4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00B1501-8A6B-A397-CEA2-C7B402878F7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48E15705-2C06-29CC-CC5F-08BEC4002F00}"/>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62990EF6-7BF9-9D67-B064-57AC27E5DC1A}"/>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1 Título">
            <a:extLst>
              <a:ext uri="{FF2B5EF4-FFF2-40B4-BE49-F238E27FC236}">
                <a16:creationId xmlns:a16="http://schemas.microsoft.com/office/drawing/2014/main" id="{63B1F2EB-52A6-093E-B01D-B5636CCA53AE}"/>
              </a:ext>
            </a:extLst>
          </p:cNvPr>
          <p:cNvSpPr txBox="1">
            <a:spLocks/>
          </p:cNvSpPr>
          <p:nvPr/>
        </p:nvSpPr>
        <p:spPr>
          <a:xfrm>
            <a:off x="2474912" y="476671"/>
            <a:ext cx="7239000" cy="5847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dirty="0">
                <a:solidFill>
                  <a:schemeClr val="tx2"/>
                </a:solidFill>
              </a:rPr>
              <a:t>Cadena de Valor</a:t>
            </a:r>
            <a:endParaRPr lang="es-AR" sz="2000" b="1" dirty="0">
              <a:solidFill>
                <a:schemeClr val="tx2"/>
              </a:solidFill>
            </a:endParaRPr>
          </a:p>
        </p:txBody>
      </p:sp>
      <p:pic>
        <p:nvPicPr>
          <p:cNvPr id="6" name="Imagen 5">
            <a:extLst>
              <a:ext uri="{FF2B5EF4-FFF2-40B4-BE49-F238E27FC236}">
                <a16:creationId xmlns:a16="http://schemas.microsoft.com/office/drawing/2014/main" id="{61F0FCB8-75AB-C3B1-1021-0847DE33C10D}"/>
              </a:ext>
            </a:extLst>
          </p:cNvPr>
          <p:cNvPicPr>
            <a:picLocks noChangeAspect="1"/>
          </p:cNvPicPr>
          <p:nvPr/>
        </p:nvPicPr>
        <p:blipFill>
          <a:blip r:embed="rId7"/>
          <a:stretch>
            <a:fillRect/>
          </a:stretch>
        </p:blipFill>
        <p:spPr>
          <a:xfrm>
            <a:off x="1341884" y="848156"/>
            <a:ext cx="10158691" cy="5731205"/>
          </a:xfrm>
          <a:prstGeom prst="rect">
            <a:avLst/>
          </a:prstGeom>
        </p:spPr>
      </p:pic>
      <p:sp>
        <p:nvSpPr>
          <p:cNvPr id="7" name="Rectángulo 6">
            <a:extLst>
              <a:ext uri="{FF2B5EF4-FFF2-40B4-BE49-F238E27FC236}">
                <a16:creationId xmlns:a16="http://schemas.microsoft.com/office/drawing/2014/main" id="{06F26443-CF4C-8526-C5F7-B810F2B164D9}"/>
              </a:ext>
            </a:extLst>
          </p:cNvPr>
          <p:cNvSpPr/>
          <p:nvPr/>
        </p:nvSpPr>
        <p:spPr>
          <a:xfrm>
            <a:off x="5158308" y="3171401"/>
            <a:ext cx="504056" cy="276999"/>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69574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262E7-5D93-D77F-CABC-C3B87FDD326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64F4C03-5BF3-FC6B-B608-ED67A724871E}"/>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49083079-2F40-DF67-08AE-892F34D6EDCB}"/>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A3AD5A2C-08BD-F872-D987-2C7FA84355DD}"/>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DD07A453-0398-E64C-259B-93D212717E97}"/>
              </a:ext>
            </a:extLst>
          </p:cNvPr>
          <p:cNvPicPr>
            <a:picLocks noChangeAspect="1"/>
          </p:cNvPicPr>
          <p:nvPr/>
        </p:nvPicPr>
        <p:blipFill>
          <a:blip r:embed="rId7"/>
          <a:stretch>
            <a:fillRect/>
          </a:stretch>
        </p:blipFill>
        <p:spPr>
          <a:xfrm>
            <a:off x="3286100" y="935867"/>
            <a:ext cx="6408712" cy="4407625"/>
          </a:xfrm>
          <a:prstGeom prst="rect">
            <a:avLst/>
          </a:prstGeom>
        </p:spPr>
      </p:pic>
    </p:spTree>
    <p:extLst>
      <p:ext uri="{BB962C8B-B14F-4D97-AF65-F5344CB8AC3E}">
        <p14:creationId xmlns:p14="http://schemas.microsoft.com/office/powerpoint/2010/main" val="55057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0398A-BB4F-FE47-0626-D518ABC27DC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7A8D0A8-7E22-7962-4A6A-4DFFF0B51C5C}"/>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8B985E84-97A6-4A36-07DE-87E6EA307AE3}"/>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BDF736A7-0336-9874-5E9B-1FD99496A9CE}"/>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97EDF408-583E-37D7-D5F5-CD2AD0CED9EB}"/>
              </a:ext>
            </a:extLst>
          </p:cNvPr>
          <p:cNvSpPr txBox="1"/>
          <p:nvPr/>
        </p:nvSpPr>
        <p:spPr>
          <a:xfrm>
            <a:off x="1557908" y="711654"/>
            <a:ext cx="9793088" cy="2140714"/>
          </a:xfrm>
          <a:prstGeom prst="rect">
            <a:avLst/>
          </a:prstGeom>
          <a:noFill/>
        </p:spPr>
        <p:txBody>
          <a:bodyPr wrap="square">
            <a:spAutoFit/>
          </a:bodyPr>
          <a:lstStyle/>
          <a:p>
            <a:pPr algn="just">
              <a:lnSpc>
                <a:spcPts val="3000"/>
              </a:lnSpc>
              <a:spcBef>
                <a:spcPts val="2400"/>
              </a:spcBef>
              <a:spcAft>
                <a:spcPts val="1200"/>
              </a:spcAft>
              <a:buNone/>
            </a:pPr>
            <a:r>
              <a:rPr lang="es-ES" b="1" i="0" dirty="0">
                <a:solidFill>
                  <a:schemeClr val="tx2"/>
                </a:solidFill>
                <a:effectLst/>
                <a:latin typeface="Verdana" panose="020B0604030504040204" pitchFamily="34" charset="0"/>
                <a:ea typeface="Verdana" panose="020B0604030504040204" pitchFamily="34" charset="0"/>
              </a:rPr>
              <a:t>¿Qué es un KPI?</a:t>
            </a:r>
          </a:p>
          <a:p>
            <a:pPr algn="just">
              <a:lnSpc>
                <a:spcPts val="2400"/>
              </a:lnSpc>
              <a:spcAft>
                <a:spcPts val="1800"/>
              </a:spcAft>
            </a:pPr>
            <a:r>
              <a:rPr lang="es-ES" b="0" i="0" dirty="0">
                <a:solidFill>
                  <a:schemeClr val="tx2"/>
                </a:solidFill>
                <a:effectLst/>
                <a:latin typeface="Verdana" panose="020B0604030504040204" pitchFamily="34" charset="0"/>
                <a:ea typeface="Verdana" panose="020B0604030504040204" pitchFamily="34" charset="0"/>
              </a:rPr>
              <a:t>Los indicadores clave de rendimiento (KPI) se definen como </a:t>
            </a:r>
            <a:r>
              <a:rPr lang="es-ES" b="0" i="0" u="none" strike="noStrike" dirty="0">
                <a:solidFill>
                  <a:schemeClr val="tx2"/>
                </a:solidFill>
                <a:effectLst/>
                <a:latin typeface="Verdana" panose="020B0604030504040204" pitchFamily="34" charset="0"/>
                <a:ea typeface="Verdana" panose="020B0604030504040204" pitchFamily="34" charset="0"/>
              </a:rPr>
              <a:t>métricas de rendimiento</a:t>
            </a:r>
            <a:r>
              <a:rPr lang="es-ES" b="0" i="0" dirty="0">
                <a:solidFill>
                  <a:schemeClr val="tx2"/>
                </a:solidFill>
                <a:effectLst/>
                <a:latin typeface="Verdana" panose="020B0604030504040204" pitchFamily="34" charset="0"/>
                <a:ea typeface="Verdana" panose="020B0604030504040204" pitchFamily="34" charset="0"/>
              </a:rPr>
              <a:t> que evalúan el éxito de una organización o una actividad específica. Los KPI pueden aplicarse a proyectos, programas, productos y diversas iniciativas. Permiten medir el éxito de cualquier aspecto, desde objetivos de ventas hasta métricas de redes sociales.</a:t>
            </a:r>
          </a:p>
        </p:txBody>
      </p:sp>
      <p:sp>
        <p:nvSpPr>
          <p:cNvPr id="17" name="CuadroTexto 16">
            <a:extLst>
              <a:ext uri="{FF2B5EF4-FFF2-40B4-BE49-F238E27FC236}">
                <a16:creationId xmlns:a16="http://schemas.microsoft.com/office/drawing/2014/main" id="{39CEF3E7-684B-72AC-7813-D471FD49E011}"/>
              </a:ext>
            </a:extLst>
          </p:cNvPr>
          <p:cNvSpPr txBox="1"/>
          <p:nvPr/>
        </p:nvSpPr>
        <p:spPr>
          <a:xfrm>
            <a:off x="1557908" y="3172906"/>
            <a:ext cx="9721080" cy="3064044"/>
          </a:xfrm>
          <a:prstGeom prst="rect">
            <a:avLst/>
          </a:prstGeom>
          <a:noFill/>
        </p:spPr>
        <p:txBody>
          <a:bodyPr wrap="square">
            <a:spAutoFit/>
          </a:bodyPr>
          <a:lstStyle/>
          <a:p>
            <a:pPr algn="just">
              <a:lnSpc>
                <a:spcPts val="3000"/>
              </a:lnSpc>
              <a:spcBef>
                <a:spcPts val="2400"/>
              </a:spcBef>
              <a:spcAft>
                <a:spcPts val="1200"/>
              </a:spcAft>
              <a:buNone/>
            </a:pPr>
            <a:r>
              <a:rPr lang="es-ES" b="1" i="0" dirty="0">
                <a:solidFill>
                  <a:schemeClr val="tx2"/>
                </a:solidFill>
                <a:effectLst/>
                <a:latin typeface="Verdana" panose="020B0604030504040204" pitchFamily="34" charset="0"/>
                <a:ea typeface="Verdana" panose="020B0604030504040204" pitchFamily="34" charset="0"/>
              </a:rPr>
              <a:t>¿Qué es un OKR?</a:t>
            </a:r>
          </a:p>
          <a:p>
            <a:pPr algn="just">
              <a:lnSpc>
                <a:spcPts val="2400"/>
              </a:lnSpc>
              <a:spcAft>
                <a:spcPts val="1800"/>
              </a:spcAft>
            </a:pPr>
            <a:r>
              <a:rPr lang="es-ES" b="0" i="0" dirty="0">
                <a:solidFill>
                  <a:schemeClr val="tx2"/>
                </a:solidFill>
                <a:effectLst/>
                <a:latin typeface="Verdana" panose="020B0604030504040204" pitchFamily="34" charset="0"/>
                <a:ea typeface="Verdana" panose="020B0604030504040204" pitchFamily="34" charset="0"/>
              </a:rPr>
              <a:t>Los objetivos y resultados clave (OKR) se definen como una métrica que describe los objetivos de la empresa y el equipo , junto con los resultados clave medibles que definen el logro de cada objetivo. Los OKR representan objetivos ambiciosos y definen los pasos medibles que se darán para alcanzarlos. Se suelen utilizar para establecer objetivos trimestrales, pero también pueden utilizarse para la planificación anual. La creciente popularidad de los OKR se atribuye principalmente a Intel y Google, que han adoptado esta técnica para su planificación.</a:t>
            </a:r>
          </a:p>
        </p:txBody>
      </p:sp>
    </p:spTree>
    <p:extLst>
      <p:ext uri="{BB962C8B-B14F-4D97-AF65-F5344CB8AC3E}">
        <p14:creationId xmlns:p14="http://schemas.microsoft.com/office/powerpoint/2010/main" val="262783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1288B-493A-28AF-02E2-C65F7851789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7E566E6-952E-F1EB-F870-78148B0C778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73F068E4-0F07-C17D-3E4B-3ACEB6914A69}"/>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73AFBC52-0D93-D93F-852F-608632F81B36}"/>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545184D0-5900-7985-58AF-EF97CFE4F696}"/>
              </a:ext>
            </a:extLst>
          </p:cNvPr>
          <p:cNvSpPr txBox="1"/>
          <p:nvPr/>
        </p:nvSpPr>
        <p:spPr>
          <a:xfrm>
            <a:off x="1686933" y="1301424"/>
            <a:ext cx="1506749" cy="369332"/>
          </a:xfrm>
          <a:prstGeom prst="rect">
            <a:avLst/>
          </a:prstGeom>
          <a:noFill/>
        </p:spPr>
        <p:txBody>
          <a:bodyPr wrap="square">
            <a:spAutoFit/>
          </a:bodyPr>
          <a:lstStyle/>
          <a:p>
            <a:pPr>
              <a:buNone/>
            </a:pPr>
            <a:r>
              <a:rPr lang="es-AR" b="1" dirty="0">
                <a:solidFill>
                  <a:schemeClr val="tx2"/>
                </a:solidFill>
                <a:latin typeface="Verdana" panose="020B0604030504040204" pitchFamily="34" charset="0"/>
                <a:ea typeface="Verdana" panose="020B0604030504040204" pitchFamily="34" charset="0"/>
              </a:rPr>
              <a:t>* Ventas</a:t>
            </a:r>
          </a:p>
        </p:txBody>
      </p:sp>
      <p:pic>
        <p:nvPicPr>
          <p:cNvPr id="9" name="Imagen 8">
            <a:extLst>
              <a:ext uri="{FF2B5EF4-FFF2-40B4-BE49-F238E27FC236}">
                <a16:creationId xmlns:a16="http://schemas.microsoft.com/office/drawing/2014/main" id="{02BF6E09-7E47-45C7-BB6C-00E02179CF88}"/>
              </a:ext>
            </a:extLst>
          </p:cNvPr>
          <p:cNvPicPr>
            <a:picLocks noChangeAspect="1"/>
          </p:cNvPicPr>
          <p:nvPr/>
        </p:nvPicPr>
        <p:blipFill>
          <a:blip r:embed="rId7"/>
          <a:stretch>
            <a:fillRect/>
          </a:stretch>
        </p:blipFill>
        <p:spPr>
          <a:xfrm>
            <a:off x="3597696" y="1138428"/>
            <a:ext cx="4152900" cy="695325"/>
          </a:xfrm>
          <a:prstGeom prst="rect">
            <a:avLst/>
          </a:prstGeom>
        </p:spPr>
      </p:pic>
      <p:sp>
        <p:nvSpPr>
          <p:cNvPr id="13" name="CuadroTexto 12">
            <a:extLst>
              <a:ext uri="{FF2B5EF4-FFF2-40B4-BE49-F238E27FC236}">
                <a16:creationId xmlns:a16="http://schemas.microsoft.com/office/drawing/2014/main" id="{22EE36FD-7005-67B6-5C73-E784D0A800E4}"/>
              </a:ext>
            </a:extLst>
          </p:cNvPr>
          <p:cNvSpPr txBox="1"/>
          <p:nvPr/>
        </p:nvSpPr>
        <p:spPr>
          <a:xfrm>
            <a:off x="7466969" y="2588395"/>
            <a:ext cx="4632950" cy="523220"/>
          </a:xfrm>
          <a:prstGeom prst="rect">
            <a:avLst/>
          </a:prstGeom>
          <a:noFill/>
        </p:spPr>
        <p:txBody>
          <a:bodyPr wrap="square">
            <a:spAutoFit/>
          </a:bodyPr>
          <a:lstStyle/>
          <a:p>
            <a:pPr>
              <a:buNone/>
            </a:pPr>
            <a:r>
              <a:rPr lang="es-ES" sz="1400" dirty="0">
                <a:solidFill>
                  <a:schemeClr val="tx2"/>
                </a:solidFill>
              </a:rPr>
              <a:t>Retorno sobre la inversión publicitaria (ROAS)</a:t>
            </a:r>
            <a:br>
              <a:rPr lang="es-ES" sz="1400" dirty="0">
                <a:solidFill>
                  <a:schemeClr val="tx2"/>
                </a:solidFill>
              </a:rPr>
            </a:br>
            <a:endParaRPr lang="es-ES" sz="1400" dirty="0">
              <a:solidFill>
                <a:schemeClr val="tx2"/>
              </a:solidFill>
            </a:endParaRPr>
          </a:p>
        </p:txBody>
      </p:sp>
      <p:sp>
        <p:nvSpPr>
          <p:cNvPr id="14" name="CuadroTexto 13">
            <a:extLst>
              <a:ext uri="{FF2B5EF4-FFF2-40B4-BE49-F238E27FC236}">
                <a16:creationId xmlns:a16="http://schemas.microsoft.com/office/drawing/2014/main" id="{4A26BEA3-2615-3DF5-B75F-5370A2554EF9}"/>
              </a:ext>
            </a:extLst>
          </p:cNvPr>
          <p:cNvSpPr txBox="1"/>
          <p:nvPr/>
        </p:nvSpPr>
        <p:spPr>
          <a:xfrm>
            <a:off x="3741737" y="556538"/>
            <a:ext cx="4705350" cy="369332"/>
          </a:xfrm>
          <a:prstGeom prst="rect">
            <a:avLst/>
          </a:prstGeom>
          <a:noFill/>
        </p:spPr>
        <p:txBody>
          <a:bodyPr wrap="square" rtlCol="0">
            <a:spAutoFit/>
          </a:bodyPr>
          <a:lstStyle/>
          <a:p>
            <a:r>
              <a:rPr lang="es-AR" b="1" u="sng" dirty="0">
                <a:solidFill>
                  <a:schemeClr val="tx2"/>
                </a:solidFill>
                <a:latin typeface="Verdana" panose="020B0604030504040204" pitchFamily="34" charset="0"/>
                <a:ea typeface="Verdana" panose="020B0604030504040204" pitchFamily="34" charset="0"/>
              </a:rPr>
              <a:t>Ejemplos de </a:t>
            </a:r>
            <a:r>
              <a:rPr lang="es-AR" b="1" u="sng" dirty="0" err="1">
                <a:solidFill>
                  <a:schemeClr val="tx2"/>
                </a:solidFill>
                <a:latin typeface="Verdana" panose="020B0604030504040204" pitchFamily="34" charset="0"/>
                <a:ea typeface="Verdana" panose="020B0604030504040204" pitchFamily="34" charset="0"/>
              </a:rPr>
              <a:t>KPI´s</a:t>
            </a:r>
            <a:endParaRPr lang="es-AR" b="1" u="sng" dirty="0">
              <a:solidFill>
                <a:schemeClr val="tx2"/>
              </a:solidFill>
              <a:latin typeface="Verdana" panose="020B0604030504040204" pitchFamily="34" charset="0"/>
              <a:ea typeface="Verdana" panose="020B0604030504040204" pitchFamily="34" charset="0"/>
            </a:endParaRPr>
          </a:p>
        </p:txBody>
      </p:sp>
      <p:pic>
        <p:nvPicPr>
          <p:cNvPr id="16" name="Imagen 15">
            <a:extLst>
              <a:ext uri="{FF2B5EF4-FFF2-40B4-BE49-F238E27FC236}">
                <a16:creationId xmlns:a16="http://schemas.microsoft.com/office/drawing/2014/main" id="{00902EAB-B574-8AFA-2037-66D0B41CBF72}"/>
              </a:ext>
            </a:extLst>
          </p:cNvPr>
          <p:cNvPicPr>
            <a:picLocks noChangeAspect="1"/>
          </p:cNvPicPr>
          <p:nvPr/>
        </p:nvPicPr>
        <p:blipFill>
          <a:blip r:embed="rId8"/>
          <a:stretch>
            <a:fillRect/>
          </a:stretch>
        </p:blipFill>
        <p:spPr>
          <a:xfrm>
            <a:off x="3597696" y="2474021"/>
            <a:ext cx="3705225" cy="542925"/>
          </a:xfrm>
          <a:prstGeom prst="rect">
            <a:avLst/>
          </a:prstGeom>
        </p:spPr>
      </p:pic>
      <p:sp>
        <p:nvSpPr>
          <p:cNvPr id="17" name="CuadroTexto 16">
            <a:extLst>
              <a:ext uri="{FF2B5EF4-FFF2-40B4-BE49-F238E27FC236}">
                <a16:creationId xmlns:a16="http://schemas.microsoft.com/office/drawing/2014/main" id="{9EF77B88-08CC-BC1F-D65C-B8C57F1A694A}"/>
              </a:ext>
            </a:extLst>
          </p:cNvPr>
          <p:cNvSpPr txBox="1"/>
          <p:nvPr/>
        </p:nvSpPr>
        <p:spPr>
          <a:xfrm>
            <a:off x="1609883" y="2532779"/>
            <a:ext cx="1823765" cy="369332"/>
          </a:xfrm>
          <a:prstGeom prst="rect">
            <a:avLst/>
          </a:prstGeom>
          <a:noFill/>
        </p:spPr>
        <p:txBody>
          <a:bodyPr wrap="square">
            <a:spAutoFit/>
          </a:bodyPr>
          <a:lstStyle/>
          <a:p>
            <a:pPr>
              <a:buNone/>
            </a:pPr>
            <a:r>
              <a:rPr lang="es-AR" b="1" dirty="0">
                <a:solidFill>
                  <a:schemeClr val="tx2"/>
                </a:solidFill>
                <a:latin typeface="Verdana" panose="020B0604030504040204" pitchFamily="34" charset="0"/>
                <a:ea typeface="Verdana" panose="020B0604030504040204" pitchFamily="34" charset="0"/>
              </a:rPr>
              <a:t>* Marketing</a:t>
            </a:r>
          </a:p>
        </p:txBody>
      </p:sp>
      <p:sp>
        <p:nvSpPr>
          <p:cNvPr id="19" name="CuadroTexto 18">
            <a:extLst>
              <a:ext uri="{FF2B5EF4-FFF2-40B4-BE49-F238E27FC236}">
                <a16:creationId xmlns:a16="http://schemas.microsoft.com/office/drawing/2014/main" id="{F9401FAA-DE8C-0067-1406-9B780B2E0870}"/>
              </a:ext>
            </a:extLst>
          </p:cNvPr>
          <p:cNvSpPr txBox="1"/>
          <p:nvPr/>
        </p:nvSpPr>
        <p:spPr>
          <a:xfrm>
            <a:off x="1611071" y="3783233"/>
            <a:ext cx="1658472" cy="369332"/>
          </a:xfrm>
          <a:prstGeom prst="rect">
            <a:avLst/>
          </a:prstGeom>
          <a:noFill/>
        </p:spPr>
        <p:txBody>
          <a:bodyPr wrap="square">
            <a:spAutoFit/>
          </a:bodyPr>
          <a:lstStyle/>
          <a:p>
            <a:r>
              <a:rPr lang="es-AR" b="1" dirty="0">
                <a:solidFill>
                  <a:schemeClr val="tx2"/>
                </a:solidFill>
                <a:latin typeface="Verdana" panose="020B0604030504040204" pitchFamily="34" charset="0"/>
                <a:ea typeface="Verdana" panose="020B0604030504040204" pitchFamily="34" charset="0"/>
              </a:rPr>
              <a:t>* Finanzas</a:t>
            </a:r>
          </a:p>
        </p:txBody>
      </p:sp>
      <p:pic>
        <p:nvPicPr>
          <p:cNvPr id="21" name="Imagen 20">
            <a:extLst>
              <a:ext uri="{FF2B5EF4-FFF2-40B4-BE49-F238E27FC236}">
                <a16:creationId xmlns:a16="http://schemas.microsoft.com/office/drawing/2014/main" id="{91076EBD-71CE-5CEE-0BC1-F3ACED98CFD4}"/>
              </a:ext>
            </a:extLst>
          </p:cNvPr>
          <p:cNvPicPr>
            <a:picLocks noChangeAspect="1"/>
          </p:cNvPicPr>
          <p:nvPr/>
        </p:nvPicPr>
        <p:blipFill>
          <a:blip r:embed="rId9"/>
          <a:stretch>
            <a:fillRect/>
          </a:stretch>
        </p:blipFill>
        <p:spPr>
          <a:xfrm>
            <a:off x="3616449" y="3720408"/>
            <a:ext cx="3448050" cy="638175"/>
          </a:xfrm>
          <a:prstGeom prst="rect">
            <a:avLst/>
          </a:prstGeom>
        </p:spPr>
      </p:pic>
      <p:sp>
        <p:nvSpPr>
          <p:cNvPr id="23" name="CuadroTexto 22">
            <a:extLst>
              <a:ext uri="{FF2B5EF4-FFF2-40B4-BE49-F238E27FC236}">
                <a16:creationId xmlns:a16="http://schemas.microsoft.com/office/drawing/2014/main" id="{471FBD48-72C1-2374-119C-C072FE66F589}"/>
              </a:ext>
            </a:extLst>
          </p:cNvPr>
          <p:cNvSpPr txBox="1"/>
          <p:nvPr/>
        </p:nvSpPr>
        <p:spPr>
          <a:xfrm>
            <a:off x="3083299" y="4427094"/>
            <a:ext cx="6395489" cy="307777"/>
          </a:xfrm>
          <a:prstGeom prst="rect">
            <a:avLst/>
          </a:prstGeom>
          <a:noFill/>
        </p:spPr>
        <p:txBody>
          <a:bodyPr wrap="square">
            <a:spAutoFit/>
          </a:bodyPr>
          <a:lstStyle/>
          <a:p>
            <a:r>
              <a:rPr lang="es-ES" sz="1400" b="1" dirty="0">
                <a:solidFill>
                  <a:schemeClr val="tx2"/>
                </a:solidFill>
                <a:latin typeface="Verdana" panose="020B0604030504040204" pitchFamily="34" charset="0"/>
                <a:ea typeface="Verdana" panose="020B0604030504040204" pitchFamily="34" charset="0"/>
              </a:rPr>
              <a:t>Ejemplo:</a:t>
            </a:r>
            <a:r>
              <a:rPr lang="es-ES" sz="1400" dirty="0">
                <a:solidFill>
                  <a:schemeClr val="tx2"/>
                </a:solidFill>
                <a:latin typeface="Verdana" panose="020B0604030504040204" pitchFamily="34" charset="0"/>
                <a:ea typeface="Verdana" panose="020B0604030504040204" pitchFamily="34" charset="0"/>
              </a:rPr>
              <a:t> $50,000 de ganancia neta y $200,000 en ventas: =25%</a:t>
            </a:r>
            <a:endParaRPr lang="es-AR" sz="1400" dirty="0">
              <a:solidFill>
                <a:schemeClr val="tx2"/>
              </a:solidFill>
              <a:latin typeface="Verdana" panose="020B0604030504040204" pitchFamily="34" charset="0"/>
              <a:ea typeface="Verdana" panose="020B0604030504040204" pitchFamily="34" charset="0"/>
            </a:endParaRPr>
          </a:p>
        </p:txBody>
      </p:sp>
      <p:sp>
        <p:nvSpPr>
          <p:cNvPr id="25" name="CuadroTexto 24">
            <a:extLst>
              <a:ext uri="{FF2B5EF4-FFF2-40B4-BE49-F238E27FC236}">
                <a16:creationId xmlns:a16="http://schemas.microsoft.com/office/drawing/2014/main" id="{3F6BF747-A88B-A864-35D0-79144ED4DDFE}"/>
              </a:ext>
            </a:extLst>
          </p:cNvPr>
          <p:cNvSpPr txBox="1"/>
          <p:nvPr/>
        </p:nvSpPr>
        <p:spPr>
          <a:xfrm>
            <a:off x="3083299" y="3168623"/>
            <a:ext cx="6107457" cy="307777"/>
          </a:xfrm>
          <a:prstGeom prst="rect">
            <a:avLst/>
          </a:prstGeom>
          <a:noFill/>
        </p:spPr>
        <p:txBody>
          <a:bodyPr wrap="square">
            <a:spAutoFit/>
          </a:bodyPr>
          <a:lstStyle/>
          <a:p>
            <a:r>
              <a:rPr lang="es-ES" sz="1400" b="1" dirty="0">
                <a:solidFill>
                  <a:schemeClr val="tx2"/>
                </a:solidFill>
                <a:latin typeface="Verdana" panose="020B0604030504040204" pitchFamily="34" charset="0"/>
                <a:ea typeface="Verdana" panose="020B0604030504040204" pitchFamily="34" charset="0"/>
              </a:rPr>
              <a:t>Ejemplo:</a:t>
            </a:r>
            <a:r>
              <a:rPr lang="es-ES" sz="1400" dirty="0">
                <a:solidFill>
                  <a:schemeClr val="tx2"/>
                </a:solidFill>
                <a:latin typeface="Verdana" panose="020B0604030504040204" pitchFamily="34" charset="0"/>
                <a:ea typeface="Verdana" panose="020B0604030504040204" pitchFamily="34" charset="0"/>
              </a:rPr>
              <a:t> Si se generaron $10,000 y se invirtieron $2,000: = 5</a:t>
            </a:r>
            <a:endParaRPr lang="es-AR" sz="1400" dirty="0">
              <a:solidFill>
                <a:schemeClr val="tx2"/>
              </a:solidFill>
              <a:latin typeface="Verdana" panose="020B0604030504040204" pitchFamily="34" charset="0"/>
              <a:ea typeface="Verdana" panose="020B0604030504040204" pitchFamily="34" charset="0"/>
            </a:endParaRPr>
          </a:p>
        </p:txBody>
      </p:sp>
      <p:sp>
        <p:nvSpPr>
          <p:cNvPr id="27" name="CuadroTexto 26">
            <a:extLst>
              <a:ext uri="{FF2B5EF4-FFF2-40B4-BE49-F238E27FC236}">
                <a16:creationId xmlns:a16="http://schemas.microsoft.com/office/drawing/2014/main" id="{447E6D46-5151-F8B0-9CA6-0CCC1CD6E6CB}"/>
              </a:ext>
            </a:extLst>
          </p:cNvPr>
          <p:cNvSpPr txBox="1"/>
          <p:nvPr/>
        </p:nvSpPr>
        <p:spPr>
          <a:xfrm>
            <a:off x="3056478" y="1910153"/>
            <a:ext cx="6107457" cy="307777"/>
          </a:xfrm>
          <a:prstGeom prst="rect">
            <a:avLst/>
          </a:prstGeom>
          <a:noFill/>
        </p:spPr>
        <p:txBody>
          <a:bodyPr wrap="square">
            <a:spAutoFit/>
          </a:bodyPr>
          <a:lstStyle/>
          <a:p>
            <a:r>
              <a:rPr lang="es-ES" sz="1400" b="1" dirty="0">
                <a:solidFill>
                  <a:schemeClr val="tx2"/>
                </a:solidFill>
                <a:latin typeface="Verdana" panose="020B0604030504040204" pitchFamily="34" charset="0"/>
                <a:ea typeface="Verdana" panose="020B0604030504040204" pitchFamily="34" charset="0"/>
              </a:rPr>
              <a:t>Ejemplo:</a:t>
            </a:r>
            <a:r>
              <a:rPr lang="es-ES" sz="1400" dirty="0">
                <a:solidFill>
                  <a:schemeClr val="tx2"/>
                </a:solidFill>
                <a:latin typeface="Verdana" panose="020B0604030504040204" pitchFamily="34" charset="0"/>
                <a:ea typeface="Verdana" panose="020B0604030504040204" pitchFamily="34" charset="0"/>
              </a:rPr>
              <a:t> Si tienes 50 ventas y 500 leads:  =10%</a:t>
            </a:r>
            <a:endParaRPr lang="es-AR" sz="1400" dirty="0">
              <a:solidFill>
                <a:schemeClr val="tx2"/>
              </a:solidFill>
              <a:latin typeface="Verdana" panose="020B0604030504040204" pitchFamily="34" charset="0"/>
              <a:ea typeface="Verdana" panose="020B0604030504040204" pitchFamily="34" charset="0"/>
            </a:endParaRPr>
          </a:p>
        </p:txBody>
      </p:sp>
      <p:sp>
        <p:nvSpPr>
          <p:cNvPr id="29" name="CuadroTexto 28">
            <a:extLst>
              <a:ext uri="{FF2B5EF4-FFF2-40B4-BE49-F238E27FC236}">
                <a16:creationId xmlns:a16="http://schemas.microsoft.com/office/drawing/2014/main" id="{0F6E87DF-8DAB-C5CB-7189-3582D1A8C38C}"/>
              </a:ext>
            </a:extLst>
          </p:cNvPr>
          <p:cNvSpPr txBox="1"/>
          <p:nvPr/>
        </p:nvSpPr>
        <p:spPr>
          <a:xfrm>
            <a:off x="1615422" y="5026649"/>
            <a:ext cx="2026065" cy="369332"/>
          </a:xfrm>
          <a:prstGeom prst="rect">
            <a:avLst/>
          </a:prstGeom>
          <a:noFill/>
        </p:spPr>
        <p:txBody>
          <a:bodyPr wrap="square">
            <a:spAutoFit/>
          </a:bodyPr>
          <a:lstStyle/>
          <a:p>
            <a:r>
              <a:rPr lang="es-AR" b="1" dirty="0">
                <a:solidFill>
                  <a:schemeClr val="tx2"/>
                </a:solidFill>
                <a:latin typeface="Verdana" panose="020B0604030504040204" pitchFamily="34" charset="0"/>
                <a:ea typeface="Verdana" panose="020B0604030504040204" pitchFamily="34" charset="0"/>
              </a:rPr>
              <a:t>* Operaciones</a:t>
            </a:r>
          </a:p>
        </p:txBody>
      </p:sp>
      <p:pic>
        <p:nvPicPr>
          <p:cNvPr id="31" name="Imagen 30">
            <a:extLst>
              <a:ext uri="{FF2B5EF4-FFF2-40B4-BE49-F238E27FC236}">
                <a16:creationId xmlns:a16="http://schemas.microsoft.com/office/drawing/2014/main" id="{08950503-D013-5CDC-6BD7-6F8222DEDBD9}"/>
              </a:ext>
            </a:extLst>
          </p:cNvPr>
          <p:cNvPicPr>
            <a:picLocks noChangeAspect="1"/>
          </p:cNvPicPr>
          <p:nvPr/>
        </p:nvPicPr>
        <p:blipFill>
          <a:blip r:embed="rId10"/>
          <a:stretch>
            <a:fillRect/>
          </a:stretch>
        </p:blipFill>
        <p:spPr>
          <a:xfrm>
            <a:off x="3641487" y="4942621"/>
            <a:ext cx="3724275" cy="609600"/>
          </a:xfrm>
          <a:prstGeom prst="rect">
            <a:avLst/>
          </a:prstGeom>
        </p:spPr>
      </p:pic>
      <p:sp>
        <p:nvSpPr>
          <p:cNvPr id="33" name="CuadroTexto 32">
            <a:extLst>
              <a:ext uri="{FF2B5EF4-FFF2-40B4-BE49-F238E27FC236}">
                <a16:creationId xmlns:a16="http://schemas.microsoft.com/office/drawing/2014/main" id="{8978B9DC-7217-D2E0-0E2C-FFC5EEC40ECD}"/>
              </a:ext>
            </a:extLst>
          </p:cNvPr>
          <p:cNvSpPr txBox="1"/>
          <p:nvPr/>
        </p:nvSpPr>
        <p:spPr>
          <a:xfrm>
            <a:off x="3099900" y="5628556"/>
            <a:ext cx="6882943" cy="307777"/>
          </a:xfrm>
          <a:prstGeom prst="rect">
            <a:avLst/>
          </a:prstGeom>
          <a:noFill/>
        </p:spPr>
        <p:txBody>
          <a:bodyPr wrap="square">
            <a:spAutoFit/>
          </a:bodyPr>
          <a:lstStyle/>
          <a:p>
            <a:r>
              <a:rPr lang="es-ES" sz="1400" b="1" dirty="0">
                <a:solidFill>
                  <a:schemeClr val="tx2"/>
                </a:solidFill>
                <a:latin typeface="Verdana" panose="020B0604030504040204" pitchFamily="34" charset="0"/>
                <a:ea typeface="Verdana" panose="020B0604030504040204" pitchFamily="34" charset="0"/>
              </a:rPr>
              <a:t>Ejemplo:</a:t>
            </a:r>
            <a:r>
              <a:rPr lang="es-ES" sz="1400" dirty="0">
                <a:solidFill>
                  <a:schemeClr val="tx2"/>
                </a:solidFill>
                <a:latin typeface="Verdana" panose="020B0604030504040204" pitchFamily="34" charset="0"/>
                <a:ea typeface="Verdana" panose="020B0604030504040204" pitchFamily="34" charset="0"/>
              </a:rPr>
              <a:t> 950 unidades producidas sobre 1,000 planificadas: =95%</a:t>
            </a:r>
            <a:endParaRPr lang="es-AR" sz="14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6388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7" grpId="0"/>
      <p:bldP spid="19" grpId="0"/>
      <p:bldP spid="23" grpId="0"/>
      <p:bldP spid="25" grpId="0"/>
      <p:bldP spid="27" grpId="0"/>
      <p:bldP spid="29"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DAABE-7B51-21FD-DD97-E977E825EA5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B5CFED2-ADBF-BE85-7E74-C9BCC147887C}"/>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E9F726F8-720D-32CC-3732-226AF4397BDD}"/>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E4B4D966-6E3C-3049-5072-1C65C18EC8C6}"/>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97656FA-66FD-797C-10BE-0E3AC06242B3}"/>
              </a:ext>
            </a:extLst>
          </p:cNvPr>
          <p:cNvSpPr txBox="1"/>
          <p:nvPr/>
        </p:nvSpPr>
        <p:spPr>
          <a:xfrm>
            <a:off x="1701924" y="502029"/>
            <a:ext cx="9721080" cy="5982663"/>
          </a:xfrm>
          <a:prstGeom prst="rect">
            <a:avLst/>
          </a:prstGeom>
          <a:noFill/>
        </p:spPr>
        <p:txBody>
          <a:bodyPr wrap="square">
            <a:spAutoFit/>
          </a:bodyPr>
          <a:lstStyle/>
          <a:p>
            <a:pPr>
              <a:lnSpc>
                <a:spcPct val="115000"/>
              </a:lnSpc>
              <a:spcBef>
                <a:spcPts val="1000"/>
              </a:spcBef>
              <a:buNone/>
            </a:pPr>
            <a:r>
              <a:rPr lang="en-US" sz="1600" b="1"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Eficiencia</a:t>
            </a:r>
            <a:r>
              <a:rPr lang="en-US"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rPr>
              <a:t> de </a:t>
            </a:r>
            <a:r>
              <a:rPr lang="en-US" sz="1600" b="1"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Producción</a:t>
            </a:r>
            <a:endParaRPr lang="es-AR"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Eficiencia</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Producción</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Real /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Producción</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Planificada</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100</a:t>
            </a:r>
            <a:endParaRPr lang="es-AR" sz="160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Ejemplo</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950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unidades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producidas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de 1,000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planificadas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95%</a:t>
            </a:r>
            <a:endParaRPr lang="es-AR" sz="160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Bef>
                <a:spcPts val="1000"/>
              </a:spcBef>
              <a:buNone/>
            </a:pPr>
            <a:r>
              <a:rPr lang="en-US"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rPr>
              <a:t>Tasa de </a:t>
            </a:r>
            <a:r>
              <a:rPr lang="en-US" sz="1600" b="1"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Fallos</a:t>
            </a:r>
            <a:endParaRPr lang="es-AR"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buNone/>
            </a:pPr>
            <a:r>
              <a:rPr lang="en-US" sz="1600" dirty="0">
                <a:solidFill>
                  <a:schemeClr val="tx2"/>
                </a:solidFill>
                <a:latin typeface="Verdana" panose="020B0604030504040204" pitchFamily="34" charset="0"/>
                <a:ea typeface="Verdana" panose="020B0604030504040204" pitchFamily="34" charset="0"/>
                <a:cs typeface="Arial" panose="020B0604020202020204" pitchFamily="34" charset="0"/>
              </a:rPr>
              <a:t>           </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Tasa de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Fallos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Unidades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defectuosas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Total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unidades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producidas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100</a:t>
            </a:r>
            <a:endParaRPr lang="es-AR" sz="160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Ejemplo</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20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unidades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defectuosas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de 1,000 = 2%</a:t>
            </a:r>
            <a:endParaRPr lang="es-AR" sz="160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Bef>
                <a:spcPts val="1000"/>
              </a:spcBef>
              <a:buNone/>
            </a:pPr>
            <a:r>
              <a:rPr lang="en-US"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rPr>
              <a:t>Tiempo de </a:t>
            </a:r>
            <a:r>
              <a:rPr lang="en-US" sz="1600" b="1"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Ciclo</a:t>
            </a:r>
            <a:r>
              <a:rPr lang="en-US"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rPr>
              <a:t> de </a:t>
            </a:r>
            <a:r>
              <a:rPr lang="en-US" sz="1600" b="1"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Producción</a:t>
            </a:r>
            <a:endParaRPr lang="es-AR"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Tiempo de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Ciclo</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Tiempo total /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Número</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de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unidades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producidas</a:t>
            </a:r>
            <a:endParaRPr lang="es-AR" sz="160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500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minutos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para 100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unidades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5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minutos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por</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unidad</a:t>
            </a:r>
            <a:endParaRPr lang="es-AR" sz="160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Bef>
                <a:spcPts val="1000"/>
              </a:spcBef>
              <a:buNone/>
            </a:pPr>
            <a:r>
              <a:rPr lang="en-US"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rPr>
              <a:t>Utilización de </a:t>
            </a:r>
            <a:r>
              <a:rPr lang="en-US" sz="1600" b="1"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Maquinaria</a:t>
            </a:r>
            <a:endParaRPr lang="es-AR"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Utilización = (Tiempo operando / Tiempo total disponible) × 100</a:t>
            </a:r>
            <a:endParaRPr lang="es-AR" sz="160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400 horas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operativas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de 480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disponibles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83.33%</a:t>
            </a:r>
            <a:endParaRPr lang="es-AR" sz="160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Bef>
                <a:spcPts val="1000"/>
              </a:spcBef>
              <a:buNone/>
            </a:pPr>
            <a:r>
              <a:rPr lang="en-US" sz="1600" b="1"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Índice</a:t>
            </a:r>
            <a:r>
              <a:rPr lang="en-US"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rPr>
              <a:t> de Paradas de </a:t>
            </a:r>
            <a:r>
              <a:rPr lang="en-US" sz="1600" b="1"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linea</a:t>
            </a:r>
            <a:r>
              <a:rPr lang="en-US"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rPr>
              <a:t> No </a:t>
            </a:r>
            <a:r>
              <a:rPr lang="en-US" sz="1600" b="1"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Planificados</a:t>
            </a:r>
            <a:endParaRPr lang="es-AR" sz="1600" b="1"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Paros = (Horas de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paro</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no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planificado</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Horas de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operación</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100</a:t>
            </a:r>
            <a:endParaRPr lang="es-AR" sz="160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a:p>
            <a:pPr>
              <a:lnSpc>
                <a:spcPct val="115000"/>
              </a:lnSpc>
              <a:spcAft>
                <a:spcPts val="1000"/>
              </a:spcAft>
            </a:pP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10 horas de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paro</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en</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400 </a:t>
            </a:r>
            <a:r>
              <a:rPr lang="en-US" sz="1600" dirty="0" err="1">
                <a:solidFill>
                  <a:schemeClr val="tx2"/>
                </a:solidFill>
                <a:effectLst/>
                <a:latin typeface="Verdana" panose="020B0604030504040204" pitchFamily="34" charset="0"/>
                <a:ea typeface="Verdana" panose="020B0604030504040204" pitchFamily="34" charset="0"/>
                <a:cs typeface="Arial" panose="020B0604020202020204" pitchFamily="34" charset="0"/>
              </a:rPr>
              <a:t>operativas</a:t>
            </a:r>
            <a:r>
              <a:rPr lang="en-US" sz="1600" dirty="0">
                <a:solidFill>
                  <a:schemeClr val="tx2"/>
                </a:solidFill>
                <a:effectLst/>
                <a:latin typeface="Verdana" panose="020B0604030504040204" pitchFamily="34" charset="0"/>
                <a:ea typeface="Verdana" panose="020B0604030504040204" pitchFamily="34" charset="0"/>
                <a:cs typeface="Arial" panose="020B0604020202020204" pitchFamily="34" charset="0"/>
              </a:rPr>
              <a:t> = 2.5%</a:t>
            </a:r>
            <a:endParaRPr lang="es-AR" sz="1600" dirty="0">
              <a:solidFill>
                <a:schemeClr val="tx2"/>
              </a:solidFill>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244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500"/>
                                        <p:tgtEl>
                                          <p:spTgt spid="8">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fade">
                                      <p:cBhvr>
                                        <p:cTn id="43" dur="500"/>
                                        <p:tgtEl>
                                          <p:spTgt spid="8">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fade">
                                      <p:cBhvr>
                                        <p:cTn id="46" dur="500"/>
                                        <p:tgtEl>
                                          <p:spTgt spid="8">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12" end="12"/>
                                            </p:txEl>
                                          </p:spTgt>
                                        </p:tgtEl>
                                        <p:attrNameLst>
                                          <p:attrName>style.visibility</p:attrName>
                                        </p:attrNameLst>
                                      </p:cBhvr>
                                      <p:to>
                                        <p:strVal val="visible"/>
                                      </p:to>
                                    </p:set>
                                    <p:animEffect transition="in" filter="fade">
                                      <p:cBhvr>
                                        <p:cTn id="51" dur="500"/>
                                        <p:tgtEl>
                                          <p:spTgt spid="8">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8">
                                            <p:txEl>
                                              <p:pRg st="13" end="13"/>
                                            </p:txEl>
                                          </p:spTgt>
                                        </p:tgtEl>
                                        <p:attrNameLst>
                                          <p:attrName>style.visibility</p:attrName>
                                        </p:attrNameLst>
                                      </p:cBhvr>
                                      <p:to>
                                        <p:strVal val="visible"/>
                                      </p:to>
                                    </p:set>
                                    <p:animEffect transition="in" filter="fade">
                                      <p:cBhvr>
                                        <p:cTn id="54" dur="500"/>
                                        <p:tgtEl>
                                          <p:spTgt spid="8">
                                            <p:txEl>
                                              <p:pRg st="13" end="1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8">
                                            <p:txEl>
                                              <p:pRg st="14" end="14"/>
                                            </p:txEl>
                                          </p:spTgt>
                                        </p:tgtEl>
                                        <p:attrNameLst>
                                          <p:attrName>style.visibility</p:attrName>
                                        </p:attrNameLst>
                                      </p:cBhvr>
                                      <p:to>
                                        <p:strVal val="visible"/>
                                      </p:to>
                                    </p:set>
                                    <p:animEffect transition="in" filter="fade">
                                      <p:cBhvr>
                                        <p:cTn id="57"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5A48-E194-BCA8-568A-3825DDECFC7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B2EAD95-52A1-08AB-7354-3080650B4488}"/>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3A8B7005-AA94-6B93-87B9-7BD1EA105440}"/>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11469A57-1B96-DA3D-0771-E5E4B2040271}"/>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2420CB2-D236-6B47-43AC-2B0D9D0B36F4}"/>
              </a:ext>
            </a:extLst>
          </p:cNvPr>
          <p:cNvSpPr txBox="1"/>
          <p:nvPr/>
        </p:nvSpPr>
        <p:spPr>
          <a:xfrm>
            <a:off x="2438208" y="1103895"/>
            <a:ext cx="8176503" cy="461665"/>
          </a:xfrm>
          <a:prstGeom prst="rect">
            <a:avLst/>
          </a:prstGeom>
          <a:noFill/>
        </p:spPr>
        <p:txBody>
          <a:bodyPr wrap="square" rtlCol="0">
            <a:spAutoFit/>
          </a:bodyPr>
          <a:lstStyle/>
          <a:p>
            <a:r>
              <a:rPr lang="es-ES" sz="2400" b="1" i="1" dirty="0">
                <a:solidFill>
                  <a:schemeClr val="tx2"/>
                </a:solidFill>
                <a:effectLst>
                  <a:outerShdw blurRad="38100" dist="38100" dir="2700000" algn="tl">
                    <a:srgbClr val="000000">
                      <a:alpha val="43137"/>
                    </a:srgbClr>
                  </a:outerShdw>
                </a:effectLst>
              </a:rPr>
              <a:t>OBJECTIVES KEY RESULTS – ( </a:t>
            </a:r>
            <a:r>
              <a:rPr lang="es-ES" sz="2400" b="1" i="1" dirty="0" err="1">
                <a:solidFill>
                  <a:schemeClr val="tx2"/>
                </a:solidFill>
                <a:effectLst>
                  <a:outerShdw blurRad="38100" dist="38100" dir="2700000" algn="tl">
                    <a:srgbClr val="000000">
                      <a:alpha val="43137"/>
                    </a:srgbClr>
                  </a:outerShdw>
                </a:effectLst>
              </a:rPr>
              <a:t>OKR´s</a:t>
            </a:r>
            <a:r>
              <a:rPr lang="es-ES" sz="2400" b="1" i="1" dirty="0">
                <a:solidFill>
                  <a:schemeClr val="tx2"/>
                </a:solidFill>
                <a:effectLst>
                  <a:outerShdw blurRad="38100" dist="38100" dir="2700000" algn="tl">
                    <a:srgbClr val="000000">
                      <a:alpha val="43137"/>
                    </a:srgbClr>
                  </a:outerShdw>
                </a:effectLst>
              </a:rPr>
              <a:t> ) ESTRUCTURA </a:t>
            </a:r>
            <a:endParaRPr lang="en-US" sz="2400" b="1" i="1" dirty="0">
              <a:solidFill>
                <a:schemeClr val="tx2"/>
              </a:solidFill>
              <a:effectLst>
                <a:outerShdw blurRad="38100" dist="38100" dir="2700000" algn="tl">
                  <a:srgbClr val="000000">
                    <a:alpha val="43137"/>
                  </a:srgbClr>
                </a:outerShdw>
              </a:effectLst>
            </a:endParaRPr>
          </a:p>
        </p:txBody>
      </p:sp>
      <p:sp>
        <p:nvSpPr>
          <p:cNvPr id="6" name="Elipse 5">
            <a:extLst>
              <a:ext uri="{FF2B5EF4-FFF2-40B4-BE49-F238E27FC236}">
                <a16:creationId xmlns:a16="http://schemas.microsoft.com/office/drawing/2014/main" id="{9D6F6B6B-F5F5-1B74-0BA0-8952440EC7A4}"/>
              </a:ext>
            </a:extLst>
          </p:cNvPr>
          <p:cNvSpPr/>
          <p:nvPr/>
        </p:nvSpPr>
        <p:spPr>
          <a:xfrm>
            <a:off x="2261250" y="2929174"/>
            <a:ext cx="1794934" cy="1490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CuadroTexto 6">
            <a:extLst>
              <a:ext uri="{FF2B5EF4-FFF2-40B4-BE49-F238E27FC236}">
                <a16:creationId xmlns:a16="http://schemas.microsoft.com/office/drawing/2014/main" id="{27EE80F7-D52F-CCCE-D8F9-FDD4D95A70EF}"/>
              </a:ext>
            </a:extLst>
          </p:cNvPr>
          <p:cNvSpPr txBox="1"/>
          <p:nvPr/>
        </p:nvSpPr>
        <p:spPr>
          <a:xfrm>
            <a:off x="2614506" y="3479552"/>
            <a:ext cx="1306286" cy="400110"/>
          </a:xfrm>
          <a:prstGeom prst="rect">
            <a:avLst/>
          </a:prstGeom>
          <a:noFill/>
        </p:spPr>
        <p:txBody>
          <a:bodyPr wrap="square" rtlCol="0">
            <a:spAutoFit/>
          </a:bodyPr>
          <a:lstStyle/>
          <a:p>
            <a:pPr algn="ctr"/>
            <a:r>
              <a:rPr lang="es-ES" sz="2000" b="1" dirty="0">
                <a:solidFill>
                  <a:schemeClr val="tx2"/>
                </a:solidFill>
                <a:effectLst>
                  <a:outerShdw blurRad="38100" dist="38100" dir="2700000" algn="tl">
                    <a:srgbClr val="000000">
                      <a:alpha val="43137"/>
                    </a:srgbClr>
                  </a:outerShdw>
                </a:effectLst>
              </a:rPr>
              <a:t>MISIÓN</a:t>
            </a:r>
            <a:endParaRPr lang="en-US" sz="2000" b="1" dirty="0">
              <a:solidFill>
                <a:schemeClr val="tx2"/>
              </a:solidFill>
              <a:effectLst>
                <a:outerShdw blurRad="38100" dist="38100" dir="2700000" algn="tl">
                  <a:srgbClr val="000000">
                    <a:alpha val="43137"/>
                  </a:srgbClr>
                </a:outerShdw>
              </a:effectLst>
            </a:endParaRPr>
          </a:p>
        </p:txBody>
      </p:sp>
      <p:sp>
        <p:nvSpPr>
          <p:cNvPr id="8" name="Rectángulo redondeado 5">
            <a:extLst>
              <a:ext uri="{FF2B5EF4-FFF2-40B4-BE49-F238E27FC236}">
                <a16:creationId xmlns:a16="http://schemas.microsoft.com/office/drawing/2014/main" id="{FCB3C6D4-EC00-A3B5-978C-72733F090337}"/>
              </a:ext>
            </a:extLst>
          </p:cNvPr>
          <p:cNvSpPr/>
          <p:nvPr/>
        </p:nvSpPr>
        <p:spPr>
          <a:xfrm>
            <a:off x="4581191" y="2311147"/>
            <a:ext cx="1625600" cy="582560"/>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CuadroTexto 8">
            <a:extLst>
              <a:ext uri="{FF2B5EF4-FFF2-40B4-BE49-F238E27FC236}">
                <a16:creationId xmlns:a16="http://schemas.microsoft.com/office/drawing/2014/main" id="{8BAC6D81-A3F6-C25E-A8E4-B777273FF43F}"/>
              </a:ext>
            </a:extLst>
          </p:cNvPr>
          <p:cNvSpPr txBox="1"/>
          <p:nvPr/>
        </p:nvSpPr>
        <p:spPr>
          <a:xfrm>
            <a:off x="4598129" y="3337175"/>
            <a:ext cx="1676400" cy="369332"/>
          </a:xfrm>
          <a:prstGeom prst="rect">
            <a:avLst/>
          </a:prstGeom>
          <a:noFill/>
        </p:spPr>
        <p:txBody>
          <a:bodyPr wrap="square" rtlCol="0">
            <a:spAutoFit/>
          </a:bodyPr>
          <a:lstStyle/>
          <a:p>
            <a:r>
              <a:rPr lang="es-ES" b="1" i="1" dirty="0">
                <a:solidFill>
                  <a:schemeClr val="tx2"/>
                </a:solidFill>
                <a:effectLst>
                  <a:outerShdw blurRad="38100" dist="38100" dir="2700000" algn="tl">
                    <a:srgbClr val="000000">
                      <a:alpha val="43137"/>
                    </a:srgbClr>
                  </a:outerShdw>
                </a:effectLst>
              </a:rPr>
              <a:t>OBJETIVO</a:t>
            </a:r>
            <a:endParaRPr lang="en-US" b="1" i="1" dirty="0">
              <a:solidFill>
                <a:schemeClr val="tx2"/>
              </a:solidFill>
              <a:effectLst>
                <a:outerShdw blurRad="38100" dist="38100" dir="2700000" algn="tl">
                  <a:srgbClr val="000000">
                    <a:alpha val="43137"/>
                  </a:srgbClr>
                </a:outerShdw>
              </a:effectLst>
            </a:endParaRPr>
          </a:p>
        </p:txBody>
      </p:sp>
      <p:sp>
        <p:nvSpPr>
          <p:cNvPr id="10" name="Rectángulo redondeado 14">
            <a:extLst>
              <a:ext uri="{FF2B5EF4-FFF2-40B4-BE49-F238E27FC236}">
                <a16:creationId xmlns:a16="http://schemas.microsoft.com/office/drawing/2014/main" id="{5B6E34E7-B879-A9EE-FB8B-8625A2B436FF}"/>
              </a:ext>
            </a:extLst>
          </p:cNvPr>
          <p:cNvSpPr/>
          <p:nvPr/>
        </p:nvSpPr>
        <p:spPr>
          <a:xfrm>
            <a:off x="4564261" y="3377945"/>
            <a:ext cx="1625600" cy="582560"/>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CuadroTexto 10">
            <a:extLst>
              <a:ext uri="{FF2B5EF4-FFF2-40B4-BE49-F238E27FC236}">
                <a16:creationId xmlns:a16="http://schemas.microsoft.com/office/drawing/2014/main" id="{6DDD8AF5-9FFD-0009-EDF9-4A303E7166C0}"/>
              </a:ext>
            </a:extLst>
          </p:cNvPr>
          <p:cNvSpPr txBox="1"/>
          <p:nvPr/>
        </p:nvSpPr>
        <p:spPr>
          <a:xfrm>
            <a:off x="4750529" y="3489575"/>
            <a:ext cx="1676400" cy="369332"/>
          </a:xfrm>
          <a:prstGeom prst="rect">
            <a:avLst/>
          </a:prstGeom>
          <a:noFill/>
        </p:spPr>
        <p:txBody>
          <a:bodyPr wrap="square" rtlCol="0">
            <a:spAutoFit/>
          </a:bodyPr>
          <a:lstStyle/>
          <a:p>
            <a:r>
              <a:rPr lang="es-ES" b="1" i="1" dirty="0">
                <a:solidFill>
                  <a:schemeClr val="tx2"/>
                </a:solidFill>
                <a:effectLst>
                  <a:outerShdw blurRad="38100" dist="38100" dir="2700000" algn="tl">
                    <a:srgbClr val="000000">
                      <a:alpha val="43137"/>
                    </a:srgbClr>
                  </a:outerShdw>
                </a:effectLst>
              </a:rPr>
              <a:t>OBJETIVO</a:t>
            </a:r>
            <a:endParaRPr lang="en-US" b="1" i="1" dirty="0">
              <a:solidFill>
                <a:schemeClr val="tx2"/>
              </a:solidFill>
              <a:effectLst>
                <a:outerShdw blurRad="38100" dist="38100" dir="2700000" algn="tl">
                  <a:srgbClr val="000000">
                    <a:alpha val="43137"/>
                  </a:srgbClr>
                </a:outerShdw>
              </a:effectLst>
            </a:endParaRPr>
          </a:p>
        </p:txBody>
      </p:sp>
      <p:sp>
        <p:nvSpPr>
          <p:cNvPr id="12" name="Rectángulo redondeado 17">
            <a:extLst>
              <a:ext uri="{FF2B5EF4-FFF2-40B4-BE49-F238E27FC236}">
                <a16:creationId xmlns:a16="http://schemas.microsoft.com/office/drawing/2014/main" id="{71E5F2D9-BAED-2710-FB6D-66DFAD6A54B1}"/>
              </a:ext>
            </a:extLst>
          </p:cNvPr>
          <p:cNvSpPr/>
          <p:nvPr/>
        </p:nvSpPr>
        <p:spPr>
          <a:xfrm>
            <a:off x="4564258" y="4495543"/>
            <a:ext cx="1625600" cy="582560"/>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CuadroTexto 12">
            <a:extLst>
              <a:ext uri="{FF2B5EF4-FFF2-40B4-BE49-F238E27FC236}">
                <a16:creationId xmlns:a16="http://schemas.microsoft.com/office/drawing/2014/main" id="{F3744BE7-0EF3-50E6-E375-32D54B56AC46}"/>
              </a:ext>
            </a:extLst>
          </p:cNvPr>
          <p:cNvSpPr txBox="1"/>
          <p:nvPr/>
        </p:nvSpPr>
        <p:spPr>
          <a:xfrm>
            <a:off x="4750526" y="4607173"/>
            <a:ext cx="1676400" cy="369332"/>
          </a:xfrm>
          <a:prstGeom prst="rect">
            <a:avLst/>
          </a:prstGeom>
          <a:noFill/>
        </p:spPr>
        <p:txBody>
          <a:bodyPr wrap="square" rtlCol="0">
            <a:spAutoFit/>
          </a:bodyPr>
          <a:lstStyle/>
          <a:p>
            <a:r>
              <a:rPr lang="es-ES" b="1" i="1" dirty="0">
                <a:solidFill>
                  <a:schemeClr val="tx2"/>
                </a:solidFill>
                <a:effectLst>
                  <a:outerShdw blurRad="38100" dist="38100" dir="2700000" algn="tl">
                    <a:srgbClr val="000000">
                      <a:alpha val="43137"/>
                    </a:srgbClr>
                  </a:outerShdw>
                </a:effectLst>
              </a:rPr>
              <a:t>OBJETIVO</a:t>
            </a:r>
            <a:endParaRPr lang="en-US" b="1" i="1" dirty="0">
              <a:solidFill>
                <a:schemeClr val="tx2"/>
              </a:solidFill>
              <a:effectLst>
                <a:outerShdw blurRad="38100" dist="38100" dir="2700000" algn="tl">
                  <a:srgbClr val="000000">
                    <a:alpha val="43137"/>
                  </a:srgbClr>
                </a:outerShdw>
              </a:effectLst>
            </a:endParaRPr>
          </a:p>
        </p:txBody>
      </p:sp>
      <p:sp>
        <p:nvSpPr>
          <p:cNvPr id="14" name="CuadroTexto 13">
            <a:extLst>
              <a:ext uri="{FF2B5EF4-FFF2-40B4-BE49-F238E27FC236}">
                <a16:creationId xmlns:a16="http://schemas.microsoft.com/office/drawing/2014/main" id="{B6EC8E24-A7D8-3D6D-5B03-7846BA128CE1}"/>
              </a:ext>
            </a:extLst>
          </p:cNvPr>
          <p:cNvSpPr txBox="1"/>
          <p:nvPr/>
        </p:nvSpPr>
        <p:spPr>
          <a:xfrm>
            <a:off x="4750532" y="2439709"/>
            <a:ext cx="1676400" cy="369332"/>
          </a:xfrm>
          <a:prstGeom prst="rect">
            <a:avLst/>
          </a:prstGeom>
          <a:noFill/>
        </p:spPr>
        <p:txBody>
          <a:bodyPr wrap="square" rtlCol="0">
            <a:spAutoFit/>
          </a:bodyPr>
          <a:lstStyle/>
          <a:p>
            <a:r>
              <a:rPr lang="es-ES" b="1" i="1" dirty="0">
                <a:solidFill>
                  <a:schemeClr val="tx2"/>
                </a:solidFill>
                <a:effectLst>
                  <a:outerShdw blurRad="38100" dist="38100" dir="2700000" algn="tl">
                    <a:srgbClr val="000000">
                      <a:alpha val="43137"/>
                    </a:srgbClr>
                  </a:outerShdw>
                </a:effectLst>
              </a:rPr>
              <a:t>OBJETIVO</a:t>
            </a:r>
            <a:endParaRPr lang="en-US" b="1" i="1" dirty="0">
              <a:solidFill>
                <a:schemeClr val="tx2"/>
              </a:solidFill>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9B0EB462-8500-9AC5-8BF6-F6D541C1D74C}"/>
              </a:ext>
            </a:extLst>
          </p:cNvPr>
          <p:cNvSpPr txBox="1"/>
          <p:nvPr/>
        </p:nvSpPr>
        <p:spPr>
          <a:xfrm>
            <a:off x="6765596" y="2422776"/>
            <a:ext cx="2336800" cy="369332"/>
          </a:xfrm>
          <a:prstGeom prst="rect">
            <a:avLst/>
          </a:prstGeom>
          <a:solidFill>
            <a:schemeClr val="accent2">
              <a:lumMod val="40000"/>
              <a:lumOff val="60000"/>
            </a:schemeClr>
          </a:solidFill>
          <a:ln w="28575">
            <a:solidFill>
              <a:schemeClr val="tx1"/>
            </a:solidFill>
          </a:ln>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RESULTADO CLAVE</a:t>
            </a:r>
            <a:endParaRPr lang="en-US" b="1" i="1" dirty="0">
              <a:solidFill>
                <a:schemeClr val="tx2"/>
              </a:solidFill>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189A9514-8FAF-753D-7A40-A35D8FB22623}"/>
              </a:ext>
            </a:extLst>
          </p:cNvPr>
          <p:cNvSpPr txBox="1"/>
          <p:nvPr/>
        </p:nvSpPr>
        <p:spPr>
          <a:xfrm>
            <a:off x="6765599" y="3489577"/>
            <a:ext cx="2336800" cy="369332"/>
          </a:xfrm>
          <a:prstGeom prst="rect">
            <a:avLst/>
          </a:prstGeom>
          <a:solidFill>
            <a:schemeClr val="accent2">
              <a:lumMod val="40000"/>
              <a:lumOff val="60000"/>
            </a:schemeClr>
          </a:solidFill>
          <a:ln w="28575">
            <a:solidFill>
              <a:schemeClr val="tx1"/>
            </a:solidFill>
          </a:ln>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RESULTADO CLAVE</a:t>
            </a:r>
            <a:endParaRPr lang="en-US" b="1" i="1" dirty="0">
              <a:solidFill>
                <a:schemeClr val="tx2"/>
              </a:solidFill>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84E3623E-2DD0-A465-9215-0661ACA7DC4C}"/>
              </a:ext>
            </a:extLst>
          </p:cNvPr>
          <p:cNvSpPr txBox="1"/>
          <p:nvPr/>
        </p:nvSpPr>
        <p:spPr>
          <a:xfrm>
            <a:off x="6765598" y="4590236"/>
            <a:ext cx="2336800" cy="369332"/>
          </a:xfrm>
          <a:prstGeom prst="rect">
            <a:avLst/>
          </a:prstGeom>
          <a:solidFill>
            <a:schemeClr val="accent2">
              <a:lumMod val="40000"/>
              <a:lumOff val="60000"/>
            </a:schemeClr>
          </a:solidFill>
          <a:ln w="28575">
            <a:solidFill>
              <a:schemeClr val="tx1"/>
            </a:solidFill>
          </a:ln>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RESULTADO CLAVE</a:t>
            </a:r>
            <a:endParaRPr lang="en-US" b="1" i="1" dirty="0">
              <a:solidFill>
                <a:schemeClr val="tx2"/>
              </a:solidFill>
              <a:effectLst>
                <a:outerShdw blurRad="38100" dist="38100" dir="2700000" algn="tl">
                  <a:srgbClr val="000000">
                    <a:alpha val="43137"/>
                  </a:srgbClr>
                </a:outerShdw>
              </a:effectLst>
            </a:endParaRPr>
          </a:p>
        </p:txBody>
      </p:sp>
      <p:sp>
        <p:nvSpPr>
          <p:cNvPr id="18" name="Abrir llave 17">
            <a:extLst>
              <a:ext uri="{FF2B5EF4-FFF2-40B4-BE49-F238E27FC236}">
                <a16:creationId xmlns:a16="http://schemas.microsoft.com/office/drawing/2014/main" id="{DE4C2322-944E-27BB-C2A9-98B4306A6B59}"/>
              </a:ext>
            </a:extLst>
          </p:cNvPr>
          <p:cNvSpPr/>
          <p:nvPr/>
        </p:nvSpPr>
        <p:spPr>
          <a:xfrm>
            <a:off x="4149318" y="2006348"/>
            <a:ext cx="296407" cy="326813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cxnSp>
        <p:nvCxnSpPr>
          <p:cNvPr id="19" name="Conector recto de flecha 18">
            <a:extLst>
              <a:ext uri="{FF2B5EF4-FFF2-40B4-BE49-F238E27FC236}">
                <a16:creationId xmlns:a16="http://schemas.microsoft.com/office/drawing/2014/main" id="{C4AA1AA2-4B34-852A-7EC2-C361E0D2D4DB}"/>
              </a:ext>
            </a:extLst>
          </p:cNvPr>
          <p:cNvCxnSpPr/>
          <p:nvPr/>
        </p:nvCxnSpPr>
        <p:spPr>
          <a:xfrm>
            <a:off x="6240663" y="2605848"/>
            <a:ext cx="491067" cy="15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65F084AB-CB92-08D5-5785-942AE837D316}"/>
              </a:ext>
            </a:extLst>
          </p:cNvPr>
          <p:cNvCxnSpPr/>
          <p:nvPr/>
        </p:nvCxnSpPr>
        <p:spPr>
          <a:xfrm>
            <a:off x="6206791" y="3667631"/>
            <a:ext cx="491067" cy="15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2F853C3-72DA-015C-F7D2-CC7D8002E815}"/>
              </a:ext>
            </a:extLst>
          </p:cNvPr>
          <p:cNvCxnSpPr/>
          <p:nvPr/>
        </p:nvCxnSpPr>
        <p:spPr>
          <a:xfrm>
            <a:off x="6189858" y="4786823"/>
            <a:ext cx="491067" cy="15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81F016ED-360C-8388-152D-4C2BFD8FC227}"/>
              </a:ext>
            </a:extLst>
          </p:cNvPr>
          <p:cNvSpPr txBox="1"/>
          <p:nvPr/>
        </p:nvSpPr>
        <p:spPr>
          <a:xfrm>
            <a:off x="5741737" y="5726497"/>
            <a:ext cx="2047718" cy="369332"/>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INICIATIVAS</a:t>
            </a:r>
            <a:endParaRPr lang="en-US" b="1" i="1" dirty="0">
              <a:solidFill>
                <a:schemeClr val="tx2"/>
              </a:solidFill>
              <a:effectLst>
                <a:outerShdw blurRad="38100" dist="38100" dir="2700000" algn="tl">
                  <a:srgbClr val="000000">
                    <a:alpha val="43137"/>
                  </a:srgbClr>
                </a:outerShdw>
              </a:effectLst>
            </a:endParaRPr>
          </a:p>
        </p:txBody>
      </p:sp>
      <p:sp>
        <p:nvSpPr>
          <p:cNvPr id="23" name="Cerrar llave 22">
            <a:extLst>
              <a:ext uri="{FF2B5EF4-FFF2-40B4-BE49-F238E27FC236}">
                <a16:creationId xmlns:a16="http://schemas.microsoft.com/office/drawing/2014/main" id="{7169E719-B4BD-3694-A72B-F286B0D9D882}"/>
              </a:ext>
            </a:extLst>
          </p:cNvPr>
          <p:cNvSpPr/>
          <p:nvPr/>
        </p:nvSpPr>
        <p:spPr>
          <a:xfrm rot="5400000">
            <a:off x="6521679" y="3241778"/>
            <a:ext cx="395609" cy="4494881"/>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05157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B1EDD-9979-C4A7-176F-D58A535B4F9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890BF11-85D4-C57D-EDBC-F1BA662B7571}"/>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F9D855FB-A27E-62B4-C058-961CCC8BE795}"/>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17A02D75-18D2-6073-D16E-D992B78B8B46}"/>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13A8C554-10A9-99CC-D6F1-5A7D1424F250}"/>
              </a:ext>
            </a:extLst>
          </p:cNvPr>
          <p:cNvSpPr txBox="1"/>
          <p:nvPr/>
        </p:nvSpPr>
        <p:spPr>
          <a:xfrm>
            <a:off x="3934172" y="584683"/>
            <a:ext cx="4705350" cy="369332"/>
          </a:xfrm>
          <a:prstGeom prst="rect">
            <a:avLst/>
          </a:prstGeom>
          <a:noFill/>
        </p:spPr>
        <p:txBody>
          <a:bodyPr wrap="square" rtlCol="0">
            <a:spAutoFit/>
          </a:bodyPr>
          <a:lstStyle/>
          <a:p>
            <a:r>
              <a:rPr lang="es-AR" b="1" u="sng" dirty="0">
                <a:solidFill>
                  <a:schemeClr val="tx2"/>
                </a:solidFill>
              </a:rPr>
              <a:t>Ejemplos de </a:t>
            </a:r>
            <a:r>
              <a:rPr lang="es-AR" b="1" u="sng" dirty="0" err="1">
                <a:solidFill>
                  <a:schemeClr val="tx2"/>
                </a:solidFill>
              </a:rPr>
              <a:t>OKR´s</a:t>
            </a:r>
            <a:endParaRPr lang="es-AR" b="1" u="sng" dirty="0">
              <a:solidFill>
                <a:schemeClr val="tx2"/>
              </a:solidFill>
            </a:endParaRPr>
          </a:p>
        </p:txBody>
      </p:sp>
      <p:sp>
        <p:nvSpPr>
          <p:cNvPr id="11" name="CuadroTexto 10">
            <a:extLst>
              <a:ext uri="{FF2B5EF4-FFF2-40B4-BE49-F238E27FC236}">
                <a16:creationId xmlns:a16="http://schemas.microsoft.com/office/drawing/2014/main" id="{6BD3164A-B547-32B6-E2CC-2730B3281707}"/>
              </a:ext>
            </a:extLst>
          </p:cNvPr>
          <p:cNvSpPr txBox="1"/>
          <p:nvPr/>
        </p:nvSpPr>
        <p:spPr>
          <a:xfrm>
            <a:off x="1917948" y="1331038"/>
            <a:ext cx="9793088" cy="3821944"/>
          </a:xfrm>
          <a:prstGeom prst="rect">
            <a:avLst/>
          </a:prstGeom>
          <a:noFill/>
        </p:spPr>
        <p:txBody>
          <a:bodyPr wrap="square">
            <a:spAutoFit/>
          </a:bodyPr>
          <a:lstStyle/>
          <a:p>
            <a:pPr>
              <a:lnSpc>
                <a:spcPct val="115000"/>
              </a:lnSpc>
              <a:spcBef>
                <a:spcPts val="1000"/>
              </a:spcBef>
              <a:buNone/>
            </a:pP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Objetivo</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Mejorar</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la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eficiencia</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en</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la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línea</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producción</a:t>
            </a:r>
            <a:endParaRPr lang="es-AR"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KR: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Aumentar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la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eficiencia</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producción</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al 95%</a:t>
            </a:r>
            <a:b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b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Eficiencia</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Producción</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Real /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Producción</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Planificada</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100</a:t>
            </a:r>
            <a:endParaRPr lang="es-AR"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KR: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Reducir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los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paros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no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planificados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menos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del 2%</a:t>
            </a:r>
            <a:b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b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Paros = (Horas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paro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no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planificado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Horas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operación</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100</a:t>
            </a:r>
            <a:endParaRPr lang="es-AR"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nSpc>
                <a:spcPct val="115000"/>
              </a:lnSpc>
              <a:spcAft>
                <a:spcPts val="1000"/>
              </a:spcAft>
              <a:buFontTx/>
              <a:buChar char="-"/>
            </a:pP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KR: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Disminuir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el</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tiempo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ciclo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promedio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 4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minutos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por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unidad</a:t>
            </a:r>
            <a:b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b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Tiempo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Ciclo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Tiempo total /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Número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unidades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producidas</a:t>
            </a:r>
            <a:endPar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nSpc>
                <a:spcPct val="115000"/>
              </a:lnSpc>
              <a:spcAft>
                <a:spcPts val="1000"/>
              </a:spcAft>
              <a:buFontTx/>
              <a:buChar char="-"/>
            </a:pPr>
            <a:endParaRPr lang="es-AR"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Bef>
                <a:spcPts val="1000"/>
              </a:spcBef>
              <a:buNone/>
            </a:pP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Objetivo</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Reducir</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los</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defectos</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en</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el</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producto</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final</a:t>
            </a:r>
            <a:endParaRPr lang="es-AR"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KR: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Reducir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la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tasa</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fallos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menos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del 1.5%</a:t>
            </a:r>
            <a:b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b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Tasa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Fallos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Unidades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defectuosas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Total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unidades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producidas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100</a:t>
            </a:r>
            <a:endParaRPr lang="es-AR"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958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fade">
                                      <p:cBhvr>
                                        <p:cTn id="7" dur="500"/>
                                        <p:tgtEl>
                                          <p:spTgt spid="11">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6" end="6"/>
                                            </p:txEl>
                                          </p:spTgt>
                                        </p:tgtEl>
                                        <p:attrNameLst>
                                          <p:attrName>style.visibility</p:attrName>
                                        </p:attrNameLst>
                                      </p:cBhvr>
                                      <p:to>
                                        <p:strVal val="visible"/>
                                      </p:to>
                                    </p:set>
                                    <p:animEffect transition="in" filter="fade">
                                      <p:cBhvr>
                                        <p:cTn id="10"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FAE4D-64C2-3155-FD3D-FD64CEF0B34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BB57E98-319E-CDE8-D4BA-3B3B9966C723}"/>
              </a:ext>
            </a:extLst>
          </p:cNvPr>
          <p:cNvSpPr txBox="1"/>
          <p:nvPr/>
        </p:nvSpPr>
        <p:spPr>
          <a:xfrm>
            <a:off x="5086300" y="6484693"/>
            <a:ext cx="2952328" cy="276999"/>
          </a:xfrm>
          <a:prstGeom prst="rect">
            <a:avLst/>
          </a:prstGeom>
          <a:noFill/>
        </p:spPr>
        <p:txBody>
          <a:bodyPr wrap="square" rtlCol="0">
            <a:spAutoFit/>
          </a:bodyPr>
          <a:lstStyle/>
          <a:p>
            <a:r>
              <a:rPr lang="es-AR" sz="1200" dirty="0">
                <a:solidFill>
                  <a:schemeClr val="tx2"/>
                </a:solidFill>
              </a:rPr>
              <a:t>Mg. Ing. Néstor Orlando Cruz</a:t>
            </a:r>
          </a:p>
        </p:txBody>
      </p:sp>
      <p:graphicFrame>
        <p:nvGraphicFramePr>
          <p:cNvPr id="3" name="Diagrama 2">
            <a:extLst>
              <a:ext uri="{FF2B5EF4-FFF2-40B4-BE49-F238E27FC236}">
                <a16:creationId xmlns:a16="http://schemas.microsoft.com/office/drawing/2014/main" id="{F69FB88F-0754-C93B-4574-BF6719A0EF50}"/>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6E3744DB-C5D0-FB8F-636B-BB782EC4F325}"/>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C20BF376-5AC8-EC43-9E73-4A71E8908AA0}"/>
              </a:ext>
            </a:extLst>
          </p:cNvPr>
          <p:cNvSpPr txBox="1">
            <a:spLocks/>
          </p:cNvSpPr>
          <p:nvPr/>
        </p:nvSpPr>
        <p:spPr>
          <a:xfrm>
            <a:off x="1321188" y="2790746"/>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FB11DF6A-10D8-2558-0FC2-4F6B088C83E2}"/>
              </a:ext>
            </a:extLst>
          </p:cNvPr>
          <p:cNvSpPr txBox="1"/>
          <p:nvPr/>
        </p:nvSpPr>
        <p:spPr>
          <a:xfrm>
            <a:off x="1701924" y="678078"/>
            <a:ext cx="9721080" cy="2021451"/>
          </a:xfrm>
          <a:prstGeom prst="rect">
            <a:avLst/>
          </a:prstGeom>
          <a:noFill/>
        </p:spPr>
        <p:txBody>
          <a:bodyPr wrap="square">
            <a:spAutoFit/>
          </a:bodyPr>
          <a:lstStyle/>
          <a:p>
            <a:pPr>
              <a:lnSpc>
                <a:spcPct val="115000"/>
              </a:lnSpc>
              <a:spcBef>
                <a:spcPts val="1000"/>
              </a:spcBef>
              <a:buNone/>
            </a:pP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Objetivo</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Optimizar</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el</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uso</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los</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recursos</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en</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planta</a:t>
            </a:r>
            <a:endParaRPr lang="es-AR"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nSpc>
                <a:spcPct val="115000"/>
              </a:lnSpc>
              <a:spcAft>
                <a:spcPts val="1000"/>
              </a:spcAft>
              <a:buFontTx/>
              <a:buChar char="-"/>
            </a:pP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KR: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Reducir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el</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consumo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energía</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por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unidad</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producida</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en</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un 10%</a:t>
            </a:r>
            <a:b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b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Consumo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por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unidad</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Consumo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total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energía</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Unidades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producidas</a:t>
            </a:r>
            <a:endPar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nSpc>
                <a:spcPct val="115000"/>
              </a:lnSpc>
              <a:spcAft>
                <a:spcPts val="1000"/>
              </a:spcAft>
              <a:buFontTx/>
              <a:buChar char="-"/>
            </a:pPr>
            <a:endParaRPr lang="es-AR"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KR: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Aumentar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la utilización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maquinaria</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al 90%</a:t>
            </a:r>
            <a:b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b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Utilización = (Tiempo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operativo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Tiempo total disponible) × 100</a:t>
            </a:r>
            <a:endParaRPr lang="es-AR"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195E2B30-CC61-71D0-4572-26FD2B45BEA4}"/>
              </a:ext>
            </a:extLst>
          </p:cNvPr>
          <p:cNvSpPr txBox="1"/>
          <p:nvPr/>
        </p:nvSpPr>
        <p:spPr>
          <a:xfrm>
            <a:off x="1737928" y="3325667"/>
            <a:ext cx="9649072" cy="1610056"/>
          </a:xfrm>
          <a:prstGeom prst="rect">
            <a:avLst/>
          </a:prstGeom>
          <a:noFill/>
        </p:spPr>
        <p:txBody>
          <a:bodyPr wrap="square">
            <a:spAutoFit/>
          </a:bodyPr>
          <a:lstStyle/>
          <a:p>
            <a:pPr>
              <a:lnSpc>
                <a:spcPct val="115000"/>
              </a:lnSpc>
              <a:spcBef>
                <a:spcPts val="1000"/>
              </a:spcBef>
              <a:buNone/>
            </a:pP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Objetivo</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Aumentar</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la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satisfacción</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del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cliente</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con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los</a:t>
            </a:r>
            <a:r>
              <a:rPr lang="en-US"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b="1"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productos</a:t>
            </a:r>
            <a:endParaRPr lang="es-AR" sz="1600" b="1"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buNone/>
            </a:pP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KR: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Reducir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reclamos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por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calidad</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en</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un 20%</a:t>
            </a:r>
            <a:b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b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endParaRPr lang="es-AR"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KR: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Aumentar</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la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tasa</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entregas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tiempo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al 98%</a:t>
            </a:r>
            <a:b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b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Entregas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tiempo</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Pedidos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entregados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puntualmente</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Total de </a:t>
            </a:r>
            <a:r>
              <a:rPr lang="en-US" sz="1600" dirty="0" err="1">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pedidos</a:t>
            </a:r>
            <a:r>
              <a:rPr lang="en-US"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rPr>
              <a:t>) × 100</a:t>
            </a:r>
            <a:endParaRPr lang="es-AR" sz="1600" dirty="0">
              <a:solidFill>
                <a:schemeClr val="tx2"/>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6039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44E5B3-B4D4-8304-C475-DEDA74EB143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6" name="Diagrama 5">
            <a:extLst>
              <a:ext uri="{FF2B5EF4-FFF2-40B4-BE49-F238E27FC236}">
                <a16:creationId xmlns:a16="http://schemas.microsoft.com/office/drawing/2014/main" id="{3201332D-1943-0BA7-E63D-E3D713256C02}"/>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6">
            <a:extLst>
              <a:ext uri="{FF2B5EF4-FFF2-40B4-BE49-F238E27FC236}">
                <a16:creationId xmlns:a16="http://schemas.microsoft.com/office/drawing/2014/main" id="{84886B03-15FA-94E1-391A-8BF87FB9D5F3}"/>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9FF16922-1BD7-CB76-20E2-A39149A2BDD9}"/>
              </a:ext>
            </a:extLst>
          </p:cNvPr>
          <p:cNvSpPr txBox="1"/>
          <p:nvPr/>
        </p:nvSpPr>
        <p:spPr>
          <a:xfrm>
            <a:off x="1701924" y="743326"/>
            <a:ext cx="3365601"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none" rtlCol="0">
            <a:spAutoFit/>
          </a:bodyPr>
          <a:lstStyle/>
          <a:p>
            <a:r>
              <a:rPr lang="es-AR" b="1" dirty="0">
                <a:solidFill>
                  <a:schemeClr val="tx2"/>
                </a:solidFill>
              </a:rPr>
              <a:t>Unidad 3: Análisis Estratégico.</a:t>
            </a:r>
          </a:p>
        </p:txBody>
      </p:sp>
      <p:sp>
        <p:nvSpPr>
          <p:cNvPr id="13" name="Botón de acción: ir hacia delante o siguiente 12">
            <a:hlinkClick r:id="" action="ppaction://hlinkshowjump?jump=nextslide" highlightClick="1"/>
            <a:extLst>
              <a:ext uri="{FF2B5EF4-FFF2-40B4-BE49-F238E27FC236}">
                <a16:creationId xmlns:a16="http://schemas.microsoft.com/office/drawing/2014/main" id="{B5C2BC6F-B28A-9163-D0EB-DD6D2E70D3FD}"/>
              </a:ext>
            </a:extLst>
          </p:cNvPr>
          <p:cNvSpPr/>
          <p:nvPr/>
        </p:nvSpPr>
        <p:spPr>
          <a:xfrm>
            <a:off x="1341884" y="724053"/>
            <a:ext cx="288032" cy="388605"/>
          </a:xfrm>
          <a:prstGeom prst="actionButtonForwardNex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AR"/>
          </a:p>
        </p:txBody>
      </p:sp>
      <p:sp>
        <p:nvSpPr>
          <p:cNvPr id="3" name="Marcador de contenido 2">
            <a:extLst>
              <a:ext uri="{FF2B5EF4-FFF2-40B4-BE49-F238E27FC236}">
                <a16:creationId xmlns:a16="http://schemas.microsoft.com/office/drawing/2014/main" id="{C4B3B19A-2777-DA10-00CF-B56D2611A303}"/>
              </a:ext>
            </a:extLst>
          </p:cNvPr>
          <p:cNvSpPr>
            <a:spLocks noGrp="1"/>
          </p:cNvSpPr>
          <p:nvPr>
            <p:ph idx="1"/>
          </p:nvPr>
        </p:nvSpPr>
        <p:spPr>
          <a:xfrm>
            <a:off x="1195999" y="1408983"/>
            <a:ext cx="10732929" cy="4972341"/>
          </a:xfrm>
        </p:spPr>
        <p:txBody>
          <a:bodyPr>
            <a:noAutofit/>
          </a:bodyPr>
          <a:lstStyle/>
          <a:p>
            <a:r>
              <a:rPr lang="en-US" sz="1600" b="1" u="sng" dirty="0">
                <a:solidFill>
                  <a:schemeClr val="tx2"/>
                </a:solidFill>
                <a:latin typeface="Verdana" panose="020B0604030504040204" pitchFamily="34" charset="0"/>
                <a:ea typeface="Verdana" panose="020B0604030504040204" pitchFamily="34" charset="0"/>
              </a:rPr>
              <a:t>OBJETIVOS</a:t>
            </a:r>
            <a:r>
              <a:rPr lang="en-US" sz="1600" b="1" dirty="0">
                <a:solidFill>
                  <a:schemeClr val="tx2"/>
                </a:solidFill>
                <a:latin typeface="Verdana" panose="020B0604030504040204" pitchFamily="34" charset="0"/>
                <a:ea typeface="Verdana" panose="020B0604030504040204" pitchFamily="34" charset="0"/>
              </a:rPr>
              <a:t> </a:t>
            </a:r>
          </a:p>
          <a:p>
            <a:pPr marL="0" indent="0">
              <a:buNone/>
            </a:pPr>
            <a:endParaRPr lang="en-US" sz="1600" dirty="0">
              <a:solidFill>
                <a:schemeClr val="tx2"/>
              </a:solidFill>
              <a:latin typeface="Verdana" panose="020B0604030504040204" pitchFamily="34" charset="0"/>
              <a:ea typeface="Verdana" panose="020B0604030504040204" pitchFamily="34" charset="0"/>
            </a:endParaRPr>
          </a:p>
          <a:p>
            <a:pPr marL="0" indent="0">
              <a:buNone/>
            </a:pPr>
            <a:r>
              <a:rPr lang="es-ES" sz="1600" b="1" dirty="0">
                <a:solidFill>
                  <a:schemeClr val="tx2"/>
                </a:solidFill>
                <a:latin typeface="Verdana" panose="020B0604030504040204" pitchFamily="34" charset="0"/>
                <a:ea typeface="Verdana" panose="020B0604030504040204" pitchFamily="34" charset="0"/>
              </a:rPr>
              <a:t>• Establecer las herramientas y la estructura necesarios para efectuar el análisis interno de una empresa.</a:t>
            </a:r>
          </a:p>
          <a:p>
            <a:pPr marL="0" indent="0">
              <a:buNone/>
            </a:pPr>
            <a:r>
              <a:rPr lang="es-ES" sz="1600" b="1" dirty="0">
                <a:solidFill>
                  <a:schemeClr val="tx2"/>
                </a:solidFill>
                <a:latin typeface="Verdana" panose="020B0604030504040204" pitchFamily="34" charset="0"/>
                <a:ea typeface="Verdana" panose="020B0604030504040204" pitchFamily="34" charset="0"/>
              </a:rPr>
              <a:t>• Análisis PESTEL, sus aspectos esenciales y cómo desarrollarlo.</a:t>
            </a:r>
          </a:p>
          <a:p>
            <a:pPr marL="0" indent="0">
              <a:buNone/>
            </a:pPr>
            <a:r>
              <a:rPr lang="es-ES" sz="1600" b="1" dirty="0">
                <a:solidFill>
                  <a:schemeClr val="tx2"/>
                </a:solidFill>
                <a:latin typeface="Verdana" panose="020B0604030504040204" pitchFamily="34" charset="0"/>
                <a:ea typeface="Verdana" panose="020B0604030504040204" pitchFamily="34" charset="0"/>
              </a:rPr>
              <a:t>• Visualizar de forma global a los consumidores y su evolución en el mercado actual. </a:t>
            </a:r>
          </a:p>
          <a:p>
            <a:pPr marL="0" indent="0">
              <a:buNone/>
            </a:pPr>
            <a:r>
              <a:rPr lang="es-ES" sz="1600" b="1" dirty="0">
                <a:solidFill>
                  <a:schemeClr val="tx2"/>
                </a:solidFill>
                <a:latin typeface="Verdana" panose="020B0604030504040204" pitchFamily="34" charset="0"/>
                <a:ea typeface="Verdana" panose="020B0604030504040204" pitchFamily="34" charset="0"/>
              </a:rPr>
              <a:t>• </a:t>
            </a:r>
            <a:r>
              <a:rPr lang="es-ES" sz="1600" b="1" dirty="0" err="1">
                <a:solidFill>
                  <a:schemeClr val="tx2"/>
                </a:solidFill>
                <a:latin typeface="Verdana" panose="020B0604030504040204" pitchFamily="34" charset="0"/>
                <a:ea typeface="Verdana" panose="020B0604030504040204" pitchFamily="34" charset="0"/>
              </a:rPr>
              <a:t>Analisis</a:t>
            </a:r>
            <a:r>
              <a:rPr lang="es-ES" sz="1600" b="1" dirty="0">
                <a:solidFill>
                  <a:schemeClr val="tx2"/>
                </a:solidFill>
                <a:latin typeface="Verdana" panose="020B0604030504040204" pitchFamily="34" charset="0"/>
                <a:ea typeface="Verdana" panose="020B0604030504040204" pitchFamily="34" charset="0"/>
              </a:rPr>
              <a:t> de la competencia y los aspectos fundamentales, Fuerzas de PORTER</a:t>
            </a:r>
          </a:p>
          <a:p>
            <a:pPr marL="0" indent="0">
              <a:buNone/>
            </a:pPr>
            <a:r>
              <a:rPr lang="es-ES" sz="1600" b="1" dirty="0">
                <a:solidFill>
                  <a:schemeClr val="tx2"/>
                </a:solidFill>
                <a:latin typeface="Verdana" panose="020B0604030504040204" pitchFamily="34" charset="0"/>
                <a:ea typeface="Verdana" panose="020B0604030504040204" pitchFamily="34" charset="0"/>
              </a:rPr>
              <a:t>• Identificar el análisis FODA como una herramienta fundamental para la empresa.</a:t>
            </a:r>
          </a:p>
          <a:p>
            <a:pPr marL="0" indent="0">
              <a:buNone/>
            </a:pPr>
            <a:r>
              <a:rPr lang="es-ES" sz="1600" b="1" dirty="0">
                <a:solidFill>
                  <a:schemeClr val="tx2"/>
                </a:solidFill>
                <a:latin typeface="Verdana" panose="020B0604030504040204" pitchFamily="34" charset="0"/>
                <a:ea typeface="Verdana" panose="020B0604030504040204" pitchFamily="34" charset="0"/>
              </a:rPr>
              <a:t>• Establecer la cadena de valores para detectar los </a:t>
            </a:r>
            <a:r>
              <a:rPr lang="es-ES" sz="1600" b="1" dirty="0" err="1">
                <a:solidFill>
                  <a:schemeClr val="tx2"/>
                </a:solidFill>
                <a:latin typeface="Verdana" panose="020B0604030504040204" pitchFamily="34" charset="0"/>
                <a:ea typeface="Verdana" panose="020B0604030504040204" pitchFamily="34" charset="0"/>
              </a:rPr>
              <a:t>workflows</a:t>
            </a:r>
            <a:r>
              <a:rPr lang="es-ES" sz="1600" b="1" dirty="0">
                <a:solidFill>
                  <a:schemeClr val="tx2"/>
                </a:solidFill>
                <a:latin typeface="Verdana" panose="020B0604030504040204" pitchFamily="34" charset="0"/>
                <a:ea typeface="Verdana" panose="020B0604030504040204" pitchFamily="34" charset="0"/>
              </a:rPr>
              <a:t> de la organización.</a:t>
            </a:r>
          </a:p>
          <a:p>
            <a:pPr marL="0" indent="0">
              <a:buNone/>
            </a:pPr>
            <a:r>
              <a:rPr lang="es-ES" sz="1600" b="1" dirty="0">
                <a:solidFill>
                  <a:schemeClr val="tx2"/>
                </a:solidFill>
                <a:latin typeface="Verdana" panose="020B0604030504040204" pitchFamily="34" charset="0"/>
                <a:ea typeface="Verdana" panose="020B0604030504040204" pitchFamily="34" charset="0"/>
              </a:rPr>
              <a:t>• Exponer la importancia de los </a:t>
            </a:r>
            <a:r>
              <a:rPr lang="es-ES" sz="1600" b="1" dirty="0" err="1">
                <a:solidFill>
                  <a:schemeClr val="tx2"/>
                </a:solidFill>
                <a:latin typeface="Verdana" panose="020B0604030504040204" pitchFamily="34" charset="0"/>
                <a:ea typeface="Verdana" panose="020B0604030504040204" pitchFamily="34" charset="0"/>
              </a:rPr>
              <a:t>KPI’s</a:t>
            </a:r>
            <a:r>
              <a:rPr lang="es-ES" sz="1600" b="1" dirty="0">
                <a:solidFill>
                  <a:schemeClr val="tx2"/>
                </a:solidFill>
                <a:latin typeface="Verdana" panose="020B0604030504040204" pitchFamily="34" charset="0"/>
                <a:ea typeface="Verdana" panose="020B0604030504040204" pitchFamily="34" charset="0"/>
              </a:rPr>
              <a:t> y los </a:t>
            </a:r>
            <a:r>
              <a:rPr lang="es-ES" sz="1600" b="1" dirty="0" err="1">
                <a:solidFill>
                  <a:schemeClr val="tx2"/>
                </a:solidFill>
                <a:latin typeface="Verdana" panose="020B0604030504040204" pitchFamily="34" charset="0"/>
                <a:ea typeface="Verdana" panose="020B0604030504040204" pitchFamily="34" charset="0"/>
              </a:rPr>
              <a:t>OKR’s</a:t>
            </a:r>
            <a:r>
              <a:rPr lang="es-ES" sz="1600" b="1" dirty="0">
                <a:solidFill>
                  <a:schemeClr val="tx2"/>
                </a:solidFill>
                <a:latin typeface="Verdana" panose="020B0604030504040204" pitchFamily="34" charset="0"/>
                <a:ea typeface="Verdana" panose="020B0604030504040204" pitchFamily="34" charset="0"/>
              </a:rPr>
              <a:t> así como sus diferencias, implementaciones y ejemplos.</a:t>
            </a:r>
            <a:endParaRPr lang="en-US" sz="1600" dirty="0">
              <a:solidFill>
                <a:schemeClr val="tx2"/>
              </a:solidFill>
              <a:latin typeface="Verdana" panose="020B0604030504040204" pitchFamily="34" charset="0"/>
              <a:ea typeface="Verdana" panose="020B0604030504040204" pitchFamily="34" charset="0"/>
            </a:endParaRPr>
          </a:p>
          <a:p>
            <a:pPr marL="0" indent="0">
              <a:buNone/>
            </a:pPr>
            <a:endParaRPr lang="en-US" sz="16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2345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59D9E-0CC6-6446-776C-2CF18BFA789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9DA45AE-C8FD-6A39-4AAE-4BA59A20E8C6}"/>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853056AB-C6C9-0C0B-EA44-8F559B1D9407}"/>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90F68D6C-0980-A00B-1C38-2896F6B295EA}"/>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DE2452EB-EB0B-8C8E-7B73-7314E2176AD7}"/>
              </a:ext>
            </a:extLst>
          </p:cNvPr>
          <p:cNvPicPr>
            <a:picLocks noChangeAspect="1"/>
          </p:cNvPicPr>
          <p:nvPr/>
        </p:nvPicPr>
        <p:blipFill>
          <a:blip r:embed="rId7"/>
          <a:stretch>
            <a:fillRect/>
          </a:stretch>
        </p:blipFill>
        <p:spPr>
          <a:xfrm>
            <a:off x="2277988" y="841172"/>
            <a:ext cx="7920880" cy="3507314"/>
          </a:xfrm>
          <a:prstGeom prst="rect">
            <a:avLst/>
          </a:prstGeom>
        </p:spPr>
      </p:pic>
      <p:sp>
        <p:nvSpPr>
          <p:cNvPr id="8" name="CuadroTexto 7">
            <a:extLst>
              <a:ext uri="{FF2B5EF4-FFF2-40B4-BE49-F238E27FC236}">
                <a16:creationId xmlns:a16="http://schemas.microsoft.com/office/drawing/2014/main" id="{7F9319B3-5FFE-96B8-65C2-96DD92CD3B59}"/>
              </a:ext>
            </a:extLst>
          </p:cNvPr>
          <p:cNvSpPr txBox="1"/>
          <p:nvPr/>
        </p:nvSpPr>
        <p:spPr>
          <a:xfrm>
            <a:off x="2349996" y="4869160"/>
            <a:ext cx="7920879" cy="923330"/>
          </a:xfrm>
          <a:prstGeom prst="rect">
            <a:avLst/>
          </a:prstGeom>
          <a:noFill/>
        </p:spPr>
        <p:txBody>
          <a:bodyPr wrap="square">
            <a:spAutoFit/>
          </a:bodyPr>
          <a:lstStyle/>
          <a:p>
            <a:r>
              <a:rPr lang="es-ES" b="0" i="0" dirty="0">
                <a:solidFill>
                  <a:schemeClr val="tx2"/>
                </a:solidFill>
                <a:effectLst/>
                <a:latin typeface="Verdana" panose="020B0604030504040204" pitchFamily="34" charset="0"/>
                <a:ea typeface="Verdana" panose="020B0604030504040204" pitchFamily="34" charset="0"/>
              </a:rPr>
              <a:t>El método SMART es un atajo para establecer objetivos claros, inteligentes y relevantes porque incluye todos los ingredientes necesarios para el éxito</a:t>
            </a:r>
            <a:r>
              <a:rPr lang="es-ES" dirty="0">
                <a:solidFill>
                  <a:schemeClr val="tx2"/>
                </a:solidFill>
                <a:latin typeface="Verdana" panose="020B0604030504040204" pitchFamily="34" charset="0"/>
                <a:ea typeface="Verdana" panose="020B0604030504040204" pitchFamily="34" charset="0"/>
              </a:rPr>
              <a:t>.</a:t>
            </a:r>
            <a:endParaRPr lang="es-AR"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5061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3D19A-F38C-ADAB-4E64-1C7BC30C7C9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DCD1F03-0EAB-53AD-D87E-3C8D7722A68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99ED0346-637B-E720-54F5-F4395AF2B492}"/>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4E8248AD-4D63-FAC2-9BF2-64B6113FB997}"/>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8159DDB2-56D9-AF2E-A635-CEF7F1012CA3}"/>
              </a:ext>
            </a:extLst>
          </p:cNvPr>
          <p:cNvSpPr txBox="1"/>
          <p:nvPr/>
        </p:nvSpPr>
        <p:spPr>
          <a:xfrm>
            <a:off x="1846555" y="1905506"/>
            <a:ext cx="9433048" cy="3046988"/>
          </a:xfrm>
          <a:prstGeom prst="rect">
            <a:avLst/>
          </a:prstGeom>
          <a:noFill/>
        </p:spPr>
        <p:txBody>
          <a:bodyPr wrap="square">
            <a:spAutoFit/>
          </a:bodyPr>
          <a:lstStyle/>
          <a:p>
            <a:pPr algn="just"/>
            <a:r>
              <a:rPr lang="es-ES" sz="2400" b="0" i="0" dirty="0">
                <a:solidFill>
                  <a:schemeClr val="tx2"/>
                </a:solidFill>
                <a:effectLst/>
                <a:latin typeface="Verdana" panose="020B0604030504040204" pitchFamily="34" charset="0"/>
                <a:ea typeface="Verdana" panose="020B0604030504040204" pitchFamily="34" charset="0"/>
              </a:rPr>
              <a:t>En procesos de servicio y manufactura, la toma de decisiones se centra en optimizar la eficiencia y la calidad, considerando factores como la demanda del cliente, los recursos disponibles y las prioridades competitivas.</a:t>
            </a:r>
          </a:p>
          <a:p>
            <a:pPr algn="just"/>
            <a:endParaRPr lang="es-ES" sz="2400" dirty="0">
              <a:solidFill>
                <a:schemeClr val="tx2"/>
              </a:solidFill>
              <a:latin typeface="Verdana" panose="020B0604030504040204" pitchFamily="34" charset="0"/>
              <a:ea typeface="Verdana" panose="020B0604030504040204" pitchFamily="34" charset="0"/>
            </a:endParaRPr>
          </a:p>
          <a:p>
            <a:pPr algn="just"/>
            <a:r>
              <a:rPr lang="es-ES" sz="2400" b="0" i="0" dirty="0">
                <a:solidFill>
                  <a:schemeClr val="tx2"/>
                </a:solidFill>
                <a:effectLst/>
                <a:latin typeface="Verdana" panose="020B0604030504040204" pitchFamily="34" charset="0"/>
                <a:ea typeface="Verdana" panose="020B0604030504040204" pitchFamily="34" charset="0"/>
              </a:rPr>
              <a:t>Se utilizan diferentes patrones de decisión según el tipo de proceso, ya sea por proyectos, flujo en línea, o enfoques repetitivos o por producto.</a:t>
            </a:r>
            <a:endParaRPr lang="es-AR" sz="2400" dirty="0">
              <a:solidFill>
                <a:schemeClr val="tx2"/>
              </a:solidFill>
              <a:latin typeface="Verdana" panose="020B0604030504040204" pitchFamily="34" charset="0"/>
              <a:ea typeface="Verdana" panose="020B0604030504040204" pitchFamily="34" charset="0"/>
            </a:endParaRPr>
          </a:p>
        </p:txBody>
      </p:sp>
      <p:sp>
        <p:nvSpPr>
          <p:cNvPr id="8" name="CuadroTexto 7">
            <a:extLst>
              <a:ext uri="{FF2B5EF4-FFF2-40B4-BE49-F238E27FC236}">
                <a16:creationId xmlns:a16="http://schemas.microsoft.com/office/drawing/2014/main" id="{8366D312-812B-FF85-6DE8-8CC9DB63C667}"/>
              </a:ext>
            </a:extLst>
          </p:cNvPr>
          <p:cNvSpPr txBox="1"/>
          <p:nvPr/>
        </p:nvSpPr>
        <p:spPr>
          <a:xfrm>
            <a:off x="1845940" y="692702"/>
            <a:ext cx="9433663" cy="707886"/>
          </a:xfrm>
          <a:prstGeom prst="rect">
            <a:avLst/>
          </a:prstGeom>
          <a:noFill/>
        </p:spPr>
        <p:txBody>
          <a:bodyPr wrap="square">
            <a:spAutoFit/>
          </a:bodyPr>
          <a:lstStyle/>
          <a:p>
            <a:r>
              <a:rPr lang="es-MX" sz="2000" b="1" u="sng" dirty="0">
                <a:solidFill>
                  <a:schemeClr val="tx2"/>
                </a:solidFill>
                <a:effectLst/>
                <a:latin typeface="Verdana" panose="020B0604030504040204" pitchFamily="34" charset="0"/>
                <a:ea typeface="Verdana" panose="020B0604030504040204" pitchFamily="34" charset="0"/>
              </a:rPr>
              <a:t>Decisiones sobre procesos de servicio y de manufactura. Patrones de decisión</a:t>
            </a:r>
            <a:endParaRPr lang="es-AR" sz="2000" b="1" u="sng"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3723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2F09E-433E-25D5-CD9F-74B131D25E5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CD8BADA-D853-17A5-AE2E-9C5E1937FCF2}"/>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7F378CB1-7FE7-FE2B-E6DD-308DEEAFD7AF}"/>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50365838-ECC2-8F76-FE2F-57B9B2496F1B}"/>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Marcador de contenido 5">
            <a:extLst>
              <a:ext uri="{FF2B5EF4-FFF2-40B4-BE49-F238E27FC236}">
                <a16:creationId xmlns:a16="http://schemas.microsoft.com/office/drawing/2014/main" id="{0FD723B4-D5AA-FB87-6D35-E92B49306E7F}"/>
              </a:ext>
            </a:extLst>
          </p:cNvPr>
          <p:cNvSpPr txBox="1">
            <a:spLocks/>
          </p:cNvSpPr>
          <p:nvPr/>
        </p:nvSpPr>
        <p:spPr>
          <a:xfrm>
            <a:off x="1469578" y="745539"/>
            <a:ext cx="77931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a:solidFill>
                  <a:schemeClr val="tx2"/>
                </a:solidFill>
              </a:rPr>
              <a:t>DECISIONES SOBRE LOS PROCESOS DE SERVICIO</a:t>
            </a:r>
            <a:endParaRPr lang="en-US" sz="2400" b="1" dirty="0">
              <a:solidFill>
                <a:schemeClr val="tx2"/>
              </a:solidFill>
            </a:endParaRPr>
          </a:p>
        </p:txBody>
      </p:sp>
      <p:sp>
        <p:nvSpPr>
          <p:cNvPr id="7" name="3 Rectángulo redondeado">
            <a:extLst>
              <a:ext uri="{FF2B5EF4-FFF2-40B4-BE49-F238E27FC236}">
                <a16:creationId xmlns:a16="http://schemas.microsoft.com/office/drawing/2014/main" id="{A8DDD101-B177-5003-4A3C-29FE828DE033}"/>
              </a:ext>
            </a:extLst>
          </p:cNvPr>
          <p:cNvSpPr/>
          <p:nvPr/>
        </p:nvSpPr>
        <p:spPr>
          <a:xfrm>
            <a:off x="1388472" y="1661656"/>
            <a:ext cx="1620180" cy="1449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8" name="4 CuadroTexto">
            <a:extLst>
              <a:ext uri="{FF2B5EF4-FFF2-40B4-BE49-F238E27FC236}">
                <a16:creationId xmlns:a16="http://schemas.microsoft.com/office/drawing/2014/main" id="{2142E0BC-7D48-0B48-C2F1-CD9BA63DAE2A}"/>
              </a:ext>
            </a:extLst>
          </p:cNvPr>
          <p:cNvSpPr txBox="1"/>
          <p:nvPr/>
        </p:nvSpPr>
        <p:spPr>
          <a:xfrm>
            <a:off x="1304017" y="1821688"/>
            <a:ext cx="1620180" cy="1015663"/>
          </a:xfrm>
          <a:prstGeom prst="rect">
            <a:avLst/>
          </a:prstGeom>
          <a:noFill/>
        </p:spPr>
        <p:txBody>
          <a:bodyPr wrap="square" rtlCol="0">
            <a:spAutoFit/>
          </a:bodyPr>
          <a:lstStyle/>
          <a:p>
            <a:pPr algn="ctr"/>
            <a:r>
              <a:rPr lang="es-ES" sz="2000" b="1" dirty="0">
                <a:solidFill>
                  <a:schemeClr val="tx2"/>
                </a:solidFill>
                <a:effectLst>
                  <a:outerShdw blurRad="38100" dist="38100" dir="2700000" algn="tl">
                    <a:srgbClr val="000000">
                      <a:alpha val="43137"/>
                    </a:srgbClr>
                  </a:outerShdw>
                </a:effectLst>
              </a:rPr>
              <a:t>PROCESOS </a:t>
            </a:r>
          </a:p>
          <a:p>
            <a:pPr algn="ctr"/>
            <a:r>
              <a:rPr lang="es-ES" sz="2000" b="1" dirty="0">
                <a:solidFill>
                  <a:schemeClr val="tx2"/>
                </a:solidFill>
                <a:effectLst>
                  <a:outerShdw blurRad="38100" dist="38100" dir="2700000" algn="tl">
                    <a:srgbClr val="000000">
                      <a:alpha val="43137"/>
                    </a:srgbClr>
                  </a:outerShdw>
                </a:effectLst>
              </a:rPr>
              <a:t>DE </a:t>
            </a:r>
          </a:p>
          <a:p>
            <a:pPr algn="ctr"/>
            <a:r>
              <a:rPr lang="es-ES" sz="2000" b="1" dirty="0">
                <a:solidFill>
                  <a:schemeClr val="tx2"/>
                </a:solidFill>
                <a:effectLst>
                  <a:outerShdw blurRad="38100" dist="38100" dir="2700000" algn="tl">
                    <a:srgbClr val="000000">
                      <a:alpha val="43137"/>
                    </a:srgbClr>
                  </a:outerShdw>
                </a:effectLst>
              </a:rPr>
              <a:t>SERVICIO</a:t>
            </a:r>
            <a:endParaRPr lang="es-AR" sz="2000" b="1" dirty="0">
              <a:solidFill>
                <a:schemeClr val="tx2"/>
              </a:solidFill>
              <a:effectLst>
                <a:outerShdw blurRad="38100" dist="38100" dir="2700000" algn="tl">
                  <a:srgbClr val="000000">
                    <a:alpha val="43137"/>
                  </a:srgbClr>
                </a:outerShdw>
              </a:effectLst>
            </a:endParaRPr>
          </a:p>
        </p:txBody>
      </p:sp>
      <p:sp>
        <p:nvSpPr>
          <p:cNvPr id="9" name="33 Rectángulo">
            <a:extLst>
              <a:ext uri="{FF2B5EF4-FFF2-40B4-BE49-F238E27FC236}">
                <a16:creationId xmlns:a16="http://schemas.microsoft.com/office/drawing/2014/main" id="{8AA322B7-E7C1-F048-5A41-74B8C8929C57}"/>
              </a:ext>
            </a:extLst>
          </p:cNvPr>
          <p:cNvSpPr/>
          <p:nvPr/>
        </p:nvSpPr>
        <p:spPr>
          <a:xfrm>
            <a:off x="5926415" y="3030986"/>
            <a:ext cx="5757585" cy="3600400"/>
          </a:xfrm>
          <a:prstGeom prst="rect">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2"/>
              </a:solidFill>
            </a:endParaRPr>
          </a:p>
        </p:txBody>
      </p:sp>
      <p:sp>
        <p:nvSpPr>
          <p:cNvPr id="10" name="34 Elipse">
            <a:extLst>
              <a:ext uri="{FF2B5EF4-FFF2-40B4-BE49-F238E27FC236}">
                <a16:creationId xmlns:a16="http://schemas.microsoft.com/office/drawing/2014/main" id="{E4E96E31-EF5F-BAFE-ED2A-83679BEA4126}"/>
              </a:ext>
            </a:extLst>
          </p:cNvPr>
          <p:cNvSpPr/>
          <p:nvPr/>
        </p:nvSpPr>
        <p:spPr>
          <a:xfrm>
            <a:off x="6084929" y="3149517"/>
            <a:ext cx="1440160" cy="792088"/>
          </a:xfrm>
          <a:prstGeom prst="ellipse">
            <a:avLst/>
          </a:prstGeom>
          <a:solidFill>
            <a:schemeClr val="accent1">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11" name="35 CuadroTexto">
            <a:extLst>
              <a:ext uri="{FF2B5EF4-FFF2-40B4-BE49-F238E27FC236}">
                <a16:creationId xmlns:a16="http://schemas.microsoft.com/office/drawing/2014/main" id="{E423DDEE-0D64-51B4-6164-5A7C439C8DB7}"/>
              </a:ext>
            </a:extLst>
          </p:cNvPr>
          <p:cNvSpPr txBox="1"/>
          <p:nvPr/>
        </p:nvSpPr>
        <p:spPr>
          <a:xfrm>
            <a:off x="6084929" y="3365541"/>
            <a:ext cx="1440160" cy="369332"/>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Mostrador</a:t>
            </a:r>
            <a:endParaRPr lang="es-AR" b="1" i="1" dirty="0">
              <a:solidFill>
                <a:schemeClr val="tx2"/>
              </a:solidFill>
              <a:effectLst>
                <a:outerShdw blurRad="38100" dist="38100" dir="2700000" algn="tl">
                  <a:srgbClr val="000000">
                    <a:alpha val="43137"/>
                  </a:srgbClr>
                </a:outerShdw>
              </a:effectLst>
            </a:endParaRPr>
          </a:p>
        </p:txBody>
      </p:sp>
      <p:sp>
        <p:nvSpPr>
          <p:cNvPr id="12" name="36 Elipse">
            <a:extLst>
              <a:ext uri="{FF2B5EF4-FFF2-40B4-BE49-F238E27FC236}">
                <a16:creationId xmlns:a16="http://schemas.microsoft.com/office/drawing/2014/main" id="{04FDDCF0-878B-55DD-F3D0-4FABAEEA6C45}"/>
              </a:ext>
            </a:extLst>
          </p:cNvPr>
          <p:cNvSpPr/>
          <p:nvPr/>
        </p:nvSpPr>
        <p:spPr>
          <a:xfrm>
            <a:off x="8071392" y="4445661"/>
            <a:ext cx="1440160" cy="792088"/>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13" name="37 CuadroTexto">
            <a:extLst>
              <a:ext uri="{FF2B5EF4-FFF2-40B4-BE49-F238E27FC236}">
                <a16:creationId xmlns:a16="http://schemas.microsoft.com/office/drawing/2014/main" id="{23810754-6FC7-E4D0-602D-2EFE6FB33B22}"/>
              </a:ext>
            </a:extLst>
          </p:cNvPr>
          <p:cNvSpPr txBox="1"/>
          <p:nvPr/>
        </p:nvSpPr>
        <p:spPr>
          <a:xfrm>
            <a:off x="8071392" y="4517669"/>
            <a:ext cx="1440160" cy="646331"/>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Oficina Híbrida</a:t>
            </a:r>
            <a:endParaRPr lang="es-AR" b="1" i="1" dirty="0">
              <a:solidFill>
                <a:schemeClr val="tx2"/>
              </a:solidFill>
              <a:effectLst>
                <a:outerShdw blurRad="38100" dist="38100" dir="2700000" algn="tl">
                  <a:srgbClr val="000000">
                    <a:alpha val="43137"/>
                  </a:srgbClr>
                </a:outerShdw>
              </a:effectLst>
            </a:endParaRPr>
          </a:p>
        </p:txBody>
      </p:sp>
      <p:sp>
        <p:nvSpPr>
          <p:cNvPr id="14" name="38 Elipse">
            <a:extLst>
              <a:ext uri="{FF2B5EF4-FFF2-40B4-BE49-F238E27FC236}">
                <a16:creationId xmlns:a16="http://schemas.microsoft.com/office/drawing/2014/main" id="{FC605F82-A806-0C79-07D7-39B94720504A}"/>
              </a:ext>
            </a:extLst>
          </p:cNvPr>
          <p:cNvSpPr/>
          <p:nvPr/>
        </p:nvSpPr>
        <p:spPr>
          <a:xfrm>
            <a:off x="10078893" y="5669797"/>
            <a:ext cx="1440160" cy="792088"/>
          </a:xfrm>
          <a:prstGeom prst="ellipse">
            <a:avLst/>
          </a:prstGeom>
          <a:solidFill>
            <a:srgbClr val="C2467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15" name="39 CuadroTexto">
            <a:extLst>
              <a:ext uri="{FF2B5EF4-FFF2-40B4-BE49-F238E27FC236}">
                <a16:creationId xmlns:a16="http://schemas.microsoft.com/office/drawing/2014/main" id="{9379A1CD-65F1-1391-8C6F-8BD128294908}"/>
              </a:ext>
            </a:extLst>
          </p:cNvPr>
          <p:cNvSpPr txBox="1"/>
          <p:nvPr/>
        </p:nvSpPr>
        <p:spPr>
          <a:xfrm>
            <a:off x="10078893" y="5885821"/>
            <a:ext cx="1440160" cy="369332"/>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Trastienda</a:t>
            </a:r>
            <a:endParaRPr lang="es-AR" b="1" i="1" dirty="0">
              <a:solidFill>
                <a:schemeClr val="tx2"/>
              </a:solidFill>
              <a:effectLst>
                <a:outerShdw blurRad="38100" dist="38100" dir="2700000" algn="tl">
                  <a:srgbClr val="000000">
                    <a:alpha val="43137"/>
                  </a:srgbClr>
                </a:outerShdw>
              </a:effectLst>
            </a:endParaRPr>
          </a:p>
        </p:txBody>
      </p:sp>
      <p:cxnSp>
        <p:nvCxnSpPr>
          <p:cNvPr id="16" name="41 Conector recto">
            <a:extLst>
              <a:ext uri="{FF2B5EF4-FFF2-40B4-BE49-F238E27FC236}">
                <a16:creationId xmlns:a16="http://schemas.microsoft.com/office/drawing/2014/main" id="{EE0F7FC0-75CC-BF4E-25F8-19BF425C99E0}"/>
              </a:ext>
            </a:extLst>
          </p:cNvPr>
          <p:cNvCxnSpPr/>
          <p:nvPr/>
        </p:nvCxnSpPr>
        <p:spPr>
          <a:xfrm flipH="1" flipV="1">
            <a:off x="5909608" y="1806850"/>
            <a:ext cx="14372" cy="1198651"/>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42 Conector recto">
            <a:extLst>
              <a:ext uri="{FF2B5EF4-FFF2-40B4-BE49-F238E27FC236}">
                <a16:creationId xmlns:a16="http://schemas.microsoft.com/office/drawing/2014/main" id="{F996D3E1-6207-ABA0-B4FB-3BE44BBAB723}"/>
              </a:ext>
            </a:extLst>
          </p:cNvPr>
          <p:cNvCxnSpPr/>
          <p:nvPr/>
        </p:nvCxnSpPr>
        <p:spPr>
          <a:xfrm flipH="1" flipV="1">
            <a:off x="7753770" y="1806850"/>
            <a:ext cx="29590" cy="1198651"/>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43 Conector recto">
            <a:extLst>
              <a:ext uri="{FF2B5EF4-FFF2-40B4-BE49-F238E27FC236}">
                <a16:creationId xmlns:a16="http://schemas.microsoft.com/office/drawing/2014/main" id="{020CA9FF-22E9-F205-A6B6-8E9640C0F93B}"/>
              </a:ext>
            </a:extLst>
          </p:cNvPr>
          <p:cNvCxnSpPr/>
          <p:nvPr/>
        </p:nvCxnSpPr>
        <p:spPr>
          <a:xfrm flipV="1">
            <a:off x="11633479" y="1806850"/>
            <a:ext cx="16655" cy="1198651"/>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44 Conector recto">
            <a:extLst>
              <a:ext uri="{FF2B5EF4-FFF2-40B4-BE49-F238E27FC236}">
                <a16:creationId xmlns:a16="http://schemas.microsoft.com/office/drawing/2014/main" id="{F5036072-001F-59D9-4DE6-FD16F2C09D14}"/>
              </a:ext>
            </a:extLst>
          </p:cNvPr>
          <p:cNvCxnSpPr/>
          <p:nvPr/>
        </p:nvCxnSpPr>
        <p:spPr>
          <a:xfrm flipH="1" flipV="1">
            <a:off x="9655568" y="1806850"/>
            <a:ext cx="12657" cy="1198651"/>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46 Conector recto">
            <a:extLst>
              <a:ext uri="{FF2B5EF4-FFF2-40B4-BE49-F238E27FC236}">
                <a16:creationId xmlns:a16="http://schemas.microsoft.com/office/drawing/2014/main" id="{E418B1D3-899B-415E-2487-DFA716E9604B}"/>
              </a:ext>
            </a:extLst>
          </p:cNvPr>
          <p:cNvCxnSpPr/>
          <p:nvPr/>
        </p:nvCxnSpPr>
        <p:spPr>
          <a:xfrm>
            <a:off x="3395645" y="3097365"/>
            <a:ext cx="2497155" cy="1502"/>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48 Conector recto">
            <a:extLst>
              <a:ext uri="{FF2B5EF4-FFF2-40B4-BE49-F238E27FC236}">
                <a16:creationId xmlns:a16="http://schemas.microsoft.com/office/drawing/2014/main" id="{5F33E8DA-2146-D3FA-480D-5ADB7301AB6E}"/>
              </a:ext>
            </a:extLst>
          </p:cNvPr>
          <p:cNvCxnSpPr/>
          <p:nvPr/>
        </p:nvCxnSpPr>
        <p:spPr>
          <a:xfrm>
            <a:off x="3395645" y="4304680"/>
            <a:ext cx="2497155"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49 Conector recto">
            <a:extLst>
              <a:ext uri="{FF2B5EF4-FFF2-40B4-BE49-F238E27FC236}">
                <a16:creationId xmlns:a16="http://schemas.microsoft.com/office/drawing/2014/main" id="{D37FE4DE-D2F6-1D81-A56C-0C90868477AA}"/>
              </a:ext>
            </a:extLst>
          </p:cNvPr>
          <p:cNvCxnSpPr/>
          <p:nvPr/>
        </p:nvCxnSpPr>
        <p:spPr>
          <a:xfrm flipV="1">
            <a:off x="3395645" y="5452533"/>
            <a:ext cx="2497155" cy="1488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50 Conector recto">
            <a:extLst>
              <a:ext uri="{FF2B5EF4-FFF2-40B4-BE49-F238E27FC236}">
                <a16:creationId xmlns:a16="http://schemas.microsoft.com/office/drawing/2014/main" id="{767E628A-EF46-A857-248E-C35B101A9C01}"/>
              </a:ext>
            </a:extLst>
          </p:cNvPr>
          <p:cNvCxnSpPr/>
          <p:nvPr/>
        </p:nvCxnSpPr>
        <p:spPr>
          <a:xfrm>
            <a:off x="3395645" y="6605901"/>
            <a:ext cx="251396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53 Conector recto de flecha">
            <a:extLst>
              <a:ext uri="{FF2B5EF4-FFF2-40B4-BE49-F238E27FC236}">
                <a16:creationId xmlns:a16="http://schemas.microsoft.com/office/drawing/2014/main" id="{C25900A8-BD9F-99C2-6ACD-877D5848A370}"/>
              </a:ext>
            </a:extLst>
          </p:cNvPr>
          <p:cNvCxnSpPr/>
          <p:nvPr/>
        </p:nvCxnSpPr>
        <p:spPr>
          <a:xfrm>
            <a:off x="5892800" y="1806850"/>
            <a:ext cx="5774545" cy="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55 Conector recto de flecha">
            <a:extLst>
              <a:ext uri="{FF2B5EF4-FFF2-40B4-BE49-F238E27FC236}">
                <a16:creationId xmlns:a16="http://schemas.microsoft.com/office/drawing/2014/main" id="{1D401CE9-4237-B448-075F-CAD37B255C02}"/>
              </a:ext>
            </a:extLst>
          </p:cNvPr>
          <p:cNvCxnSpPr/>
          <p:nvPr/>
        </p:nvCxnSpPr>
        <p:spPr>
          <a:xfrm>
            <a:off x="3378837" y="3081785"/>
            <a:ext cx="0" cy="360040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57 Conector recto">
            <a:extLst>
              <a:ext uri="{FF2B5EF4-FFF2-40B4-BE49-F238E27FC236}">
                <a16:creationId xmlns:a16="http://schemas.microsoft.com/office/drawing/2014/main" id="{5396631F-C9AC-8AF2-3013-C71E0D225266}"/>
              </a:ext>
            </a:extLst>
          </p:cNvPr>
          <p:cNvCxnSpPr/>
          <p:nvPr/>
        </p:nvCxnSpPr>
        <p:spPr>
          <a:xfrm flipH="1" flipV="1">
            <a:off x="3755687" y="1997389"/>
            <a:ext cx="2153921" cy="108118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58 CuadroTexto">
            <a:extLst>
              <a:ext uri="{FF2B5EF4-FFF2-40B4-BE49-F238E27FC236}">
                <a16:creationId xmlns:a16="http://schemas.microsoft.com/office/drawing/2014/main" id="{F700551E-6AC8-D896-815D-B4A1A7468A0F}"/>
              </a:ext>
            </a:extLst>
          </p:cNvPr>
          <p:cNvSpPr txBox="1"/>
          <p:nvPr/>
        </p:nvSpPr>
        <p:spPr>
          <a:xfrm>
            <a:off x="4280609" y="2026979"/>
            <a:ext cx="1440160" cy="523220"/>
          </a:xfrm>
          <a:prstGeom prst="rect">
            <a:avLst/>
          </a:prstGeom>
          <a:noFill/>
        </p:spPr>
        <p:txBody>
          <a:bodyPr wrap="square" rtlCol="0">
            <a:spAutoFit/>
          </a:bodyPr>
          <a:lstStyle/>
          <a:p>
            <a:pPr algn="r"/>
            <a:r>
              <a:rPr lang="es-ES" sz="1400" b="1" i="1" dirty="0">
                <a:solidFill>
                  <a:schemeClr val="tx2"/>
                </a:solidFill>
                <a:effectLst>
                  <a:outerShdw blurRad="38100" dist="38100" dir="2700000" algn="tl">
                    <a:srgbClr val="000000">
                      <a:alpha val="43137"/>
                    </a:srgbClr>
                  </a:outerShdw>
                </a:effectLst>
              </a:rPr>
              <a:t>Paquete de Servicios</a:t>
            </a:r>
            <a:endParaRPr lang="es-AR" sz="1400" b="1" i="1" dirty="0">
              <a:solidFill>
                <a:schemeClr val="tx2"/>
              </a:solidFill>
              <a:effectLst>
                <a:outerShdw blurRad="38100" dist="38100" dir="2700000" algn="tl">
                  <a:srgbClr val="000000">
                    <a:alpha val="43137"/>
                  </a:srgbClr>
                </a:outerShdw>
              </a:effectLst>
            </a:endParaRPr>
          </a:p>
        </p:txBody>
      </p:sp>
      <p:sp>
        <p:nvSpPr>
          <p:cNvPr id="28" name="59 CuadroTexto">
            <a:extLst>
              <a:ext uri="{FF2B5EF4-FFF2-40B4-BE49-F238E27FC236}">
                <a16:creationId xmlns:a16="http://schemas.microsoft.com/office/drawing/2014/main" id="{89228C9B-676E-E102-0413-FCBE11CCFFA8}"/>
              </a:ext>
            </a:extLst>
          </p:cNvPr>
          <p:cNvSpPr txBox="1"/>
          <p:nvPr/>
        </p:nvSpPr>
        <p:spPr>
          <a:xfrm>
            <a:off x="3310810" y="2501445"/>
            <a:ext cx="1584176" cy="523220"/>
          </a:xfrm>
          <a:prstGeom prst="rect">
            <a:avLst/>
          </a:prstGeom>
          <a:noFill/>
        </p:spPr>
        <p:txBody>
          <a:bodyPr wrap="square" rtlCol="0">
            <a:spAutoFit/>
          </a:bodyPr>
          <a:lstStyle/>
          <a:p>
            <a:pPr algn="r"/>
            <a:r>
              <a:rPr lang="es-ES" sz="1400" b="1" i="1" dirty="0">
                <a:solidFill>
                  <a:schemeClr val="tx2"/>
                </a:solidFill>
                <a:effectLst>
                  <a:outerShdw blurRad="38100" dist="38100" dir="2700000" algn="tl">
                    <a:srgbClr val="000000">
                      <a:alpha val="43137"/>
                    </a:srgbClr>
                  </a:outerShdw>
                </a:effectLst>
              </a:rPr>
              <a:t>Características del Proceso</a:t>
            </a:r>
            <a:endParaRPr lang="es-AR" sz="1400" b="1" i="1" dirty="0">
              <a:solidFill>
                <a:schemeClr val="tx2"/>
              </a:solidFill>
              <a:effectLst>
                <a:outerShdw blurRad="38100" dist="38100" dir="2700000" algn="tl">
                  <a:srgbClr val="000000">
                    <a:alpha val="43137"/>
                  </a:srgbClr>
                </a:outerShdw>
              </a:effectLst>
            </a:endParaRPr>
          </a:p>
        </p:txBody>
      </p:sp>
      <p:sp>
        <p:nvSpPr>
          <p:cNvPr id="29" name="73 Rectángulo">
            <a:extLst>
              <a:ext uri="{FF2B5EF4-FFF2-40B4-BE49-F238E27FC236}">
                <a16:creationId xmlns:a16="http://schemas.microsoft.com/office/drawing/2014/main" id="{2D140124-2E40-FC45-A40A-C6DEDE3C08BA}"/>
              </a:ext>
            </a:extLst>
          </p:cNvPr>
          <p:cNvSpPr/>
          <p:nvPr/>
        </p:nvSpPr>
        <p:spPr>
          <a:xfrm>
            <a:off x="6271192" y="1468296"/>
            <a:ext cx="4896544" cy="323165"/>
          </a:xfrm>
          <a:prstGeom prst="rect">
            <a:avLst/>
          </a:prstGeom>
        </p:spPr>
        <p:txBody>
          <a:bodyPr wrap="square">
            <a:spAutoFit/>
          </a:bodyPr>
          <a:lstStyle/>
          <a:p>
            <a:pPr algn="ctr"/>
            <a:r>
              <a:rPr lang="es-AR" sz="1500" b="1" i="1" dirty="0">
                <a:solidFill>
                  <a:schemeClr val="tx2"/>
                </a:solidFill>
                <a:effectLst>
                  <a:outerShdw blurRad="38100" dist="38100" dir="2700000" algn="tl">
                    <a:srgbClr val="000000">
                      <a:alpha val="43137"/>
                    </a:srgbClr>
                  </a:outerShdw>
                </a:effectLst>
              </a:rPr>
              <a:t>Menos contacto con el cliente y personalización</a:t>
            </a:r>
          </a:p>
        </p:txBody>
      </p:sp>
      <p:sp>
        <p:nvSpPr>
          <p:cNvPr id="30" name="74 Rectángulo">
            <a:extLst>
              <a:ext uri="{FF2B5EF4-FFF2-40B4-BE49-F238E27FC236}">
                <a16:creationId xmlns:a16="http://schemas.microsoft.com/office/drawing/2014/main" id="{FA12FDB6-709D-942D-B7F7-A41EEBDB9D8C}"/>
              </a:ext>
            </a:extLst>
          </p:cNvPr>
          <p:cNvSpPr/>
          <p:nvPr/>
        </p:nvSpPr>
        <p:spPr>
          <a:xfrm rot="16200000">
            <a:off x="1564723" y="4592381"/>
            <a:ext cx="3120915" cy="523220"/>
          </a:xfrm>
          <a:prstGeom prst="rect">
            <a:avLst/>
          </a:prstGeom>
        </p:spPr>
        <p:txBody>
          <a:bodyPr wrap="square">
            <a:spAutoFit/>
          </a:bodyPr>
          <a:lstStyle/>
          <a:p>
            <a:pPr algn="ctr"/>
            <a:r>
              <a:rPr lang="es-AR" sz="1400" b="1" i="1" dirty="0">
                <a:solidFill>
                  <a:schemeClr val="tx2"/>
                </a:solidFill>
                <a:effectLst>
                  <a:outerShdw blurRad="38100" dist="38100" dir="2700000" algn="tl">
                    <a:srgbClr val="000000">
                      <a:alpha val="43137"/>
                    </a:srgbClr>
                  </a:outerShdw>
                </a:effectLst>
              </a:rPr>
              <a:t>Menos complejidad y divergencia, más flujos en línea</a:t>
            </a:r>
          </a:p>
        </p:txBody>
      </p:sp>
      <p:sp>
        <p:nvSpPr>
          <p:cNvPr id="31" name="75 Rectángulo">
            <a:extLst>
              <a:ext uri="{FF2B5EF4-FFF2-40B4-BE49-F238E27FC236}">
                <a16:creationId xmlns:a16="http://schemas.microsoft.com/office/drawing/2014/main" id="{48A40D12-B106-B3E5-AA13-374FF0FC5DEF}"/>
              </a:ext>
            </a:extLst>
          </p:cNvPr>
          <p:cNvSpPr/>
          <p:nvPr/>
        </p:nvSpPr>
        <p:spPr>
          <a:xfrm>
            <a:off x="3395645" y="3246839"/>
            <a:ext cx="2497155" cy="738664"/>
          </a:xfrm>
          <a:prstGeom prst="rect">
            <a:avLst/>
          </a:prstGeom>
        </p:spPr>
        <p:txBody>
          <a:bodyPr wrap="square">
            <a:spAutoFit/>
          </a:bodyPr>
          <a:lstStyle/>
          <a:p>
            <a:r>
              <a:rPr lang="es-AR" sz="1400" b="1" dirty="0">
                <a:solidFill>
                  <a:schemeClr val="tx2"/>
                </a:solidFill>
              </a:rPr>
              <a:t>Flujos flexibles, trabajo complejo con muchas excepciones</a:t>
            </a:r>
          </a:p>
        </p:txBody>
      </p:sp>
      <p:sp>
        <p:nvSpPr>
          <p:cNvPr id="32" name="76 Rectángulo">
            <a:extLst>
              <a:ext uri="{FF2B5EF4-FFF2-40B4-BE49-F238E27FC236}">
                <a16:creationId xmlns:a16="http://schemas.microsoft.com/office/drawing/2014/main" id="{2772480D-A375-6782-5A2B-09CCB8F56A71}"/>
              </a:ext>
            </a:extLst>
          </p:cNvPr>
          <p:cNvSpPr/>
          <p:nvPr/>
        </p:nvSpPr>
        <p:spPr>
          <a:xfrm>
            <a:off x="3395646" y="5651794"/>
            <a:ext cx="2497154" cy="738664"/>
          </a:xfrm>
          <a:prstGeom prst="rect">
            <a:avLst/>
          </a:prstGeom>
        </p:spPr>
        <p:txBody>
          <a:bodyPr wrap="square">
            <a:spAutoFit/>
          </a:bodyPr>
          <a:lstStyle/>
          <a:p>
            <a:r>
              <a:rPr lang="es-AR" sz="1400" b="1" dirty="0">
                <a:solidFill>
                  <a:schemeClr val="tx2"/>
                </a:solidFill>
              </a:rPr>
              <a:t>Flujos en línea, trabajo rutinario que los empleados comprenden fácilmente</a:t>
            </a:r>
          </a:p>
        </p:txBody>
      </p:sp>
      <p:sp>
        <p:nvSpPr>
          <p:cNvPr id="33" name="77 Rectángulo">
            <a:extLst>
              <a:ext uri="{FF2B5EF4-FFF2-40B4-BE49-F238E27FC236}">
                <a16:creationId xmlns:a16="http://schemas.microsoft.com/office/drawing/2014/main" id="{E5C6A413-2134-D4D4-AE75-EEFFF478761A}"/>
              </a:ext>
            </a:extLst>
          </p:cNvPr>
          <p:cNvSpPr/>
          <p:nvPr/>
        </p:nvSpPr>
        <p:spPr>
          <a:xfrm>
            <a:off x="3395645" y="4330165"/>
            <a:ext cx="2497155" cy="954107"/>
          </a:xfrm>
          <a:prstGeom prst="rect">
            <a:avLst/>
          </a:prstGeom>
        </p:spPr>
        <p:txBody>
          <a:bodyPr wrap="square">
            <a:spAutoFit/>
          </a:bodyPr>
          <a:lstStyle/>
          <a:p>
            <a:r>
              <a:rPr lang="es-AR" sz="1400" b="1" dirty="0">
                <a:solidFill>
                  <a:schemeClr val="tx2"/>
                </a:solidFill>
              </a:rPr>
              <a:t>Flujos flexibles, rutas dominantes trabajo complejidad moderada con algunas excepciones</a:t>
            </a:r>
          </a:p>
        </p:txBody>
      </p:sp>
      <p:sp>
        <p:nvSpPr>
          <p:cNvPr id="34" name="78 Rectángulo">
            <a:extLst>
              <a:ext uri="{FF2B5EF4-FFF2-40B4-BE49-F238E27FC236}">
                <a16:creationId xmlns:a16="http://schemas.microsoft.com/office/drawing/2014/main" id="{D57D9E6B-99AE-90F7-0FCE-DF2B7E80E6C5}"/>
              </a:ext>
            </a:extLst>
          </p:cNvPr>
          <p:cNvSpPr/>
          <p:nvPr/>
        </p:nvSpPr>
        <p:spPr>
          <a:xfrm>
            <a:off x="5911736" y="1954056"/>
            <a:ext cx="1860365" cy="954107"/>
          </a:xfrm>
          <a:prstGeom prst="rect">
            <a:avLst/>
          </a:prstGeom>
        </p:spPr>
        <p:txBody>
          <a:bodyPr wrap="square">
            <a:spAutoFit/>
          </a:bodyPr>
          <a:lstStyle/>
          <a:p>
            <a:pPr algn="ctr"/>
            <a:r>
              <a:rPr lang="es-AR" sz="1400" b="1" dirty="0">
                <a:solidFill>
                  <a:schemeClr val="tx2"/>
                </a:solidFill>
              </a:rPr>
              <a:t>Mucha interacción con los clientes, servicio altamente personalizado</a:t>
            </a:r>
          </a:p>
        </p:txBody>
      </p:sp>
      <p:sp>
        <p:nvSpPr>
          <p:cNvPr id="35" name="80 Rectángulo">
            <a:extLst>
              <a:ext uri="{FF2B5EF4-FFF2-40B4-BE49-F238E27FC236}">
                <a16:creationId xmlns:a16="http://schemas.microsoft.com/office/drawing/2014/main" id="{60FAADC7-91CC-C412-7681-58E6BDC57989}"/>
              </a:ext>
            </a:extLst>
          </p:cNvPr>
          <p:cNvSpPr/>
          <p:nvPr/>
        </p:nvSpPr>
        <p:spPr>
          <a:xfrm>
            <a:off x="7808105" y="1899172"/>
            <a:ext cx="1929250" cy="954107"/>
          </a:xfrm>
          <a:prstGeom prst="rect">
            <a:avLst/>
          </a:prstGeom>
        </p:spPr>
        <p:txBody>
          <a:bodyPr wrap="square">
            <a:spAutoFit/>
          </a:bodyPr>
          <a:lstStyle/>
          <a:p>
            <a:pPr algn="ctr"/>
            <a:r>
              <a:rPr lang="es-AR" sz="1400" b="1" dirty="0">
                <a:solidFill>
                  <a:schemeClr val="tx2"/>
                </a:solidFill>
              </a:rPr>
              <a:t>Cierta interacción con los clientes, servicios estándar con pocas opciones</a:t>
            </a:r>
          </a:p>
        </p:txBody>
      </p:sp>
      <p:sp>
        <p:nvSpPr>
          <p:cNvPr id="36" name="81 Rectángulo">
            <a:extLst>
              <a:ext uri="{FF2B5EF4-FFF2-40B4-BE49-F238E27FC236}">
                <a16:creationId xmlns:a16="http://schemas.microsoft.com/office/drawing/2014/main" id="{16379A82-8B4E-7935-FA8B-1C11DC82C17B}"/>
              </a:ext>
            </a:extLst>
          </p:cNvPr>
          <p:cNvSpPr/>
          <p:nvPr/>
        </p:nvSpPr>
        <p:spPr>
          <a:xfrm>
            <a:off x="9785317" y="1922198"/>
            <a:ext cx="1800200" cy="954107"/>
          </a:xfrm>
          <a:prstGeom prst="rect">
            <a:avLst/>
          </a:prstGeom>
        </p:spPr>
        <p:txBody>
          <a:bodyPr wrap="square">
            <a:spAutoFit/>
          </a:bodyPr>
          <a:lstStyle/>
          <a:p>
            <a:pPr algn="ctr"/>
            <a:r>
              <a:rPr lang="es-AR" sz="1400" b="1" dirty="0">
                <a:solidFill>
                  <a:schemeClr val="tx2"/>
                </a:solidFill>
              </a:rPr>
              <a:t>Poca interacción con los clientes, servicios estandarizados</a:t>
            </a:r>
          </a:p>
        </p:txBody>
      </p:sp>
    </p:spTree>
    <p:extLst>
      <p:ext uri="{BB962C8B-B14F-4D97-AF65-F5344CB8AC3E}">
        <p14:creationId xmlns:p14="http://schemas.microsoft.com/office/powerpoint/2010/main" val="231108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FD60B-08BD-5069-7C03-A30339EAF02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6549C71-A9EA-3844-155D-368BF94C4A72}"/>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E81A2344-D2E3-447F-5C8E-46F606AAC790}"/>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40170D0A-F2F3-C83B-EDF3-27BD784878AD}"/>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33 Rectángulo">
            <a:extLst>
              <a:ext uri="{FF2B5EF4-FFF2-40B4-BE49-F238E27FC236}">
                <a16:creationId xmlns:a16="http://schemas.microsoft.com/office/drawing/2014/main" id="{89902BFD-BD34-BD09-C9A0-E4A3BEE75675}"/>
              </a:ext>
            </a:extLst>
          </p:cNvPr>
          <p:cNvSpPr/>
          <p:nvPr/>
        </p:nvSpPr>
        <p:spPr>
          <a:xfrm>
            <a:off x="6279490" y="3158391"/>
            <a:ext cx="5317552" cy="3600400"/>
          </a:xfrm>
          <a:prstGeom prst="rect">
            <a:avLst/>
          </a:prstGeom>
          <a:solidFill>
            <a:schemeClr val="tx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2"/>
              </a:solidFill>
            </a:endParaRPr>
          </a:p>
        </p:txBody>
      </p:sp>
      <p:sp>
        <p:nvSpPr>
          <p:cNvPr id="39" name="3 Rectángulo redondeado">
            <a:extLst>
              <a:ext uri="{FF2B5EF4-FFF2-40B4-BE49-F238E27FC236}">
                <a16:creationId xmlns:a16="http://schemas.microsoft.com/office/drawing/2014/main" id="{DDB2D32B-1C67-179B-75FA-53798A75DA82}"/>
              </a:ext>
            </a:extLst>
          </p:cNvPr>
          <p:cNvSpPr/>
          <p:nvPr/>
        </p:nvSpPr>
        <p:spPr>
          <a:xfrm>
            <a:off x="1533104" y="1493495"/>
            <a:ext cx="2067376" cy="1449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40" name="4 CuadroTexto">
            <a:extLst>
              <a:ext uri="{FF2B5EF4-FFF2-40B4-BE49-F238E27FC236}">
                <a16:creationId xmlns:a16="http://schemas.microsoft.com/office/drawing/2014/main" id="{4BE5F769-E7C3-5CF8-FF01-468D0A8934BB}"/>
              </a:ext>
            </a:extLst>
          </p:cNvPr>
          <p:cNvSpPr txBox="1"/>
          <p:nvPr/>
        </p:nvSpPr>
        <p:spPr>
          <a:xfrm>
            <a:off x="1435621" y="1747555"/>
            <a:ext cx="2083779" cy="1015663"/>
          </a:xfrm>
          <a:prstGeom prst="rect">
            <a:avLst/>
          </a:prstGeom>
          <a:noFill/>
        </p:spPr>
        <p:txBody>
          <a:bodyPr wrap="square" rtlCol="0">
            <a:spAutoFit/>
          </a:bodyPr>
          <a:lstStyle/>
          <a:p>
            <a:pPr algn="ctr"/>
            <a:r>
              <a:rPr lang="es-ES" sz="2000" b="1" dirty="0">
                <a:solidFill>
                  <a:schemeClr val="tx2"/>
                </a:solidFill>
                <a:effectLst>
                  <a:outerShdw blurRad="38100" dist="38100" dir="2700000" algn="tl">
                    <a:srgbClr val="000000">
                      <a:alpha val="43137"/>
                    </a:srgbClr>
                  </a:outerShdw>
                </a:effectLst>
              </a:rPr>
              <a:t>PROCESOS </a:t>
            </a:r>
          </a:p>
          <a:p>
            <a:pPr algn="ctr"/>
            <a:r>
              <a:rPr lang="es-ES" sz="2000" b="1" dirty="0">
                <a:solidFill>
                  <a:schemeClr val="tx2"/>
                </a:solidFill>
                <a:effectLst>
                  <a:outerShdw blurRad="38100" dist="38100" dir="2700000" algn="tl">
                    <a:srgbClr val="000000">
                      <a:alpha val="43137"/>
                    </a:srgbClr>
                  </a:outerShdw>
                </a:effectLst>
              </a:rPr>
              <a:t>DE </a:t>
            </a:r>
          </a:p>
          <a:p>
            <a:pPr algn="ctr"/>
            <a:r>
              <a:rPr lang="es-ES" sz="2000" b="1" dirty="0">
                <a:solidFill>
                  <a:schemeClr val="tx2"/>
                </a:solidFill>
                <a:effectLst>
                  <a:outerShdw blurRad="38100" dist="38100" dir="2700000" algn="tl">
                    <a:srgbClr val="000000">
                      <a:alpha val="43137"/>
                    </a:srgbClr>
                  </a:outerShdw>
                </a:effectLst>
              </a:rPr>
              <a:t>MANUFACTURA</a:t>
            </a:r>
            <a:endParaRPr lang="es-AR" sz="2000" b="1" dirty="0">
              <a:solidFill>
                <a:schemeClr val="tx2"/>
              </a:solidFill>
              <a:effectLst>
                <a:outerShdw blurRad="38100" dist="38100" dir="2700000" algn="tl">
                  <a:srgbClr val="000000">
                    <a:alpha val="43137"/>
                  </a:srgbClr>
                </a:outerShdw>
              </a:effectLst>
            </a:endParaRPr>
          </a:p>
        </p:txBody>
      </p:sp>
      <p:sp>
        <p:nvSpPr>
          <p:cNvPr id="41" name="34 Elipse">
            <a:extLst>
              <a:ext uri="{FF2B5EF4-FFF2-40B4-BE49-F238E27FC236}">
                <a16:creationId xmlns:a16="http://schemas.microsoft.com/office/drawing/2014/main" id="{DFBBD5EB-08B1-A7F8-D02E-C476CA575D93}"/>
              </a:ext>
            </a:extLst>
          </p:cNvPr>
          <p:cNvSpPr/>
          <p:nvPr/>
        </p:nvSpPr>
        <p:spPr>
          <a:xfrm>
            <a:off x="6336353" y="3284984"/>
            <a:ext cx="1440160" cy="792088"/>
          </a:xfrm>
          <a:prstGeom prst="ellipse">
            <a:avLst/>
          </a:prstGeom>
          <a:solidFill>
            <a:schemeClr val="accent1">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42" name="35 CuadroTexto">
            <a:extLst>
              <a:ext uri="{FF2B5EF4-FFF2-40B4-BE49-F238E27FC236}">
                <a16:creationId xmlns:a16="http://schemas.microsoft.com/office/drawing/2014/main" id="{220850C4-2414-FF6D-447E-565FEE92E0A8}"/>
              </a:ext>
            </a:extLst>
          </p:cNvPr>
          <p:cNvSpPr txBox="1"/>
          <p:nvPr/>
        </p:nvSpPr>
        <p:spPr>
          <a:xfrm>
            <a:off x="6336353" y="3284984"/>
            <a:ext cx="1440160" cy="646331"/>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Por Proyectos</a:t>
            </a:r>
            <a:endParaRPr lang="es-AR" b="1" i="1" dirty="0">
              <a:solidFill>
                <a:schemeClr val="tx2"/>
              </a:solidFill>
              <a:effectLst>
                <a:outerShdw blurRad="38100" dist="38100" dir="2700000" algn="tl">
                  <a:srgbClr val="000000">
                    <a:alpha val="43137"/>
                  </a:srgbClr>
                </a:outerShdw>
              </a:effectLst>
            </a:endParaRPr>
          </a:p>
        </p:txBody>
      </p:sp>
      <p:sp>
        <p:nvSpPr>
          <p:cNvPr id="43" name="36 Elipse">
            <a:extLst>
              <a:ext uri="{FF2B5EF4-FFF2-40B4-BE49-F238E27FC236}">
                <a16:creationId xmlns:a16="http://schemas.microsoft.com/office/drawing/2014/main" id="{650B3EF6-3B6F-B8BB-900E-8B1912E1E66C}"/>
              </a:ext>
            </a:extLst>
          </p:cNvPr>
          <p:cNvSpPr/>
          <p:nvPr/>
        </p:nvSpPr>
        <p:spPr>
          <a:xfrm>
            <a:off x="7590079" y="4077072"/>
            <a:ext cx="1440160" cy="792088"/>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44" name="37 CuadroTexto">
            <a:extLst>
              <a:ext uri="{FF2B5EF4-FFF2-40B4-BE49-F238E27FC236}">
                <a16:creationId xmlns:a16="http://schemas.microsoft.com/office/drawing/2014/main" id="{60108088-35F1-A812-3EA8-4B2418272FFB}"/>
              </a:ext>
            </a:extLst>
          </p:cNvPr>
          <p:cNvSpPr txBox="1"/>
          <p:nvPr/>
        </p:nvSpPr>
        <p:spPr>
          <a:xfrm>
            <a:off x="7590079" y="4283804"/>
            <a:ext cx="1440160" cy="369332"/>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Por Lotes</a:t>
            </a:r>
            <a:endParaRPr lang="es-AR" b="1" i="1" dirty="0">
              <a:solidFill>
                <a:schemeClr val="tx2"/>
              </a:solidFill>
              <a:effectLst>
                <a:outerShdw blurRad="38100" dist="38100" dir="2700000" algn="tl">
                  <a:srgbClr val="000000">
                    <a:alpha val="43137"/>
                  </a:srgbClr>
                </a:outerShdw>
              </a:effectLst>
            </a:endParaRPr>
          </a:p>
        </p:txBody>
      </p:sp>
      <p:sp>
        <p:nvSpPr>
          <p:cNvPr id="45" name="38 Elipse">
            <a:extLst>
              <a:ext uri="{FF2B5EF4-FFF2-40B4-BE49-F238E27FC236}">
                <a16:creationId xmlns:a16="http://schemas.microsoft.com/office/drawing/2014/main" id="{D1EFF945-8BAE-A3D9-A6F4-939509DBDD12}"/>
              </a:ext>
            </a:extLst>
          </p:cNvPr>
          <p:cNvSpPr/>
          <p:nvPr/>
        </p:nvSpPr>
        <p:spPr>
          <a:xfrm>
            <a:off x="10131397" y="5805264"/>
            <a:ext cx="1440160" cy="792088"/>
          </a:xfrm>
          <a:prstGeom prst="ellipse">
            <a:avLst/>
          </a:prstGeom>
          <a:solidFill>
            <a:srgbClr val="C2467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46" name="39 CuadroTexto">
            <a:extLst>
              <a:ext uri="{FF2B5EF4-FFF2-40B4-BE49-F238E27FC236}">
                <a16:creationId xmlns:a16="http://schemas.microsoft.com/office/drawing/2014/main" id="{71063EB6-2CA4-94D8-38A3-47B2C6EA5AAA}"/>
              </a:ext>
            </a:extLst>
          </p:cNvPr>
          <p:cNvSpPr txBox="1"/>
          <p:nvPr/>
        </p:nvSpPr>
        <p:spPr>
          <a:xfrm>
            <a:off x="10131397" y="5877272"/>
            <a:ext cx="1440160" cy="646331"/>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Flujo Continuo</a:t>
            </a:r>
            <a:endParaRPr lang="es-AR" b="1" i="1" dirty="0">
              <a:solidFill>
                <a:schemeClr val="tx2"/>
              </a:solidFill>
              <a:effectLst>
                <a:outerShdw blurRad="38100" dist="38100" dir="2700000" algn="tl">
                  <a:srgbClr val="000000">
                    <a:alpha val="43137"/>
                  </a:srgbClr>
                </a:outerShdw>
              </a:effectLst>
            </a:endParaRPr>
          </a:p>
        </p:txBody>
      </p:sp>
      <p:cxnSp>
        <p:nvCxnSpPr>
          <p:cNvPr id="47" name="41 Conector recto">
            <a:extLst>
              <a:ext uri="{FF2B5EF4-FFF2-40B4-BE49-F238E27FC236}">
                <a16:creationId xmlns:a16="http://schemas.microsoft.com/office/drawing/2014/main" id="{943DA50A-576F-46E3-10DA-94A8218DBE7D}"/>
              </a:ext>
            </a:extLst>
          </p:cNvPr>
          <p:cNvCxnSpPr/>
          <p:nvPr/>
        </p:nvCxnSpPr>
        <p:spPr>
          <a:xfrm flipV="1">
            <a:off x="6293935" y="1988840"/>
            <a:ext cx="0" cy="115212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46 Conector recto">
            <a:extLst>
              <a:ext uri="{FF2B5EF4-FFF2-40B4-BE49-F238E27FC236}">
                <a16:creationId xmlns:a16="http://schemas.microsoft.com/office/drawing/2014/main" id="{B2EB7BD0-87B0-8F6A-C1CC-EC1DD257D2F7}"/>
              </a:ext>
            </a:extLst>
          </p:cNvPr>
          <p:cNvCxnSpPr/>
          <p:nvPr/>
        </p:nvCxnSpPr>
        <p:spPr>
          <a:xfrm>
            <a:off x="3748512" y="3140968"/>
            <a:ext cx="254542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49 Conector recto">
            <a:extLst>
              <a:ext uri="{FF2B5EF4-FFF2-40B4-BE49-F238E27FC236}">
                <a16:creationId xmlns:a16="http://schemas.microsoft.com/office/drawing/2014/main" id="{C56FEF60-349F-579E-569A-DB60F8C96F98}"/>
              </a:ext>
            </a:extLst>
          </p:cNvPr>
          <p:cNvCxnSpPr/>
          <p:nvPr/>
        </p:nvCxnSpPr>
        <p:spPr>
          <a:xfrm>
            <a:off x="3748512" y="5013176"/>
            <a:ext cx="254542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53 Conector recto de flecha">
            <a:extLst>
              <a:ext uri="{FF2B5EF4-FFF2-40B4-BE49-F238E27FC236}">
                <a16:creationId xmlns:a16="http://schemas.microsoft.com/office/drawing/2014/main" id="{ECDE24D2-B500-5E82-B419-2E97D0E956D1}"/>
              </a:ext>
            </a:extLst>
          </p:cNvPr>
          <p:cNvCxnSpPr/>
          <p:nvPr/>
        </p:nvCxnSpPr>
        <p:spPr>
          <a:xfrm>
            <a:off x="6293935" y="1916832"/>
            <a:ext cx="5440864" cy="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57 Conector recto">
            <a:extLst>
              <a:ext uri="{FF2B5EF4-FFF2-40B4-BE49-F238E27FC236}">
                <a16:creationId xmlns:a16="http://schemas.microsoft.com/office/drawing/2014/main" id="{84BBDCFB-DD52-5585-6656-47EA02B57695}"/>
              </a:ext>
            </a:extLst>
          </p:cNvPr>
          <p:cNvCxnSpPr/>
          <p:nvPr/>
        </p:nvCxnSpPr>
        <p:spPr>
          <a:xfrm flipH="1" flipV="1">
            <a:off x="3850066" y="2022251"/>
            <a:ext cx="2443869" cy="111871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2" name="58 CuadroTexto">
            <a:extLst>
              <a:ext uri="{FF2B5EF4-FFF2-40B4-BE49-F238E27FC236}">
                <a16:creationId xmlns:a16="http://schemas.microsoft.com/office/drawing/2014/main" id="{62D7F567-08AB-2FE9-3EF4-64EB47A02B69}"/>
              </a:ext>
            </a:extLst>
          </p:cNvPr>
          <p:cNvSpPr txBox="1"/>
          <p:nvPr/>
        </p:nvSpPr>
        <p:spPr>
          <a:xfrm>
            <a:off x="4853775" y="2060848"/>
            <a:ext cx="1440160" cy="523220"/>
          </a:xfrm>
          <a:prstGeom prst="rect">
            <a:avLst/>
          </a:prstGeom>
          <a:noFill/>
        </p:spPr>
        <p:txBody>
          <a:bodyPr wrap="square" rtlCol="0">
            <a:spAutoFit/>
          </a:bodyPr>
          <a:lstStyle/>
          <a:p>
            <a:pPr algn="r"/>
            <a:r>
              <a:rPr lang="es-ES" sz="1400" b="1" i="1" dirty="0">
                <a:solidFill>
                  <a:schemeClr val="tx2"/>
                </a:solidFill>
                <a:effectLst>
                  <a:outerShdw blurRad="38100" dist="38100" dir="2700000" algn="tl">
                    <a:srgbClr val="000000">
                      <a:alpha val="43137"/>
                    </a:srgbClr>
                  </a:outerShdw>
                </a:effectLst>
              </a:rPr>
              <a:t>Diseño del Producto</a:t>
            </a:r>
            <a:endParaRPr lang="es-AR" sz="1400" b="1" i="1" dirty="0">
              <a:solidFill>
                <a:schemeClr val="tx2"/>
              </a:solidFill>
              <a:effectLst>
                <a:outerShdw blurRad="38100" dist="38100" dir="2700000" algn="tl">
                  <a:srgbClr val="000000">
                    <a:alpha val="43137"/>
                  </a:srgbClr>
                </a:outerShdw>
              </a:effectLst>
            </a:endParaRPr>
          </a:p>
        </p:txBody>
      </p:sp>
      <p:sp>
        <p:nvSpPr>
          <p:cNvPr id="53" name="59 CuadroTexto">
            <a:extLst>
              <a:ext uri="{FF2B5EF4-FFF2-40B4-BE49-F238E27FC236}">
                <a16:creationId xmlns:a16="http://schemas.microsoft.com/office/drawing/2014/main" id="{54D1B985-DEBB-1AD7-85E5-E58FF4CF9E84}"/>
              </a:ext>
            </a:extLst>
          </p:cNvPr>
          <p:cNvSpPr txBox="1"/>
          <p:nvPr/>
        </p:nvSpPr>
        <p:spPr>
          <a:xfrm>
            <a:off x="3629639" y="2482199"/>
            <a:ext cx="1584176" cy="523220"/>
          </a:xfrm>
          <a:prstGeom prst="rect">
            <a:avLst/>
          </a:prstGeom>
          <a:noFill/>
        </p:spPr>
        <p:txBody>
          <a:bodyPr wrap="square" rtlCol="0">
            <a:spAutoFit/>
          </a:bodyPr>
          <a:lstStyle/>
          <a:p>
            <a:pPr algn="ctr"/>
            <a:r>
              <a:rPr lang="es-ES" sz="1400" b="1" i="1" dirty="0">
                <a:solidFill>
                  <a:schemeClr val="tx2"/>
                </a:solidFill>
                <a:effectLst>
                  <a:outerShdw blurRad="38100" dist="38100" dir="2700000" algn="tl">
                    <a:srgbClr val="000000">
                      <a:alpha val="43137"/>
                    </a:srgbClr>
                  </a:outerShdw>
                </a:effectLst>
              </a:rPr>
              <a:t>Características del Proceso</a:t>
            </a:r>
            <a:endParaRPr lang="es-AR" sz="1400" b="1" i="1" dirty="0">
              <a:solidFill>
                <a:schemeClr val="tx2"/>
              </a:solidFill>
              <a:effectLst>
                <a:outerShdw blurRad="38100" dist="38100" dir="2700000" algn="tl">
                  <a:srgbClr val="000000">
                    <a:alpha val="43137"/>
                  </a:srgbClr>
                </a:outerShdw>
              </a:effectLst>
            </a:endParaRPr>
          </a:p>
        </p:txBody>
      </p:sp>
      <p:sp>
        <p:nvSpPr>
          <p:cNvPr id="54" name="73 Rectángulo">
            <a:extLst>
              <a:ext uri="{FF2B5EF4-FFF2-40B4-BE49-F238E27FC236}">
                <a16:creationId xmlns:a16="http://schemas.microsoft.com/office/drawing/2014/main" id="{D4C30261-7E85-A62F-5F57-EF19973F26D7}"/>
              </a:ext>
            </a:extLst>
          </p:cNvPr>
          <p:cNvSpPr/>
          <p:nvPr/>
        </p:nvSpPr>
        <p:spPr>
          <a:xfrm>
            <a:off x="6437951" y="1578278"/>
            <a:ext cx="4896544" cy="338554"/>
          </a:xfrm>
          <a:prstGeom prst="rect">
            <a:avLst/>
          </a:prstGeom>
        </p:spPr>
        <p:txBody>
          <a:bodyPr wrap="square">
            <a:spAutoFit/>
          </a:bodyPr>
          <a:lstStyle/>
          <a:p>
            <a:pPr algn="ctr"/>
            <a:r>
              <a:rPr lang="es-AR" sz="1600" b="1" i="1" dirty="0">
                <a:solidFill>
                  <a:schemeClr val="tx2"/>
                </a:solidFill>
                <a:effectLst>
                  <a:outerShdw blurRad="38100" dist="38100" dir="2700000" algn="tl">
                    <a:srgbClr val="000000">
                      <a:alpha val="43137"/>
                    </a:srgbClr>
                  </a:outerShdw>
                </a:effectLst>
              </a:rPr>
              <a:t>Menos personalización y mayor volumen</a:t>
            </a:r>
            <a:endParaRPr lang="es-AR" sz="1500" b="1" i="1" dirty="0">
              <a:solidFill>
                <a:schemeClr val="tx2"/>
              </a:solidFill>
              <a:effectLst>
                <a:outerShdw blurRad="38100" dist="38100" dir="2700000" algn="tl">
                  <a:srgbClr val="000000">
                    <a:alpha val="43137"/>
                  </a:srgbClr>
                </a:outerShdw>
              </a:effectLst>
            </a:endParaRPr>
          </a:p>
        </p:txBody>
      </p:sp>
      <p:sp>
        <p:nvSpPr>
          <p:cNvPr id="55" name="74 Rectángulo">
            <a:extLst>
              <a:ext uri="{FF2B5EF4-FFF2-40B4-BE49-F238E27FC236}">
                <a16:creationId xmlns:a16="http://schemas.microsoft.com/office/drawing/2014/main" id="{06658C4E-E0A3-CC0C-37C0-7E82BE2389CC}"/>
              </a:ext>
            </a:extLst>
          </p:cNvPr>
          <p:cNvSpPr/>
          <p:nvPr/>
        </p:nvSpPr>
        <p:spPr>
          <a:xfrm rot="16200000">
            <a:off x="1693580" y="4619836"/>
            <a:ext cx="3336940" cy="523220"/>
          </a:xfrm>
          <a:prstGeom prst="rect">
            <a:avLst/>
          </a:prstGeom>
        </p:spPr>
        <p:txBody>
          <a:bodyPr wrap="square">
            <a:spAutoFit/>
          </a:bodyPr>
          <a:lstStyle/>
          <a:p>
            <a:pPr algn="ctr"/>
            <a:r>
              <a:rPr lang="es-AR" sz="1400" b="1" i="1" dirty="0">
                <a:solidFill>
                  <a:schemeClr val="tx2"/>
                </a:solidFill>
                <a:effectLst>
                  <a:outerShdw blurRad="38100" dist="38100" dir="2700000" algn="tl">
                    <a:srgbClr val="000000">
                      <a:alpha val="43137"/>
                    </a:srgbClr>
                  </a:outerShdw>
                </a:effectLst>
              </a:rPr>
              <a:t>Menor complejidad, menor divergencia y más flujos lineales</a:t>
            </a:r>
          </a:p>
        </p:txBody>
      </p:sp>
      <p:sp>
        <p:nvSpPr>
          <p:cNvPr id="56" name="75 Rectángulo">
            <a:extLst>
              <a:ext uri="{FF2B5EF4-FFF2-40B4-BE49-F238E27FC236}">
                <a16:creationId xmlns:a16="http://schemas.microsoft.com/office/drawing/2014/main" id="{95844250-3E5D-23D6-BCE2-12ED6B9D86F0}"/>
              </a:ext>
            </a:extLst>
          </p:cNvPr>
          <p:cNvSpPr/>
          <p:nvPr/>
        </p:nvSpPr>
        <p:spPr>
          <a:xfrm>
            <a:off x="3971215" y="4169094"/>
            <a:ext cx="2088232" cy="738664"/>
          </a:xfrm>
          <a:prstGeom prst="rect">
            <a:avLst/>
          </a:prstGeom>
        </p:spPr>
        <p:txBody>
          <a:bodyPr wrap="square">
            <a:spAutoFit/>
          </a:bodyPr>
          <a:lstStyle/>
          <a:p>
            <a:pPr algn="ctr"/>
            <a:r>
              <a:rPr lang="es-AR" sz="1400" b="1" dirty="0">
                <a:solidFill>
                  <a:schemeClr val="tx2"/>
                </a:solidFill>
              </a:rPr>
              <a:t>Proceso centralizado, con secuencia de tareas flexible y única</a:t>
            </a:r>
          </a:p>
        </p:txBody>
      </p:sp>
      <p:sp>
        <p:nvSpPr>
          <p:cNvPr id="57" name="76 Rectángulo">
            <a:extLst>
              <a:ext uri="{FF2B5EF4-FFF2-40B4-BE49-F238E27FC236}">
                <a16:creationId xmlns:a16="http://schemas.microsoft.com/office/drawing/2014/main" id="{7AEB8C29-FA4D-B2BA-118B-F725B7E0E7BB}"/>
              </a:ext>
            </a:extLst>
          </p:cNvPr>
          <p:cNvSpPr/>
          <p:nvPr/>
        </p:nvSpPr>
        <p:spPr>
          <a:xfrm>
            <a:off x="3946972" y="5084487"/>
            <a:ext cx="2069976" cy="738664"/>
          </a:xfrm>
          <a:prstGeom prst="rect">
            <a:avLst/>
          </a:prstGeom>
        </p:spPr>
        <p:txBody>
          <a:bodyPr wrap="square">
            <a:spAutoFit/>
          </a:bodyPr>
          <a:lstStyle/>
          <a:p>
            <a:pPr algn="ctr"/>
            <a:r>
              <a:rPr lang="es-AR" sz="1400" b="1" dirty="0">
                <a:solidFill>
                  <a:schemeClr val="tx2"/>
                </a:solidFill>
              </a:rPr>
              <a:t>Flujos lineales conectados, trabajo muy repetitivo</a:t>
            </a:r>
          </a:p>
        </p:txBody>
      </p:sp>
      <p:sp>
        <p:nvSpPr>
          <p:cNvPr id="58" name="77 Rectángulo">
            <a:extLst>
              <a:ext uri="{FF2B5EF4-FFF2-40B4-BE49-F238E27FC236}">
                <a16:creationId xmlns:a16="http://schemas.microsoft.com/office/drawing/2014/main" id="{C7DAA596-7BB3-1014-7B6B-E253BDD5891D}"/>
              </a:ext>
            </a:extLst>
          </p:cNvPr>
          <p:cNvSpPr/>
          <p:nvPr/>
        </p:nvSpPr>
        <p:spPr>
          <a:xfrm>
            <a:off x="3943195" y="3113838"/>
            <a:ext cx="2292422" cy="954107"/>
          </a:xfrm>
          <a:prstGeom prst="rect">
            <a:avLst/>
          </a:prstGeom>
        </p:spPr>
        <p:txBody>
          <a:bodyPr wrap="square">
            <a:spAutoFit/>
          </a:bodyPr>
          <a:lstStyle/>
          <a:p>
            <a:pPr algn="ctr"/>
            <a:r>
              <a:rPr lang="es-AR" sz="1400" b="1" dirty="0">
                <a:solidFill>
                  <a:schemeClr val="tx2"/>
                </a:solidFill>
              </a:rPr>
              <a:t>Flujos lineales desconectados, trabajo moderadamente complejo</a:t>
            </a:r>
          </a:p>
        </p:txBody>
      </p:sp>
      <p:sp>
        <p:nvSpPr>
          <p:cNvPr id="59" name="78 Rectángulo">
            <a:extLst>
              <a:ext uri="{FF2B5EF4-FFF2-40B4-BE49-F238E27FC236}">
                <a16:creationId xmlns:a16="http://schemas.microsoft.com/office/drawing/2014/main" id="{CAF95A27-B5CC-3FA9-EAEE-C2AF117231AB}"/>
              </a:ext>
            </a:extLst>
          </p:cNvPr>
          <p:cNvSpPr/>
          <p:nvPr/>
        </p:nvSpPr>
        <p:spPr>
          <a:xfrm>
            <a:off x="6293935" y="1988841"/>
            <a:ext cx="1440160" cy="1169551"/>
          </a:xfrm>
          <a:prstGeom prst="rect">
            <a:avLst/>
          </a:prstGeom>
        </p:spPr>
        <p:txBody>
          <a:bodyPr wrap="square">
            <a:spAutoFit/>
          </a:bodyPr>
          <a:lstStyle/>
          <a:p>
            <a:pPr algn="ctr"/>
            <a:r>
              <a:rPr lang="es-AR" sz="1400" b="1" dirty="0">
                <a:solidFill>
                  <a:schemeClr val="tx2"/>
                </a:solidFill>
              </a:rPr>
              <a:t>Productos de bajo volumen, hechos bajo pedido del cliente</a:t>
            </a:r>
          </a:p>
        </p:txBody>
      </p:sp>
      <p:sp>
        <p:nvSpPr>
          <p:cNvPr id="60" name="80 Rectángulo">
            <a:extLst>
              <a:ext uri="{FF2B5EF4-FFF2-40B4-BE49-F238E27FC236}">
                <a16:creationId xmlns:a16="http://schemas.microsoft.com/office/drawing/2014/main" id="{ABF0F9C1-2CE3-4F97-2B96-F4796F4B3A22}"/>
              </a:ext>
            </a:extLst>
          </p:cNvPr>
          <p:cNvSpPr/>
          <p:nvPr/>
        </p:nvSpPr>
        <p:spPr>
          <a:xfrm>
            <a:off x="7662087" y="1971417"/>
            <a:ext cx="1368152" cy="1169551"/>
          </a:xfrm>
          <a:prstGeom prst="rect">
            <a:avLst/>
          </a:prstGeom>
        </p:spPr>
        <p:txBody>
          <a:bodyPr wrap="square">
            <a:spAutoFit/>
          </a:bodyPr>
          <a:lstStyle/>
          <a:p>
            <a:pPr algn="ctr"/>
            <a:r>
              <a:rPr lang="es-AR" sz="1400" b="1" dirty="0">
                <a:solidFill>
                  <a:schemeClr val="tx2"/>
                </a:solidFill>
              </a:rPr>
              <a:t>Múltiples productos, con volumen bajo a moderado</a:t>
            </a:r>
          </a:p>
        </p:txBody>
      </p:sp>
      <p:sp>
        <p:nvSpPr>
          <p:cNvPr id="61" name="81 Rectángulo">
            <a:extLst>
              <a:ext uri="{FF2B5EF4-FFF2-40B4-BE49-F238E27FC236}">
                <a16:creationId xmlns:a16="http://schemas.microsoft.com/office/drawing/2014/main" id="{0C5C47D7-9121-1A94-1B60-97C6A0A6D57C}"/>
              </a:ext>
            </a:extLst>
          </p:cNvPr>
          <p:cNvSpPr/>
          <p:nvPr/>
        </p:nvSpPr>
        <p:spPr>
          <a:xfrm>
            <a:off x="8886223" y="1971417"/>
            <a:ext cx="1224136" cy="1169551"/>
          </a:xfrm>
          <a:prstGeom prst="rect">
            <a:avLst/>
          </a:prstGeom>
        </p:spPr>
        <p:txBody>
          <a:bodyPr wrap="square">
            <a:spAutoFit/>
          </a:bodyPr>
          <a:lstStyle/>
          <a:p>
            <a:pPr algn="ctr"/>
            <a:r>
              <a:rPr lang="es-AR" sz="1400" b="1" dirty="0">
                <a:solidFill>
                  <a:schemeClr val="tx2"/>
                </a:solidFill>
              </a:rPr>
              <a:t>Pocos productos principales, volumen alto</a:t>
            </a:r>
          </a:p>
        </p:txBody>
      </p:sp>
      <p:sp>
        <p:nvSpPr>
          <p:cNvPr id="62" name="32 Elipse">
            <a:extLst>
              <a:ext uri="{FF2B5EF4-FFF2-40B4-BE49-F238E27FC236}">
                <a16:creationId xmlns:a16="http://schemas.microsoft.com/office/drawing/2014/main" id="{AEF85924-BBB6-CA0F-884C-E9D00F0A7677}"/>
              </a:ext>
            </a:extLst>
          </p:cNvPr>
          <p:cNvSpPr/>
          <p:nvPr/>
        </p:nvSpPr>
        <p:spPr>
          <a:xfrm>
            <a:off x="8742207" y="5063975"/>
            <a:ext cx="1440160" cy="792088"/>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2"/>
              </a:solidFill>
            </a:endParaRPr>
          </a:p>
        </p:txBody>
      </p:sp>
      <p:sp>
        <p:nvSpPr>
          <p:cNvPr id="63" name="40 CuadroTexto">
            <a:extLst>
              <a:ext uri="{FF2B5EF4-FFF2-40B4-BE49-F238E27FC236}">
                <a16:creationId xmlns:a16="http://schemas.microsoft.com/office/drawing/2014/main" id="{773C3E42-DC9D-8CAC-D68E-D1B30BC328E9}"/>
              </a:ext>
            </a:extLst>
          </p:cNvPr>
          <p:cNvSpPr txBox="1"/>
          <p:nvPr/>
        </p:nvSpPr>
        <p:spPr>
          <a:xfrm>
            <a:off x="8742207" y="5270707"/>
            <a:ext cx="1440160" cy="369332"/>
          </a:xfrm>
          <a:prstGeom prst="rect">
            <a:avLst/>
          </a:prstGeom>
          <a:noFill/>
        </p:spPr>
        <p:txBody>
          <a:bodyPr wrap="square" rtlCol="0">
            <a:spAutoFit/>
          </a:bodyPr>
          <a:lstStyle/>
          <a:p>
            <a:pPr algn="ctr"/>
            <a:r>
              <a:rPr lang="es-ES" b="1" i="1" dirty="0">
                <a:solidFill>
                  <a:schemeClr val="tx2"/>
                </a:solidFill>
                <a:effectLst>
                  <a:outerShdw blurRad="38100" dist="38100" dir="2700000" algn="tl">
                    <a:srgbClr val="000000">
                      <a:alpha val="43137"/>
                    </a:srgbClr>
                  </a:outerShdw>
                </a:effectLst>
              </a:rPr>
              <a:t>En Línea </a:t>
            </a:r>
            <a:endParaRPr lang="es-AR" b="1" i="1" dirty="0">
              <a:solidFill>
                <a:schemeClr val="tx2"/>
              </a:solidFill>
              <a:effectLst>
                <a:outerShdw blurRad="38100" dist="38100" dir="2700000" algn="tl">
                  <a:srgbClr val="000000">
                    <a:alpha val="43137"/>
                  </a:srgbClr>
                </a:outerShdw>
              </a:effectLst>
            </a:endParaRPr>
          </a:p>
        </p:txBody>
      </p:sp>
      <p:sp>
        <p:nvSpPr>
          <p:cNvPr id="64" name="63 Rectángulo">
            <a:extLst>
              <a:ext uri="{FF2B5EF4-FFF2-40B4-BE49-F238E27FC236}">
                <a16:creationId xmlns:a16="http://schemas.microsoft.com/office/drawing/2014/main" id="{51296AF1-DF9C-B4A7-A6B5-A3482E276682}"/>
              </a:ext>
            </a:extLst>
          </p:cNvPr>
          <p:cNvSpPr/>
          <p:nvPr/>
        </p:nvSpPr>
        <p:spPr>
          <a:xfrm>
            <a:off x="4011055" y="6217567"/>
            <a:ext cx="1925960" cy="307777"/>
          </a:xfrm>
          <a:prstGeom prst="rect">
            <a:avLst/>
          </a:prstGeom>
        </p:spPr>
        <p:txBody>
          <a:bodyPr wrap="square">
            <a:spAutoFit/>
          </a:bodyPr>
          <a:lstStyle/>
          <a:p>
            <a:pPr algn="ctr"/>
            <a:r>
              <a:rPr lang="es-AR" sz="1400" b="1" dirty="0">
                <a:solidFill>
                  <a:schemeClr val="tx2"/>
                </a:solidFill>
              </a:rPr>
              <a:t>Flujos continuos</a:t>
            </a:r>
          </a:p>
        </p:txBody>
      </p:sp>
      <p:cxnSp>
        <p:nvCxnSpPr>
          <p:cNvPr id="65" name="65 Conector recto">
            <a:extLst>
              <a:ext uri="{FF2B5EF4-FFF2-40B4-BE49-F238E27FC236}">
                <a16:creationId xmlns:a16="http://schemas.microsoft.com/office/drawing/2014/main" id="{51B12D91-4FAD-07FE-7ED4-4AEDC432DB3B}"/>
              </a:ext>
            </a:extLst>
          </p:cNvPr>
          <p:cNvCxnSpPr/>
          <p:nvPr/>
        </p:nvCxnSpPr>
        <p:spPr>
          <a:xfrm flipV="1">
            <a:off x="7662087" y="1988840"/>
            <a:ext cx="0" cy="115212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66 Conector recto">
            <a:extLst>
              <a:ext uri="{FF2B5EF4-FFF2-40B4-BE49-F238E27FC236}">
                <a16:creationId xmlns:a16="http://schemas.microsoft.com/office/drawing/2014/main" id="{AD8011D7-0D72-8BF5-5710-69959E6FD78E}"/>
              </a:ext>
            </a:extLst>
          </p:cNvPr>
          <p:cNvCxnSpPr/>
          <p:nvPr/>
        </p:nvCxnSpPr>
        <p:spPr>
          <a:xfrm flipV="1">
            <a:off x="11597042" y="1988840"/>
            <a:ext cx="0" cy="115212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67 Conector recto">
            <a:extLst>
              <a:ext uri="{FF2B5EF4-FFF2-40B4-BE49-F238E27FC236}">
                <a16:creationId xmlns:a16="http://schemas.microsoft.com/office/drawing/2014/main" id="{7539CA38-B101-3706-4A9A-F194E2A66392}"/>
              </a:ext>
            </a:extLst>
          </p:cNvPr>
          <p:cNvCxnSpPr/>
          <p:nvPr/>
        </p:nvCxnSpPr>
        <p:spPr>
          <a:xfrm flipV="1">
            <a:off x="10110359" y="1988840"/>
            <a:ext cx="0" cy="115212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68 Conector recto">
            <a:extLst>
              <a:ext uri="{FF2B5EF4-FFF2-40B4-BE49-F238E27FC236}">
                <a16:creationId xmlns:a16="http://schemas.microsoft.com/office/drawing/2014/main" id="{D2ACBF6F-42B3-48D1-DA1F-718C88755865}"/>
              </a:ext>
            </a:extLst>
          </p:cNvPr>
          <p:cNvCxnSpPr/>
          <p:nvPr/>
        </p:nvCxnSpPr>
        <p:spPr>
          <a:xfrm flipV="1">
            <a:off x="8886223" y="1988840"/>
            <a:ext cx="0" cy="115212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9" name="69 Rectángulo">
            <a:extLst>
              <a:ext uri="{FF2B5EF4-FFF2-40B4-BE49-F238E27FC236}">
                <a16:creationId xmlns:a16="http://schemas.microsoft.com/office/drawing/2014/main" id="{67CA0AAF-2794-AB3E-DD30-94E2415DCA50}"/>
              </a:ext>
            </a:extLst>
          </p:cNvPr>
          <p:cNvSpPr/>
          <p:nvPr/>
        </p:nvSpPr>
        <p:spPr>
          <a:xfrm>
            <a:off x="10110358" y="1988840"/>
            <a:ext cx="1624441" cy="954107"/>
          </a:xfrm>
          <a:prstGeom prst="rect">
            <a:avLst/>
          </a:prstGeom>
        </p:spPr>
        <p:txBody>
          <a:bodyPr wrap="square">
            <a:spAutoFit/>
          </a:bodyPr>
          <a:lstStyle/>
          <a:p>
            <a:pPr algn="ctr"/>
            <a:r>
              <a:rPr lang="es-AR" sz="1400" b="1" dirty="0">
                <a:solidFill>
                  <a:schemeClr val="tx2"/>
                </a:solidFill>
              </a:rPr>
              <a:t>Productos básicos de alto volumen y estandarizados</a:t>
            </a:r>
          </a:p>
        </p:txBody>
      </p:sp>
      <p:cxnSp>
        <p:nvCxnSpPr>
          <p:cNvPr id="70" name="54 Conector recto">
            <a:extLst>
              <a:ext uri="{FF2B5EF4-FFF2-40B4-BE49-F238E27FC236}">
                <a16:creationId xmlns:a16="http://schemas.microsoft.com/office/drawing/2014/main" id="{6ED3D3F2-72E4-852F-3C4B-7843200F2790}"/>
              </a:ext>
            </a:extLst>
          </p:cNvPr>
          <p:cNvCxnSpPr/>
          <p:nvPr/>
        </p:nvCxnSpPr>
        <p:spPr>
          <a:xfrm>
            <a:off x="3748515" y="5928570"/>
            <a:ext cx="254542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54 Conector recto">
            <a:extLst>
              <a:ext uri="{FF2B5EF4-FFF2-40B4-BE49-F238E27FC236}">
                <a16:creationId xmlns:a16="http://schemas.microsoft.com/office/drawing/2014/main" id="{B81B4222-E265-7862-5589-0959EF5F2BF1}"/>
              </a:ext>
            </a:extLst>
          </p:cNvPr>
          <p:cNvCxnSpPr/>
          <p:nvPr/>
        </p:nvCxnSpPr>
        <p:spPr>
          <a:xfrm>
            <a:off x="3748512" y="4063675"/>
            <a:ext cx="254542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Marcador de contenido 5">
            <a:extLst>
              <a:ext uri="{FF2B5EF4-FFF2-40B4-BE49-F238E27FC236}">
                <a16:creationId xmlns:a16="http://schemas.microsoft.com/office/drawing/2014/main" id="{592FF57C-9D98-DC8A-A1EB-8D99D07C808C}"/>
              </a:ext>
            </a:extLst>
          </p:cNvPr>
          <p:cNvSpPr txBox="1">
            <a:spLocks/>
          </p:cNvSpPr>
          <p:nvPr/>
        </p:nvSpPr>
        <p:spPr>
          <a:xfrm>
            <a:off x="1469577" y="745539"/>
            <a:ext cx="8369249"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a:solidFill>
                  <a:schemeClr val="tx2"/>
                </a:solidFill>
              </a:rPr>
              <a:t>DECISIONES SOBRE PROCESOS DE MANUFACTURA</a:t>
            </a:r>
            <a:endParaRPr lang="en-US" sz="2400" b="1" dirty="0">
              <a:solidFill>
                <a:schemeClr val="tx2"/>
              </a:solidFill>
            </a:endParaRPr>
          </a:p>
        </p:txBody>
      </p:sp>
      <p:cxnSp>
        <p:nvCxnSpPr>
          <p:cNvPr id="6" name="55 Conector recto de flecha">
            <a:extLst>
              <a:ext uri="{FF2B5EF4-FFF2-40B4-BE49-F238E27FC236}">
                <a16:creationId xmlns:a16="http://schemas.microsoft.com/office/drawing/2014/main" id="{41D6352E-96F8-5B2B-CA65-3FB7D87D596F}"/>
              </a:ext>
            </a:extLst>
          </p:cNvPr>
          <p:cNvCxnSpPr/>
          <p:nvPr/>
        </p:nvCxnSpPr>
        <p:spPr>
          <a:xfrm>
            <a:off x="3748512" y="3140968"/>
            <a:ext cx="0" cy="360040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86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D795-DF76-C0CD-85C8-4295105DB52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AFF2BE9-751A-97D0-5C56-27FE1F7FEC27}"/>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B56B3592-167C-DA4F-EBA9-AFE454D372B9}"/>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0B4B9D3F-4FD0-50EC-C6A4-6F62B5DD5CE5}"/>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E73E39F4-D46F-30CF-E49D-1A340BB72EB5}"/>
              </a:ext>
            </a:extLst>
          </p:cNvPr>
          <p:cNvSpPr txBox="1"/>
          <p:nvPr/>
        </p:nvSpPr>
        <p:spPr>
          <a:xfrm>
            <a:off x="2926060" y="2380237"/>
            <a:ext cx="7128792" cy="1107996"/>
          </a:xfrm>
          <a:prstGeom prst="rect">
            <a:avLst/>
          </a:prstGeom>
          <a:noFill/>
        </p:spPr>
        <p:txBody>
          <a:bodyPr wrap="square" rtlCol="0">
            <a:spAutoFit/>
          </a:bodyPr>
          <a:lstStyle/>
          <a:p>
            <a:r>
              <a:rPr lang="es-AR" sz="6600" dirty="0">
                <a:solidFill>
                  <a:schemeClr val="tx2"/>
                </a:solidFill>
                <a:latin typeface="Brush Script MT" panose="03060802040406070304" pitchFamily="66" charset="0"/>
              </a:rPr>
              <a:t>Muchas Gracias…</a:t>
            </a:r>
          </a:p>
        </p:txBody>
      </p:sp>
    </p:spTree>
    <p:extLst>
      <p:ext uri="{BB962C8B-B14F-4D97-AF65-F5344CB8AC3E}">
        <p14:creationId xmlns:p14="http://schemas.microsoft.com/office/powerpoint/2010/main" val="381864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D76F-ADAB-EAD5-589C-94C210597F30}"/>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4600EF37-7256-C1ED-AF50-E327009075C5}"/>
              </a:ext>
            </a:extLst>
          </p:cNvPr>
          <p:cNvSpPr/>
          <p:nvPr/>
        </p:nvSpPr>
        <p:spPr>
          <a:xfrm>
            <a:off x="2061964" y="2132856"/>
            <a:ext cx="8987021" cy="99517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2" name="CuadroTexto 1">
            <a:extLst>
              <a:ext uri="{FF2B5EF4-FFF2-40B4-BE49-F238E27FC236}">
                <a16:creationId xmlns:a16="http://schemas.microsoft.com/office/drawing/2014/main" id="{53D6720A-B2A0-0FCD-92E3-827F31A45C9E}"/>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80C4B608-B3B3-C842-5EBD-AECF47AD8F74}"/>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C03B35BF-8037-EB78-F608-6A5096236058}"/>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3DC8605D-723C-9440-1BFF-685201A585CA}"/>
              </a:ext>
            </a:extLst>
          </p:cNvPr>
          <p:cNvSpPr txBox="1"/>
          <p:nvPr/>
        </p:nvSpPr>
        <p:spPr>
          <a:xfrm>
            <a:off x="1642893" y="1318708"/>
            <a:ext cx="9406092" cy="646331"/>
          </a:xfrm>
          <a:prstGeom prst="rect">
            <a:avLst/>
          </a:prstGeom>
          <a:noFill/>
        </p:spPr>
        <p:txBody>
          <a:bodyPr wrap="square">
            <a:spAutoFit/>
          </a:bodyPr>
          <a:lstStyle/>
          <a:p>
            <a:r>
              <a:rPr lang="es-ES" b="0" i="0" dirty="0">
                <a:solidFill>
                  <a:srgbClr val="171923"/>
                </a:solidFill>
                <a:effectLst/>
                <a:latin typeface="Inter"/>
              </a:rPr>
              <a:t>El análisis estratégico se refiere al estudio del ambiente interno y externo de una empresa, con el objetivo de evaluar sus componentes presentes y futuros.</a:t>
            </a:r>
            <a:endParaRPr lang="es-AR" dirty="0"/>
          </a:p>
        </p:txBody>
      </p:sp>
      <p:sp>
        <p:nvSpPr>
          <p:cNvPr id="7" name="CuadroTexto 6">
            <a:extLst>
              <a:ext uri="{FF2B5EF4-FFF2-40B4-BE49-F238E27FC236}">
                <a16:creationId xmlns:a16="http://schemas.microsoft.com/office/drawing/2014/main" id="{868860BA-A6CC-0574-955D-1D7F8032867F}"/>
              </a:ext>
            </a:extLst>
          </p:cNvPr>
          <p:cNvSpPr txBox="1"/>
          <p:nvPr/>
        </p:nvSpPr>
        <p:spPr>
          <a:xfrm>
            <a:off x="1629916" y="819143"/>
            <a:ext cx="6093724" cy="480260"/>
          </a:xfrm>
          <a:prstGeom prst="rect">
            <a:avLst/>
          </a:prstGeom>
          <a:noFill/>
        </p:spPr>
        <p:txBody>
          <a:bodyPr wrap="square">
            <a:spAutoFit/>
          </a:bodyPr>
          <a:lstStyle/>
          <a:p>
            <a:pPr algn="l">
              <a:lnSpc>
                <a:spcPts val="3375"/>
              </a:lnSpc>
              <a:spcBef>
                <a:spcPts val="3000"/>
              </a:spcBef>
              <a:spcAft>
                <a:spcPts val="1500"/>
              </a:spcAft>
            </a:pPr>
            <a:r>
              <a:rPr lang="es-ES" b="1" i="0" dirty="0">
                <a:solidFill>
                  <a:srgbClr val="171923"/>
                </a:solidFill>
                <a:effectLst/>
                <a:latin typeface="Manrope"/>
              </a:rPr>
              <a:t>¿Qué es el análisis estratégico?</a:t>
            </a:r>
          </a:p>
        </p:txBody>
      </p:sp>
      <p:sp>
        <p:nvSpPr>
          <p:cNvPr id="12" name="CuadroTexto 11">
            <a:extLst>
              <a:ext uri="{FF2B5EF4-FFF2-40B4-BE49-F238E27FC236}">
                <a16:creationId xmlns:a16="http://schemas.microsoft.com/office/drawing/2014/main" id="{7CF9EFD5-7ED6-94BE-5B54-246B12AAD32E}"/>
              </a:ext>
            </a:extLst>
          </p:cNvPr>
          <p:cNvSpPr txBox="1"/>
          <p:nvPr/>
        </p:nvSpPr>
        <p:spPr>
          <a:xfrm>
            <a:off x="3358108" y="2267216"/>
            <a:ext cx="7046029" cy="584775"/>
          </a:xfrm>
          <a:prstGeom prst="rect">
            <a:avLst/>
          </a:prstGeom>
          <a:noFill/>
        </p:spPr>
        <p:txBody>
          <a:bodyPr wrap="square">
            <a:spAutoFit/>
          </a:bodyPr>
          <a:lstStyle/>
          <a:p>
            <a:r>
              <a:rPr lang="es-ES" sz="3200" dirty="0">
                <a:solidFill>
                  <a:schemeClr val="tx2"/>
                </a:solidFill>
              </a:rPr>
              <a:t>Business Plan (Plan de Negocios)</a:t>
            </a:r>
            <a:endParaRPr lang="es-AR" sz="3200" dirty="0">
              <a:solidFill>
                <a:schemeClr val="tx2"/>
              </a:solidFill>
            </a:endParaRPr>
          </a:p>
        </p:txBody>
      </p:sp>
      <p:sp>
        <p:nvSpPr>
          <p:cNvPr id="14" name="CuadroTexto 13">
            <a:extLst>
              <a:ext uri="{FF2B5EF4-FFF2-40B4-BE49-F238E27FC236}">
                <a16:creationId xmlns:a16="http://schemas.microsoft.com/office/drawing/2014/main" id="{8991B4F1-5D25-10EE-1FE8-E014616413A4}"/>
              </a:ext>
            </a:extLst>
          </p:cNvPr>
          <p:cNvSpPr txBox="1"/>
          <p:nvPr/>
        </p:nvSpPr>
        <p:spPr>
          <a:xfrm>
            <a:off x="2863758" y="3145087"/>
            <a:ext cx="7511358" cy="3416320"/>
          </a:xfrm>
          <a:prstGeom prst="rect">
            <a:avLst/>
          </a:prstGeom>
          <a:noFill/>
        </p:spPr>
        <p:txBody>
          <a:bodyPr wrap="square">
            <a:spAutoFit/>
          </a:bodyPr>
          <a:lstStyle/>
          <a:p>
            <a:r>
              <a:rPr lang="es-ES" sz="2400" u="sng" dirty="0">
                <a:solidFill>
                  <a:schemeClr val="tx2"/>
                </a:solidFill>
              </a:rPr>
              <a:t>Es un documento que describe lo siguiente:</a:t>
            </a:r>
          </a:p>
          <a:p>
            <a:endParaRPr lang="es-ES" sz="2400" dirty="0">
              <a:solidFill>
                <a:schemeClr val="tx2"/>
              </a:solidFill>
            </a:endParaRPr>
          </a:p>
          <a:p>
            <a:r>
              <a:rPr lang="es-ES" sz="2400" dirty="0">
                <a:solidFill>
                  <a:schemeClr val="tx2"/>
                </a:solidFill>
              </a:rPr>
              <a:t>- Objetivos de una empresa.</a:t>
            </a:r>
          </a:p>
          <a:p>
            <a:r>
              <a:rPr lang="es-ES" sz="2400" dirty="0">
                <a:solidFill>
                  <a:schemeClr val="tx2"/>
                </a:solidFill>
              </a:rPr>
              <a:t>- Estrategias para alcanzarlos.</a:t>
            </a:r>
          </a:p>
          <a:p>
            <a:r>
              <a:rPr lang="es-ES" sz="2400" dirty="0">
                <a:solidFill>
                  <a:schemeClr val="tx2"/>
                </a:solidFill>
              </a:rPr>
              <a:t>- Análisis del mercado.</a:t>
            </a:r>
          </a:p>
          <a:p>
            <a:r>
              <a:rPr lang="es-ES" sz="2400" dirty="0">
                <a:solidFill>
                  <a:schemeClr val="tx2"/>
                </a:solidFill>
              </a:rPr>
              <a:t>- Estructura organizacional.</a:t>
            </a:r>
          </a:p>
          <a:p>
            <a:r>
              <a:rPr lang="es-ES" sz="2400" dirty="0">
                <a:solidFill>
                  <a:schemeClr val="tx2"/>
                </a:solidFill>
              </a:rPr>
              <a:t>- Productos o servicios.</a:t>
            </a:r>
          </a:p>
          <a:p>
            <a:r>
              <a:rPr lang="es-ES" sz="2400" dirty="0">
                <a:solidFill>
                  <a:schemeClr val="tx2"/>
                </a:solidFill>
              </a:rPr>
              <a:t>- Proyecciones financieras.</a:t>
            </a:r>
          </a:p>
          <a:p>
            <a:endParaRPr lang="es-AR" sz="2400" dirty="0">
              <a:solidFill>
                <a:schemeClr val="tx2"/>
              </a:solidFill>
            </a:endParaRPr>
          </a:p>
        </p:txBody>
      </p:sp>
    </p:spTree>
    <p:extLst>
      <p:ext uri="{BB962C8B-B14F-4D97-AF65-F5344CB8AC3E}">
        <p14:creationId xmlns:p14="http://schemas.microsoft.com/office/powerpoint/2010/main" val="38425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fade">
                                      <p:cBhvr>
                                        <p:cTn id="18" dur="500"/>
                                        <p:tgtEl>
                                          <p:spTgt spid="1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500"/>
                                        <p:tgtEl>
                                          <p:spTgt spid="1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Effect transition="in" filter="fade">
                                      <p:cBhvr>
                                        <p:cTn id="33" dur="500"/>
                                        <p:tgtEl>
                                          <p:spTgt spid="1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xEl>
                                              <p:pRg st="6" end="6"/>
                                            </p:txEl>
                                          </p:spTgt>
                                        </p:tgtEl>
                                        <p:attrNameLst>
                                          <p:attrName>style.visibility</p:attrName>
                                        </p:attrNameLst>
                                      </p:cBhvr>
                                      <p:to>
                                        <p:strVal val="visible"/>
                                      </p:to>
                                    </p:set>
                                    <p:animEffect transition="in" filter="fade">
                                      <p:cBhvr>
                                        <p:cTn id="38" dur="500"/>
                                        <p:tgtEl>
                                          <p:spTgt spid="1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Effect transition="in" filter="fade">
                                      <p:cBhvr>
                                        <p:cTn id="43"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2B3A3-2863-AE68-4D6E-E439495890C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01C0BE3-2562-FA7A-37A5-B097A6886BD0}"/>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7F923C97-2763-A7C7-8C53-54F158C45FBA}"/>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4DF940A0-338C-E644-2A78-F2814A1C1D91}"/>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875BE202-42FC-D4E2-B1B1-C75C3883A021}"/>
              </a:ext>
            </a:extLst>
          </p:cNvPr>
          <p:cNvSpPr txBox="1"/>
          <p:nvPr/>
        </p:nvSpPr>
        <p:spPr>
          <a:xfrm>
            <a:off x="1341884" y="1428132"/>
            <a:ext cx="10441160" cy="4524315"/>
          </a:xfrm>
          <a:prstGeom prst="rect">
            <a:avLst/>
          </a:prstGeom>
          <a:noFill/>
        </p:spPr>
        <p:txBody>
          <a:bodyPr wrap="square">
            <a:spAutoFit/>
          </a:bodyPr>
          <a:lstStyle/>
          <a:p>
            <a:r>
              <a:rPr lang="es-ES" sz="2400" dirty="0">
                <a:solidFill>
                  <a:schemeClr val="tx2"/>
                </a:solidFill>
              </a:rPr>
              <a:t>1- Empresa en general (misión, visión, objetivos, valores). </a:t>
            </a:r>
          </a:p>
          <a:p>
            <a:endParaRPr lang="es-ES" sz="2400" dirty="0">
              <a:solidFill>
                <a:schemeClr val="tx2"/>
              </a:solidFill>
            </a:endParaRPr>
          </a:p>
          <a:p>
            <a:r>
              <a:rPr lang="es-ES" sz="2400" dirty="0">
                <a:solidFill>
                  <a:schemeClr val="tx2"/>
                </a:solidFill>
              </a:rPr>
              <a:t>2- Análisis interno y externo.(Cadena de valor de Porter, Análisis PESTEL).</a:t>
            </a:r>
          </a:p>
          <a:p>
            <a:endParaRPr lang="es-ES" sz="2400" dirty="0">
              <a:solidFill>
                <a:schemeClr val="tx2"/>
              </a:solidFill>
            </a:endParaRPr>
          </a:p>
          <a:p>
            <a:r>
              <a:rPr lang="es-ES" sz="2400" dirty="0">
                <a:solidFill>
                  <a:schemeClr val="tx2"/>
                </a:solidFill>
              </a:rPr>
              <a:t>3- Análisis dinámico del sector de negocios. (Producto o servicio).</a:t>
            </a:r>
          </a:p>
          <a:p>
            <a:endParaRPr lang="es-ES" sz="2400" dirty="0">
              <a:solidFill>
                <a:schemeClr val="tx2"/>
              </a:solidFill>
            </a:endParaRPr>
          </a:p>
          <a:p>
            <a:r>
              <a:rPr lang="es-ES" sz="2400" dirty="0">
                <a:solidFill>
                  <a:schemeClr val="tx2"/>
                </a:solidFill>
              </a:rPr>
              <a:t>4- Estrategias de negocio. (FODA)</a:t>
            </a:r>
          </a:p>
          <a:p>
            <a:endParaRPr lang="es-ES" sz="2400" dirty="0">
              <a:solidFill>
                <a:schemeClr val="tx2"/>
              </a:solidFill>
            </a:endParaRPr>
          </a:p>
          <a:p>
            <a:r>
              <a:rPr lang="es-ES" sz="2400" dirty="0">
                <a:solidFill>
                  <a:schemeClr val="tx2"/>
                </a:solidFill>
              </a:rPr>
              <a:t>5- Plan de Marketing. (Pronósticos de venta, </a:t>
            </a:r>
            <a:r>
              <a:rPr lang="es-ES" sz="2400" dirty="0" err="1">
                <a:solidFill>
                  <a:schemeClr val="tx2"/>
                </a:solidFill>
              </a:rPr>
              <a:t>pre-venta</a:t>
            </a:r>
            <a:r>
              <a:rPr lang="es-ES" sz="2400" dirty="0">
                <a:solidFill>
                  <a:schemeClr val="tx2"/>
                </a:solidFill>
              </a:rPr>
              <a:t>, precios, nuevos productos, </a:t>
            </a:r>
            <a:r>
              <a:rPr lang="es-ES" sz="2400" dirty="0" err="1">
                <a:solidFill>
                  <a:schemeClr val="tx2"/>
                </a:solidFill>
              </a:rPr>
              <a:t>etc</a:t>
            </a:r>
            <a:r>
              <a:rPr lang="es-ES" sz="2400" dirty="0">
                <a:solidFill>
                  <a:schemeClr val="tx2"/>
                </a:solidFill>
              </a:rPr>
              <a:t>)</a:t>
            </a:r>
          </a:p>
          <a:p>
            <a:endParaRPr lang="es-ES" sz="2400" dirty="0">
              <a:solidFill>
                <a:schemeClr val="tx2"/>
              </a:solidFill>
            </a:endParaRPr>
          </a:p>
          <a:p>
            <a:r>
              <a:rPr lang="es-ES" sz="2400" dirty="0">
                <a:solidFill>
                  <a:schemeClr val="tx2"/>
                </a:solidFill>
              </a:rPr>
              <a:t>6- Plan de Operaciones. (Logística )</a:t>
            </a:r>
            <a:endParaRPr lang="es-AR" sz="2400" dirty="0">
              <a:solidFill>
                <a:schemeClr val="tx2"/>
              </a:solidFill>
            </a:endParaRPr>
          </a:p>
        </p:txBody>
      </p:sp>
      <p:sp>
        <p:nvSpPr>
          <p:cNvPr id="10" name="CuadroTexto 9">
            <a:extLst>
              <a:ext uri="{FF2B5EF4-FFF2-40B4-BE49-F238E27FC236}">
                <a16:creationId xmlns:a16="http://schemas.microsoft.com/office/drawing/2014/main" id="{3262D633-317B-6D12-FC52-61847F1DBD3E}"/>
              </a:ext>
            </a:extLst>
          </p:cNvPr>
          <p:cNvSpPr txBox="1"/>
          <p:nvPr/>
        </p:nvSpPr>
        <p:spPr>
          <a:xfrm>
            <a:off x="3249594" y="703785"/>
            <a:ext cx="7669353" cy="461665"/>
          </a:xfrm>
          <a:prstGeom prst="rect">
            <a:avLst/>
          </a:prstGeom>
          <a:noFill/>
        </p:spPr>
        <p:txBody>
          <a:bodyPr wrap="square" rtlCol="0">
            <a:spAutoFit/>
          </a:bodyPr>
          <a:lstStyle/>
          <a:p>
            <a:r>
              <a:rPr lang="es-AR" sz="2400" b="1" u="sng" dirty="0">
                <a:solidFill>
                  <a:schemeClr val="tx2"/>
                </a:solidFill>
              </a:rPr>
              <a:t>Ejemplo de estructura de plan de Negocio. (BP)</a:t>
            </a:r>
          </a:p>
        </p:txBody>
      </p:sp>
    </p:spTree>
    <p:extLst>
      <p:ext uri="{BB962C8B-B14F-4D97-AF65-F5344CB8AC3E}">
        <p14:creationId xmlns:p14="http://schemas.microsoft.com/office/powerpoint/2010/main" val="120046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21285-A897-6C8E-F0D9-AF98213D524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5F67783-B94A-FB10-D0E3-A66A319D9AE0}"/>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119D8BDB-3B34-E369-B2CF-170D96FB6C38}"/>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F46A8455-A439-2878-D665-7C251DC18415}"/>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Marcador de contenido 5">
            <a:extLst>
              <a:ext uri="{FF2B5EF4-FFF2-40B4-BE49-F238E27FC236}">
                <a16:creationId xmlns:a16="http://schemas.microsoft.com/office/drawing/2014/main" id="{4F1917BF-620E-B718-3205-E2773988428C}"/>
              </a:ext>
            </a:extLst>
          </p:cNvPr>
          <p:cNvSpPr txBox="1">
            <a:spLocks/>
          </p:cNvSpPr>
          <p:nvPr/>
        </p:nvSpPr>
        <p:spPr>
          <a:xfrm>
            <a:off x="1341884" y="830943"/>
            <a:ext cx="10357983" cy="259805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2200" dirty="0">
              <a:solidFill>
                <a:schemeClr val="tx2"/>
              </a:solidFill>
            </a:endParaRPr>
          </a:p>
          <a:p>
            <a:r>
              <a:rPr lang="en-US" sz="2200" b="1" dirty="0">
                <a:solidFill>
                  <a:schemeClr val="tx2"/>
                </a:solidFill>
              </a:rPr>
              <a:t>TIPO DE OBJETIVOS</a:t>
            </a:r>
          </a:p>
          <a:p>
            <a:pPr marL="0" indent="0" algn="just">
              <a:buNone/>
            </a:pPr>
            <a:r>
              <a:rPr lang="es-ES" sz="2000" dirty="0">
                <a:solidFill>
                  <a:schemeClr val="tx2"/>
                </a:solidFill>
              </a:rPr>
              <a:t>Clasificación clásica de objetivos en función de los siguientes elementos: </a:t>
            </a:r>
          </a:p>
        </p:txBody>
      </p:sp>
      <p:pic>
        <p:nvPicPr>
          <p:cNvPr id="7" name="Imagen 6">
            <a:extLst>
              <a:ext uri="{FF2B5EF4-FFF2-40B4-BE49-F238E27FC236}">
                <a16:creationId xmlns:a16="http://schemas.microsoft.com/office/drawing/2014/main" id="{5352B162-BC55-A214-CCD6-AE995FD1680A}"/>
              </a:ext>
            </a:extLst>
          </p:cNvPr>
          <p:cNvPicPr>
            <a:picLocks noChangeAspect="1"/>
          </p:cNvPicPr>
          <p:nvPr/>
        </p:nvPicPr>
        <p:blipFill>
          <a:blip r:embed="rId7"/>
          <a:stretch>
            <a:fillRect/>
          </a:stretch>
        </p:blipFill>
        <p:spPr>
          <a:xfrm>
            <a:off x="1989956" y="2636912"/>
            <a:ext cx="9053705" cy="1985462"/>
          </a:xfrm>
          <a:prstGeom prst="rect">
            <a:avLst/>
          </a:prstGeom>
        </p:spPr>
      </p:pic>
    </p:spTree>
    <p:extLst>
      <p:ext uri="{BB962C8B-B14F-4D97-AF65-F5344CB8AC3E}">
        <p14:creationId xmlns:p14="http://schemas.microsoft.com/office/powerpoint/2010/main" val="224081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445A7-0960-685F-74CB-DB80F5F2E7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7D0BA24-E41D-58DD-9214-E45E4B8C56D6}"/>
              </a:ext>
            </a:extLst>
          </p:cNvPr>
          <p:cNvSpPr txBox="1"/>
          <p:nvPr/>
        </p:nvSpPr>
        <p:spPr>
          <a:xfrm>
            <a:off x="5228883" y="6285719"/>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C5F8506D-89EB-03FD-6F5F-E13001085EBB}"/>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E788D2E8-A0EE-CA70-4B88-3F05F7A05907}"/>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43E408F9-0163-E73B-1718-BF9F8A1EE7DA}"/>
              </a:ext>
            </a:extLst>
          </p:cNvPr>
          <p:cNvSpPr txBox="1"/>
          <p:nvPr/>
        </p:nvSpPr>
        <p:spPr>
          <a:xfrm>
            <a:off x="1612242" y="616623"/>
            <a:ext cx="9828436" cy="1551707"/>
          </a:xfrm>
          <a:prstGeom prst="rect">
            <a:avLst/>
          </a:prstGeom>
          <a:noFill/>
        </p:spPr>
        <p:txBody>
          <a:bodyPr wrap="square">
            <a:spAutoFit/>
          </a:bodyPr>
          <a:lstStyle/>
          <a:p>
            <a:pPr algn="l">
              <a:lnSpc>
                <a:spcPts val="3375"/>
              </a:lnSpc>
              <a:spcBef>
                <a:spcPts val="3000"/>
              </a:spcBef>
              <a:spcAft>
                <a:spcPts val="1500"/>
              </a:spcAft>
              <a:buNone/>
            </a:pPr>
            <a:r>
              <a:rPr lang="es-ES" sz="2000" b="1" i="0" dirty="0">
                <a:solidFill>
                  <a:schemeClr val="tx2"/>
                </a:solidFill>
                <a:effectLst/>
                <a:latin typeface="Verdana" panose="020B0604030504040204" pitchFamily="34" charset="0"/>
                <a:ea typeface="Verdana" panose="020B0604030504040204" pitchFamily="34" charset="0"/>
              </a:rPr>
              <a:t>Qué son las 5 fuerzas de Porter</a:t>
            </a:r>
          </a:p>
          <a:p>
            <a:r>
              <a:rPr lang="es-ES" dirty="0">
                <a:solidFill>
                  <a:schemeClr val="tx2"/>
                </a:solidFill>
              </a:rPr>
              <a:t>El modelo de las Cinco Fuerzas de Porter analiza las fuerzas competitivas de una industria. Identifica áreas clave que ayudan a las organizaciones a comprender la dinámica única de su sector.</a:t>
            </a:r>
            <a:endParaRPr lang="es-ES" b="0" i="0" dirty="0">
              <a:solidFill>
                <a:schemeClr val="tx2"/>
              </a:solidFill>
              <a:effectLst/>
              <a:latin typeface="Inter"/>
            </a:endParaRPr>
          </a:p>
        </p:txBody>
      </p:sp>
      <p:sp>
        <p:nvSpPr>
          <p:cNvPr id="5" name="Rectángulo redondeado 31">
            <a:extLst>
              <a:ext uri="{FF2B5EF4-FFF2-40B4-BE49-F238E27FC236}">
                <a16:creationId xmlns:a16="http://schemas.microsoft.com/office/drawing/2014/main" id="{26B28253-EAFA-032A-DD6F-9D81841B11E1}"/>
              </a:ext>
            </a:extLst>
          </p:cNvPr>
          <p:cNvSpPr/>
          <p:nvPr/>
        </p:nvSpPr>
        <p:spPr>
          <a:xfrm>
            <a:off x="7292997" y="2333892"/>
            <a:ext cx="3604668" cy="490459"/>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tx2"/>
              </a:solidFill>
            </a:endParaRPr>
          </a:p>
        </p:txBody>
      </p:sp>
      <p:sp>
        <p:nvSpPr>
          <p:cNvPr id="6" name="CuadroTexto 5">
            <a:extLst>
              <a:ext uri="{FF2B5EF4-FFF2-40B4-BE49-F238E27FC236}">
                <a16:creationId xmlns:a16="http://schemas.microsoft.com/office/drawing/2014/main" id="{276EF439-192F-3057-180F-A7B74E6F808E}"/>
              </a:ext>
            </a:extLst>
          </p:cNvPr>
          <p:cNvSpPr txBox="1"/>
          <p:nvPr/>
        </p:nvSpPr>
        <p:spPr>
          <a:xfrm>
            <a:off x="7292998" y="2365194"/>
            <a:ext cx="3604668" cy="492443"/>
          </a:xfrm>
          <a:prstGeom prst="rect">
            <a:avLst/>
          </a:prstGeom>
          <a:noFill/>
        </p:spPr>
        <p:txBody>
          <a:bodyPr wrap="square" rtlCol="0">
            <a:spAutoFit/>
          </a:bodyPr>
          <a:lstStyle/>
          <a:p>
            <a:pPr algn="ctr"/>
            <a:r>
              <a:rPr lang="es-ES" sz="2600" b="1" dirty="0">
                <a:solidFill>
                  <a:schemeClr val="tx2"/>
                </a:solidFill>
                <a:effectLst>
                  <a:outerShdw blurRad="38100" dist="38100" dir="2700000" algn="tl">
                    <a:srgbClr val="000000">
                      <a:alpha val="43137"/>
                    </a:srgbClr>
                  </a:outerShdw>
                </a:effectLst>
              </a:rPr>
              <a:t>FUERZAS DE PORTER</a:t>
            </a:r>
            <a:endParaRPr lang="en-US" sz="2600" b="1" i="1" dirty="0">
              <a:solidFill>
                <a:schemeClr val="tx2"/>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F9E39E2F-1F1C-3A25-CF24-0470F9E08B4E}"/>
              </a:ext>
            </a:extLst>
          </p:cNvPr>
          <p:cNvSpPr/>
          <p:nvPr/>
        </p:nvSpPr>
        <p:spPr>
          <a:xfrm>
            <a:off x="1303717" y="2937067"/>
            <a:ext cx="3786810" cy="1015663"/>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sz="2000" b="1" dirty="0">
                <a:solidFill>
                  <a:schemeClr val="tx2"/>
                </a:solidFill>
                <a:effectLst>
                  <a:outerShdw blurRad="38100" dist="38100" dir="2700000" algn="tl">
                    <a:srgbClr val="000000">
                      <a:alpha val="43137"/>
                    </a:srgbClr>
                  </a:outerShdw>
                </a:effectLst>
                <a:latin typeface="Arial" panose="020B0604020202020204" pitchFamily="34" charset="0"/>
              </a:rPr>
              <a:t>DETERMINACIÓN DE LAS FUERZAS COMPETITIVAS EN EL SECTOR</a:t>
            </a:r>
          </a:p>
        </p:txBody>
      </p:sp>
      <p:sp>
        <p:nvSpPr>
          <p:cNvPr id="9" name="Rectángulo 8">
            <a:extLst>
              <a:ext uri="{FF2B5EF4-FFF2-40B4-BE49-F238E27FC236}">
                <a16:creationId xmlns:a16="http://schemas.microsoft.com/office/drawing/2014/main" id="{52275B54-4B7D-38C9-881F-F1DC0A45B5C2}"/>
              </a:ext>
            </a:extLst>
          </p:cNvPr>
          <p:cNvSpPr/>
          <p:nvPr/>
        </p:nvSpPr>
        <p:spPr>
          <a:xfrm>
            <a:off x="6393112" y="2950033"/>
            <a:ext cx="5389932" cy="3323987"/>
          </a:xfrm>
          <a:prstGeom prst="rect">
            <a:avLst/>
          </a:prstGeom>
          <a:solidFill>
            <a:schemeClr val="accent2">
              <a:lumMod val="20000"/>
              <a:lumOff val="80000"/>
            </a:schemeClr>
          </a:solidFill>
          <a:ln w="76200">
            <a:solidFill>
              <a:schemeClr val="tx1"/>
            </a:solidFill>
          </a:ln>
        </p:spPr>
        <p:txBody>
          <a:bodyPr wrap="square">
            <a:spAutoFit/>
          </a:bodyPr>
          <a:lstStyle/>
          <a:p>
            <a:pPr marL="457200" indent="-457200" defTabSz="684000">
              <a:spcBef>
                <a:spcPts val="900"/>
              </a:spcBef>
              <a:buFont typeface="+mj-lt"/>
              <a:buAutoNum type="arabicPeriod"/>
            </a:pPr>
            <a:r>
              <a:rPr lang="es-ES" sz="2000" b="1" dirty="0">
                <a:solidFill>
                  <a:schemeClr val="tx2"/>
                </a:solidFill>
                <a:effectLst>
                  <a:outerShdw blurRad="38100" dist="38100" dir="2700000" algn="tl">
                    <a:srgbClr val="000000">
                      <a:alpha val="43137"/>
                    </a:srgbClr>
                  </a:outerShdw>
                </a:effectLst>
                <a:latin typeface="Arial" panose="020B0604020202020204" pitchFamily="34" charset="0"/>
              </a:rPr>
              <a:t>La amenaza de nuevos competidores</a:t>
            </a:r>
          </a:p>
          <a:p>
            <a:pPr marL="457200" indent="-457200" defTabSz="684000">
              <a:spcBef>
                <a:spcPts val="900"/>
              </a:spcBef>
              <a:buFont typeface="+mj-lt"/>
              <a:buAutoNum type="arabicPeriod"/>
            </a:pPr>
            <a:r>
              <a:rPr lang="es-ES" sz="2000" b="1" dirty="0">
                <a:solidFill>
                  <a:schemeClr val="tx2"/>
                </a:solidFill>
                <a:effectLst>
                  <a:outerShdw blurRad="38100" dist="38100" dir="2700000" algn="tl">
                    <a:srgbClr val="000000">
                      <a:alpha val="43137"/>
                    </a:srgbClr>
                  </a:outerShdw>
                </a:effectLst>
                <a:latin typeface="Arial" panose="020B0604020202020204" pitchFamily="34" charset="0"/>
              </a:rPr>
              <a:t>El poder de negociación de los clientes. </a:t>
            </a:r>
          </a:p>
          <a:p>
            <a:pPr marL="457200" indent="-457200" defTabSz="684000">
              <a:spcBef>
                <a:spcPts val="900"/>
              </a:spcBef>
              <a:buFont typeface="+mj-lt"/>
              <a:buAutoNum type="arabicPeriod"/>
            </a:pPr>
            <a:r>
              <a:rPr lang="es-ES" sz="2000" b="1" dirty="0">
                <a:solidFill>
                  <a:schemeClr val="tx2"/>
                </a:solidFill>
                <a:effectLst>
                  <a:outerShdw blurRad="38100" dist="38100" dir="2700000" algn="tl">
                    <a:srgbClr val="000000">
                      <a:alpha val="43137"/>
                    </a:srgbClr>
                  </a:outerShdw>
                </a:effectLst>
                <a:latin typeface="Arial" panose="020B0604020202020204" pitchFamily="34" charset="0"/>
              </a:rPr>
              <a:t>El poder de negociación de los proveedores. </a:t>
            </a:r>
          </a:p>
          <a:p>
            <a:pPr marL="457200" indent="-457200" defTabSz="684000">
              <a:spcBef>
                <a:spcPts val="900"/>
              </a:spcBef>
              <a:buFont typeface="+mj-lt"/>
              <a:buAutoNum type="arabicPeriod"/>
            </a:pPr>
            <a:r>
              <a:rPr lang="es-ES" sz="2000" b="1" dirty="0">
                <a:solidFill>
                  <a:schemeClr val="tx2"/>
                </a:solidFill>
                <a:effectLst>
                  <a:outerShdw blurRad="38100" dist="38100" dir="2700000" algn="tl">
                    <a:srgbClr val="000000">
                      <a:alpha val="43137"/>
                    </a:srgbClr>
                  </a:outerShdw>
                </a:effectLst>
                <a:latin typeface="Arial" panose="020B0604020202020204" pitchFamily="34" charset="0"/>
              </a:rPr>
              <a:t>La amenaza de productos y servicios sustitutivos. </a:t>
            </a:r>
          </a:p>
          <a:p>
            <a:pPr marL="457200" indent="-457200" defTabSz="684000">
              <a:spcBef>
                <a:spcPts val="900"/>
              </a:spcBef>
              <a:buFont typeface="+mj-lt"/>
              <a:buAutoNum type="arabicPeriod"/>
            </a:pPr>
            <a:r>
              <a:rPr lang="es-ES" sz="2000" b="1" dirty="0">
                <a:solidFill>
                  <a:schemeClr val="tx2"/>
                </a:solidFill>
                <a:effectLst>
                  <a:outerShdw blurRad="38100" dist="38100" dir="2700000" algn="tl">
                    <a:srgbClr val="000000">
                      <a:alpha val="43137"/>
                    </a:srgbClr>
                  </a:outerShdw>
                </a:effectLst>
                <a:latin typeface="Arial" panose="020B0604020202020204" pitchFamily="34" charset="0"/>
              </a:rPr>
              <a:t>La intensidad de la rivalidad  en el sector.</a:t>
            </a:r>
          </a:p>
        </p:txBody>
      </p:sp>
      <p:sp>
        <p:nvSpPr>
          <p:cNvPr id="11" name="Flecha derecha 4">
            <a:extLst>
              <a:ext uri="{FF2B5EF4-FFF2-40B4-BE49-F238E27FC236}">
                <a16:creationId xmlns:a16="http://schemas.microsoft.com/office/drawing/2014/main" id="{25A1F737-FD0D-0C8B-339E-B73269CC657D}"/>
              </a:ext>
            </a:extLst>
          </p:cNvPr>
          <p:cNvSpPr/>
          <p:nvPr/>
        </p:nvSpPr>
        <p:spPr>
          <a:xfrm>
            <a:off x="5328656" y="2838866"/>
            <a:ext cx="914400" cy="12917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Rectángulo 11">
            <a:extLst>
              <a:ext uri="{FF2B5EF4-FFF2-40B4-BE49-F238E27FC236}">
                <a16:creationId xmlns:a16="http://schemas.microsoft.com/office/drawing/2014/main" id="{1F820603-8BB4-5216-6B12-B4A972040AC4}"/>
              </a:ext>
            </a:extLst>
          </p:cNvPr>
          <p:cNvSpPr/>
          <p:nvPr/>
        </p:nvSpPr>
        <p:spPr>
          <a:xfrm>
            <a:off x="1666576" y="4168384"/>
            <a:ext cx="3106061" cy="1754326"/>
          </a:xfrm>
          <a:prstGeom prst="rect">
            <a:avLst/>
          </a:prstGeom>
        </p:spPr>
        <p:txBody>
          <a:bodyPr wrap="square">
            <a:spAutoFit/>
          </a:bodyPr>
          <a:lstStyle/>
          <a:p>
            <a:pPr algn="ctr"/>
            <a:r>
              <a:rPr lang="es-ES" b="1" i="1" dirty="0">
                <a:solidFill>
                  <a:schemeClr val="tx2"/>
                </a:solidFill>
                <a:effectLst>
                  <a:outerShdw blurRad="38100" dist="38100" dir="2700000" algn="tl">
                    <a:srgbClr val="000000">
                      <a:alpha val="43137"/>
                    </a:srgbClr>
                  </a:outerShdw>
                </a:effectLst>
              </a:rPr>
              <a:t>PERMITE EL CONOCIMIENTO DE LOS FACTORES ESTRATÉGICOS DEL NEGOCIO EN SU ENTORNO, SU MEDIDIÓN Y SEGUIMIENTO.</a:t>
            </a:r>
          </a:p>
        </p:txBody>
      </p:sp>
    </p:spTree>
    <p:extLst>
      <p:ext uri="{BB962C8B-B14F-4D97-AF65-F5344CB8AC3E}">
        <p14:creationId xmlns:p14="http://schemas.microsoft.com/office/powerpoint/2010/main" val="11493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96509-8590-958B-B76B-71701F08EFF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D7E706E-F65C-3EDC-EFF1-B62B60A294C5}"/>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98549EB2-2B93-5498-B6D4-FD7550510949}"/>
              </a:ext>
            </a:extLst>
          </p:cNvPr>
          <p:cNvGraphicFramePr/>
          <p:nvPr>
            <p:extLst>
              <p:ext uri="{D42A27DB-BD31-4B8C-83A1-F6EECF244321}">
                <p14:modId xmlns:p14="http://schemas.microsoft.com/office/powerpoint/2010/main" val="917086934"/>
              </p:ext>
            </p:extLst>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D646B42E-D58E-D6C4-9D67-5F40EBCBEEB2}"/>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6ECD0C08-A4D8-04A7-4BC7-B226A766F881}"/>
              </a:ext>
            </a:extLst>
          </p:cNvPr>
          <p:cNvSpPr txBox="1"/>
          <p:nvPr/>
        </p:nvSpPr>
        <p:spPr>
          <a:xfrm>
            <a:off x="4798268" y="610335"/>
            <a:ext cx="2592288" cy="369332"/>
          </a:xfrm>
          <a:prstGeom prst="rect">
            <a:avLst/>
          </a:prstGeom>
          <a:noFill/>
        </p:spPr>
        <p:txBody>
          <a:bodyPr wrap="square" rtlCol="0">
            <a:spAutoFit/>
          </a:bodyPr>
          <a:lstStyle/>
          <a:p>
            <a:r>
              <a:rPr lang="es-AR" u="sng" dirty="0">
                <a:solidFill>
                  <a:schemeClr val="tx2"/>
                </a:solidFill>
                <a:effectLst>
                  <a:outerShdw blurRad="38100" dist="38100" dir="2700000" algn="tl">
                    <a:srgbClr val="000000">
                      <a:alpha val="43137"/>
                    </a:srgbClr>
                  </a:outerShdw>
                </a:effectLst>
              </a:rPr>
              <a:t>5 Fuerzas de Porter</a:t>
            </a:r>
          </a:p>
        </p:txBody>
      </p:sp>
      <p:pic>
        <p:nvPicPr>
          <p:cNvPr id="6" name="3 Marcador de contenido" descr="Modelo de las Cinco Fuerzas de Porter">
            <a:extLst>
              <a:ext uri="{FF2B5EF4-FFF2-40B4-BE49-F238E27FC236}">
                <a16:creationId xmlns:a16="http://schemas.microsoft.com/office/drawing/2014/main" id="{E54E4607-6B09-3885-D95C-7DB1E24AEACF}"/>
              </a:ext>
            </a:extLst>
          </p:cNvPr>
          <p:cNvPicPr>
            <a:picLocks noGrp="1"/>
          </p:cNvPicPr>
          <p:nvPr>
            <p:ph idx="1"/>
          </p:nvPr>
        </p:nvPicPr>
        <p:blipFill>
          <a:blip r:embed="rId7"/>
          <a:stretch>
            <a:fillRect/>
          </a:stretch>
        </p:blipFill>
        <p:spPr>
          <a:xfrm>
            <a:off x="2205980" y="970342"/>
            <a:ext cx="7992888" cy="5095361"/>
          </a:xfrm>
        </p:spPr>
      </p:pic>
      <p:sp>
        <p:nvSpPr>
          <p:cNvPr id="8" name="CuadroTexto 7">
            <a:extLst>
              <a:ext uri="{FF2B5EF4-FFF2-40B4-BE49-F238E27FC236}">
                <a16:creationId xmlns:a16="http://schemas.microsoft.com/office/drawing/2014/main" id="{2B5153BF-5D7E-42E1-9C82-F8B5694067F1}"/>
              </a:ext>
            </a:extLst>
          </p:cNvPr>
          <p:cNvSpPr txBox="1"/>
          <p:nvPr/>
        </p:nvSpPr>
        <p:spPr>
          <a:xfrm>
            <a:off x="8110636" y="4345003"/>
            <a:ext cx="3528392" cy="1480534"/>
          </a:xfrm>
          <a:prstGeom prst="rect">
            <a:avLst/>
          </a:prstGeom>
          <a:noFill/>
        </p:spPr>
        <p:txBody>
          <a:bodyPr wrap="square">
            <a:spAutoFit/>
          </a:bodyPr>
          <a:lstStyle/>
          <a:p>
            <a:pPr algn="l" fontAlgn="auto">
              <a:lnSpc>
                <a:spcPts val="1800"/>
              </a:lnSpc>
              <a:buNone/>
            </a:pPr>
            <a:r>
              <a:rPr lang="es-ES" b="0" i="1" dirty="0">
                <a:solidFill>
                  <a:schemeClr val="tx2"/>
                </a:solidFill>
                <a:effectLst/>
                <a:latin typeface="inherit"/>
              </a:rPr>
              <a:t>¿Qué volumen de compra efectúan los clientes?</a:t>
            </a:r>
            <a:endParaRPr lang="es-ES" b="0" i="0" dirty="0">
              <a:solidFill>
                <a:schemeClr val="tx2"/>
              </a:solidFill>
              <a:effectLst/>
              <a:latin typeface="TWK Lausanne"/>
            </a:endParaRPr>
          </a:p>
          <a:p>
            <a:pPr algn="l" fontAlgn="auto">
              <a:lnSpc>
                <a:spcPts val="1800"/>
              </a:lnSpc>
              <a:buNone/>
            </a:pPr>
            <a:r>
              <a:rPr lang="es-ES" b="0" i="1" dirty="0">
                <a:solidFill>
                  <a:schemeClr val="tx2"/>
                </a:solidFill>
                <a:effectLst/>
                <a:latin typeface="inherit"/>
              </a:rPr>
              <a:t>¿Pueden mis clientes acudir a otro tipo de productos sustitutos?</a:t>
            </a:r>
            <a:endParaRPr lang="es-ES" b="0" i="0" dirty="0">
              <a:solidFill>
                <a:schemeClr val="tx2"/>
              </a:solidFill>
              <a:effectLst/>
              <a:latin typeface="TWK Lausanne"/>
            </a:endParaRPr>
          </a:p>
          <a:p>
            <a:pPr algn="l" fontAlgn="auto">
              <a:lnSpc>
                <a:spcPts val="1800"/>
              </a:lnSpc>
            </a:pPr>
            <a:r>
              <a:rPr lang="es-ES" b="0" i="1" dirty="0">
                <a:solidFill>
                  <a:schemeClr val="tx2"/>
                </a:solidFill>
                <a:effectLst/>
                <a:latin typeface="inherit"/>
              </a:rPr>
              <a:t>¿Se puede dar la negociación de precios entre cliente y proveedor?</a:t>
            </a:r>
            <a:endParaRPr lang="es-ES" b="0" i="0" dirty="0">
              <a:solidFill>
                <a:schemeClr val="tx2"/>
              </a:solidFill>
              <a:effectLst/>
              <a:latin typeface="TWK Lausanne"/>
            </a:endParaRPr>
          </a:p>
        </p:txBody>
      </p:sp>
      <p:sp>
        <p:nvSpPr>
          <p:cNvPr id="13" name="CuadroTexto 12">
            <a:extLst>
              <a:ext uri="{FF2B5EF4-FFF2-40B4-BE49-F238E27FC236}">
                <a16:creationId xmlns:a16="http://schemas.microsoft.com/office/drawing/2014/main" id="{1FA34D3D-2F3E-6CB7-E2AC-D07BE04FFD7C}"/>
              </a:ext>
            </a:extLst>
          </p:cNvPr>
          <p:cNvSpPr txBox="1"/>
          <p:nvPr/>
        </p:nvSpPr>
        <p:spPr>
          <a:xfrm>
            <a:off x="1321850" y="1741543"/>
            <a:ext cx="3734172" cy="1249701"/>
          </a:xfrm>
          <a:prstGeom prst="rect">
            <a:avLst/>
          </a:prstGeom>
          <a:noFill/>
        </p:spPr>
        <p:txBody>
          <a:bodyPr wrap="square">
            <a:spAutoFit/>
          </a:bodyPr>
          <a:lstStyle/>
          <a:p>
            <a:pPr algn="l" fontAlgn="auto">
              <a:lnSpc>
                <a:spcPts val="1800"/>
              </a:lnSpc>
              <a:buNone/>
            </a:pPr>
            <a:r>
              <a:rPr lang="es-ES" b="0" i="1" dirty="0">
                <a:solidFill>
                  <a:schemeClr val="tx2"/>
                </a:solidFill>
                <a:effectLst/>
                <a:latin typeface="inherit"/>
              </a:rPr>
              <a:t>¿Les resulta fácil a mis proveedores encontrar clientes?</a:t>
            </a:r>
            <a:endParaRPr lang="es-ES" b="0" i="0" dirty="0">
              <a:solidFill>
                <a:schemeClr val="tx2"/>
              </a:solidFill>
              <a:effectLst/>
              <a:latin typeface="TWK Lausanne"/>
            </a:endParaRPr>
          </a:p>
          <a:p>
            <a:pPr algn="l" fontAlgn="auto">
              <a:lnSpc>
                <a:spcPts val="1800"/>
              </a:lnSpc>
              <a:buNone/>
            </a:pPr>
            <a:endParaRPr lang="es-ES" b="0" i="0" dirty="0">
              <a:solidFill>
                <a:schemeClr val="tx2"/>
              </a:solidFill>
              <a:effectLst/>
              <a:latin typeface="TWK Lausanne"/>
            </a:endParaRPr>
          </a:p>
          <a:p>
            <a:pPr algn="l" fontAlgn="auto">
              <a:lnSpc>
                <a:spcPts val="1800"/>
              </a:lnSpc>
            </a:pPr>
            <a:r>
              <a:rPr lang="es-ES" b="0" i="1" dirty="0">
                <a:solidFill>
                  <a:schemeClr val="tx2"/>
                </a:solidFill>
                <a:effectLst/>
                <a:latin typeface="inherit"/>
              </a:rPr>
              <a:t>¿Está la industria de los proveedores más concentrada que mi industria?</a:t>
            </a:r>
            <a:endParaRPr lang="es-ES" b="0" i="0" dirty="0">
              <a:solidFill>
                <a:schemeClr val="tx2"/>
              </a:solidFill>
              <a:effectLst/>
              <a:latin typeface="TWK Lausanne"/>
            </a:endParaRPr>
          </a:p>
        </p:txBody>
      </p:sp>
      <p:sp>
        <p:nvSpPr>
          <p:cNvPr id="15" name="CuadroTexto 14">
            <a:extLst>
              <a:ext uri="{FF2B5EF4-FFF2-40B4-BE49-F238E27FC236}">
                <a16:creationId xmlns:a16="http://schemas.microsoft.com/office/drawing/2014/main" id="{CB916ECF-5B85-D530-633E-92CDE0AD6705}"/>
              </a:ext>
            </a:extLst>
          </p:cNvPr>
          <p:cNvSpPr txBox="1"/>
          <p:nvPr/>
        </p:nvSpPr>
        <p:spPr>
          <a:xfrm>
            <a:off x="1341884" y="4345003"/>
            <a:ext cx="3783448" cy="1711366"/>
          </a:xfrm>
          <a:prstGeom prst="rect">
            <a:avLst/>
          </a:prstGeom>
          <a:noFill/>
        </p:spPr>
        <p:txBody>
          <a:bodyPr wrap="square">
            <a:spAutoFit/>
          </a:bodyPr>
          <a:lstStyle/>
          <a:p>
            <a:pPr>
              <a:lnSpc>
                <a:spcPts val="1800"/>
              </a:lnSpc>
            </a:pPr>
            <a:r>
              <a:rPr lang="es-ES" i="1" dirty="0">
                <a:solidFill>
                  <a:schemeClr val="tx2"/>
                </a:solidFill>
                <a:latin typeface="inherit"/>
              </a:rPr>
              <a:t>¿</a:t>
            </a:r>
            <a:r>
              <a:rPr lang="es-ES" b="0" i="1" dirty="0">
                <a:solidFill>
                  <a:schemeClr val="tx2"/>
                </a:solidFill>
                <a:effectLst/>
                <a:latin typeface="inherit"/>
              </a:rPr>
              <a:t>Están ya disponibles estos productos para todo el mercado o sólo para una parte del mismo?</a:t>
            </a:r>
            <a:endParaRPr lang="es-ES" b="0" i="0" dirty="0">
              <a:solidFill>
                <a:schemeClr val="tx2"/>
              </a:solidFill>
              <a:effectLst/>
              <a:latin typeface="TWK Lausanne"/>
            </a:endParaRPr>
          </a:p>
          <a:p>
            <a:pPr algn="l" fontAlgn="auto">
              <a:lnSpc>
                <a:spcPts val="1800"/>
              </a:lnSpc>
              <a:buNone/>
            </a:pPr>
            <a:r>
              <a:rPr lang="es-ES" b="0" i="1" dirty="0">
                <a:solidFill>
                  <a:schemeClr val="tx2"/>
                </a:solidFill>
                <a:effectLst/>
                <a:latin typeface="inherit"/>
              </a:rPr>
              <a:t>¿Cuál es la relación calidad/precio del producto sustituto?</a:t>
            </a:r>
            <a:endParaRPr lang="es-ES" b="0" i="0" dirty="0">
              <a:solidFill>
                <a:schemeClr val="tx2"/>
              </a:solidFill>
              <a:effectLst/>
              <a:latin typeface="TWK Lausanne"/>
            </a:endParaRPr>
          </a:p>
          <a:p>
            <a:pPr algn="l" fontAlgn="auto">
              <a:lnSpc>
                <a:spcPts val="1800"/>
              </a:lnSpc>
            </a:pPr>
            <a:r>
              <a:rPr lang="es-ES" b="0" i="1" dirty="0">
                <a:solidFill>
                  <a:schemeClr val="tx2"/>
                </a:solidFill>
                <a:effectLst/>
                <a:latin typeface="inherit"/>
              </a:rPr>
              <a:t>¿Incorpora algún valor </a:t>
            </a:r>
            <a:r>
              <a:rPr lang="es-ES" i="1" dirty="0">
                <a:solidFill>
                  <a:schemeClr val="tx2"/>
                </a:solidFill>
                <a:latin typeface="inherit"/>
              </a:rPr>
              <a:t>agregado</a:t>
            </a:r>
            <a:r>
              <a:rPr lang="es-ES" b="0" i="1" dirty="0">
                <a:solidFill>
                  <a:schemeClr val="tx2"/>
                </a:solidFill>
                <a:effectLst/>
                <a:latin typeface="inherit"/>
              </a:rPr>
              <a:t> que no tiene nuestro producto o servicio?</a:t>
            </a:r>
            <a:endParaRPr lang="es-ES" b="0" i="0" dirty="0">
              <a:solidFill>
                <a:schemeClr val="tx2"/>
              </a:solidFill>
              <a:effectLst/>
              <a:latin typeface="TWK Lausanne"/>
            </a:endParaRPr>
          </a:p>
        </p:txBody>
      </p:sp>
      <p:sp>
        <p:nvSpPr>
          <p:cNvPr id="17" name="CuadroTexto 16">
            <a:extLst>
              <a:ext uri="{FF2B5EF4-FFF2-40B4-BE49-F238E27FC236}">
                <a16:creationId xmlns:a16="http://schemas.microsoft.com/office/drawing/2014/main" id="{8276F8BB-FD55-B886-6A0F-CD81738FF3F0}"/>
              </a:ext>
            </a:extLst>
          </p:cNvPr>
          <p:cNvSpPr txBox="1"/>
          <p:nvPr/>
        </p:nvSpPr>
        <p:spPr>
          <a:xfrm>
            <a:off x="7320422" y="792297"/>
            <a:ext cx="4451018" cy="2173031"/>
          </a:xfrm>
          <a:prstGeom prst="rect">
            <a:avLst/>
          </a:prstGeom>
          <a:noFill/>
        </p:spPr>
        <p:txBody>
          <a:bodyPr wrap="square">
            <a:spAutoFit/>
          </a:bodyPr>
          <a:lstStyle/>
          <a:p>
            <a:pPr algn="l" fontAlgn="auto">
              <a:lnSpc>
                <a:spcPts val="1800"/>
              </a:lnSpc>
              <a:buNone/>
            </a:pPr>
            <a:r>
              <a:rPr lang="es-ES" b="0" i="1" dirty="0">
                <a:solidFill>
                  <a:schemeClr val="tx2"/>
                </a:solidFill>
                <a:effectLst/>
                <a:latin typeface="inherit"/>
              </a:rPr>
              <a:t>¿Qué inversiones de capital necesitan los nuevos competidores para entrar en el mercado?</a:t>
            </a:r>
            <a:endParaRPr lang="es-ES" b="0" i="0" dirty="0">
              <a:solidFill>
                <a:schemeClr val="tx2"/>
              </a:solidFill>
              <a:effectLst/>
              <a:latin typeface="TWK Lausanne"/>
            </a:endParaRPr>
          </a:p>
          <a:p>
            <a:pPr algn="l" fontAlgn="auto">
              <a:lnSpc>
                <a:spcPts val="1800"/>
              </a:lnSpc>
              <a:buNone/>
            </a:pPr>
            <a:r>
              <a:rPr lang="es-ES" b="0" i="1" dirty="0">
                <a:solidFill>
                  <a:schemeClr val="tx2"/>
                </a:solidFill>
                <a:effectLst/>
                <a:latin typeface="inherit"/>
              </a:rPr>
              <a:t>¿Tienen acceso fácil a los canales de distribución y canales de venta?</a:t>
            </a:r>
            <a:endParaRPr lang="es-ES" b="0" i="0" dirty="0">
              <a:solidFill>
                <a:schemeClr val="tx2"/>
              </a:solidFill>
              <a:effectLst/>
              <a:latin typeface="TWK Lausanne"/>
            </a:endParaRPr>
          </a:p>
          <a:p>
            <a:pPr algn="l" fontAlgn="auto">
              <a:lnSpc>
                <a:spcPts val="1800"/>
              </a:lnSpc>
              <a:buNone/>
            </a:pPr>
            <a:r>
              <a:rPr lang="es-ES" b="0" i="1" dirty="0">
                <a:solidFill>
                  <a:schemeClr val="tx2"/>
                </a:solidFill>
                <a:effectLst/>
                <a:latin typeface="inherit"/>
              </a:rPr>
              <a:t>¿Cuentan con economías de escala significativas?</a:t>
            </a:r>
            <a:endParaRPr lang="es-ES" b="0" i="0" dirty="0">
              <a:solidFill>
                <a:schemeClr val="tx2"/>
              </a:solidFill>
              <a:effectLst/>
              <a:latin typeface="TWK Lausanne"/>
            </a:endParaRPr>
          </a:p>
          <a:p>
            <a:pPr algn="l" fontAlgn="auto">
              <a:lnSpc>
                <a:spcPts val="1800"/>
              </a:lnSpc>
              <a:buNone/>
            </a:pPr>
            <a:r>
              <a:rPr lang="es-ES" b="0" i="1" dirty="0">
                <a:solidFill>
                  <a:schemeClr val="tx2"/>
                </a:solidFill>
                <a:effectLst/>
                <a:latin typeface="inherit"/>
              </a:rPr>
              <a:t>¿Cuál es la fortaleza de su imagen de marca?</a:t>
            </a:r>
            <a:endParaRPr lang="es-ES" b="0" i="0" dirty="0">
              <a:solidFill>
                <a:schemeClr val="tx2"/>
              </a:solidFill>
              <a:effectLst/>
              <a:latin typeface="TWK Lausanne"/>
            </a:endParaRPr>
          </a:p>
          <a:p>
            <a:pPr algn="l" fontAlgn="auto">
              <a:lnSpc>
                <a:spcPts val="1800"/>
              </a:lnSpc>
            </a:pPr>
            <a:r>
              <a:rPr lang="es-ES" b="0" i="1" dirty="0">
                <a:solidFill>
                  <a:schemeClr val="tx2"/>
                </a:solidFill>
                <a:effectLst/>
                <a:latin typeface="inherit"/>
              </a:rPr>
              <a:t>¿Tienen fácil acceso a las materias primas?</a:t>
            </a:r>
            <a:r>
              <a:rPr lang="es-ES" b="0" i="0" dirty="0">
                <a:solidFill>
                  <a:schemeClr val="tx2"/>
                </a:solidFill>
                <a:effectLst/>
                <a:latin typeface="TWK Lausanne"/>
              </a:rPr>
              <a:t> </a:t>
            </a:r>
          </a:p>
        </p:txBody>
      </p:sp>
    </p:spTree>
    <p:extLst>
      <p:ext uri="{BB962C8B-B14F-4D97-AF65-F5344CB8AC3E}">
        <p14:creationId xmlns:p14="http://schemas.microsoft.com/office/powerpoint/2010/main" val="73308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BBC51-78F1-005D-81D6-37E44487C9E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5C7C211-BD0D-E99C-C33A-0A32BFBFC039}"/>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3" name="Diagrama 2">
            <a:extLst>
              <a:ext uri="{FF2B5EF4-FFF2-40B4-BE49-F238E27FC236}">
                <a16:creationId xmlns:a16="http://schemas.microsoft.com/office/drawing/2014/main" id="{68DD64C1-9481-9DDE-351D-F97D4CB30FD3}"/>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1902594C-A80F-9169-642E-9163E4F08274}"/>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ángulo redondeado 31">
            <a:extLst>
              <a:ext uri="{FF2B5EF4-FFF2-40B4-BE49-F238E27FC236}">
                <a16:creationId xmlns:a16="http://schemas.microsoft.com/office/drawing/2014/main" id="{A21E9A94-3C5C-641A-CED1-8DF719A1BB8F}"/>
              </a:ext>
            </a:extLst>
          </p:cNvPr>
          <p:cNvSpPr/>
          <p:nvPr/>
        </p:nvSpPr>
        <p:spPr>
          <a:xfrm>
            <a:off x="8427513" y="1381863"/>
            <a:ext cx="2206171" cy="42664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tx2"/>
              </a:solidFill>
            </a:endParaRPr>
          </a:p>
        </p:txBody>
      </p:sp>
      <p:sp>
        <p:nvSpPr>
          <p:cNvPr id="6" name="CuadroTexto 5">
            <a:extLst>
              <a:ext uri="{FF2B5EF4-FFF2-40B4-BE49-F238E27FC236}">
                <a16:creationId xmlns:a16="http://schemas.microsoft.com/office/drawing/2014/main" id="{21DD63B1-A1FC-1AF9-6C3E-A7F097A8D84A}"/>
              </a:ext>
            </a:extLst>
          </p:cNvPr>
          <p:cNvSpPr txBox="1"/>
          <p:nvPr/>
        </p:nvSpPr>
        <p:spPr>
          <a:xfrm>
            <a:off x="8432415" y="1348963"/>
            <a:ext cx="2206172" cy="492443"/>
          </a:xfrm>
          <a:prstGeom prst="rect">
            <a:avLst/>
          </a:prstGeom>
          <a:noFill/>
        </p:spPr>
        <p:txBody>
          <a:bodyPr wrap="square" rtlCol="0">
            <a:spAutoFit/>
          </a:bodyPr>
          <a:lstStyle/>
          <a:p>
            <a:pPr algn="ctr"/>
            <a:r>
              <a:rPr lang="es-ES" sz="2600" b="1" dirty="0">
                <a:solidFill>
                  <a:schemeClr val="tx2"/>
                </a:solidFill>
                <a:effectLst>
                  <a:outerShdw blurRad="38100" dist="38100" dir="2700000" algn="tl">
                    <a:srgbClr val="000000">
                      <a:alpha val="43137"/>
                    </a:srgbClr>
                  </a:outerShdw>
                </a:effectLst>
              </a:rPr>
              <a:t>FACTORES</a:t>
            </a:r>
            <a:endParaRPr lang="en-US" sz="2600" b="1" i="1" dirty="0">
              <a:solidFill>
                <a:schemeClr val="tx2"/>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6C8CB2D0-2F8E-D344-DF9F-BE54D5293D0D}"/>
              </a:ext>
            </a:extLst>
          </p:cNvPr>
          <p:cNvSpPr/>
          <p:nvPr/>
        </p:nvSpPr>
        <p:spPr>
          <a:xfrm>
            <a:off x="1746251" y="1886166"/>
            <a:ext cx="3786810" cy="2862322"/>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sz="2000" b="1" dirty="0">
                <a:solidFill>
                  <a:schemeClr val="tx2"/>
                </a:solidFill>
                <a:effectLst>
                  <a:outerShdw blurRad="38100" dist="38100" dir="2700000" algn="tl">
                    <a:srgbClr val="000000">
                      <a:alpha val="43137"/>
                    </a:srgbClr>
                  </a:outerShdw>
                </a:effectLst>
                <a:latin typeface="Arial" panose="020B0604020202020204" pitchFamily="34" charset="0"/>
              </a:rPr>
              <a:t>El análisis PESTEL es una herramienta que se utiliza con el objetivo de detectar los elementos de tipo externo que pueden influir en el negocio tanto positiva como negativamente; así, se</a:t>
            </a:r>
          </a:p>
          <a:p>
            <a:pPr algn="ctr"/>
            <a:r>
              <a:rPr lang="es-ES" sz="2000" b="1" dirty="0">
                <a:solidFill>
                  <a:schemeClr val="tx2"/>
                </a:solidFill>
                <a:effectLst>
                  <a:outerShdw blurRad="38100" dist="38100" dir="2700000" algn="tl">
                    <a:srgbClr val="000000">
                      <a:alpha val="43137"/>
                    </a:srgbClr>
                  </a:outerShdw>
                </a:effectLst>
                <a:latin typeface="Arial" panose="020B0604020202020204" pitchFamily="34" charset="0"/>
              </a:rPr>
              <a:t>constituye como un estudio de mercado a nivel externo.</a:t>
            </a:r>
          </a:p>
        </p:txBody>
      </p:sp>
      <p:sp>
        <p:nvSpPr>
          <p:cNvPr id="9" name="Rectángulo 8">
            <a:extLst>
              <a:ext uri="{FF2B5EF4-FFF2-40B4-BE49-F238E27FC236}">
                <a16:creationId xmlns:a16="http://schemas.microsoft.com/office/drawing/2014/main" id="{DE439C48-EA88-37FB-EC96-8815767C1EB7}"/>
              </a:ext>
            </a:extLst>
          </p:cNvPr>
          <p:cNvSpPr/>
          <p:nvPr/>
        </p:nvSpPr>
        <p:spPr>
          <a:xfrm>
            <a:off x="7822604" y="2024057"/>
            <a:ext cx="3415990" cy="2693045"/>
          </a:xfrm>
          <a:prstGeom prst="rect">
            <a:avLst/>
          </a:prstGeom>
          <a:solidFill>
            <a:schemeClr val="accent2">
              <a:lumMod val="20000"/>
              <a:lumOff val="80000"/>
            </a:schemeClr>
          </a:solidFill>
          <a:ln w="76200">
            <a:solidFill>
              <a:schemeClr val="tx1"/>
            </a:solidFill>
          </a:ln>
        </p:spPr>
        <p:txBody>
          <a:bodyPr wrap="square">
            <a:spAutoFit/>
          </a:bodyPr>
          <a:lstStyle/>
          <a:p>
            <a:pPr marL="285750" indent="-285750" defTabSz="684000">
              <a:spcBef>
                <a:spcPts val="600"/>
              </a:spcBef>
              <a:buFont typeface="Wingdings" panose="05000000000000000000" pitchFamily="2" charset="2"/>
              <a:buChar char="q"/>
            </a:pPr>
            <a:r>
              <a:rPr lang="es-ES" sz="2400" b="1" dirty="0">
                <a:solidFill>
                  <a:schemeClr val="tx2"/>
                </a:solidFill>
                <a:effectLst>
                  <a:outerShdw blurRad="38100" dist="38100" dir="2700000" algn="tl">
                    <a:srgbClr val="000000">
                      <a:alpha val="43137"/>
                    </a:srgbClr>
                  </a:outerShdw>
                </a:effectLst>
                <a:latin typeface="Arial" panose="020B0604020202020204" pitchFamily="34" charset="0"/>
              </a:rPr>
              <a:t>POLITICOS</a:t>
            </a:r>
          </a:p>
          <a:p>
            <a:pPr marL="285750" indent="-285750" defTabSz="684000">
              <a:spcBef>
                <a:spcPts val="600"/>
              </a:spcBef>
              <a:buFont typeface="Wingdings" panose="05000000000000000000" pitchFamily="2" charset="2"/>
              <a:buChar char="q"/>
            </a:pPr>
            <a:r>
              <a:rPr lang="es-ES" sz="2400" b="1" dirty="0">
                <a:solidFill>
                  <a:schemeClr val="tx2"/>
                </a:solidFill>
                <a:effectLst>
                  <a:outerShdw blurRad="38100" dist="38100" dir="2700000" algn="tl">
                    <a:srgbClr val="000000">
                      <a:alpha val="43137"/>
                    </a:srgbClr>
                  </a:outerShdw>
                </a:effectLst>
                <a:latin typeface="Arial" panose="020B0604020202020204" pitchFamily="34" charset="0"/>
              </a:rPr>
              <a:t>ECONÓMICOS</a:t>
            </a:r>
          </a:p>
          <a:p>
            <a:pPr marL="285750" indent="-285750" defTabSz="684000">
              <a:spcBef>
                <a:spcPts val="600"/>
              </a:spcBef>
              <a:buFont typeface="Wingdings" panose="05000000000000000000" pitchFamily="2" charset="2"/>
              <a:buChar char="q"/>
            </a:pPr>
            <a:r>
              <a:rPr lang="es-ES" sz="2400" b="1" dirty="0">
                <a:solidFill>
                  <a:schemeClr val="tx2"/>
                </a:solidFill>
                <a:effectLst>
                  <a:outerShdw blurRad="38100" dist="38100" dir="2700000" algn="tl">
                    <a:srgbClr val="000000">
                      <a:alpha val="43137"/>
                    </a:srgbClr>
                  </a:outerShdw>
                </a:effectLst>
                <a:latin typeface="Arial" panose="020B0604020202020204" pitchFamily="34" charset="0"/>
              </a:rPr>
              <a:t>SOCIALES</a:t>
            </a:r>
          </a:p>
          <a:p>
            <a:pPr marL="285750" indent="-285750" defTabSz="684000">
              <a:spcBef>
                <a:spcPts val="600"/>
              </a:spcBef>
              <a:buFont typeface="Wingdings" panose="05000000000000000000" pitchFamily="2" charset="2"/>
              <a:buChar char="q"/>
            </a:pPr>
            <a:r>
              <a:rPr lang="es-ES" sz="2400" b="1" dirty="0">
                <a:solidFill>
                  <a:schemeClr val="tx2"/>
                </a:solidFill>
                <a:effectLst>
                  <a:outerShdw blurRad="38100" dist="38100" dir="2700000" algn="tl">
                    <a:srgbClr val="000000">
                      <a:alpha val="43137"/>
                    </a:srgbClr>
                  </a:outerShdw>
                </a:effectLst>
                <a:latin typeface="Arial" panose="020B0604020202020204" pitchFamily="34" charset="0"/>
              </a:rPr>
              <a:t>TECNOLOGICOS</a:t>
            </a:r>
          </a:p>
          <a:p>
            <a:pPr marL="285750" indent="-285750" defTabSz="684000">
              <a:spcBef>
                <a:spcPts val="600"/>
              </a:spcBef>
              <a:buFont typeface="Wingdings" panose="05000000000000000000" pitchFamily="2" charset="2"/>
              <a:buChar char="q"/>
            </a:pPr>
            <a:r>
              <a:rPr lang="es-ES" sz="2400" b="1" dirty="0">
                <a:solidFill>
                  <a:schemeClr val="tx2"/>
                </a:solidFill>
                <a:effectLst>
                  <a:outerShdw blurRad="38100" dist="38100" dir="2700000" algn="tl">
                    <a:srgbClr val="000000">
                      <a:alpha val="43137"/>
                    </a:srgbClr>
                  </a:outerShdw>
                </a:effectLst>
                <a:latin typeface="Arial" panose="020B0604020202020204" pitchFamily="34" charset="0"/>
              </a:rPr>
              <a:t>ECOLOGICOS </a:t>
            </a:r>
          </a:p>
          <a:p>
            <a:pPr marL="285750" indent="-285750" defTabSz="684000">
              <a:spcBef>
                <a:spcPts val="600"/>
              </a:spcBef>
              <a:buFont typeface="Wingdings" panose="05000000000000000000" pitchFamily="2" charset="2"/>
              <a:buChar char="q"/>
            </a:pPr>
            <a:r>
              <a:rPr lang="es-ES" sz="2400" b="1" dirty="0">
                <a:solidFill>
                  <a:schemeClr val="tx2"/>
                </a:solidFill>
                <a:effectLst>
                  <a:outerShdw blurRad="38100" dist="38100" dir="2700000" algn="tl">
                    <a:srgbClr val="000000">
                      <a:alpha val="43137"/>
                    </a:srgbClr>
                  </a:outerShdw>
                </a:effectLst>
                <a:latin typeface="Arial" panose="020B0604020202020204" pitchFamily="34" charset="0"/>
              </a:rPr>
              <a:t>LEGALES</a:t>
            </a:r>
            <a:endParaRPr lang="en-US" sz="2400" b="1" dirty="0">
              <a:solidFill>
                <a:schemeClr val="tx2"/>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D75D71F5-886A-1646-C699-50DE45315D1E}"/>
              </a:ext>
            </a:extLst>
          </p:cNvPr>
          <p:cNvSpPr txBox="1"/>
          <p:nvPr/>
        </p:nvSpPr>
        <p:spPr>
          <a:xfrm>
            <a:off x="3315077" y="795972"/>
            <a:ext cx="5112436" cy="461665"/>
          </a:xfrm>
          <a:prstGeom prst="rect">
            <a:avLst/>
          </a:prstGeom>
          <a:noFill/>
        </p:spPr>
        <p:txBody>
          <a:bodyPr wrap="square" rtlCol="0">
            <a:spAutoFit/>
          </a:bodyPr>
          <a:lstStyle/>
          <a:p>
            <a:r>
              <a:rPr lang="es-ES" sz="2400" b="1" i="1" dirty="0">
                <a:solidFill>
                  <a:schemeClr val="tx2"/>
                </a:solidFill>
                <a:effectLst>
                  <a:outerShdw blurRad="38100" dist="38100" dir="2700000" algn="tl">
                    <a:srgbClr val="000000">
                      <a:alpha val="43137"/>
                    </a:srgbClr>
                  </a:outerShdw>
                </a:effectLst>
              </a:rPr>
              <a:t>Análisis Externo – Análisis PESTEL</a:t>
            </a:r>
            <a:endParaRPr lang="en-US" sz="2400" b="1" i="1" dirty="0">
              <a:solidFill>
                <a:schemeClr val="tx2"/>
              </a:solidFill>
              <a:effectLst>
                <a:outerShdw blurRad="38100" dist="38100" dir="2700000" algn="tl">
                  <a:srgbClr val="000000">
                    <a:alpha val="43137"/>
                  </a:srgbClr>
                </a:outerShdw>
              </a:effectLst>
            </a:endParaRPr>
          </a:p>
        </p:txBody>
      </p:sp>
      <p:sp>
        <p:nvSpPr>
          <p:cNvPr id="11" name="Flecha derecha 4">
            <a:extLst>
              <a:ext uri="{FF2B5EF4-FFF2-40B4-BE49-F238E27FC236}">
                <a16:creationId xmlns:a16="http://schemas.microsoft.com/office/drawing/2014/main" id="{BEBD3B71-0A26-341A-16FD-EE923B20EAD0}"/>
              </a:ext>
            </a:extLst>
          </p:cNvPr>
          <p:cNvSpPr/>
          <p:nvPr/>
        </p:nvSpPr>
        <p:spPr>
          <a:xfrm>
            <a:off x="6187616" y="2698015"/>
            <a:ext cx="914400" cy="12917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Rectángulo 12">
            <a:extLst>
              <a:ext uri="{FF2B5EF4-FFF2-40B4-BE49-F238E27FC236}">
                <a16:creationId xmlns:a16="http://schemas.microsoft.com/office/drawing/2014/main" id="{82C07F95-3CBA-A83C-4FB2-26D08AC159FB}"/>
              </a:ext>
            </a:extLst>
          </p:cNvPr>
          <p:cNvSpPr/>
          <p:nvPr/>
        </p:nvSpPr>
        <p:spPr>
          <a:xfrm>
            <a:off x="1499700" y="5702704"/>
            <a:ext cx="10479314" cy="646331"/>
          </a:xfrm>
          <a:prstGeom prst="rect">
            <a:avLst/>
          </a:prstGeom>
        </p:spPr>
        <p:txBody>
          <a:bodyPr wrap="square">
            <a:spAutoFit/>
          </a:bodyPr>
          <a:lstStyle/>
          <a:p>
            <a:pPr algn="ctr"/>
            <a:r>
              <a:rPr lang="es-ES" b="1" i="1" dirty="0">
                <a:solidFill>
                  <a:schemeClr val="tx2"/>
                </a:solidFill>
                <a:effectLst>
                  <a:outerShdw blurRad="38100" dist="38100" dir="2700000" algn="tl">
                    <a:srgbClr val="000000">
                      <a:alpha val="43137"/>
                    </a:srgbClr>
                  </a:outerShdw>
                </a:effectLst>
              </a:rPr>
              <a:t>El análisis PESTEL es fácil de llevar a cabo y proporciona una visión muy detallada de las amenazas y oportunidades a las que se enfrenta la empresa.</a:t>
            </a:r>
            <a:endParaRPr lang="en-US" b="1" i="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54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0276A-447D-A870-E144-527C4712196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FFAF969-FBE0-3D32-9D53-47E828DD3A00}"/>
              </a:ext>
            </a:extLst>
          </p:cNvPr>
          <p:cNvSpPr txBox="1"/>
          <p:nvPr/>
        </p:nvSpPr>
        <p:spPr>
          <a:xfrm>
            <a:off x="5086300" y="6484693"/>
            <a:ext cx="2952328" cy="276999"/>
          </a:xfrm>
          <a:prstGeom prst="rect">
            <a:avLst/>
          </a:prstGeom>
          <a:noFill/>
        </p:spPr>
        <p:txBody>
          <a:bodyPr wrap="square" rtlCol="0">
            <a:spAutoFit/>
          </a:bodyPr>
          <a:lstStyle/>
          <a:p>
            <a:r>
              <a:rPr lang="es-AR" sz="1200" dirty="0"/>
              <a:t>Mg. Ing. Néstor Orlando Cruz</a:t>
            </a:r>
          </a:p>
        </p:txBody>
      </p:sp>
      <p:graphicFrame>
        <p:nvGraphicFramePr>
          <p:cNvPr id="6" name="Diagrama 5">
            <a:extLst>
              <a:ext uri="{FF2B5EF4-FFF2-40B4-BE49-F238E27FC236}">
                <a16:creationId xmlns:a16="http://schemas.microsoft.com/office/drawing/2014/main" id="{F09C7814-2CFA-5EAC-7CF1-7F53101BA070}"/>
              </a:ext>
            </a:extLst>
          </p:cNvPr>
          <p:cNvGraphicFramePr/>
          <p:nvPr/>
        </p:nvGraphicFramePr>
        <p:xfrm>
          <a:off x="1341884" y="105186"/>
          <a:ext cx="10369152" cy="371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Conector recto 7">
            <a:extLst>
              <a:ext uri="{FF2B5EF4-FFF2-40B4-BE49-F238E27FC236}">
                <a16:creationId xmlns:a16="http://schemas.microsoft.com/office/drawing/2014/main" id="{9A798037-B37A-ED77-14D7-011AB1B2F535}"/>
              </a:ext>
            </a:extLst>
          </p:cNvPr>
          <p:cNvCxnSpPr/>
          <p:nvPr/>
        </p:nvCxnSpPr>
        <p:spPr>
          <a:xfrm>
            <a:off x="1341884" y="476671"/>
            <a:ext cx="10441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6C230664-C96C-AC97-899B-9B8C7D32D543}"/>
              </a:ext>
            </a:extLst>
          </p:cNvPr>
          <p:cNvSpPr txBox="1"/>
          <p:nvPr/>
        </p:nvSpPr>
        <p:spPr>
          <a:xfrm>
            <a:off x="1877278" y="692696"/>
            <a:ext cx="9545726" cy="1579920"/>
          </a:xfrm>
          <a:prstGeom prst="rect">
            <a:avLst/>
          </a:prstGeom>
          <a:noFill/>
        </p:spPr>
        <p:txBody>
          <a:bodyPr wrap="square">
            <a:spAutoFit/>
          </a:bodyPr>
          <a:lstStyle/>
          <a:p>
            <a:pPr algn="l">
              <a:lnSpc>
                <a:spcPts val="2850"/>
              </a:lnSpc>
              <a:spcBef>
                <a:spcPts val="3000"/>
              </a:spcBef>
              <a:spcAft>
                <a:spcPts val="1500"/>
              </a:spcAft>
              <a:buNone/>
            </a:pPr>
            <a:r>
              <a:rPr lang="es-ES" sz="2000" b="1" i="0" dirty="0">
                <a:solidFill>
                  <a:schemeClr val="tx2"/>
                </a:solidFill>
                <a:effectLst/>
                <a:latin typeface="Verdana" panose="020B0604030504040204" pitchFamily="34" charset="0"/>
                <a:ea typeface="Verdana" panose="020B0604030504040204" pitchFamily="34" charset="0"/>
              </a:rPr>
              <a:t>Análisis FODA</a:t>
            </a:r>
          </a:p>
          <a:p>
            <a:pPr algn="l"/>
            <a:r>
              <a:rPr lang="es-ES" sz="2000" b="0" i="0" dirty="0">
                <a:solidFill>
                  <a:schemeClr val="tx2"/>
                </a:solidFill>
                <a:effectLst/>
                <a:latin typeface="Verdana" panose="020B0604030504040204" pitchFamily="34" charset="0"/>
                <a:ea typeface="Verdana" panose="020B0604030504040204" pitchFamily="34" charset="0"/>
              </a:rPr>
              <a:t>También conocida como “</a:t>
            </a:r>
            <a:r>
              <a:rPr lang="es-ES" sz="2000" b="1" i="0" u="sng" dirty="0">
                <a:solidFill>
                  <a:schemeClr val="tx2"/>
                </a:solidFill>
                <a:effectLst/>
                <a:latin typeface="Verdana" panose="020B0604030504040204" pitchFamily="34" charset="0"/>
                <a:ea typeface="Verdana" panose="020B0604030504040204" pitchFamily="34" charset="0"/>
              </a:rPr>
              <a:t>análisis de alcance</a:t>
            </a:r>
            <a:r>
              <a:rPr lang="es-ES" sz="2000" b="0" i="0" dirty="0">
                <a:solidFill>
                  <a:schemeClr val="tx2"/>
                </a:solidFill>
                <a:effectLst/>
                <a:latin typeface="Verdana" panose="020B0604030504040204" pitchFamily="34" charset="0"/>
                <a:ea typeface="Verdana" panose="020B0604030504040204" pitchFamily="34" charset="0"/>
              </a:rPr>
              <a:t>”, fue desarrollada por la Universidad de Stanford en los años 70. Su nombre es un acrónimo de los 4 elementos que forman la palabra FODA:</a:t>
            </a:r>
          </a:p>
        </p:txBody>
      </p:sp>
      <p:pic>
        <p:nvPicPr>
          <p:cNvPr id="5" name="Imagen 4">
            <a:extLst>
              <a:ext uri="{FF2B5EF4-FFF2-40B4-BE49-F238E27FC236}">
                <a16:creationId xmlns:a16="http://schemas.microsoft.com/office/drawing/2014/main" id="{F139B217-8549-1F36-BCDC-B58919C3EC6F}"/>
              </a:ext>
            </a:extLst>
          </p:cNvPr>
          <p:cNvPicPr>
            <a:picLocks noChangeAspect="1"/>
          </p:cNvPicPr>
          <p:nvPr/>
        </p:nvPicPr>
        <p:blipFill>
          <a:blip r:embed="rId8"/>
          <a:stretch>
            <a:fillRect/>
          </a:stretch>
        </p:blipFill>
        <p:spPr>
          <a:xfrm>
            <a:off x="3214092" y="2708920"/>
            <a:ext cx="6090038" cy="2160240"/>
          </a:xfrm>
          <a:prstGeom prst="rect">
            <a:avLst/>
          </a:prstGeom>
        </p:spPr>
      </p:pic>
    </p:spTree>
    <p:extLst>
      <p:ext uri="{BB962C8B-B14F-4D97-AF65-F5344CB8AC3E}">
        <p14:creationId xmlns:p14="http://schemas.microsoft.com/office/powerpoint/2010/main" val="384401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emáticas 16 X 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86_TF02787947.potx" id="{47904E6C-F941-4E76-BCE5-98990F587331}" vid="{E19800A4-2B41-4D60-89B5-7A2C3CED113C}"/>
    </a:ext>
  </a:extLst>
</a:theme>
</file>

<file path=ppt/theme/theme2.xml><?xml version="1.0" encoding="utf-8"?>
<a:theme xmlns:a="http://schemas.openxmlformats.org/drawingml/2006/main" name="Tema d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sobre matemáticas para el ámbito educativo con Pi (panorámica)</Template>
  <TotalTime>1742</TotalTime>
  <Words>2266</Words>
  <Application>Microsoft Office PowerPoint</Application>
  <PresentationFormat>Personalizado</PresentationFormat>
  <Paragraphs>229</Paragraphs>
  <Slides>24</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Amasis MT Pro Medium</vt:lpstr>
      <vt:lpstr>Arial</vt:lpstr>
      <vt:lpstr>Brush Script MT</vt:lpstr>
      <vt:lpstr>Euphemia</vt:lpstr>
      <vt:lpstr>inherit</vt:lpstr>
      <vt:lpstr>Inter</vt:lpstr>
      <vt:lpstr>Manrope</vt:lpstr>
      <vt:lpstr>TWK Lausanne</vt:lpstr>
      <vt:lpstr>Verdana</vt:lpstr>
      <vt:lpstr>Wingdings</vt:lpstr>
      <vt:lpstr>Matemáticas 16 X 9</vt:lpstr>
      <vt:lpstr>Continuación de dictado clases Año 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N?stor Orlando Cruz</dc:creator>
  <cp:lastModifiedBy>N?stor Orlando Cruz</cp:lastModifiedBy>
  <cp:revision>135</cp:revision>
  <dcterms:created xsi:type="dcterms:W3CDTF">2025-06-11T19:36:21Z</dcterms:created>
  <dcterms:modified xsi:type="dcterms:W3CDTF">2025-06-25T19:17:54Z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